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95" r:id="rId3"/>
    <p:sldId id="275" r:id="rId4"/>
    <p:sldId id="296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786" y="-9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7D9DC-9EB2-49E3-BFC4-E12CF224278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0D2C3E-E217-400C-9908-CDD13C8BB1D9}">
      <dgm:prSet custT="1"/>
      <dgm:spPr/>
      <dgm:t>
        <a:bodyPr/>
        <a:lstStyle/>
        <a:p>
          <a:pPr rtl="0"/>
          <a:r>
            <a:rPr lang="ru-RU" sz="1200" dirty="0" smtClean="0"/>
            <a:t>Относительно фундаментальных инвесторов (можем использовать такой показатель как EVA)</a:t>
          </a:r>
          <a:endParaRPr lang="ru-RU" sz="1200" dirty="0"/>
        </a:p>
      </dgm:t>
    </dgm:pt>
    <dgm:pt modelId="{457CFEBA-ECA6-4AC6-AF3C-F511998A2362}" type="parTrans" cxnId="{026A8366-0CD1-4050-ACDB-CED9371AF218}">
      <dgm:prSet/>
      <dgm:spPr/>
      <dgm:t>
        <a:bodyPr/>
        <a:lstStyle/>
        <a:p>
          <a:endParaRPr lang="ru-RU" sz="1100"/>
        </a:p>
      </dgm:t>
    </dgm:pt>
    <dgm:pt modelId="{596D05AD-CE9C-460E-875F-582079F08AE1}" type="sibTrans" cxnId="{026A8366-0CD1-4050-ACDB-CED9371AF218}">
      <dgm:prSet/>
      <dgm:spPr/>
      <dgm:t>
        <a:bodyPr/>
        <a:lstStyle/>
        <a:p>
          <a:endParaRPr lang="ru-RU" sz="1100"/>
        </a:p>
      </dgm:t>
    </dgm:pt>
    <dgm:pt modelId="{CA4638D3-5D3A-4D38-8F32-59AE89220A58}">
      <dgm:prSet custT="1"/>
      <dgm:spPr/>
      <dgm:t>
        <a:bodyPr/>
        <a:lstStyle/>
        <a:p>
          <a:pPr rtl="0"/>
          <a:r>
            <a:rPr lang="ru-RU" sz="1200" dirty="0" smtClean="0"/>
            <a:t>Относительно портфельных инвесторов (можем использовать такие показатели как MVA, </a:t>
          </a:r>
          <a:r>
            <a:rPr lang="ru-RU" sz="1200" dirty="0" err="1" smtClean="0"/>
            <a:t>Q-Tobin</a:t>
          </a:r>
          <a:r>
            <a:rPr lang="ru-RU" sz="1200" dirty="0" smtClean="0"/>
            <a:t>)</a:t>
          </a:r>
          <a:endParaRPr lang="ru-RU" sz="1200" dirty="0"/>
        </a:p>
      </dgm:t>
    </dgm:pt>
    <dgm:pt modelId="{471A4D16-632D-4824-920C-9407AEA95D29}" type="parTrans" cxnId="{CDF761A6-5E39-4B08-95C4-5D60DE7E3ABD}">
      <dgm:prSet/>
      <dgm:spPr/>
      <dgm:t>
        <a:bodyPr/>
        <a:lstStyle/>
        <a:p>
          <a:endParaRPr lang="ru-RU" sz="1100"/>
        </a:p>
      </dgm:t>
    </dgm:pt>
    <dgm:pt modelId="{80749775-2BE3-46FD-B763-8506C1CFF778}" type="sibTrans" cxnId="{CDF761A6-5E39-4B08-95C4-5D60DE7E3ABD}">
      <dgm:prSet/>
      <dgm:spPr/>
      <dgm:t>
        <a:bodyPr/>
        <a:lstStyle/>
        <a:p>
          <a:endParaRPr lang="ru-RU" sz="1100"/>
        </a:p>
      </dgm:t>
    </dgm:pt>
    <dgm:pt modelId="{DC99516A-7719-4816-B4B8-F6FEFDD78000}">
      <dgm:prSet custT="1"/>
      <dgm:spPr/>
      <dgm:t>
        <a:bodyPr/>
        <a:lstStyle/>
        <a:p>
          <a:pPr rtl="0"/>
          <a:r>
            <a:rPr lang="ru-RU" sz="1100" dirty="0" err="1" smtClean="0"/>
            <a:t>Value</a:t>
          </a:r>
          <a:r>
            <a:rPr lang="ru-RU" sz="1100" dirty="0" smtClean="0"/>
            <a:t> </a:t>
          </a:r>
          <a:r>
            <a:rPr lang="ru-RU" sz="1100" dirty="0" err="1" smtClean="0"/>
            <a:t>Drivers</a:t>
          </a:r>
          <a:r>
            <a:rPr lang="ru-RU" sz="1100" dirty="0" smtClean="0"/>
            <a:t> (что подразумеваем под факторами создания стоимости, какие изменения будут в кризис)</a:t>
          </a:r>
          <a:endParaRPr lang="ru-RU" sz="1100" dirty="0"/>
        </a:p>
      </dgm:t>
    </dgm:pt>
    <dgm:pt modelId="{012DD270-DCC2-4A18-A05D-35A68B46DD0D}" type="parTrans" cxnId="{828DA268-3B56-4C14-9568-5FF9C732A7A1}">
      <dgm:prSet/>
      <dgm:spPr/>
      <dgm:t>
        <a:bodyPr/>
        <a:lstStyle/>
        <a:p>
          <a:endParaRPr lang="ru-RU" sz="1100"/>
        </a:p>
      </dgm:t>
    </dgm:pt>
    <dgm:pt modelId="{9D2B201C-15AC-4E9F-9905-4A11E3CEDC94}" type="sibTrans" cxnId="{828DA268-3B56-4C14-9568-5FF9C732A7A1}">
      <dgm:prSet custT="1"/>
      <dgm:spPr/>
      <dgm:t>
        <a:bodyPr/>
        <a:lstStyle/>
        <a:p>
          <a:endParaRPr lang="ru-RU" sz="1100"/>
        </a:p>
      </dgm:t>
    </dgm:pt>
    <dgm:pt modelId="{B464CCC4-4A03-40DB-983F-7DF853D8351A}">
      <dgm:prSet custT="1"/>
      <dgm:spPr/>
      <dgm:t>
        <a:bodyPr/>
        <a:lstStyle/>
        <a:p>
          <a:pPr rtl="0"/>
          <a:r>
            <a:rPr lang="ru-RU" sz="1100" dirty="0" smtClean="0"/>
            <a:t>“обязательные” из теории (внутренние и внешние, которые каждый участник обязательно включает в спецификацию, включая, например, показатель прибыли компании, страну, отрасль)</a:t>
          </a:r>
          <a:endParaRPr lang="ru-RU" sz="1100" dirty="0"/>
        </a:p>
      </dgm:t>
    </dgm:pt>
    <dgm:pt modelId="{0CA5B462-9A7F-44A4-B9B1-1810C240160A}" type="parTrans" cxnId="{98469BB7-7B0D-406A-AAFB-B20B09FAD987}">
      <dgm:prSet/>
      <dgm:spPr/>
      <dgm:t>
        <a:bodyPr/>
        <a:lstStyle/>
        <a:p>
          <a:endParaRPr lang="ru-RU" sz="1100"/>
        </a:p>
      </dgm:t>
    </dgm:pt>
    <dgm:pt modelId="{4C0FA1DA-B6EE-4987-AD9B-5C6F2608AB96}" type="sibTrans" cxnId="{98469BB7-7B0D-406A-AAFB-B20B09FAD987}">
      <dgm:prSet/>
      <dgm:spPr/>
      <dgm:t>
        <a:bodyPr/>
        <a:lstStyle/>
        <a:p>
          <a:endParaRPr lang="ru-RU" sz="1100"/>
        </a:p>
      </dgm:t>
    </dgm:pt>
    <dgm:pt modelId="{ED8CBE2C-B384-4DA9-AADC-1F0BF61263F6}">
      <dgm:prSet custT="1"/>
      <dgm:spPr/>
      <dgm:t>
        <a:bodyPr/>
        <a:lstStyle/>
        <a:p>
          <a:pPr rtl="0"/>
          <a:r>
            <a:rPr lang="ru-RU" sz="1100" dirty="0" smtClean="0"/>
            <a:t>Какие-то «новые» (те, которые интересны нам для исследования, имеющие во многих случаях противоречивое (или иногда не достаточно неисследованное) влияние на </a:t>
          </a:r>
          <a:r>
            <a:rPr lang="en-US" sz="1100" dirty="0" smtClean="0"/>
            <a:t>performance</a:t>
          </a:r>
          <a:r>
            <a:rPr lang="ru-RU" sz="1100" dirty="0" smtClean="0"/>
            <a:t>)</a:t>
          </a:r>
          <a:endParaRPr lang="ru-RU" sz="1100" dirty="0"/>
        </a:p>
      </dgm:t>
    </dgm:pt>
    <dgm:pt modelId="{4EFE695C-7921-4C2F-A5C0-71EB41860275}" type="parTrans" cxnId="{F6D79113-2101-4CEC-A4E3-F716453CCCA0}">
      <dgm:prSet/>
      <dgm:spPr/>
      <dgm:t>
        <a:bodyPr/>
        <a:lstStyle/>
        <a:p>
          <a:endParaRPr lang="ru-RU" sz="1100"/>
        </a:p>
      </dgm:t>
    </dgm:pt>
    <dgm:pt modelId="{B21C0B9A-4BB4-4177-A265-56690B928A04}" type="sibTrans" cxnId="{F6D79113-2101-4CEC-A4E3-F716453CCCA0}">
      <dgm:prSet/>
      <dgm:spPr/>
      <dgm:t>
        <a:bodyPr/>
        <a:lstStyle/>
        <a:p>
          <a:endParaRPr lang="ru-RU" sz="1100"/>
        </a:p>
      </dgm:t>
    </dgm:pt>
    <dgm:pt modelId="{0FB30E35-1E90-4BA1-ACF9-82513F294003}">
      <dgm:prSet custT="1"/>
      <dgm:spPr/>
      <dgm:t>
        <a:bodyPr/>
        <a:lstStyle/>
        <a:p>
          <a:pPr rtl="0"/>
          <a:r>
            <a:rPr lang="ru-RU" sz="2800" dirty="0" smtClean="0"/>
            <a:t>Список (открытый) некоторых Research questions</a:t>
          </a:r>
          <a:endParaRPr lang="ru-RU" sz="2800" dirty="0"/>
        </a:p>
      </dgm:t>
    </dgm:pt>
    <dgm:pt modelId="{D7D68F38-C5D2-4480-AB00-AFE618803813}" type="parTrans" cxnId="{F2BB24B9-9A26-4233-A57B-2F238F61B6C1}">
      <dgm:prSet/>
      <dgm:spPr/>
      <dgm:t>
        <a:bodyPr/>
        <a:lstStyle/>
        <a:p>
          <a:endParaRPr lang="ru-RU" sz="1100"/>
        </a:p>
      </dgm:t>
    </dgm:pt>
    <dgm:pt modelId="{0F3A9F2E-800E-4D36-B432-9E6D7CB0CFBC}" type="sibTrans" cxnId="{F2BB24B9-9A26-4233-A57B-2F238F61B6C1}">
      <dgm:prSet/>
      <dgm:spPr/>
      <dgm:t>
        <a:bodyPr/>
        <a:lstStyle/>
        <a:p>
          <a:endParaRPr lang="ru-RU" sz="1100"/>
        </a:p>
      </dgm:t>
    </dgm:pt>
    <dgm:pt modelId="{9B530EFF-01AA-4484-8FF2-52A3D8677E5A}">
      <dgm:prSet custT="1"/>
      <dgm:spPr/>
      <dgm:t>
        <a:bodyPr/>
        <a:lstStyle/>
        <a:p>
          <a:pPr rtl="0"/>
          <a:r>
            <a:rPr lang="en-US" sz="1800" dirty="0" smtClean="0"/>
            <a:t>Research Design</a:t>
          </a:r>
          <a:r>
            <a:rPr lang="ru-RU" sz="1800" dirty="0" smtClean="0"/>
            <a:t> (= канва) (10 апреля, </a:t>
          </a:r>
          <a:r>
            <a:rPr lang="en-US" sz="1800" dirty="0" smtClean="0"/>
            <a:t>Elena</a:t>
          </a:r>
          <a:r>
            <a:rPr lang="ru-RU" sz="1800" dirty="0" smtClean="0"/>
            <a:t> &amp; </a:t>
          </a:r>
          <a:r>
            <a:rPr lang="en-US" sz="1800" dirty="0" smtClean="0"/>
            <a:t>Angel</a:t>
          </a:r>
          <a:r>
            <a:rPr lang="ru-RU" sz="1800" dirty="0" smtClean="0"/>
            <a:t>): Какие факторы внутри компании определяют ее развитие?</a:t>
          </a:r>
          <a:endParaRPr lang="ru-RU" sz="1800" dirty="0"/>
        </a:p>
      </dgm:t>
    </dgm:pt>
    <dgm:pt modelId="{D61980F2-126A-4227-BCE8-D8B7796D459D}" type="parTrans" cxnId="{704EA65D-ACDA-4A76-A6C8-A6D1E27A4CC1}">
      <dgm:prSet/>
      <dgm:spPr/>
      <dgm:t>
        <a:bodyPr/>
        <a:lstStyle/>
        <a:p>
          <a:endParaRPr lang="ru-RU" sz="1100"/>
        </a:p>
      </dgm:t>
    </dgm:pt>
    <dgm:pt modelId="{935F5628-0FD9-462F-ABA0-9BD57E4EAA73}" type="sibTrans" cxnId="{704EA65D-ACDA-4A76-A6C8-A6D1E27A4CC1}">
      <dgm:prSet custT="1"/>
      <dgm:spPr/>
      <dgm:t>
        <a:bodyPr/>
        <a:lstStyle/>
        <a:p>
          <a:endParaRPr lang="ru-RU" sz="1100"/>
        </a:p>
      </dgm:t>
    </dgm:pt>
    <dgm:pt modelId="{1B5D434B-CA4C-436B-8818-6826E53BDFBF}">
      <dgm:prSet custT="1"/>
      <dgm:spPr/>
      <dgm:t>
        <a:bodyPr/>
        <a:lstStyle/>
        <a:p>
          <a:pPr rtl="0"/>
          <a:r>
            <a:rPr lang="en-US" sz="1200" smtClean="0"/>
            <a:t>Показатели </a:t>
          </a:r>
          <a:r>
            <a:rPr lang="en-US" sz="1200" dirty="0" smtClean="0"/>
            <a:t>Performance</a:t>
          </a:r>
          <a:endParaRPr lang="ru-RU" sz="1200" dirty="0"/>
        </a:p>
      </dgm:t>
    </dgm:pt>
    <dgm:pt modelId="{47B4BD48-A28D-47EB-B619-CDE8D2118DA8}" type="parTrans" cxnId="{FA95EB25-13B6-4DDE-A416-15921E507B1C}">
      <dgm:prSet/>
      <dgm:spPr/>
      <dgm:t>
        <a:bodyPr/>
        <a:lstStyle/>
        <a:p>
          <a:endParaRPr lang="ru-RU" sz="1100"/>
        </a:p>
      </dgm:t>
    </dgm:pt>
    <dgm:pt modelId="{78D1636C-CF01-4DA0-A82E-29414CEDD87E}" type="sibTrans" cxnId="{FA95EB25-13B6-4DDE-A416-15921E507B1C}">
      <dgm:prSet custT="1"/>
      <dgm:spPr/>
      <dgm:t>
        <a:bodyPr/>
        <a:lstStyle/>
        <a:p>
          <a:endParaRPr lang="ru-RU" sz="1100"/>
        </a:p>
      </dgm:t>
    </dgm:pt>
    <dgm:pt modelId="{0893B0D5-9D5C-48E9-9521-D5622B0E914C}" type="pres">
      <dgm:prSet presAssocID="{A947D9DC-9EB2-49E3-BFC4-E12CF2242782}" presName="outerComposite" presStyleCnt="0">
        <dgm:presLayoutVars>
          <dgm:chMax val="5"/>
          <dgm:dir/>
          <dgm:resizeHandles val="exact"/>
        </dgm:presLayoutVars>
      </dgm:prSet>
      <dgm:spPr/>
    </dgm:pt>
    <dgm:pt modelId="{58A60DBE-6BE9-496C-A9C9-716CA093787C}" type="pres">
      <dgm:prSet presAssocID="{A947D9DC-9EB2-49E3-BFC4-E12CF2242782}" presName="dummyMaxCanvas" presStyleCnt="0">
        <dgm:presLayoutVars/>
      </dgm:prSet>
      <dgm:spPr/>
    </dgm:pt>
    <dgm:pt modelId="{B74B9594-7ADE-4A2C-B813-36D13ECDB495}" type="pres">
      <dgm:prSet presAssocID="{A947D9DC-9EB2-49E3-BFC4-E12CF2242782}" presName="FourNodes_1" presStyleLbl="node1" presStyleIdx="0" presStyleCnt="4">
        <dgm:presLayoutVars>
          <dgm:bulletEnabled val="1"/>
        </dgm:presLayoutVars>
      </dgm:prSet>
      <dgm:spPr/>
    </dgm:pt>
    <dgm:pt modelId="{74EE6BC3-3F2B-4940-BA9A-D523B1AAE796}" type="pres">
      <dgm:prSet presAssocID="{A947D9DC-9EB2-49E3-BFC4-E12CF2242782}" presName="FourNodes_2" presStyleLbl="node1" presStyleIdx="1" presStyleCnt="4">
        <dgm:presLayoutVars>
          <dgm:bulletEnabled val="1"/>
        </dgm:presLayoutVars>
      </dgm:prSet>
      <dgm:spPr/>
    </dgm:pt>
    <dgm:pt modelId="{17F0BE2D-D7BE-459B-B262-0F70BA6D202E}" type="pres">
      <dgm:prSet presAssocID="{A947D9DC-9EB2-49E3-BFC4-E12CF2242782}" presName="FourNodes_3" presStyleLbl="node1" presStyleIdx="2" presStyleCnt="4">
        <dgm:presLayoutVars>
          <dgm:bulletEnabled val="1"/>
        </dgm:presLayoutVars>
      </dgm:prSet>
      <dgm:spPr/>
    </dgm:pt>
    <dgm:pt modelId="{069D58EA-FFD7-48E3-A8D4-9018F1F08FD9}" type="pres">
      <dgm:prSet presAssocID="{A947D9DC-9EB2-49E3-BFC4-E12CF2242782}" presName="FourNodes_4" presStyleLbl="node1" presStyleIdx="3" presStyleCnt="4">
        <dgm:presLayoutVars>
          <dgm:bulletEnabled val="1"/>
        </dgm:presLayoutVars>
      </dgm:prSet>
      <dgm:spPr/>
    </dgm:pt>
    <dgm:pt modelId="{E381587A-7D22-4E00-82BD-7FCFCE02CC08}" type="pres">
      <dgm:prSet presAssocID="{A947D9DC-9EB2-49E3-BFC4-E12CF2242782}" presName="FourConn_1-2" presStyleLbl="fgAccFollowNode1" presStyleIdx="0" presStyleCnt="3">
        <dgm:presLayoutVars>
          <dgm:bulletEnabled val="1"/>
        </dgm:presLayoutVars>
      </dgm:prSet>
      <dgm:spPr/>
    </dgm:pt>
    <dgm:pt modelId="{4BA6FE5F-EE2D-4628-88F3-2DF25058A2B2}" type="pres">
      <dgm:prSet presAssocID="{A947D9DC-9EB2-49E3-BFC4-E12CF2242782}" presName="FourConn_2-3" presStyleLbl="fgAccFollowNode1" presStyleIdx="1" presStyleCnt="3">
        <dgm:presLayoutVars>
          <dgm:bulletEnabled val="1"/>
        </dgm:presLayoutVars>
      </dgm:prSet>
      <dgm:spPr/>
    </dgm:pt>
    <dgm:pt modelId="{54086F5B-B6B9-4754-93F5-864536E02933}" type="pres">
      <dgm:prSet presAssocID="{A947D9DC-9EB2-49E3-BFC4-E12CF2242782}" presName="FourConn_3-4" presStyleLbl="fgAccFollowNode1" presStyleIdx="2" presStyleCnt="3">
        <dgm:presLayoutVars>
          <dgm:bulletEnabled val="1"/>
        </dgm:presLayoutVars>
      </dgm:prSet>
      <dgm:spPr/>
    </dgm:pt>
    <dgm:pt modelId="{4A2447F3-8777-455F-8F04-7C2E3F75569E}" type="pres">
      <dgm:prSet presAssocID="{A947D9DC-9EB2-49E3-BFC4-E12CF2242782}" presName="FourNodes_1_text" presStyleLbl="node1" presStyleIdx="3" presStyleCnt="4">
        <dgm:presLayoutVars>
          <dgm:bulletEnabled val="1"/>
        </dgm:presLayoutVars>
      </dgm:prSet>
      <dgm:spPr/>
    </dgm:pt>
    <dgm:pt modelId="{E7339E8D-3CFB-465C-ACB0-FF7F5241ECB6}" type="pres">
      <dgm:prSet presAssocID="{A947D9DC-9EB2-49E3-BFC4-E12CF2242782}" presName="FourNodes_2_text" presStyleLbl="node1" presStyleIdx="3" presStyleCnt="4">
        <dgm:presLayoutVars>
          <dgm:bulletEnabled val="1"/>
        </dgm:presLayoutVars>
      </dgm:prSet>
      <dgm:spPr/>
    </dgm:pt>
    <dgm:pt modelId="{B1452C60-62EB-4A2C-8052-12392A49A51E}" type="pres">
      <dgm:prSet presAssocID="{A947D9DC-9EB2-49E3-BFC4-E12CF2242782}" presName="FourNodes_3_text" presStyleLbl="node1" presStyleIdx="3" presStyleCnt="4">
        <dgm:presLayoutVars>
          <dgm:bulletEnabled val="1"/>
        </dgm:presLayoutVars>
      </dgm:prSet>
      <dgm:spPr/>
    </dgm:pt>
    <dgm:pt modelId="{14199015-1175-4538-BB1C-FB2D5C6307F1}" type="pres">
      <dgm:prSet presAssocID="{A947D9DC-9EB2-49E3-BFC4-E12CF224278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E4D1ECC-AFF5-4172-8D46-A7EC67E57086}" type="presOf" srcId="{1B5D434B-CA4C-436B-8818-6826E53BDFBF}" destId="{74EE6BC3-3F2B-4940-BA9A-D523B1AAE796}" srcOrd="0" destOrd="0" presId="urn:microsoft.com/office/officeart/2005/8/layout/vProcess5"/>
    <dgm:cxn modelId="{EC5811AE-A412-43E8-8DCB-BB6A08A6B339}" type="presOf" srcId="{580D2C3E-E217-400C-9908-CDD13C8BB1D9}" destId="{74EE6BC3-3F2B-4940-BA9A-D523B1AAE796}" srcOrd="0" destOrd="1" presId="urn:microsoft.com/office/officeart/2005/8/layout/vProcess5"/>
    <dgm:cxn modelId="{DEC13173-A6EF-4380-BA28-B29A2FB9E44B}" type="presOf" srcId="{DC99516A-7719-4816-B4B8-F6FEFDD78000}" destId="{17F0BE2D-D7BE-459B-B262-0F70BA6D202E}" srcOrd="0" destOrd="0" presId="urn:microsoft.com/office/officeart/2005/8/layout/vProcess5"/>
    <dgm:cxn modelId="{4EB381E8-D8CB-4BC1-B28A-A493B5955DFB}" type="presOf" srcId="{9B530EFF-01AA-4484-8FF2-52A3D8677E5A}" destId="{4A2447F3-8777-455F-8F04-7C2E3F75569E}" srcOrd="1" destOrd="0" presId="urn:microsoft.com/office/officeart/2005/8/layout/vProcess5"/>
    <dgm:cxn modelId="{CDF761A6-5E39-4B08-95C4-5D60DE7E3ABD}" srcId="{1B5D434B-CA4C-436B-8818-6826E53BDFBF}" destId="{CA4638D3-5D3A-4D38-8F32-59AE89220A58}" srcOrd="1" destOrd="0" parTransId="{471A4D16-632D-4824-920C-9407AEA95D29}" sibTransId="{80749775-2BE3-46FD-B763-8506C1CFF778}"/>
    <dgm:cxn modelId="{0A18FB67-DDC7-4507-B6D1-62D33AE0486A}" type="presOf" srcId="{ED8CBE2C-B384-4DA9-AADC-1F0BF61263F6}" destId="{B1452C60-62EB-4A2C-8052-12392A49A51E}" srcOrd="1" destOrd="2" presId="urn:microsoft.com/office/officeart/2005/8/layout/vProcess5"/>
    <dgm:cxn modelId="{FA95EB25-13B6-4DDE-A416-15921E507B1C}" srcId="{A947D9DC-9EB2-49E3-BFC4-E12CF2242782}" destId="{1B5D434B-CA4C-436B-8818-6826E53BDFBF}" srcOrd="1" destOrd="0" parTransId="{47B4BD48-A28D-47EB-B619-CDE8D2118DA8}" sibTransId="{78D1636C-CF01-4DA0-A82E-29414CEDD87E}"/>
    <dgm:cxn modelId="{41AB0FA9-6298-4CF3-9F3B-0EDA7207FFC6}" type="presOf" srcId="{A947D9DC-9EB2-49E3-BFC4-E12CF2242782}" destId="{0893B0D5-9D5C-48E9-9521-D5622B0E914C}" srcOrd="0" destOrd="0" presId="urn:microsoft.com/office/officeart/2005/8/layout/vProcess5"/>
    <dgm:cxn modelId="{F6D79113-2101-4CEC-A4E3-F716453CCCA0}" srcId="{DC99516A-7719-4816-B4B8-F6FEFDD78000}" destId="{ED8CBE2C-B384-4DA9-AADC-1F0BF61263F6}" srcOrd="1" destOrd="0" parTransId="{4EFE695C-7921-4C2F-A5C0-71EB41860275}" sibTransId="{B21C0B9A-4BB4-4177-A265-56690B928A04}"/>
    <dgm:cxn modelId="{1ECF5458-0D21-4F30-8B4D-8CEAF169E9E7}" type="presOf" srcId="{580D2C3E-E217-400C-9908-CDD13C8BB1D9}" destId="{E7339E8D-3CFB-465C-ACB0-FF7F5241ECB6}" srcOrd="1" destOrd="1" presId="urn:microsoft.com/office/officeart/2005/8/layout/vProcess5"/>
    <dgm:cxn modelId="{C0A0B926-E6C4-4886-9C91-9BEC97103D65}" type="presOf" srcId="{CA4638D3-5D3A-4D38-8F32-59AE89220A58}" destId="{74EE6BC3-3F2B-4940-BA9A-D523B1AAE796}" srcOrd="0" destOrd="2" presId="urn:microsoft.com/office/officeart/2005/8/layout/vProcess5"/>
    <dgm:cxn modelId="{F7FAF322-54A1-4897-A832-5B92146D41B8}" type="presOf" srcId="{78D1636C-CF01-4DA0-A82E-29414CEDD87E}" destId="{4BA6FE5F-EE2D-4628-88F3-2DF25058A2B2}" srcOrd="0" destOrd="0" presId="urn:microsoft.com/office/officeart/2005/8/layout/vProcess5"/>
    <dgm:cxn modelId="{FAF92161-B083-4AF8-B83F-5A58DDDEB42A}" type="presOf" srcId="{ED8CBE2C-B384-4DA9-AADC-1F0BF61263F6}" destId="{17F0BE2D-D7BE-459B-B262-0F70BA6D202E}" srcOrd="0" destOrd="2" presId="urn:microsoft.com/office/officeart/2005/8/layout/vProcess5"/>
    <dgm:cxn modelId="{98469BB7-7B0D-406A-AAFB-B20B09FAD987}" srcId="{DC99516A-7719-4816-B4B8-F6FEFDD78000}" destId="{B464CCC4-4A03-40DB-983F-7DF853D8351A}" srcOrd="0" destOrd="0" parTransId="{0CA5B462-9A7F-44A4-B9B1-1810C240160A}" sibTransId="{4C0FA1DA-B6EE-4987-AD9B-5C6F2608AB96}"/>
    <dgm:cxn modelId="{AD38E094-CE19-49AD-A820-30DE712765F2}" type="presOf" srcId="{0FB30E35-1E90-4BA1-ACF9-82513F294003}" destId="{069D58EA-FFD7-48E3-A8D4-9018F1F08FD9}" srcOrd="0" destOrd="0" presId="urn:microsoft.com/office/officeart/2005/8/layout/vProcess5"/>
    <dgm:cxn modelId="{243A8A35-FB0E-474C-96B1-39F2AE903F65}" type="presOf" srcId="{9D2B201C-15AC-4E9F-9905-4A11E3CEDC94}" destId="{54086F5B-B6B9-4754-93F5-864536E02933}" srcOrd="0" destOrd="0" presId="urn:microsoft.com/office/officeart/2005/8/layout/vProcess5"/>
    <dgm:cxn modelId="{28A7CF2B-9C59-48B4-92B5-8CAE042073F7}" type="presOf" srcId="{935F5628-0FD9-462F-ABA0-9BD57E4EAA73}" destId="{E381587A-7D22-4E00-82BD-7FCFCE02CC08}" srcOrd="0" destOrd="0" presId="urn:microsoft.com/office/officeart/2005/8/layout/vProcess5"/>
    <dgm:cxn modelId="{74673E9F-C19B-41AF-8E24-C393989D8101}" type="presOf" srcId="{0FB30E35-1E90-4BA1-ACF9-82513F294003}" destId="{14199015-1175-4538-BB1C-FB2D5C6307F1}" srcOrd="1" destOrd="0" presId="urn:microsoft.com/office/officeart/2005/8/layout/vProcess5"/>
    <dgm:cxn modelId="{FE51CF89-CA53-4C93-AD0A-36DE118B6597}" type="presOf" srcId="{B464CCC4-4A03-40DB-983F-7DF853D8351A}" destId="{B1452C60-62EB-4A2C-8052-12392A49A51E}" srcOrd="1" destOrd="1" presId="urn:microsoft.com/office/officeart/2005/8/layout/vProcess5"/>
    <dgm:cxn modelId="{7DDAA669-16E9-49E6-B729-7057F356CD6F}" type="presOf" srcId="{1B5D434B-CA4C-436B-8818-6826E53BDFBF}" destId="{E7339E8D-3CFB-465C-ACB0-FF7F5241ECB6}" srcOrd="1" destOrd="0" presId="urn:microsoft.com/office/officeart/2005/8/layout/vProcess5"/>
    <dgm:cxn modelId="{DC4CDA33-B6A8-41D7-B716-FB9C3A7818D7}" type="presOf" srcId="{DC99516A-7719-4816-B4B8-F6FEFDD78000}" destId="{B1452C60-62EB-4A2C-8052-12392A49A51E}" srcOrd="1" destOrd="0" presId="urn:microsoft.com/office/officeart/2005/8/layout/vProcess5"/>
    <dgm:cxn modelId="{66CF3A4C-2F0E-40BE-BE58-4F078F67A96D}" type="presOf" srcId="{9B530EFF-01AA-4484-8FF2-52A3D8677E5A}" destId="{B74B9594-7ADE-4A2C-B813-36D13ECDB495}" srcOrd="0" destOrd="0" presId="urn:microsoft.com/office/officeart/2005/8/layout/vProcess5"/>
    <dgm:cxn modelId="{828DA268-3B56-4C14-9568-5FF9C732A7A1}" srcId="{A947D9DC-9EB2-49E3-BFC4-E12CF2242782}" destId="{DC99516A-7719-4816-B4B8-F6FEFDD78000}" srcOrd="2" destOrd="0" parTransId="{012DD270-DCC2-4A18-A05D-35A68B46DD0D}" sibTransId="{9D2B201C-15AC-4E9F-9905-4A11E3CEDC94}"/>
    <dgm:cxn modelId="{704EA65D-ACDA-4A76-A6C8-A6D1E27A4CC1}" srcId="{A947D9DC-9EB2-49E3-BFC4-E12CF2242782}" destId="{9B530EFF-01AA-4484-8FF2-52A3D8677E5A}" srcOrd="0" destOrd="0" parTransId="{D61980F2-126A-4227-BCE8-D8B7796D459D}" sibTransId="{935F5628-0FD9-462F-ABA0-9BD57E4EAA73}"/>
    <dgm:cxn modelId="{A9DF0476-4602-420E-9AF1-D8D124EF5D80}" type="presOf" srcId="{B464CCC4-4A03-40DB-983F-7DF853D8351A}" destId="{17F0BE2D-D7BE-459B-B262-0F70BA6D202E}" srcOrd="0" destOrd="1" presId="urn:microsoft.com/office/officeart/2005/8/layout/vProcess5"/>
    <dgm:cxn modelId="{026A8366-0CD1-4050-ACDB-CED9371AF218}" srcId="{1B5D434B-CA4C-436B-8818-6826E53BDFBF}" destId="{580D2C3E-E217-400C-9908-CDD13C8BB1D9}" srcOrd="0" destOrd="0" parTransId="{457CFEBA-ECA6-4AC6-AF3C-F511998A2362}" sibTransId="{596D05AD-CE9C-460E-875F-582079F08AE1}"/>
    <dgm:cxn modelId="{F2BB24B9-9A26-4233-A57B-2F238F61B6C1}" srcId="{A947D9DC-9EB2-49E3-BFC4-E12CF2242782}" destId="{0FB30E35-1E90-4BA1-ACF9-82513F294003}" srcOrd="3" destOrd="0" parTransId="{D7D68F38-C5D2-4480-AB00-AFE618803813}" sibTransId="{0F3A9F2E-800E-4D36-B432-9E6D7CB0CFBC}"/>
    <dgm:cxn modelId="{D5B2F830-66E6-4DF7-88A6-A69EF601B9AD}" type="presOf" srcId="{CA4638D3-5D3A-4D38-8F32-59AE89220A58}" destId="{E7339E8D-3CFB-465C-ACB0-FF7F5241ECB6}" srcOrd="1" destOrd="2" presId="urn:microsoft.com/office/officeart/2005/8/layout/vProcess5"/>
    <dgm:cxn modelId="{9DA85446-F661-4B20-BFEB-9486FA445DC6}" type="presParOf" srcId="{0893B0D5-9D5C-48E9-9521-D5622B0E914C}" destId="{58A60DBE-6BE9-496C-A9C9-716CA093787C}" srcOrd="0" destOrd="0" presId="urn:microsoft.com/office/officeart/2005/8/layout/vProcess5"/>
    <dgm:cxn modelId="{87590C52-CCC4-459B-8F34-35372CE35765}" type="presParOf" srcId="{0893B0D5-9D5C-48E9-9521-D5622B0E914C}" destId="{B74B9594-7ADE-4A2C-B813-36D13ECDB495}" srcOrd="1" destOrd="0" presId="urn:microsoft.com/office/officeart/2005/8/layout/vProcess5"/>
    <dgm:cxn modelId="{AD05F6E2-2767-4B03-B837-F708FD609CD1}" type="presParOf" srcId="{0893B0D5-9D5C-48E9-9521-D5622B0E914C}" destId="{74EE6BC3-3F2B-4940-BA9A-D523B1AAE796}" srcOrd="2" destOrd="0" presId="urn:microsoft.com/office/officeart/2005/8/layout/vProcess5"/>
    <dgm:cxn modelId="{BC470178-44B5-4804-80D4-A2D5FF5BB823}" type="presParOf" srcId="{0893B0D5-9D5C-48E9-9521-D5622B0E914C}" destId="{17F0BE2D-D7BE-459B-B262-0F70BA6D202E}" srcOrd="3" destOrd="0" presId="urn:microsoft.com/office/officeart/2005/8/layout/vProcess5"/>
    <dgm:cxn modelId="{E48C17C1-0ABA-4C2E-BA0C-FAFD2EAFEE33}" type="presParOf" srcId="{0893B0D5-9D5C-48E9-9521-D5622B0E914C}" destId="{069D58EA-FFD7-48E3-A8D4-9018F1F08FD9}" srcOrd="4" destOrd="0" presId="urn:microsoft.com/office/officeart/2005/8/layout/vProcess5"/>
    <dgm:cxn modelId="{1429FE67-9C09-4046-8F44-0C72CF1648CC}" type="presParOf" srcId="{0893B0D5-9D5C-48E9-9521-D5622B0E914C}" destId="{E381587A-7D22-4E00-82BD-7FCFCE02CC08}" srcOrd="5" destOrd="0" presId="urn:microsoft.com/office/officeart/2005/8/layout/vProcess5"/>
    <dgm:cxn modelId="{FCFDD6CC-9D8E-4C6E-AA92-E60F3DD1A188}" type="presParOf" srcId="{0893B0D5-9D5C-48E9-9521-D5622B0E914C}" destId="{4BA6FE5F-EE2D-4628-88F3-2DF25058A2B2}" srcOrd="6" destOrd="0" presId="urn:microsoft.com/office/officeart/2005/8/layout/vProcess5"/>
    <dgm:cxn modelId="{C3BB02A4-B5C0-4220-B3B5-E3F473167385}" type="presParOf" srcId="{0893B0D5-9D5C-48E9-9521-D5622B0E914C}" destId="{54086F5B-B6B9-4754-93F5-864536E02933}" srcOrd="7" destOrd="0" presId="urn:microsoft.com/office/officeart/2005/8/layout/vProcess5"/>
    <dgm:cxn modelId="{F52A0376-3B8E-4091-9822-0504ACB573FE}" type="presParOf" srcId="{0893B0D5-9D5C-48E9-9521-D5622B0E914C}" destId="{4A2447F3-8777-455F-8F04-7C2E3F75569E}" srcOrd="8" destOrd="0" presId="urn:microsoft.com/office/officeart/2005/8/layout/vProcess5"/>
    <dgm:cxn modelId="{77CED9EF-B5E8-4686-AB8D-A28F4AE9D0DD}" type="presParOf" srcId="{0893B0D5-9D5C-48E9-9521-D5622B0E914C}" destId="{E7339E8D-3CFB-465C-ACB0-FF7F5241ECB6}" srcOrd="9" destOrd="0" presId="urn:microsoft.com/office/officeart/2005/8/layout/vProcess5"/>
    <dgm:cxn modelId="{C33F73CB-907D-40A7-A725-04F1BAE4D939}" type="presParOf" srcId="{0893B0D5-9D5C-48E9-9521-D5622B0E914C}" destId="{B1452C60-62EB-4A2C-8052-12392A49A51E}" srcOrd="10" destOrd="0" presId="urn:microsoft.com/office/officeart/2005/8/layout/vProcess5"/>
    <dgm:cxn modelId="{F584A98D-A0BC-4CF7-BCC0-4B0B0A756406}" type="presParOf" srcId="{0893B0D5-9D5C-48E9-9521-D5622B0E914C}" destId="{14199015-1175-4538-BB1C-FB2D5C6307F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642D57-2D15-499C-8B17-6F3EAFFEC26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27FC51-C885-4343-8E38-113631FF42E1}">
      <dgm:prSet custT="1"/>
      <dgm:spPr/>
      <dgm:t>
        <a:bodyPr/>
        <a:lstStyle/>
        <a:p>
          <a:pPr rtl="0"/>
          <a:r>
            <a:rPr lang="ru-RU" sz="1200" b="0" i="0" baseline="0" dirty="0" smtClean="0"/>
            <a:t>Обоснование, как теоретическое, так и эмпирическое использования EVA и MVA как показателей performance (M</a:t>
          </a:r>
          <a:r>
            <a:rPr lang="en-US" sz="1200" b="0" i="0" baseline="0" dirty="0" smtClean="0"/>
            <a:t>a</a:t>
          </a:r>
          <a:r>
            <a:rPr lang="ru-RU" sz="1200" b="0" i="0" baseline="0" dirty="0" err="1" smtClean="0"/>
            <a:t>rina</a:t>
          </a:r>
          <a:r>
            <a:rPr lang="ru-RU" sz="1200" b="0" i="0" baseline="0" dirty="0" smtClean="0"/>
            <a:t> with </a:t>
          </a:r>
          <a:r>
            <a:rPr lang="ru-RU" sz="1200" b="0" i="0" baseline="0" dirty="0" err="1" smtClean="0"/>
            <a:t>Elen</a:t>
          </a:r>
          <a:r>
            <a:rPr lang="en-US" sz="1200" b="0" i="0" baseline="0" dirty="0" smtClean="0"/>
            <a:t>a</a:t>
          </a:r>
          <a:r>
            <a:rPr lang="ru-RU" sz="1200" b="0" i="0" baseline="0" dirty="0" smtClean="0"/>
            <a:t>&amp;Mariya)</a:t>
          </a:r>
          <a:endParaRPr lang="ru-RU" sz="1200" b="0" i="0" baseline="0" dirty="0"/>
        </a:p>
      </dgm:t>
    </dgm:pt>
    <dgm:pt modelId="{21C82F87-6F06-473A-94D1-D705F9D03BBC}" type="parTrans" cxnId="{9E05B54E-E2CD-4AF2-91E3-1E3800544EA7}">
      <dgm:prSet/>
      <dgm:spPr/>
      <dgm:t>
        <a:bodyPr/>
        <a:lstStyle/>
        <a:p>
          <a:endParaRPr lang="ru-RU" sz="1200"/>
        </a:p>
      </dgm:t>
    </dgm:pt>
    <dgm:pt modelId="{7B76A23D-3642-45B2-AD72-63152C16DAC4}" type="sibTrans" cxnId="{9E05B54E-E2CD-4AF2-91E3-1E3800544EA7}">
      <dgm:prSet custT="1"/>
      <dgm:spPr/>
      <dgm:t>
        <a:bodyPr/>
        <a:lstStyle/>
        <a:p>
          <a:endParaRPr lang="ru-RU" sz="1200"/>
        </a:p>
      </dgm:t>
    </dgm:pt>
    <dgm:pt modelId="{EB4C2F4E-CF88-42E8-BCAC-3FF7332EF227}">
      <dgm:prSet custT="1"/>
      <dgm:spPr/>
      <dgm:t>
        <a:bodyPr/>
        <a:lstStyle/>
        <a:p>
          <a:pPr rtl="0"/>
          <a:r>
            <a:rPr lang="ru-RU" sz="1200" b="0" i="0" baseline="0" dirty="0" smtClean="0"/>
            <a:t>Работа над “новыми» </a:t>
          </a:r>
          <a:r>
            <a:rPr lang="ru-RU" sz="1200" b="0" i="0" baseline="0" dirty="0" err="1" smtClean="0"/>
            <a:t>value</a:t>
          </a:r>
          <a:r>
            <a:rPr lang="ru-RU" sz="1200" b="0" i="0" baseline="0" dirty="0" smtClean="0"/>
            <a:t> </a:t>
          </a:r>
          <a:r>
            <a:rPr lang="ru-RU" sz="1200" b="0" i="0" baseline="0" dirty="0" err="1" smtClean="0"/>
            <a:t>drivers</a:t>
          </a:r>
          <a:r>
            <a:rPr lang="ru-RU" sz="1200" b="0" i="0" baseline="0" dirty="0" smtClean="0"/>
            <a:t> (с учетом Research </a:t>
          </a:r>
          <a:r>
            <a:rPr lang="en-US" sz="1200" b="0" i="0" baseline="0" dirty="0" smtClean="0"/>
            <a:t>questions </a:t>
          </a:r>
          <a:r>
            <a:rPr lang="ru-RU" sz="1200" b="0" i="0" baseline="0" dirty="0" smtClean="0"/>
            <a:t>!):</a:t>
          </a:r>
          <a:endParaRPr lang="ru-RU" sz="1200" b="0" i="0" baseline="0" dirty="0"/>
        </a:p>
      </dgm:t>
    </dgm:pt>
    <dgm:pt modelId="{523B5053-43A6-4771-A93D-60B0079DCB4D}" type="parTrans" cxnId="{82850D0D-96E3-405C-A5E4-4B21E8135916}">
      <dgm:prSet/>
      <dgm:spPr/>
      <dgm:t>
        <a:bodyPr/>
        <a:lstStyle/>
        <a:p>
          <a:endParaRPr lang="ru-RU" sz="1200"/>
        </a:p>
      </dgm:t>
    </dgm:pt>
    <dgm:pt modelId="{D8456CF7-DCA2-4F95-B32D-30BD5C512055}" type="sibTrans" cxnId="{82850D0D-96E3-405C-A5E4-4B21E8135916}">
      <dgm:prSet custT="1"/>
      <dgm:spPr/>
      <dgm:t>
        <a:bodyPr/>
        <a:lstStyle/>
        <a:p>
          <a:endParaRPr lang="ru-RU" sz="1200"/>
        </a:p>
      </dgm:t>
    </dgm:pt>
    <dgm:pt modelId="{5BD2CCF1-DA49-4CEC-8A84-C0D9B1FF66CF}">
      <dgm:prSet custT="1"/>
      <dgm:spPr/>
      <dgm:t>
        <a:bodyPr/>
        <a:lstStyle/>
        <a:p>
          <a:pPr rtl="0"/>
          <a:r>
            <a:rPr lang="ru-RU" sz="1200" b="0" i="0" baseline="0" dirty="0" smtClean="0"/>
            <a:t>Исследование «явления»: поиск противоречий во влиянии фактора на performance в эмпирических статьях</a:t>
          </a:r>
          <a:endParaRPr lang="ru-RU" sz="1200" b="0" i="0" baseline="0" dirty="0"/>
        </a:p>
      </dgm:t>
    </dgm:pt>
    <dgm:pt modelId="{65F56275-B002-458A-BFEB-233DF9812875}" type="parTrans" cxnId="{4043B28A-71EB-41F6-BBB1-D36A530D582E}">
      <dgm:prSet/>
      <dgm:spPr/>
      <dgm:t>
        <a:bodyPr/>
        <a:lstStyle/>
        <a:p>
          <a:endParaRPr lang="ru-RU" sz="1200"/>
        </a:p>
      </dgm:t>
    </dgm:pt>
    <dgm:pt modelId="{E5F52740-2154-48A0-9751-493A8DA18A05}" type="sibTrans" cxnId="{4043B28A-71EB-41F6-BBB1-D36A530D582E}">
      <dgm:prSet/>
      <dgm:spPr/>
      <dgm:t>
        <a:bodyPr/>
        <a:lstStyle/>
        <a:p>
          <a:endParaRPr lang="ru-RU" sz="1200"/>
        </a:p>
      </dgm:t>
    </dgm:pt>
    <dgm:pt modelId="{B4AD44B6-C9ED-4F16-A5E7-63203953A9FA}">
      <dgm:prSet custT="1"/>
      <dgm:spPr/>
      <dgm:t>
        <a:bodyPr/>
        <a:lstStyle/>
        <a:p>
          <a:pPr rtl="0"/>
          <a:r>
            <a:rPr lang="ru-RU" sz="1200" b="0" i="0" baseline="0" dirty="0" smtClean="0"/>
            <a:t>Исследование моделирования и измерения факторов: </a:t>
          </a:r>
          <a:endParaRPr lang="ru-RU" sz="1200" b="0" i="0" baseline="0" dirty="0"/>
        </a:p>
      </dgm:t>
    </dgm:pt>
    <dgm:pt modelId="{61BA6BA3-AE60-4ABA-A277-DCD992920D11}" type="parTrans" cxnId="{BC1DE84C-97E3-476A-9CE2-2A497EBFDBB3}">
      <dgm:prSet/>
      <dgm:spPr/>
      <dgm:t>
        <a:bodyPr/>
        <a:lstStyle/>
        <a:p>
          <a:endParaRPr lang="ru-RU" sz="1200"/>
        </a:p>
      </dgm:t>
    </dgm:pt>
    <dgm:pt modelId="{49447EEF-CD99-47AF-9221-E7FBFD9B7389}" type="sibTrans" cxnId="{BC1DE84C-97E3-476A-9CE2-2A497EBFDBB3}">
      <dgm:prSet/>
      <dgm:spPr/>
      <dgm:t>
        <a:bodyPr/>
        <a:lstStyle/>
        <a:p>
          <a:endParaRPr lang="ru-RU" sz="1200"/>
        </a:p>
      </dgm:t>
    </dgm:pt>
    <dgm:pt modelId="{88FE9EBB-D5A2-4C99-82D5-15C5F6A445E4}">
      <dgm:prSet custT="1"/>
      <dgm:spPr/>
      <dgm:t>
        <a:bodyPr/>
        <a:lstStyle/>
        <a:p>
          <a:pPr rtl="0"/>
          <a:r>
            <a:rPr lang="ru-RU" sz="1200" b="0" i="0" baseline="0" dirty="0" smtClean="0"/>
            <a:t>Определение </a:t>
          </a:r>
          <a:r>
            <a:rPr lang="ru-RU" sz="1200" b="0" i="0" baseline="0" dirty="0" err="1" smtClean="0"/>
            <a:t>driver</a:t>
          </a:r>
          <a:r>
            <a:rPr lang="ru-RU" sz="1200" b="0" i="0" baseline="0" dirty="0" smtClean="0"/>
            <a:t> (как он понимается в других работах, что МЫ понимаем в нашей работе)</a:t>
          </a:r>
          <a:endParaRPr lang="ru-RU" sz="1200" b="0" i="0" baseline="0" dirty="0"/>
        </a:p>
      </dgm:t>
    </dgm:pt>
    <dgm:pt modelId="{CE9079B3-4640-43FB-A821-080409C9951F}" type="parTrans" cxnId="{40AAA67A-490E-4737-BEDE-4A597AEF3D65}">
      <dgm:prSet/>
      <dgm:spPr/>
      <dgm:t>
        <a:bodyPr/>
        <a:lstStyle/>
        <a:p>
          <a:endParaRPr lang="ru-RU" sz="1200"/>
        </a:p>
      </dgm:t>
    </dgm:pt>
    <dgm:pt modelId="{B627959E-70EA-4C67-AC5D-46B2B2FF888D}" type="sibTrans" cxnId="{40AAA67A-490E-4737-BEDE-4A597AEF3D65}">
      <dgm:prSet/>
      <dgm:spPr/>
      <dgm:t>
        <a:bodyPr/>
        <a:lstStyle/>
        <a:p>
          <a:endParaRPr lang="ru-RU" sz="1200"/>
        </a:p>
      </dgm:t>
    </dgm:pt>
    <dgm:pt modelId="{0FBDC607-FB1B-4FB5-86FA-4784FE044566}">
      <dgm:prSet custT="1"/>
      <dgm:spPr/>
      <dgm:t>
        <a:bodyPr/>
        <a:lstStyle/>
        <a:p>
          <a:pPr rtl="0"/>
          <a:r>
            <a:rPr lang="ru-RU" sz="1200" b="0" i="0" baseline="0" dirty="0" smtClean="0"/>
            <a:t>Измерение фактора: как фактор был измерен другими исследователями, обоснование нашего метода (экспертный) – аргументация того, что он не противоречит всем другим имеющимся; обоснование возможности применения эконометрического метода </a:t>
          </a:r>
          <a:endParaRPr lang="ru-RU" sz="1200" b="0" i="0" baseline="0" dirty="0"/>
        </a:p>
      </dgm:t>
    </dgm:pt>
    <dgm:pt modelId="{A0C225A4-8F91-49B5-9D78-9DFCC8B7627C}" type="parTrans" cxnId="{117DFBE5-3180-4899-B9AC-3279182396F8}">
      <dgm:prSet/>
      <dgm:spPr/>
      <dgm:t>
        <a:bodyPr/>
        <a:lstStyle/>
        <a:p>
          <a:endParaRPr lang="ru-RU" sz="1200"/>
        </a:p>
      </dgm:t>
    </dgm:pt>
    <dgm:pt modelId="{B717279B-1497-42F0-9982-D4860C3576F6}" type="sibTrans" cxnId="{117DFBE5-3180-4899-B9AC-3279182396F8}">
      <dgm:prSet/>
      <dgm:spPr/>
      <dgm:t>
        <a:bodyPr/>
        <a:lstStyle/>
        <a:p>
          <a:endParaRPr lang="ru-RU" sz="1200"/>
        </a:p>
      </dgm:t>
    </dgm:pt>
    <dgm:pt modelId="{FDF353DC-1474-421B-8646-F898CDD917C7}">
      <dgm:prSet custT="1"/>
      <dgm:spPr/>
      <dgm:t>
        <a:bodyPr/>
        <a:lstStyle/>
        <a:p>
          <a:pPr rtl="0"/>
          <a:r>
            <a:rPr lang="ru-RU" sz="1200" b="0" i="0" baseline="0" dirty="0" smtClean="0"/>
            <a:t>Характеристика проблемы эндогенности в нашем исследовании, ее описание, как с ней боролись</a:t>
          </a:r>
          <a:endParaRPr lang="ru-RU" sz="1200" b="0" i="0" baseline="0" dirty="0"/>
        </a:p>
      </dgm:t>
    </dgm:pt>
    <dgm:pt modelId="{1D1CF0EA-086A-441F-9DB7-55F110FDB7A1}" type="parTrans" cxnId="{AF5C2CC6-AAAC-4032-BBA0-56907450083E}">
      <dgm:prSet/>
      <dgm:spPr/>
      <dgm:t>
        <a:bodyPr/>
        <a:lstStyle/>
        <a:p>
          <a:endParaRPr lang="ru-RU" sz="1200"/>
        </a:p>
      </dgm:t>
    </dgm:pt>
    <dgm:pt modelId="{09BB8803-F7CA-47D3-AA08-00422B94A6D2}" type="sibTrans" cxnId="{AF5C2CC6-AAAC-4032-BBA0-56907450083E}">
      <dgm:prSet/>
      <dgm:spPr/>
      <dgm:t>
        <a:bodyPr/>
        <a:lstStyle/>
        <a:p>
          <a:endParaRPr lang="ru-RU" sz="1200"/>
        </a:p>
      </dgm:t>
    </dgm:pt>
    <dgm:pt modelId="{8B71B63A-2D22-4545-A2E8-A68B9977D1B9}">
      <dgm:prSet custT="1"/>
      <dgm:spPr/>
      <dgm:t>
        <a:bodyPr/>
        <a:lstStyle/>
        <a:p>
          <a:pPr rtl="0"/>
          <a:r>
            <a:rPr lang="ru-RU" sz="1200" b="0" i="0" baseline="0" dirty="0" smtClean="0"/>
            <a:t>Еще один «фильтр», который необходимо накладывать – кризис.</a:t>
          </a:r>
          <a:endParaRPr lang="ru-RU" sz="1200" b="0" i="0" baseline="0" dirty="0"/>
        </a:p>
      </dgm:t>
    </dgm:pt>
    <dgm:pt modelId="{AAD6774D-71CE-44F4-B67B-D751F3BB4A00}" type="parTrans" cxnId="{298B5E12-8770-47EA-8163-9A482A77811C}">
      <dgm:prSet/>
      <dgm:spPr/>
      <dgm:t>
        <a:bodyPr/>
        <a:lstStyle/>
        <a:p>
          <a:endParaRPr lang="ru-RU" sz="1200"/>
        </a:p>
      </dgm:t>
    </dgm:pt>
    <dgm:pt modelId="{C5050A60-3E9B-4816-860F-89A8ABFEBD3A}" type="sibTrans" cxnId="{298B5E12-8770-47EA-8163-9A482A77811C}">
      <dgm:prSet custT="1"/>
      <dgm:spPr/>
      <dgm:t>
        <a:bodyPr/>
        <a:lstStyle/>
        <a:p>
          <a:endParaRPr lang="ru-RU" sz="1200"/>
        </a:p>
      </dgm:t>
    </dgm:pt>
    <dgm:pt modelId="{319606E8-9D65-4717-A93E-24C777479A33}">
      <dgm:prSet custT="1"/>
      <dgm:spPr/>
      <dgm:t>
        <a:bodyPr/>
        <a:lstStyle/>
        <a:p>
          <a:pPr rtl="0"/>
          <a:r>
            <a:rPr lang="ru-RU" sz="1200" b="0" i="0" baseline="0" dirty="0" smtClean="0"/>
            <a:t>Результаты:</a:t>
          </a:r>
          <a:r>
            <a:rPr lang="en-US" sz="1200" b="0" i="0" baseline="0" dirty="0" smtClean="0"/>
            <a:t> </a:t>
          </a:r>
          <a:r>
            <a:rPr lang="ru-RU" sz="1200" b="0" i="0" baseline="0" dirty="0" smtClean="0"/>
            <a:t>Текст по каждому фактору: </a:t>
          </a:r>
          <a:r>
            <a:rPr lang="ru-RU" sz="1200" b="0" i="0" baseline="0" dirty="0" err="1" smtClean="0"/>
            <a:t>фактор+прокси+метод</a:t>
          </a:r>
          <a:r>
            <a:rPr lang="ru-RU" sz="1200" b="0" i="0" baseline="0" dirty="0" smtClean="0"/>
            <a:t> (1 стр.), явление </a:t>
          </a:r>
          <a:r>
            <a:rPr lang="en-US" sz="1200" b="0" i="0" baseline="0" dirty="0" smtClean="0"/>
            <a:t>(</a:t>
          </a:r>
          <a:r>
            <a:rPr lang="ru-RU" sz="1200" b="0" i="0" baseline="0" dirty="0" smtClean="0"/>
            <a:t>1 стр.)</a:t>
          </a:r>
          <a:endParaRPr lang="ru-RU" sz="1200" b="0" i="0" baseline="0" dirty="0"/>
        </a:p>
      </dgm:t>
    </dgm:pt>
    <dgm:pt modelId="{2DD73886-1D12-4F22-9BBD-D15BE12F30A1}" type="parTrans" cxnId="{7351E665-990B-4140-B72E-099D48DE1F49}">
      <dgm:prSet/>
      <dgm:spPr/>
      <dgm:t>
        <a:bodyPr/>
        <a:lstStyle/>
        <a:p>
          <a:endParaRPr lang="ru-RU" sz="1200"/>
        </a:p>
      </dgm:t>
    </dgm:pt>
    <dgm:pt modelId="{A080FD4E-C9A8-4D3B-80C9-36AA70777404}" type="sibTrans" cxnId="{7351E665-990B-4140-B72E-099D48DE1F49}">
      <dgm:prSet/>
      <dgm:spPr/>
      <dgm:t>
        <a:bodyPr/>
        <a:lstStyle/>
        <a:p>
          <a:endParaRPr lang="ru-RU" sz="1200"/>
        </a:p>
      </dgm:t>
    </dgm:pt>
    <dgm:pt modelId="{7021F4F8-5813-46ED-A8C6-84E3D0E7AF42}" type="pres">
      <dgm:prSet presAssocID="{0B642D57-2D15-499C-8B17-6F3EAFFEC268}" presName="outerComposite" presStyleCnt="0">
        <dgm:presLayoutVars>
          <dgm:chMax val="5"/>
          <dgm:dir/>
          <dgm:resizeHandles val="exact"/>
        </dgm:presLayoutVars>
      </dgm:prSet>
      <dgm:spPr/>
    </dgm:pt>
    <dgm:pt modelId="{62712949-B468-4C94-9125-B776FAFFAD3F}" type="pres">
      <dgm:prSet presAssocID="{0B642D57-2D15-499C-8B17-6F3EAFFEC268}" presName="dummyMaxCanvas" presStyleCnt="0">
        <dgm:presLayoutVars/>
      </dgm:prSet>
      <dgm:spPr/>
    </dgm:pt>
    <dgm:pt modelId="{1FF1E32F-6FD5-41DE-8F5C-CE935A8A5A78}" type="pres">
      <dgm:prSet presAssocID="{0B642D57-2D15-499C-8B17-6F3EAFFEC268}" presName="FourNodes_1" presStyleLbl="node1" presStyleIdx="0" presStyleCnt="4" custScaleX="114964" custScaleY="115332" custLinFactNeighborX="969" custLinFactNeighborY="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0AF6A-ECD1-46FF-A19B-F04626DD870A}" type="pres">
      <dgm:prSet presAssocID="{0B642D57-2D15-499C-8B17-6F3EAFFEC268}" presName="FourNodes_2" presStyleLbl="node1" presStyleIdx="1" presStyleCnt="4" custScaleX="120930" custScaleY="136133" custLinFactNeighborX="346" custLinFactNeighborY="2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F3D94-D25E-4276-BC43-D292822CBD12}" type="pres">
      <dgm:prSet presAssocID="{0B642D57-2D15-499C-8B17-6F3EAFFEC268}" presName="FourNodes_3" presStyleLbl="node1" presStyleIdx="2" presStyleCnt="4" custLinFactNeighborX="3607" custLinFactNeighborY="15096">
        <dgm:presLayoutVars>
          <dgm:bulletEnabled val="1"/>
        </dgm:presLayoutVars>
      </dgm:prSet>
      <dgm:spPr/>
    </dgm:pt>
    <dgm:pt modelId="{E682D625-FE79-4757-907B-98BB739168A4}" type="pres">
      <dgm:prSet presAssocID="{0B642D57-2D15-499C-8B17-6F3EAFFEC268}" presName="FourNodes_4" presStyleLbl="node1" presStyleIdx="3" presStyleCnt="4" custLinFactNeighborX="1084" custLinFactNeighborY="12479">
        <dgm:presLayoutVars>
          <dgm:bulletEnabled val="1"/>
        </dgm:presLayoutVars>
      </dgm:prSet>
      <dgm:spPr/>
    </dgm:pt>
    <dgm:pt modelId="{57D14702-8F70-44ED-A0C8-90A5015631D8}" type="pres">
      <dgm:prSet presAssocID="{0B642D57-2D15-499C-8B17-6F3EAFFEC268}" presName="FourConn_1-2" presStyleLbl="fgAccFollowNode1" presStyleIdx="0" presStyleCnt="3">
        <dgm:presLayoutVars>
          <dgm:bulletEnabled val="1"/>
        </dgm:presLayoutVars>
      </dgm:prSet>
      <dgm:spPr/>
    </dgm:pt>
    <dgm:pt modelId="{4AEC07F7-B6D7-4BD2-A366-8E4BB72DBEFC}" type="pres">
      <dgm:prSet presAssocID="{0B642D57-2D15-499C-8B17-6F3EAFFEC268}" presName="FourConn_2-3" presStyleLbl="fgAccFollowNode1" presStyleIdx="1" presStyleCnt="3">
        <dgm:presLayoutVars>
          <dgm:bulletEnabled val="1"/>
        </dgm:presLayoutVars>
      </dgm:prSet>
      <dgm:spPr/>
    </dgm:pt>
    <dgm:pt modelId="{B06F7B6B-5423-4EDC-B5D2-ECCECF61AED3}" type="pres">
      <dgm:prSet presAssocID="{0B642D57-2D15-499C-8B17-6F3EAFFEC268}" presName="FourConn_3-4" presStyleLbl="fgAccFollowNode1" presStyleIdx="2" presStyleCnt="3">
        <dgm:presLayoutVars>
          <dgm:bulletEnabled val="1"/>
        </dgm:presLayoutVars>
      </dgm:prSet>
      <dgm:spPr/>
    </dgm:pt>
    <dgm:pt modelId="{E2E57DDE-65CF-495A-AD56-895911C5F118}" type="pres">
      <dgm:prSet presAssocID="{0B642D57-2D15-499C-8B17-6F3EAFFEC26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080B7-7470-4615-85CE-C317EB60A36A}" type="pres">
      <dgm:prSet presAssocID="{0B642D57-2D15-499C-8B17-6F3EAFFEC26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F5B7E-62A3-410A-8DE8-F0FA0BB8A06B}" type="pres">
      <dgm:prSet presAssocID="{0B642D57-2D15-499C-8B17-6F3EAFFEC268}" presName="FourNodes_3_text" presStyleLbl="node1" presStyleIdx="3" presStyleCnt="4">
        <dgm:presLayoutVars>
          <dgm:bulletEnabled val="1"/>
        </dgm:presLayoutVars>
      </dgm:prSet>
      <dgm:spPr/>
    </dgm:pt>
    <dgm:pt modelId="{5FF2A5A6-09A2-4BAF-A58B-2052C94DC725}" type="pres">
      <dgm:prSet presAssocID="{0B642D57-2D15-499C-8B17-6F3EAFFEC26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9FA63E3-C42A-4F3E-9A3A-55829BEEE311}" type="presOf" srcId="{D8456CF7-DCA2-4F95-B32D-30BD5C512055}" destId="{4AEC07F7-B6D7-4BD2-A366-8E4BB72DBEFC}" srcOrd="0" destOrd="0" presId="urn:microsoft.com/office/officeart/2005/8/layout/vProcess5"/>
    <dgm:cxn modelId="{7351E665-990B-4140-B72E-099D48DE1F49}" srcId="{0B642D57-2D15-499C-8B17-6F3EAFFEC268}" destId="{319606E8-9D65-4717-A93E-24C777479A33}" srcOrd="3" destOrd="0" parTransId="{2DD73886-1D12-4F22-9BBD-D15BE12F30A1}" sibTransId="{A080FD4E-C9A8-4D3B-80C9-36AA70777404}"/>
    <dgm:cxn modelId="{BC1DE84C-97E3-476A-9CE2-2A497EBFDBB3}" srcId="{EB4C2F4E-CF88-42E8-BCAC-3FF7332EF227}" destId="{B4AD44B6-C9ED-4F16-A5E7-63203953A9FA}" srcOrd="1" destOrd="0" parTransId="{61BA6BA3-AE60-4ABA-A277-DCD992920D11}" sibTransId="{49447EEF-CD99-47AF-9221-E7FBFD9B7389}"/>
    <dgm:cxn modelId="{44C14CD0-D2B0-42C9-B411-74023F0D4FA2}" type="presOf" srcId="{8B71B63A-2D22-4545-A2E8-A68B9977D1B9}" destId="{530F3D94-D25E-4276-BC43-D292822CBD12}" srcOrd="0" destOrd="0" presId="urn:microsoft.com/office/officeart/2005/8/layout/vProcess5"/>
    <dgm:cxn modelId="{DBE4DD5B-50B8-4575-A1B2-AC382A7357A4}" type="presOf" srcId="{0FBDC607-FB1B-4FB5-86FA-4784FE044566}" destId="{C830AF6A-ECD1-46FF-A19B-F04626DD870A}" srcOrd="0" destOrd="4" presId="urn:microsoft.com/office/officeart/2005/8/layout/vProcess5"/>
    <dgm:cxn modelId="{71D41A3D-3C67-4CD6-9ABB-6E7C04F89493}" type="presOf" srcId="{88FE9EBB-D5A2-4C99-82D5-15C5F6A445E4}" destId="{C830AF6A-ECD1-46FF-A19B-F04626DD870A}" srcOrd="0" destOrd="3" presId="urn:microsoft.com/office/officeart/2005/8/layout/vProcess5"/>
    <dgm:cxn modelId="{F35F0A98-4993-4806-AD55-24C694A087D4}" type="presOf" srcId="{8D27FC51-C885-4343-8E38-113631FF42E1}" destId="{E2E57DDE-65CF-495A-AD56-895911C5F118}" srcOrd="1" destOrd="0" presId="urn:microsoft.com/office/officeart/2005/8/layout/vProcess5"/>
    <dgm:cxn modelId="{76C62761-90A8-494E-A426-02F05A3D4286}" type="presOf" srcId="{319606E8-9D65-4717-A93E-24C777479A33}" destId="{5FF2A5A6-09A2-4BAF-A58B-2052C94DC725}" srcOrd="1" destOrd="0" presId="urn:microsoft.com/office/officeart/2005/8/layout/vProcess5"/>
    <dgm:cxn modelId="{54FF445D-2AB1-4F0A-8D85-0DECDFF8190A}" type="presOf" srcId="{0B642D57-2D15-499C-8B17-6F3EAFFEC268}" destId="{7021F4F8-5813-46ED-A8C6-84E3D0E7AF42}" srcOrd="0" destOrd="0" presId="urn:microsoft.com/office/officeart/2005/8/layout/vProcess5"/>
    <dgm:cxn modelId="{9E05B54E-E2CD-4AF2-91E3-1E3800544EA7}" srcId="{0B642D57-2D15-499C-8B17-6F3EAFFEC268}" destId="{8D27FC51-C885-4343-8E38-113631FF42E1}" srcOrd="0" destOrd="0" parTransId="{21C82F87-6F06-473A-94D1-D705F9D03BBC}" sibTransId="{7B76A23D-3642-45B2-AD72-63152C16DAC4}"/>
    <dgm:cxn modelId="{F38C52BD-254B-4F3C-9F1E-636B028F2812}" type="presOf" srcId="{FDF353DC-1474-421B-8646-F898CDD917C7}" destId="{804080B7-7470-4615-85CE-C317EB60A36A}" srcOrd="1" destOrd="5" presId="urn:microsoft.com/office/officeart/2005/8/layout/vProcess5"/>
    <dgm:cxn modelId="{96ED8E19-5B2A-4BFC-8B22-56BF2E34CEE5}" type="presOf" srcId="{5BD2CCF1-DA49-4CEC-8A84-C0D9B1FF66CF}" destId="{804080B7-7470-4615-85CE-C317EB60A36A}" srcOrd="1" destOrd="1" presId="urn:microsoft.com/office/officeart/2005/8/layout/vProcess5"/>
    <dgm:cxn modelId="{5C10E054-1840-486F-93B6-D841BC466E38}" type="presOf" srcId="{EB4C2F4E-CF88-42E8-BCAC-3FF7332EF227}" destId="{C830AF6A-ECD1-46FF-A19B-F04626DD870A}" srcOrd="0" destOrd="0" presId="urn:microsoft.com/office/officeart/2005/8/layout/vProcess5"/>
    <dgm:cxn modelId="{82850D0D-96E3-405C-A5E4-4B21E8135916}" srcId="{0B642D57-2D15-499C-8B17-6F3EAFFEC268}" destId="{EB4C2F4E-CF88-42E8-BCAC-3FF7332EF227}" srcOrd="1" destOrd="0" parTransId="{523B5053-43A6-4771-A93D-60B0079DCB4D}" sibTransId="{D8456CF7-DCA2-4F95-B32D-30BD5C512055}"/>
    <dgm:cxn modelId="{62227493-9BCC-4509-B4DF-438130F71DE6}" type="presOf" srcId="{8D27FC51-C885-4343-8E38-113631FF42E1}" destId="{1FF1E32F-6FD5-41DE-8F5C-CE935A8A5A78}" srcOrd="0" destOrd="0" presId="urn:microsoft.com/office/officeart/2005/8/layout/vProcess5"/>
    <dgm:cxn modelId="{64F03F9D-E1FA-4700-A5D7-80991D54D93F}" type="presOf" srcId="{0FBDC607-FB1B-4FB5-86FA-4784FE044566}" destId="{804080B7-7470-4615-85CE-C317EB60A36A}" srcOrd="1" destOrd="4" presId="urn:microsoft.com/office/officeart/2005/8/layout/vProcess5"/>
    <dgm:cxn modelId="{8E796A73-35C4-482C-992D-C44E6FD6D377}" type="presOf" srcId="{B4AD44B6-C9ED-4F16-A5E7-63203953A9FA}" destId="{C830AF6A-ECD1-46FF-A19B-F04626DD870A}" srcOrd="0" destOrd="2" presId="urn:microsoft.com/office/officeart/2005/8/layout/vProcess5"/>
    <dgm:cxn modelId="{7F406116-B442-41BD-958B-ABE3923B1869}" type="presOf" srcId="{B4AD44B6-C9ED-4F16-A5E7-63203953A9FA}" destId="{804080B7-7470-4615-85CE-C317EB60A36A}" srcOrd="1" destOrd="2" presId="urn:microsoft.com/office/officeart/2005/8/layout/vProcess5"/>
    <dgm:cxn modelId="{117DFBE5-3180-4899-B9AC-3279182396F8}" srcId="{EB4C2F4E-CF88-42E8-BCAC-3FF7332EF227}" destId="{0FBDC607-FB1B-4FB5-86FA-4784FE044566}" srcOrd="2" destOrd="0" parTransId="{A0C225A4-8F91-49B5-9D78-9DFCC8B7627C}" sibTransId="{B717279B-1497-42F0-9982-D4860C3576F6}"/>
    <dgm:cxn modelId="{11F1EF9B-3713-4AB2-916E-2900FD513BD1}" type="presOf" srcId="{EB4C2F4E-CF88-42E8-BCAC-3FF7332EF227}" destId="{804080B7-7470-4615-85CE-C317EB60A36A}" srcOrd="1" destOrd="0" presId="urn:microsoft.com/office/officeart/2005/8/layout/vProcess5"/>
    <dgm:cxn modelId="{406308A4-7FD0-4F1C-837F-F73F02CE8537}" type="presOf" srcId="{FDF353DC-1474-421B-8646-F898CDD917C7}" destId="{C830AF6A-ECD1-46FF-A19B-F04626DD870A}" srcOrd="0" destOrd="5" presId="urn:microsoft.com/office/officeart/2005/8/layout/vProcess5"/>
    <dgm:cxn modelId="{B213A7D8-B9D7-4F65-AD5C-C0880A1E7539}" type="presOf" srcId="{88FE9EBB-D5A2-4C99-82D5-15C5F6A445E4}" destId="{804080B7-7470-4615-85CE-C317EB60A36A}" srcOrd="1" destOrd="3" presId="urn:microsoft.com/office/officeart/2005/8/layout/vProcess5"/>
    <dgm:cxn modelId="{AF5C2CC6-AAAC-4032-BBA0-56907450083E}" srcId="{0FBDC607-FB1B-4FB5-86FA-4784FE044566}" destId="{FDF353DC-1474-421B-8646-F898CDD917C7}" srcOrd="0" destOrd="0" parTransId="{1D1CF0EA-086A-441F-9DB7-55F110FDB7A1}" sibTransId="{09BB8803-F7CA-47D3-AA08-00422B94A6D2}"/>
    <dgm:cxn modelId="{40AAA67A-490E-4737-BEDE-4A597AEF3D65}" srcId="{B4AD44B6-C9ED-4F16-A5E7-63203953A9FA}" destId="{88FE9EBB-D5A2-4C99-82D5-15C5F6A445E4}" srcOrd="0" destOrd="0" parTransId="{CE9079B3-4640-43FB-A821-080409C9951F}" sibTransId="{B627959E-70EA-4C67-AC5D-46B2B2FF888D}"/>
    <dgm:cxn modelId="{FA3017FF-3665-43C0-8767-B38E18E791F7}" type="presOf" srcId="{7B76A23D-3642-45B2-AD72-63152C16DAC4}" destId="{57D14702-8F70-44ED-A0C8-90A5015631D8}" srcOrd="0" destOrd="0" presId="urn:microsoft.com/office/officeart/2005/8/layout/vProcess5"/>
    <dgm:cxn modelId="{298B5E12-8770-47EA-8163-9A482A77811C}" srcId="{0B642D57-2D15-499C-8B17-6F3EAFFEC268}" destId="{8B71B63A-2D22-4545-A2E8-A68B9977D1B9}" srcOrd="2" destOrd="0" parTransId="{AAD6774D-71CE-44F4-B67B-D751F3BB4A00}" sibTransId="{C5050A60-3E9B-4816-860F-89A8ABFEBD3A}"/>
    <dgm:cxn modelId="{CFC75207-F9B7-4EA9-9BEE-3D5DCCBFA2A9}" type="presOf" srcId="{C5050A60-3E9B-4816-860F-89A8ABFEBD3A}" destId="{B06F7B6B-5423-4EDC-B5D2-ECCECF61AED3}" srcOrd="0" destOrd="0" presId="urn:microsoft.com/office/officeart/2005/8/layout/vProcess5"/>
    <dgm:cxn modelId="{C257CE43-7FA9-4480-9165-9E7A3B0EC103}" type="presOf" srcId="{5BD2CCF1-DA49-4CEC-8A84-C0D9B1FF66CF}" destId="{C830AF6A-ECD1-46FF-A19B-F04626DD870A}" srcOrd="0" destOrd="1" presId="urn:microsoft.com/office/officeart/2005/8/layout/vProcess5"/>
    <dgm:cxn modelId="{4043B28A-71EB-41F6-BBB1-D36A530D582E}" srcId="{EB4C2F4E-CF88-42E8-BCAC-3FF7332EF227}" destId="{5BD2CCF1-DA49-4CEC-8A84-C0D9B1FF66CF}" srcOrd="0" destOrd="0" parTransId="{65F56275-B002-458A-BFEB-233DF9812875}" sibTransId="{E5F52740-2154-48A0-9751-493A8DA18A05}"/>
    <dgm:cxn modelId="{C4BB6C49-B643-4290-B7A5-3878B7CDB890}" type="presOf" srcId="{319606E8-9D65-4717-A93E-24C777479A33}" destId="{E682D625-FE79-4757-907B-98BB739168A4}" srcOrd="0" destOrd="0" presId="urn:microsoft.com/office/officeart/2005/8/layout/vProcess5"/>
    <dgm:cxn modelId="{F7F2F52A-3FBD-4B2A-94A8-102A3BC0D37D}" type="presOf" srcId="{8B71B63A-2D22-4545-A2E8-A68B9977D1B9}" destId="{BCCF5B7E-62A3-410A-8DE8-F0FA0BB8A06B}" srcOrd="1" destOrd="0" presId="urn:microsoft.com/office/officeart/2005/8/layout/vProcess5"/>
    <dgm:cxn modelId="{A6D7FA91-A62D-470D-9789-3B3FAEE1C8B6}" type="presParOf" srcId="{7021F4F8-5813-46ED-A8C6-84E3D0E7AF42}" destId="{62712949-B468-4C94-9125-B776FAFFAD3F}" srcOrd="0" destOrd="0" presId="urn:microsoft.com/office/officeart/2005/8/layout/vProcess5"/>
    <dgm:cxn modelId="{29541AC5-44BC-4A89-8056-0AE091C6F68D}" type="presParOf" srcId="{7021F4F8-5813-46ED-A8C6-84E3D0E7AF42}" destId="{1FF1E32F-6FD5-41DE-8F5C-CE935A8A5A78}" srcOrd="1" destOrd="0" presId="urn:microsoft.com/office/officeart/2005/8/layout/vProcess5"/>
    <dgm:cxn modelId="{5C257E0E-8649-435A-B6DC-521E5A03B0AE}" type="presParOf" srcId="{7021F4F8-5813-46ED-A8C6-84E3D0E7AF42}" destId="{C830AF6A-ECD1-46FF-A19B-F04626DD870A}" srcOrd="2" destOrd="0" presId="urn:microsoft.com/office/officeart/2005/8/layout/vProcess5"/>
    <dgm:cxn modelId="{6D41E718-120C-4A2F-9035-35B14D5B00E5}" type="presParOf" srcId="{7021F4F8-5813-46ED-A8C6-84E3D0E7AF42}" destId="{530F3D94-D25E-4276-BC43-D292822CBD12}" srcOrd="3" destOrd="0" presId="urn:microsoft.com/office/officeart/2005/8/layout/vProcess5"/>
    <dgm:cxn modelId="{D09318A3-B55B-4A2B-91AB-F7520684084D}" type="presParOf" srcId="{7021F4F8-5813-46ED-A8C6-84E3D0E7AF42}" destId="{E682D625-FE79-4757-907B-98BB739168A4}" srcOrd="4" destOrd="0" presId="urn:microsoft.com/office/officeart/2005/8/layout/vProcess5"/>
    <dgm:cxn modelId="{7E9A2938-0F29-407A-9E5F-A4B43E0A9A2C}" type="presParOf" srcId="{7021F4F8-5813-46ED-A8C6-84E3D0E7AF42}" destId="{57D14702-8F70-44ED-A0C8-90A5015631D8}" srcOrd="5" destOrd="0" presId="urn:microsoft.com/office/officeart/2005/8/layout/vProcess5"/>
    <dgm:cxn modelId="{7956E982-BF3E-45A0-93B0-DED04C1CCD19}" type="presParOf" srcId="{7021F4F8-5813-46ED-A8C6-84E3D0E7AF42}" destId="{4AEC07F7-B6D7-4BD2-A366-8E4BB72DBEFC}" srcOrd="6" destOrd="0" presId="urn:microsoft.com/office/officeart/2005/8/layout/vProcess5"/>
    <dgm:cxn modelId="{EC9D23DD-FE41-4E10-8E39-C77484190D70}" type="presParOf" srcId="{7021F4F8-5813-46ED-A8C6-84E3D0E7AF42}" destId="{B06F7B6B-5423-4EDC-B5D2-ECCECF61AED3}" srcOrd="7" destOrd="0" presId="urn:microsoft.com/office/officeart/2005/8/layout/vProcess5"/>
    <dgm:cxn modelId="{E97C2064-37DB-4E6A-A5BA-4774C8C12960}" type="presParOf" srcId="{7021F4F8-5813-46ED-A8C6-84E3D0E7AF42}" destId="{E2E57DDE-65CF-495A-AD56-895911C5F118}" srcOrd="8" destOrd="0" presId="urn:microsoft.com/office/officeart/2005/8/layout/vProcess5"/>
    <dgm:cxn modelId="{66792286-AD3C-4C83-B290-57181B9CBDE6}" type="presParOf" srcId="{7021F4F8-5813-46ED-A8C6-84E3D0E7AF42}" destId="{804080B7-7470-4615-85CE-C317EB60A36A}" srcOrd="9" destOrd="0" presId="urn:microsoft.com/office/officeart/2005/8/layout/vProcess5"/>
    <dgm:cxn modelId="{4D46ACC8-4383-4EA4-B908-C1D3558223A6}" type="presParOf" srcId="{7021F4F8-5813-46ED-A8C6-84E3D0E7AF42}" destId="{BCCF5B7E-62A3-410A-8DE8-F0FA0BB8A06B}" srcOrd="10" destOrd="0" presId="urn:microsoft.com/office/officeart/2005/8/layout/vProcess5"/>
    <dgm:cxn modelId="{3E9D6867-EA86-4ED9-ADA7-A45A992647F9}" type="presParOf" srcId="{7021F4F8-5813-46ED-A8C6-84E3D0E7AF42}" destId="{5FF2A5A6-09A2-4BAF-A58B-2052C94DC72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B9594-7ADE-4A2C-B813-36D13ECDB495}">
      <dsp:nvSpPr>
        <dsp:cNvPr id="0" name=""/>
        <dsp:cNvSpPr/>
      </dsp:nvSpPr>
      <dsp:spPr>
        <a:xfrm>
          <a:off x="0" y="0"/>
          <a:ext cx="7604044" cy="995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 Design</a:t>
          </a:r>
          <a:r>
            <a:rPr lang="ru-RU" sz="1800" kern="1200" dirty="0" smtClean="0"/>
            <a:t> (= канва) (10 апреля, </a:t>
          </a:r>
          <a:r>
            <a:rPr lang="en-US" sz="1800" kern="1200" dirty="0" smtClean="0"/>
            <a:t>Elena</a:t>
          </a:r>
          <a:r>
            <a:rPr lang="ru-RU" sz="1800" kern="1200" dirty="0" smtClean="0"/>
            <a:t> &amp; </a:t>
          </a:r>
          <a:r>
            <a:rPr lang="en-US" sz="1800" kern="1200" dirty="0" smtClean="0"/>
            <a:t>Angel</a:t>
          </a:r>
          <a:r>
            <a:rPr lang="ru-RU" sz="1800" kern="1200" dirty="0" smtClean="0"/>
            <a:t>): Какие факторы внутри компании определяют ее развитие?</a:t>
          </a:r>
          <a:endParaRPr lang="ru-RU" sz="1800" kern="1200" dirty="0"/>
        </a:p>
      </dsp:txBody>
      <dsp:txXfrm>
        <a:off x="0" y="0"/>
        <a:ext cx="6504183" cy="995349"/>
      </dsp:txXfrm>
    </dsp:sp>
    <dsp:sp modelId="{74EE6BC3-3F2B-4940-BA9A-D523B1AAE796}">
      <dsp:nvSpPr>
        <dsp:cNvPr id="0" name=""/>
        <dsp:cNvSpPr/>
      </dsp:nvSpPr>
      <dsp:spPr>
        <a:xfrm>
          <a:off x="636838" y="1176321"/>
          <a:ext cx="7604044" cy="995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Показатели </a:t>
          </a:r>
          <a:r>
            <a:rPr lang="en-US" sz="1200" kern="1200" dirty="0" smtClean="0"/>
            <a:t>Performance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Относительно фундаментальных инвесторов (можем использовать такой показатель как EVA)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Относительно портфельных инвесторов (можем использовать такие показатели как MVA, </a:t>
          </a:r>
          <a:r>
            <a:rPr lang="ru-RU" sz="1200" kern="1200" dirty="0" err="1" smtClean="0"/>
            <a:t>Q-Tobin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636838" y="1176321"/>
        <a:ext cx="6320229" cy="995349"/>
      </dsp:txXfrm>
    </dsp:sp>
    <dsp:sp modelId="{17F0BE2D-D7BE-459B-B262-0F70BA6D202E}">
      <dsp:nvSpPr>
        <dsp:cNvPr id="0" name=""/>
        <dsp:cNvSpPr/>
      </dsp:nvSpPr>
      <dsp:spPr>
        <a:xfrm>
          <a:off x="1264172" y="2352643"/>
          <a:ext cx="7604044" cy="995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Value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Drivers</a:t>
          </a:r>
          <a:r>
            <a:rPr lang="ru-RU" sz="1100" kern="1200" dirty="0" smtClean="0"/>
            <a:t> (что подразумеваем под факторами создания стоимости, какие изменения будут в кризис)</a:t>
          </a: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“обязательные” из теории (внутренние и внешние, которые каждый участник обязательно включает в спецификацию, включая, например, показатель прибыли компании, страну, отрасль)</a:t>
          </a: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Какие-то «новые» (те, которые интересны нам для исследования, имеющие во многих случаях противоречивое (или иногда не достаточно неисследованное) влияние на </a:t>
          </a:r>
          <a:r>
            <a:rPr lang="en-US" sz="1100" kern="1200" dirty="0" smtClean="0"/>
            <a:t>performance</a:t>
          </a:r>
          <a:r>
            <a:rPr lang="ru-RU" sz="1100" kern="1200" dirty="0" smtClean="0"/>
            <a:t>)</a:t>
          </a:r>
          <a:endParaRPr lang="ru-RU" sz="1100" kern="1200" dirty="0"/>
        </a:p>
      </dsp:txBody>
      <dsp:txXfrm>
        <a:off x="1264172" y="2352643"/>
        <a:ext cx="6329734" cy="995349"/>
      </dsp:txXfrm>
    </dsp:sp>
    <dsp:sp modelId="{069D58EA-FFD7-48E3-A8D4-9018F1F08FD9}">
      <dsp:nvSpPr>
        <dsp:cNvPr id="0" name=""/>
        <dsp:cNvSpPr/>
      </dsp:nvSpPr>
      <dsp:spPr>
        <a:xfrm>
          <a:off x="1901011" y="3528965"/>
          <a:ext cx="7604044" cy="995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Список (открытый) некоторых Research questions</a:t>
          </a:r>
          <a:endParaRPr lang="ru-RU" sz="2800" kern="1200" dirty="0"/>
        </a:p>
      </dsp:txBody>
      <dsp:txXfrm>
        <a:off x="1901011" y="3528965"/>
        <a:ext cx="6320229" cy="995349"/>
      </dsp:txXfrm>
    </dsp:sp>
    <dsp:sp modelId="{E381587A-7D22-4E00-82BD-7FCFCE02CC08}">
      <dsp:nvSpPr>
        <dsp:cNvPr id="0" name=""/>
        <dsp:cNvSpPr/>
      </dsp:nvSpPr>
      <dsp:spPr>
        <a:xfrm>
          <a:off x="6957067" y="762347"/>
          <a:ext cx="646977" cy="6469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957067" y="762347"/>
        <a:ext cx="646977" cy="646977"/>
      </dsp:txXfrm>
    </dsp:sp>
    <dsp:sp modelId="{4BA6FE5F-EE2D-4628-88F3-2DF25058A2B2}">
      <dsp:nvSpPr>
        <dsp:cNvPr id="0" name=""/>
        <dsp:cNvSpPr/>
      </dsp:nvSpPr>
      <dsp:spPr>
        <a:xfrm>
          <a:off x="7593906" y="1938668"/>
          <a:ext cx="646977" cy="6469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593906" y="1938668"/>
        <a:ext cx="646977" cy="646977"/>
      </dsp:txXfrm>
    </dsp:sp>
    <dsp:sp modelId="{54086F5B-B6B9-4754-93F5-864536E02933}">
      <dsp:nvSpPr>
        <dsp:cNvPr id="0" name=""/>
        <dsp:cNvSpPr/>
      </dsp:nvSpPr>
      <dsp:spPr>
        <a:xfrm>
          <a:off x="8221240" y="3114990"/>
          <a:ext cx="646977" cy="6469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8221240" y="3114990"/>
        <a:ext cx="646977" cy="6469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1E32F-6FD5-41DE-8F5C-CE935A8A5A78}">
      <dsp:nvSpPr>
        <dsp:cNvPr id="0" name=""/>
        <dsp:cNvSpPr/>
      </dsp:nvSpPr>
      <dsp:spPr>
        <a:xfrm>
          <a:off x="-233140" y="0"/>
          <a:ext cx="9669086" cy="133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Обоснование, как теоретическое, так и эмпирическое использования EVA и MVA как показателей performance (M</a:t>
          </a:r>
          <a:r>
            <a:rPr lang="en-US" sz="1200" b="0" i="0" kern="1200" baseline="0" dirty="0" smtClean="0"/>
            <a:t>a</a:t>
          </a:r>
          <a:r>
            <a:rPr lang="ru-RU" sz="1200" b="0" i="0" kern="1200" baseline="0" dirty="0" err="1" smtClean="0"/>
            <a:t>rina</a:t>
          </a:r>
          <a:r>
            <a:rPr lang="ru-RU" sz="1200" b="0" i="0" kern="1200" baseline="0" dirty="0" smtClean="0"/>
            <a:t> with </a:t>
          </a:r>
          <a:r>
            <a:rPr lang="ru-RU" sz="1200" b="0" i="0" kern="1200" baseline="0" dirty="0" err="1" smtClean="0"/>
            <a:t>Elen</a:t>
          </a:r>
          <a:r>
            <a:rPr lang="en-US" sz="1200" b="0" i="0" kern="1200" baseline="0" dirty="0" smtClean="0"/>
            <a:t>a</a:t>
          </a:r>
          <a:r>
            <a:rPr lang="ru-RU" sz="1200" b="0" i="0" kern="1200" baseline="0" dirty="0" smtClean="0"/>
            <a:t>&amp;Mariya)</a:t>
          </a:r>
          <a:endParaRPr lang="ru-RU" sz="1200" b="0" i="0" kern="1200" baseline="0" dirty="0"/>
        </a:p>
      </dsp:txBody>
      <dsp:txXfrm>
        <a:off x="-233140" y="0"/>
        <a:ext cx="8199989" cy="1333755"/>
      </dsp:txXfrm>
    </dsp:sp>
    <dsp:sp modelId="{C830AF6A-ECD1-46FF-A19B-F04626DD870A}">
      <dsp:nvSpPr>
        <dsp:cNvPr id="0" name=""/>
        <dsp:cNvSpPr/>
      </dsp:nvSpPr>
      <dsp:spPr>
        <a:xfrm>
          <a:off x="167958" y="1450028"/>
          <a:ext cx="10170859" cy="1574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Работа над “новыми» </a:t>
          </a:r>
          <a:r>
            <a:rPr lang="ru-RU" sz="1200" b="0" i="0" kern="1200" baseline="0" dirty="0" err="1" smtClean="0"/>
            <a:t>value</a:t>
          </a:r>
          <a:r>
            <a:rPr lang="ru-RU" sz="1200" b="0" i="0" kern="1200" baseline="0" dirty="0" smtClean="0"/>
            <a:t> </a:t>
          </a:r>
          <a:r>
            <a:rPr lang="ru-RU" sz="1200" b="0" i="0" kern="1200" baseline="0" dirty="0" err="1" smtClean="0"/>
            <a:t>drivers</a:t>
          </a:r>
          <a:r>
            <a:rPr lang="ru-RU" sz="1200" b="0" i="0" kern="1200" baseline="0" dirty="0" smtClean="0"/>
            <a:t> (с учетом Research </a:t>
          </a:r>
          <a:r>
            <a:rPr lang="en-US" sz="1200" b="0" i="0" kern="1200" baseline="0" dirty="0" smtClean="0"/>
            <a:t>questions </a:t>
          </a:r>
          <a:r>
            <a:rPr lang="ru-RU" sz="1200" b="0" i="0" kern="1200" baseline="0" dirty="0" smtClean="0"/>
            <a:t>!):</a:t>
          </a:r>
          <a:endParaRPr lang="ru-RU" sz="1200" b="0" i="0" kern="1200" baseline="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baseline="0" dirty="0" smtClean="0"/>
            <a:t>Исследование «явления»: поиск противоречий во влиянии фактора на performance в эмпирических статьях</a:t>
          </a:r>
          <a:endParaRPr lang="ru-RU" sz="1200" b="0" i="0" kern="1200" baseline="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baseline="0" dirty="0" smtClean="0"/>
            <a:t>Исследование моделирования и измерения факторов: </a:t>
          </a:r>
          <a:endParaRPr lang="ru-RU" sz="1200" b="0" i="0" kern="1200" baseline="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baseline="0" dirty="0" smtClean="0"/>
            <a:t>Определение </a:t>
          </a:r>
          <a:r>
            <a:rPr lang="ru-RU" sz="1200" b="0" i="0" kern="1200" baseline="0" dirty="0" err="1" smtClean="0"/>
            <a:t>driver</a:t>
          </a:r>
          <a:r>
            <a:rPr lang="ru-RU" sz="1200" b="0" i="0" kern="1200" baseline="0" dirty="0" smtClean="0"/>
            <a:t> (как он понимается в других работах, что МЫ понимаем в нашей работе)</a:t>
          </a:r>
          <a:endParaRPr lang="ru-RU" sz="1200" b="0" i="0" kern="1200" baseline="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baseline="0" dirty="0" smtClean="0"/>
            <a:t>Измерение фактора: как фактор был измерен другими исследователями, обоснование нашего метода (экспертный) – аргументация того, что он не противоречит всем другим имеющимся; обоснование возможности применения эконометрического метода </a:t>
          </a:r>
          <a:endParaRPr lang="ru-RU" sz="1200" b="0" i="0" kern="1200" baseline="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baseline="0" dirty="0" smtClean="0"/>
            <a:t>Характеристика проблемы эндогенности в нашем исследовании, ее описание, как с ней боролись</a:t>
          </a:r>
          <a:endParaRPr lang="ru-RU" sz="1200" b="0" i="0" kern="1200" baseline="0" dirty="0"/>
        </a:p>
      </dsp:txBody>
      <dsp:txXfrm>
        <a:off x="167958" y="1450028"/>
        <a:ext cx="8410029" cy="1574308"/>
      </dsp:txXfrm>
    </dsp:sp>
    <dsp:sp modelId="{530F3D94-D25E-4276-BC43-D292822CBD12}">
      <dsp:nvSpPr>
        <dsp:cNvPr id="0" name=""/>
        <dsp:cNvSpPr/>
      </dsp:nvSpPr>
      <dsp:spPr>
        <a:xfrm>
          <a:off x="2016257" y="2952327"/>
          <a:ext cx="8410534" cy="1156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Еще один «фильтр», который необходимо накладывать – кризис.</a:t>
          </a:r>
          <a:endParaRPr lang="ru-RU" sz="1200" b="0" i="0" kern="1200" baseline="0" dirty="0"/>
        </a:p>
      </dsp:txBody>
      <dsp:txXfrm>
        <a:off x="2016257" y="2952327"/>
        <a:ext cx="6964973" cy="1156448"/>
      </dsp:txXfrm>
    </dsp:sp>
    <dsp:sp modelId="{E682D625-FE79-4757-907B-98BB739168A4}">
      <dsp:nvSpPr>
        <dsp:cNvPr id="0" name=""/>
        <dsp:cNvSpPr/>
      </dsp:nvSpPr>
      <dsp:spPr>
        <a:xfrm>
          <a:off x="2417271" y="4144462"/>
          <a:ext cx="8410534" cy="1156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Результаты:</a:t>
          </a:r>
          <a:r>
            <a:rPr lang="en-US" sz="1200" b="0" i="0" kern="1200" baseline="0" dirty="0" smtClean="0"/>
            <a:t> </a:t>
          </a:r>
          <a:r>
            <a:rPr lang="ru-RU" sz="1200" b="0" i="0" kern="1200" baseline="0" dirty="0" smtClean="0"/>
            <a:t>Текст по каждому фактору: </a:t>
          </a:r>
          <a:r>
            <a:rPr lang="ru-RU" sz="1200" b="0" i="0" kern="1200" baseline="0" dirty="0" err="1" smtClean="0"/>
            <a:t>фактор+прокси+метод</a:t>
          </a:r>
          <a:r>
            <a:rPr lang="ru-RU" sz="1200" b="0" i="0" kern="1200" baseline="0" dirty="0" smtClean="0"/>
            <a:t> (1 стр.), явление </a:t>
          </a:r>
          <a:r>
            <a:rPr lang="en-US" sz="1200" b="0" i="0" kern="1200" baseline="0" dirty="0" smtClean="0"/>
            <a:t>(</a:t>
          </a:r>
          <a:r>
            <a:rPr lang="ru-RU" sz="1200" b="0" i="0" kern="1200" baseline="0" dirty="0" smtClean="0"/>
            <a:t>1 стр.)</a:t>
          </a:r>
          <a:endParaRPr lang="ru-RU" sz="1200" b="0" i="0" kern="1200" baseline="0" dirty="0"/>
        </a:p>
      </dsp:txBody>
      <dsp:txXfrm>
        <a:off x="2417271" y="4144462"/>
        <a:ext cx="6954460" cy="1156448"/>
      </dsp:txXfrm>
    </dsp:sp>
    <dsp:sp modelId="{57D14702-8F70-44ED-A0C8-90A5015631D8}">
      <dsp:nvSpPr>
        <dsp:cNvPr id="0" name=""/>
        <dsp:cNvSpPr/>
      </dsp:nvSpPr>
      <dsp:spPr>
        <a:xfrm>
          <a:off x="7973480" y="930061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973480" y="930061"/>
        <a:ext cx="751691" cy="751691"/>
      </dsp:txXfrm>
    </dsp:sp>
    <dsp:sp modelId="{4AEC07F7-B6D7-4BD2-A366-8E4BB72DBEFC}">
      <dsp:nvSpPr>
        <dsp:cNvPr id="0" name=""/>
        <dsp:cNvSpPr/>
      </dsp:nvSpPr>
      <dsp:spPr>
        <a:xfrm>
          <a:off x="8677863" y="2296772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8677863" y="2296772"/>
        <a:ext cx="751691" cy="751691"/>
      </dsp:txXfrm>
    </dsp:sp>
    <dsp:sp modelId="{B06F7B6B-5423-4EDC-B5D2-ECCECF61AED3}">
      <dsp:nvSpPr>
        <dsp:cNvPr id="0" name=""/>
        <dsp:cNvSpPr/>
      </dsp:nvSpPr>
      <dsp:spPr>
        <a:xfrm>
          <a:off x="9371732" y="3663484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9371732" y="3663484"/>
        <a:ext cx="751691" cy="751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ru-RU" smtClean="0"/>
              <a:pPr/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665652" y="1785926"/>
            <a:ext cx="7384119" cy="460824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The Changing Role of Intangibles over the Crisis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Literature Review: Suggestions  and Ideas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13314" name="Изображение 3" descr="191749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31963"/>
            <a:ext cx="4558113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logo_perm_horizontal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8882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79636" y="5657671"/>
            <a:ext cx="6092825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dirty="0" smtClean="0"/>
              <a:t>Anna </a:t>
            </a:r>
            <a:r>
              <a:rPr lang="en-US" sz="2000" dirty="0" err="1" smtClean="0"/>
              <a:t>Bykova</a:t>
            </a:r>
            <a:endParaRPr lang="en-US" sz="2000" dirty="0" smtClean="0"/>
          </a:p>
          <a:p>
            <a:pPr algn="r"/>
            <a:endParaRPr lang="en-US" dirty="0" smtClean="0"/>
          </a:p>
          <a:p>
            <a:pPr algn="ctr"/>
            <a:r>
              <a:rPr lang="en-US" dirty="0" smtClean="0"/>
              <a:t>Perm</a:t>
            </a:r>
          </a:p>
          <a:p>
            <a:pPr algn="ctr"/>
            <a:r>
              <a:rPr lang="en-US" dirty="0" smtClean="0"/>
              <a:t>1</a:t>
            </a:r>
            <a:r>
              <a:rPr lang="en-US" dirty="0" smtClean="0"/>
              <a:t>5th </a:t>
            </a:r>
            <a:r>
              <a:rPr lang="en-US" dirty="0" smtClean="0"/>
              <a:t>March 2013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9876" y="260648"/>
            <a:ext cx="8686801" cy="1066800"/>
          </a:xfrm>
        </p:spPr>
        <p:txBody>
          <a:bodyPr/>
          <a:lstStyle/>
          <a:p>
            <a:pPr algn="ctr"/>
            <a:r>
              <a:rPr lang="en-US" dirty="0" smtClean="0"/>
              <a:t>Step 1: Research Design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13892" y="1700808"/>
          <a:ext cx="9505056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3723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9876" y="260648"/>
            <a:ext cx="8686801" cy="1066800"/>
          </a:xfrm>
        </p:spPr>
        <p:txBody>
          <a:bodyPr/>
          <a:lstStyle/>
          <a:p>
            <a:pPr algn="ctr"/>
            <a:r>
              <a:rPr lang="en-US" dirty="0" smtClean="0"/>
              <a:t>Step 2: How to provide LR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269876" y="1412776"/>
          <a:ext cx="105131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3723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66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TS102895266</Template>
  <TotalTime>0</TotalTime>
  <Words>296</Words>
  <Application>Microsoft Office PowerPoint</Application>
  <PresentationFormat>Произвольный</PresentationFormat>
  <Paragraphs>24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TS102895266</vt:lpstr>
      <vt:lpstr> The Changing Role of Intangibles over the Crisis     Literature Review: Suggestions  and Ideas  </vt:lpstr>
      <vt:lpstr>Step 1: Research Design</vt:lpstr>
      <vt:lpstr>Step 2: How to provide LR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2013-03-24T15:00:16Z</dcterms:created>
  <dcterms:modified xsi:type="dcterms:W3CDTF">2013-04-15T05:44:54Z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