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itry" initials="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58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5-29T00:12:06.750" idx="2">
    <p:pos x="5553" y="2449"/>
    <p:text>Это очень абстрактно выглядит. Может быть сразу что-то показать?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5-29T00:10:58.440" idx="1">
    <p:pos x="5426" y="1446"/>
    <p:text>непонятные суффиксы
старший, младший или второй?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5-29T00:20:23.866" idx="3">
    <p:pos x="5222" y="337"/>
    <p:text>очень спорное утверждение, мой научник в этом смысле дремуч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8758A-1332-45F1-99A1-9275BE5E01DB}" type="datetimeFigureOut">
              <a:rPr lang="ru-RU" smtClean="0"/>
              <a:t>29.05.2013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67893-0213-46D5-BEC4-5BB791B36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30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67B759-FFE3-4C51-AB0D-9D2D374D54D4}" type="slidenum">
              <a:rPr lang="ru-RU" sz="1200" b="0">
                <a:solidFill>
                  <a:prstClr val="black"/>
                </a:solidFill>
              </a:rPr>
              <a:pPr eaLnBrk="1" hangingPunct="1"/>
              <a:t>3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5321"/>
            <a:ext cx="5486400" cy="4113368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D503C8-E068-4C6E-A4F7-7A6678BD71FD}" type="slidenum">
              <a:rPr lang="ru-RU" sz="1200" b="0">
                <a:solidFill>
                  <a:prstClr val="black"/>
                </a:solidFill>
              </a:rPr>
              <a:pPr eaLnBrk="1" hangingPunct="1"/>
              <a:t>18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8F0D3A-8D03-4C3F-AE03-676653878B01}" type="slidenum">
              <a:rPr lang="ru-RU" sz="1200" b="0">
                <a:solidFill>
                  <a:prstClr val="black"/>
                </a:solidFill>
              </a:rPr>
              <a:pPr eaLnBrk="1" hangingPunct="1"/>
              <a:t>19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Himmelheber et al., 2000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7ABE9F-9826-4817-A8AD-BB2D894B4EE9}" type="slidenum">
              <a:rPr lang="ru-RU" sz="1200" b="0">
                <a:solidFill>
                  <a:prstClr val="black"/>
                </a:solidFill>
              </a:rPr>
              <a:pPr eaLnBrk="1" hangingPunct="1"/>
              <a:t>25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D63F10-B6D1-4ED3-9C6A-7DC35F5890FB}" type="slidenum">
              <a:rPr lang="ru-RU" sz="1200" b="0">
                <a:solidFill>
                  <a:prstClr val="black"/>
                </a:solidFill>
              </a:rPr>
              <a:pPr eaLnBrk="1" hangingPunct="1"/>
              <a:t>27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5321"/>
            <a:ext cx="5486400" cy="4113368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2AC160-D0C9-431A-BD9E-663EC720CE16}" type="slidenum">
              <a:rPr lang="ru-RU" sz="1200" b="0">
                <a:solidFill>
                  <a:prstClr val="black"/>
                </a:solidFill>
              </a:rPr>
              <a:pPr eaLnBrk="1" hangingPunct="1"/>
              <a:t>8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5321"/>
            <a:ext cx="5486400" cy="4113368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35ECF0-16AF-45A7-9604-A8BFB2E6BDF5}" type="slidenum">
              <a:rPr lang="ru-RU" sz="1200" b="0">
                <a:solidFill>
                  <a:prstClr val="black"/>
                </a:solidFill>
              </a:rPr>
              <a:pPr eaLnBrk="1" hangingPunct="1"/>
              <a:t>9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5321"/>
            <a:ext cx="5486400" cy="4113368"/>
          </a:xfrm>
          <a:noFill/>
        </p:spPr>
        <p:txBody>
          <a:bodyPr/>
          <a:lstStyle/>
          <a:p>
            <a:pPr eaLnBrk="1" hangingPunct="1"/>
            <a:r>
              <a:rPr lang="ru-RU" smtClean="0"/>
              <a:t>Ковальзон, доп картинка с http://lekmed.ru/info/arhivy/detskaya-nevrologiya-7.html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8A0B60-E04E-4A77-857C-CBDD55216994}" type="slidenum">
              <a:rPr lang="ru-RU" sz="1200" b="0">
                <a:solidFill>
                  <a:prstClr val="black"/>
                </a:solidFill>
              </a:rPr>
              <a:pPr eaLnBrk="1" hangingPunct="1"/>
              <a:t>10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5321"/>
            <a:ext cx="5486400" cy="4113368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6B535-E06A-40ED-A4F2-32FB7F5E82F6}" type="slidenum">
              <a:rPr lang="ru-RU" sz="1200" b="0">
                <a:solidFill>
                  <a:prstClr val="black"/>
                </a:solidFill>
              </a:rPr>
              <a:pPr eaLnBrk="1" hangingPunct="1"/>
              <a:t>11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143C87-33E4-44C8-B344-394F7D33433B}" type="slidenum">
              <a:rPr lang="ru-RU" sz="1200" b="0">
                <a:solidFill>
                  <a:prstClr val="black"/>
                </a:solidFill>
              </a:rPr>
              <a:pPr eaLnBrk="1" hangingPunct="1"/>
              <a:t>12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B7CA60-C237-44BC-8BEC-ECDA9380A1C5}" type="slidenum">
              <a:rPr lang="ru-RU" sz="1200" b="0">
                <a:solidFill>
                  <a:prstClr val="black"/>
                </a:solidFill>
              </a:rPr>
              <a:pPr eaLnBrk="1" hangingPunct="1"/>
              <a:t>13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DFF895-6D80-4467-8934-1B4761EF8AC2}" type="slidenum">
              <a:rPr lang="ru-RU" sz="1200" b="0">
                <a:solidFill>
                  <a:prstClr val="black"/>
                </a:solidFill>
              </a:rPr>
              <a:pPr eaLnBrk="1" hangingPunct="1"/>
              <a:t>16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5321"/>
            <a:ext cx="5486400" cy="4113368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7A1816-654D-48E2-9CC3-945765B3198A}" type="slidenum">
              <a:rPr lang="ru-RU" sz="1200" b="0">
                <a:solidFill>
                  <a:prstClr val="black"/>
                </a:solidFill>
              </a:rPr>
              <a:pPr eaLnBrk="1" hangingPunct="1"/>
              <a:t>17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75DA3-9627-42B4-88A5-3FE11112CC3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1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ADE50-8993-4902-B42B-D4643D1605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97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BA886-2622-41EF-84CE-46CFDF7653D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59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AB55E-39A8-4FE8-906C-316C1B884E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8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A1C6A-EFCB-4025-88DA-483E1F59B1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123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07CB-7B9E-4F78-9FC5-6139BBC5E6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6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0268D-2163-48F7-8E8B-736148E2453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38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1F400-C3CB-47F9-B801-124F461734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7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D7A3E-AE2E-409E-9ECE-46DAE9C37E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8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475E-553E-4B81-A036-A2B10ADB9DE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53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4362F-36BA-4E82-B9F5-6EB3B4980EA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18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CFB79-2DA7-47F3-97B4-EB8BAFBC90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04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71C70-D6AB-4CBB-A20E-B31B65D234A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9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6AE30-34FC-40CF-B9C1-775B12FBCDD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34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A56D30-B9F8-404D-A0A5-8D5A5719DDBB}" type="slidenum">
              <a:rPr lang="ru-RU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5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bref.sourceforge.ne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tir.ac.uk/~kjt/software/latex/showbst.html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ug.ctan.org/tex-archive/biblio/bibtex/contrib/gost/" TargetMode="External"/><Relationship Id="rId2" Type="http://schemas.openxmlformats.org/officeDocument/2006/relationships/hyperlink" Target="http://www.hse152.narod.ru/Rules.doc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lphi.ucoz.org/MSOffice/GOST-MIIT-UITSMeL.xsl" TargetMode="External"/><Relationship Id="rId4" Type="http://schemas.openxmlformats.org/officeDocument/2006/relationships/hyperlink" Target="http://ctan.org/tex-archive/biblio/bibtex/contrib/vak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hyperlink" Target="http://www.machinelearning.ru/wiki/index.php?title=BibTeX#.D0.A3.D1.81.D1.82.D0.B0.D0.BD.D0.BE.D0.B2.D0.BA.D0.B0_.D1.80.D1.83.D1.81.D0.B8.D1.84.D0.B8.D1.86.D0.B8.D1.80.D0.BE.D0.B2.D0.B0.D0.BD.D0.BD.D0.BE.D0.B3.D0.BE_BibTeX_.D0.B2_.D1.81.D0.B8.D1.81.D1.82.D0.B5.D0.BC.D1.83_MikTeX_.D0.B8_WinEdit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ctan.org/tex-archive/biblio/bibtex/contrib/gost/gost780.pdf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gna.org/kbibtex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.ic.ac.uk/hp/staff/dmb/perl/bibtex4word.zi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academics.hse.ru/bibliography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chester.edu/College/psc/thestarlab/help/ScientificWordLectures.pdf" TargetMode="External"/><Relationship Id="rId2" Type="http://schemas.openxmlformats.org/officeDocument/2006/relationships/hyperlink" Target="http://www.mackicha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mvn.mexmat.net/content/tex/miktex-rtfm-pdf.rar" TargetMode="External"/><Relationship Id="rId4" Type="http://schemas.openxmlformats.org/officeDocument/2006/relationships/hyperlink" Target="http://dmvn.mexmat.net/content/tex/winedt-ru-dict.ra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312420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BibTeX</a:t>
            </a:r>
            <a:r>
              <a:rPr 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пакет</a:t>
            </a:r>
            <a:r>
              <a:rPr 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LaTeX</a:t>
            </a:r>
            <a:r>
              <a:rPr 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создания форматированных списков библиографий</a:t>
            </a:r>
            <a:endParaRPr lang="ru-RU" b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394200"/>
            <a:ext cx="7200900" cy="1863725"/>
          </a:xfrm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50195"/>
                  </a:srgb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422100"/>
                </a:solidFill>
              </a:rPr>
              <a:t>Макаров И.А., Игнатов Д.И.</a:t>
            </a:r>
            <a:endParaRPr lang="en-US" dirty="0" smtClean="0">
              <a:solidFill>
                <a:srgbClr val="422100"/>
              </a:solidFill>
            </a:endParaRPr>
          </a:p>
          <a:p>
            <a:pPr eaLnBrk="1" hangingPunct="1"/>
            <a:r>
              <a:rPr lang="ru-RU" dirty="0" err="1" smtClean="0">
                <a:solidFill>
                  <a:srgbClr val="422100"/>
                </a:solidFill>
              </a:rPr>
              <a:t>ОПМиИ</a:t>
            </a:r>
            <a:r>
              <a:rPr lang="ru-RU" dirty="0" smtClean="0">
                <a:solidFill>
                  <a:srgbClr val="422100"/>
                </a:solidFill>
              </a:rPr>
              <a:t>, НИУ ВШЭ</a:t>
            </a:r>
            <a:endParaRPr lang="en-US" dirty="0" smtClean="0">
              <a:solidFill>
                <a:srgbClr val="422100"/>
              </a:solidFill>
            </a:endParaRPr>
          </a:p>
          <a:p>
            <a:pPr algn="r" eaLnBrk="1" hangingPunct="1"/>
            <a:endParaRPr lang="ru-RU" sz="2000" dirty="0" smtClean="0">
              <a:solidFill>
                <a:srgbClr val="422100"/>
              </a:solidFill>
            </a:endParaRPr>
          </a:p>
          <a:p>
            <a:pPr algn="r" eaLnBrk="1" hangingPunct="1"/>
            <a:r>
              <a:rPr lang="en-US" sz="2000" dirty="0" smtClean="0">
                <a:solidFill>
                  <a:srgbClr val="422100"/>
                </a:solidFill>
              </a:rPr>
              <a:t>1</a:t>
            </a:r>
            <a:r>
              <a:rPr lang="ru-RU" sz="2000" dirty="0" smtClean="0">
                <a:solidFill>
                  <a:srgbClr val="422100"/>
                </a:solidFill>
              </a:rPr>
              <a:t>2</a:t>
            </a:r>
            <a:r>
              <a:rPr lang="en-US" sz="2000" dirty="0" smtClean="0">
                <a:solidFill>
                  <a:srgbClr val="422100"/>
                </a:solidFill>
              </a:rPr>
              <a:t> </a:t>
            </a:r>
            <a:r>
              <a:rPr lang="ru-RU" sz="2000" dirty="0" smtClean="0">
                <a:solidFill>
                  <a:srgbClr val="422100"/>
                </a:solidFill>
              </a:rPr>
              <a:t>мая 2013 г.</a:t>
            </a:r>
          </a:p>
        </p:txBody>
      </p:sp>
    </p:spTree>
    <p:extLst>
      <p:ext uri="{BB962C8B-B14F-4D97-AF65-F5344CB8AC3E}">
        <p14:creationId xmlns:p14="http://schemas.microsoft.com/office/powerpoint/2010/main" val="229117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1476375" y="2497138"/>
            <a:ext cx="640080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делать?</a:t>
            </a:r>
          </a:p>
        </p:txBody>
      </p:sp>
    </p:spTree>
    <p:extLst>
      <p:ext uri="{BB962C8B-B14F-4D97-AF65-F5344CB8AC3E}">
        <p14:creationId xmlns:p14="http://schemas.microsoft.com/office/powerpoint/2010/main" val="10050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471488" y="355600"/>
            <a:ext cx="8116887" cy="584835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006600"/>
                </a:solidFill>
              </a:rPr>
              <a:t>	</a:t>
            </a:r>
            <a:r>
              <a:rPr lang="ru-RU" sz="2200" b="1" dirty="0" err="1">
                <a:solidFill>
                  <a:srgbClr val="006600"/>
                </a:solidFill>
              </a:rPr>
              <a:t>BibTeX</a:t>
            </a:r>
            <a:r>
              <a:rPr lang="ru-RU" sz="2200" b="1" dirty="0">
                <a:solidFill>
                  <a:srgbClr val="0066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— программное обеспечение для создания форматированных списков библиографии. </a:t>
            </a:r>
            <a:r>
              <a:rPr lang="ru-RU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был создан </a:t>
            </a:r>
            <a:r>
              <a:rPr lang="ru-RU" sz="2200" dirty="0" err="1">
                <a:solidFill>
                  <a:srgbClr val="000000"/>
                </a:solidFill>
              </a:rPr>
              <a:t>Ореном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  <a:r>
              <a:rPr lang="ru-RU" sz="2200" dirty="0" err="1">
                <a:solidFill>
                  <a:srgbClr val="000000"/>
                </a:solidFill>
              </a:rPr>
              <a:t>Паташником</a:t>
            </a:r>
            <a:r>
              <a:rPr lang="ru-RU" sz="2200" dirty="0">
                <a:solidFill>
                  <a:srgbClr val="000000"/>
                </a:solidFill>
              </a:rPr>
              <a:t> и Лесли </a:t>
            </a:r>
            <a:r>
              <a:rPr lang="ru-RU" sz="2200" dirty="0" err="1">
                <a:solidFill>
                  <a:srgbClr val="000000"/>
                </a:solidFill>
              </a:rPr>
              <a:t>Лэмпортом</a:t>
            </a:r>
            <a:r>
              <a:rPr lang="ru-RU" sz="2200" dirty="0">
                <a:solidFill>
                  <a:srgbClr val="000000"/>
                </a:solidFill>
              </a:rPr>
              <a:t> в 1985 году. </a:t>
            </a:r>
            <a:r>
              <a:rPr lang="ru-RU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0000"/>
                </a:solidFill>
              </a:rPr>
              <a:t> позволяет легко работать со списками источников, </a:t>
            </a:r>
            <a:r>
              <a:rPr lang="ru-RU" sz="2200" b="1" dirty="0">
                <a:solidFill>
                  <a:srgbClr val="008000"/>
                </a:solidFill>
              </a:rPr>
              <a:t>отделяя библиографическую информацию от её представления</a:t>
            </a:r>
            <a:r>
              <a:rPr lang="ru-RU" sz="2200" dirty="0">
                <a:solidFill>
                  <a:srgbClr val="000000"/>
                </a:solidFill>
              </a:rPr>
              <a:t>. Система </a:t>
            </a:r>
            <a:r>
              <a:rPr lang="ru-RU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предоставляет по сравнению со стандартным </a:t>
            </a:r>
            <a:r>
              <a:rPr lang="ru-RU" sz="2200" dirty="0" err="1">
                <a:solidFill>
                  <a:srgbClr val="008000"/>
                </a:solidFill>
              </a:rPr>
              <a:t>LaTeX</a:t>
            </a:r>
            <a:r>
              <a:rPr lang="ru-RU" sz="2200" dirty="0">
                <a:solidFill>
                  <a:srgbClr val="000000"/>
                </a:solidFill>
              </a:rPr>
              <a:t>-окружением </a:t>
            </a:r>
            <a:r>
              <a:rPr lang="ru-RU" sz="2200" dirty="0" err="1">
                <a:solidFill>
                  <a:srgbClr val="0070C0"/>
                </a:solidFill>
              </a:rPr>
              <a:t>thebibliography</a:t>
            </a:r>
            <a:r>
              <a:rPr lang="ru-RU" sz="2200" dirty="0">
                <a:solidFill>
                  <a:srgbClr val="000000"/>
                </a:solidFill>
              </a:rPr>
              <a:t> следующие преимущества: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ru-RU" sz="2200" dirty="0">
                <a:solidFill>
                  <a:srgbClr val="000000"/>
                </a:solidFill>
              </a:rPr>
              <a:t>список литературы генерируется автоматически по всем ссылкам \</a:t>
            </a:r>
            <a:r>
              <a:rPr lang="ru-RU" sz="2200" dirty="0" err="1">
                <a:solidFill>
                  <a:srgbClr val="FF0000"/>
                </a:solidFill>
              </a:rPr>
              <a:t>cite</a:t>
            </a:r>
            <a:r>
              <a:rPr lang="ru-RU" sz="2200" dirty="0">
                <a:solidFill>
                  <a:srgbClr val="000000"/>
                </a:solidFill>
              </a:rPr>
              <a:t>, упомянутым в тексте;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ru-RU" sz="2200" dirty="0">
                <a:solidFill>
                  <a:srgbClr val="000000"/>
                </a:solidFill>
              </a:rPr>
              <a:t>можно использовать единую библиографическую базу (</a:t>
            </a:r>
            <a:r>
              <a:rPr lang="ru-RU" sz="2200" b="1" dirty="0" err="1">
                <a:solidFill>
                  <a:srgbClr val="006600"/>
                </a:solidFill>
              </a:rPr>
              <a:t>bib</a:t>
            </a:r>
            <a:r>
              <a:rPr lang="ru-RU" sz="2200" dirty="0">
                <a:solidFill>
                  <a:srgbClr val="000000"/>
                </a:solidFill>
              </a:rPr>
              <a:t>-файл) во всех своих работах;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ru-RU" sz="2200" dirty="0">
                <a:solidFill>
                  <a:srgbClr val="000000"/>
                </a:solidFill>
              </a:rPr>
              <a:t>легко обмениваться библиографическими базами с коллегами;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ru-RU" sz="2200" dirty="0">
                <a:solidFill>
                  <a:srgbClr val="000000"/>
                </a:solidFill>
              </a:rPr>
              <a:t>нет необходимости помнить правила оформления библиографии, так как </a:t>
            </a:r>
            <a:r>
              <a:rPr lang="ru-RU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делает эту работу автоматически с помощью стилевых *.</a:t>
            </a:r>
            <a:r>
              <a:rPr lang="ru-RU" sz="2200" dirty="0" err="1">
                <a:solidFill>
                  <a:srgbClr val="000000"/>
                </a:solidFill>
              </a:rPr>
              <a:t>bst</a:t>
            </a:r>
            <a:r>
              <a:rPr lang="ru-RU" sz="2200" dirty="0">
                <a:solidFill>
                  <a:srgbClr val="000000"/>
                </a:solidFill>
              </a:rPr>
              <a:t>-файлов.</a:t>
            </a:r>
          </a:p>
        </p:txBody>
      </p:sp>
    </p:spTree>
    <p:extLst>
      <p:ext uri="{BB962C8B-B14F-4D97-AF65-F5344CB8AC3E}">
        <p14:creationId xmlns:p14="http://schemas.microsoft.com/office/powerpoint/2010/main" val="215313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495300" y="368300"/>
            <a:ext cx="84455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Для вызова </a:t>
            </a:r>
            <a:r>
              <a:rPr lang="ru-RU" sz="2200" b="0">
                <a:solidFill>
                  <a:srgbClr val="0066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’а достаточно заменить окружение </a:t>
            </a:r>
            <a:r>
              <a:rPr lang="ru-RU" sz="2200" b="0">
                <a:solidFill>
                  <a:srgbClr val="0070C0"/>
                </a:solidFill>
              </a:rPr>
              <a:t>thebibliography</a:t>
            </a:r>
            <a:r>
              <a:rPr lang="ru-RU" sz="2200" b="0">
                <a:solidFill>
                  <a:srgbClr val="000000"/>
                </a:solidFill>
              </a:rPr>
              <a:t> командами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\</a:t>
            </a:r>
            <a:r>
              <a:rPr lang="ru-RU" sz="2200" b="0">
                <a:solidFill>
                  <a:srgbClr val="FF0000"/>
                </a:solidFill>
              </a:rPr>
              <a:t>bibliographystyle</a:t>
            </a:r>
            <a:r>
              <a:rPr lang="ru-RU" sz="2200" b="0">
                <a:solidFill>
                  <a:srgbClr val="000000"/>
                </a:solidFill>
              </a:rPr>
              <a:t>{</a:t>
            </a:r>
            <a:r>
              <a:rPr lang="ru-RU" sz="2200" b="0">
                <a:solidFill>
                  <a:srgbClr val="0070C0"/>
                </a:solidFill>
              </a:rPr>
              <a:t>stylefile</a:t>
            </a:r>
            <a:r>
              <a:rPr lang="ru-RU" sz="2200" b="0">
                <a:solidFill>
                  <a:srgbClr val="000000"/>
                </a:solidFill>
              </a:rPr>
              <a:t>} </a:t>
            </a:r>
            <a:r>
              <a:rPr lang="ru-RU" b="0">
                <a:solidFill>
                  <a:srgbClr val="000000"/>
                </a:solidFill>
              </a:rPr>
              <a:t>(bst-файл, задающий стиль оформления библиографии)</a:t>
            </a:r>
            <a:r>
              <a:rPr lang="ru-RU" sz="2200" b="0">
                <a:solidFill>
                  <a:srgbClr val="000000"/>
                </a:solidFill>
              </a:rPr>
              <a:t> \</a:t>
            </a:r>
            <a:r>
              <a:rPr lang="ru-RU" sz="2200" b="0">
                <a:solidFill>
                  <a:srgbClr val="FF0000"/>
                </a:solidFill>
              </a:rPr>
              <a:t>bibliography</a:t>
            </a:r>
            <a:r>
              <a:rPr lang="ru-RU" sz="2200" b="0">
                <a:solidFill>
                  <a:srgbClr val="000000"/>
                </a:solidFill>
              </a:rPr>
              <a:t>{</a:t>
            </a:r>
            <a:r>
              <a:rPr lang="ru-RU" sz="2200" b="0">
                <a:solidFill>
                  <a:srgbClr val="7030A0"/>
                </a:solidFill>
              </a:rPr>
              <a:t>bibfile</a:t>
            </a:r>
            <a:r>
              <a:rPr lang="ru-RU" sz="2200" b="0">
                <a:solidFill>
                  <a:srgbClr val="000000"/>
                </a:solidFill>
              </a:rPr>
              <a:t>}	         </a:t>
            </a:r>
            <a:r>
              <a:rPr lang="ru-RU" b="0">
                <a:solidFill>
                  <a:srgbClr val="000000"/>
                </a:solidFill>
              </a:rPr>
              <a:t>(bib-файл, содержащий библиографическую базу)</a:t>
            </a:r>
            <a:r>
              <a:rPr lang="ru-RU" sz="2200" b="0">
                <a:solidFill>
                  <a:srgbClr val="000000"/>
                </a:solidFill>
              </a:rPr>
              <a:t>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Пример</a:t>
            </a:r>
            <a:r>
              <a:rPr lang="en-US" sz="2200" b="0">
                <a:solidFill>
                  <a:srgbClr val="000000"/>
                </a:solidFill>
              </a:rPr>
              <a:t>:</a:t>
            </a:r>
            <a:endParaRPr lang="ru-RU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\</a:t>
            </a:r>
            <a:r>
              <a:rPr lang="ru-RU" sz="2200" b="0">
                <a:solidFill>
                  <a:srgbClr val="FF0000"/>
                </a:solidFill>
              </a:rPr>
              <a:t>bibliographystyle</a:t>
            </a:r>
            <a:r>
              <a:rPr lang="ru-RU" sz="2200" b="0">
                <a:solidFill>
                  <a:srgbClr val="000000"/>
                </a:solidFill>
              </a:rPr>
              <a:t>{</a:t>
            </a:r>
            <a:r>
              <a:rPr lang="ru-RU" sz="2200" b="0">
                <a:solidFill>
                  <a:srgbClr val="0070C0"/>
                </a:solidFill>
              </a:rPr>
              <a:t>gost780s</a:t>
            </a:r>
            <a:r>
              <a:rPr lang="ru-RU" sz="2200" b="0">
                <a:solidFill>
                  <a:srgbClr val="000000"/>
                </a:solidFill>
              </a:rPr>
              <a:t>}  </a:t>
            </a:r>
            <a:r>
              <a:rPr lang="ru-RU" sz="1800" b="0">
                <a:solidFill>
                  <a:srgbClr val="000000"/>
                </a:solidFill>
              </a:rPr>
              <a:t>(ГОСТ 7.80)</a:t>
            </a:r>
            <a:r>
              <a:rPr lang="ru-RU" sz="2200" b="0">
                <a:solidFill>
                  <a:srgbClr val="000000"/>
                </a:solidFill>
              </a:rPr>
              <a:t>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\</a:t>
            </a:r>
            <a:r>
              <a:rPr lang="ru-RU" sz="2200" b="0">
                <a:solidFill>
                  <a:srgbClr val="FF0000"/>
                </a:solidFill>
              </a:rPr>
              <a:t>bibliography</a:t>
            </a:r>
            <a:r>
              <a:rPr lang="ru-RU" sz="2200" b="0">
                <a:solidFill>
                  <a:srgbClr val="000000"/>
                </a:solidFill>
              </a:rPr>
              <a:t>{</a:t>
            </a:r>
            <a:r>
              <a:rPr lang="en-US" sz="2200" b="0">
                <a:solidFill>
                  <a:srgbClr val="7030A0"/>
                </a:solidFill>
              </a:rPr>
              <a:t>Ivanov</a:t>
            </a:r>
            <a:r>
              <a:rPr lang="ru-RU" sz="2200" b="0">
                <a:solidFill>
                  <a:srgbClr val="000000"/>
                </a:solidFill>
              </a:rPr>
              <a:t>} </a:t>
            </a:r>
            <a:r>
              <a:rPr lang="en-US" sz="2200" b="0">
                <a:solidFill>
                  <a:srgbClr val="000000"/>
                </a:solidFill>
              </a:rPr>
              <a:t>		</a:t>
            </a:r>
            <a:r>
              <a:rPr lang="en-US" sz="1800" b="0">
                <a:solidFill>
                  <a:srgbClr val="000000"/>
                </a:solidFill>
              </a:rPr>
              <a:t>(Ivanov</a:t>
            </a:r>
            <a:r>
              <a:rPr lang="ru-RU" sz="1800" b="0">
                <a:solidFill>
                  <a:srgbClr val="000000"/>
                </a:solidFill>
              </a:rPr>
              <a:t>.bib</a:t>
            </a:r>
            <a:r>
              <a:rPr lang="en-US" sz="1800" b="0">
                <a:solidFill>
                  <a:srgbClr val="000000"/>
                </a:solidFill>
              </a:rPr>
              <a:t>)</a:t>
            </a:r>
            <a:r>
              <a:rPr lang="ru-RU" sz="1800" b="0">
                <a:solidFill>
                  <a:srgbClr val="000000"/>
                </a:solidFill>
              </a:rPr>
              <a:t>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</a:rPr>
              <a:t>	</a:t>
            </a:r>
            <a:r>
              <a:rPr lang="ru-RU" sz="2200" b="0">
                <a:solidFill>
                  <a:srgbClr val="000000"/>
                </a:solidFill>
              </a:rPr>
              <a:t>Можно использовать несколько библиографических баз одновременно (через запятую).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Тексты, использующие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, необходимо обрабатывать 4 раза: первый проход </a:t>
            </a:r>
            <a:r>
              <a:rPr lang="ru-RU" sz="2200" b="0">
                <a:solidFill>
                  <a:srgbClr val="008000"/>
                </a:solidFill>
              </a:rPr>
              <a:t>LaTeX </a:t>
            </a:r>
            <a:r>
              <a:rPr lang="ru-RU" sz="2200" b="0">
                <a:solidFill>
                  <a:srgbClr val="000000"/>
                </a:solidFill>
              </a:rPr>
              <a:t>(создание aux-файла с запросами ссылок), затем </a:t>
            </a:r>
            <a:r>
              <a:rPr lang="ru-RU" sz="2200" b="0">
                <a:solidFill>
                  <a:srgbClr val="008000"/>
                </a:solidFill>
              </a:rPr>
              <a:t>BibTeX </a:t>
            </a:r>
            <a:r>
              <a:rPr lang="ru-RU" sz="2200" b="0">
                <a:solidFill>
                  <a:srgbClr val="000000"/>
                </a:solidFill>
              </a:rPr>
              <a:t>(создание bbl-файла с библиографией, готовой для вставки в </a:t>
            </a:r>
            <a:r>
              <a:rPr lang="ru-RU" sz="2200" b="0">
                <a:solidFill>
                  <a:srgbClr val="008000"/>
                </a:solidFill>
              </a:rPr>
              <a:t>LaTeX</a:t>
            </a:r>
            <a:r>
              <a:rPr lang="ru-RU" sz="2200" b="0">
                <a:solidFill>
                  <a:srgbClr val="000000"/>
                </a:solidFill>
              </a:rPr>
              <a:t>-файл), и ещё два прохода </a:t>
            </a:r>
            <a:r>
              <a:rPr lang="ru-RU" sz="2200" b="0">
                <a:solidFill>
                  <a:srgbClr val="008000"/>
                </a:solidFill>
              </a:rPr>
              <a:t>LaTeX </a:t>
            </a:r>
            <a:r>
              <a:rPr lang="ru-RU" sz="2200" b="0">
                <a:solidFill>
                  <a:srgbClr val="000000"/>
                </a:solidFill>
              </a:rPr>
              <a:t>(вставка библиографии и актуализация номеров ссылок).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В </a:t>
            </a:r>
            <a:r>
              <a:rPr lang="en-US" sz="2200" b="0">
                <a:solidFill>
                  <a:srgbClr val="008000"/>
                </a:solidFill>
              </a:rPr>
              <a:t>MiKTeX</a:t>
            </a:r>
            <a:r>
              <a:rPr lang="ru-RU" sz="2200" b="0">
                <a:solidFill>
                  <a:srgbClr val="0080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также есть утилита </a:t>
            </a:r>
            <a:r>
              <a:rPr lang="ru-RU" sz="2200" b="0">
                <a:solidFill>
                  <a:srgbClr val="FF0000"/>
                </a:solidFill>
              </a:rPr>
              <a:t>texify</a:t>
            </a:r>
            <a:r>
              <a:rPr lang="ru-RU" sz="2200" b="0">
                <a:solidFill>
                  <a:srgbClr val="000000"/>
                </a:solidFill>
              </a:rPr>
              <a:t>, которая тоже выполняет все необходимые вызовы автоматически.</a:t>
            </a:r>
          </a:p>
        </p:txBody>
      </p:sp>
    </p:spTree>
    <p:extLst>
      <p:ext uri="{BB962C8B-B14F-4D97-AF65-F5344CB8AC3E}">
        <p14:creationId xmlns:p14="http://schemas.microsoft.com/office/powerpoint/2010/main" val="38602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2913" y="309563"/>
            <a:ext cx="8289925" cy="550862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>
                <a:solidFill>
                  <a:srgbClr val="008000"/>
                </a:solidFill>
              </a:rPr>
              <a:t>Библиографические базы: bib-файлы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</a:t>
            </a:r>
            <a:r>
              <a:rPr lang="ru-RU" sz="2200" b="0">
                <a:solidFill>
                  <a:srgbClr val="008000"/>
                </a:solidFill>
              </a:rPr>
              <a:t>BibTeX </a:t>
            </a:r>
            <a:r>
              <a:rPr lang="ru-RU" sz="2200" b="0">
                <a:solidFill>
                  <a:srgbClr val="000000"/>
                </a:solidFill>
              </a:rPr>
              <a:t>использует bib-файлы специального текстового формата для хранения списков библиографических записей. Каждая запись описывает ровно одну публикацию.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Bib-файлы можно использовать для хранения библиографических баз данных. Многие программы, работающие с библиографиями, могут экспортировать ссылки в bib-формат. Каждая запись выглядит следующим образом: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FF0000"/>
                </a:solidFill>
              </a:rPr>
              <a:t>@</a:t>
            </a:r>
            <a:r>
              <a:rPr lang="en-US" sz="2200" b="0">
                <a:solidFill>
                  <a:srgbClr val="FF0000"/>
                </a:solidFill>
              </a:rPr>
              <a:t>Article  </a:t>
            </a:r>
            <a:r>
              <a:rPr lang="ru-RU" sz="2200" b="0">
                <a:solidFill>
                  <a:srgbClr val="000000"/>
                </a:solidFill>
              </a:rPr>
              <a:t>{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         </a:t>
            </a:r>
            <a:r>
              <a:rPr lang="en-US" sz="2200" b="0">
                <a:solidFill>
                  <a:srgbClr val="7030A0"/>
                </a:solidFill>
              </a:rPr>
              <a:t>Name_label</a:t>
            </a:r>
            <a:r>
              <a:rPr lang="ru-RU" sz="2200" b="0">
                <a:solidFill>
                  <a:srgbClr val="000000"/>
                </a:solidFill>
              </a:rPr>
              <a:t>, 			</a:t>
            </a:r>
            <a:r>
              <a:rPr lang="ru-RU" sz="1800" b="0">
                <a:solidFill>
                  <a:srgbClr val="000000"/>
                </a:solidFill>
              </a:rPr>
              <a:t>(Метка публикации)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         </a:t>
            </a:r>
            <a:r>
              <a:rPr lang="ru-RU" sz="2200" b="0">
                <a:solidFill>
                  <a:srgbClr val="FF0000"/>
                </a:solidFill>
              </a:rPr>
              <a:t>author</a:t>
            </a:r>
            <a:r>
              <a:rPr lang="ru-RU" sz="2200" b="0">
                <a:solidFill>
                  <a:srgbClr val="000000"/>
                </a:solidFill>
              </a:rPr>
              <a:t> = {}, 			</a:t>
            </a:r>
            <a:r>
              <a:rPr lang="ru-RU" sz="1800" b="0">
                <a:solidFill>
                  <a:srgbClr val="000000"/>
                </a:solidFill>
              </a:rPr>
              <a:t>(Список авторов)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         </a:t>
            </a:r>
            <a:r>
              <a:rPr lang="ru-RU" sz="2200" b="0">
                <a:solidFill>
                  <a:srgbClr val="FF0000"/>
                </a:solidFill>
              </a:rPr>
              <a:t>title</a:t>
            </a:r>
            <a:r>
              <a:rPr lang="ru-RU" sz="2200" b="0">
                <a:solidFill>
                  <a:srgbClr val="000000"/>
                </a:solidFill>
              </a:rPr>
              <a:t> = {}, 				</a:t>
            </a:r>
            <a:r>
              <a:rPr lang="ru-RU" sz="1800" b="0">
                <a:solidFill>
                  <a:srgbClr val="000000"/>
                </a:solidFill>
              </a:rPr>
              <a:t>(Название статьи)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         </a:t>
            </a:r>
            <a:r>
              <a:rPr lang="ru-RU" sz="2200" b="0">
                <a:solidFill>
                  <a:srgbClr val="FF0000"/>
                </a:solidFill>
              </a:rPr>
              <a:t>year</a:t>
            </a:r>
            <a:r>
              <a:rPr lang="ru-RU" sz="2200" b="0">
                <a:solidFill>
                  <a:srgbClr val="000000"/>
                </a:solidFill>
              </a:rPr>
              <a:t> = {}, 			</a:t>
            </a:r>
            <a:r>
              <a:rPr lang="ru-RU" sz="1800" b="0">
                <a:solidFill>
                  <a:srgbClr val="000000"/>
                </a:solidFill>
              </a:rPr>
              <a:t>(Год)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         </a:t>
            </a:r>
            <a:r>
              <a:rPr lang="ru-RU" sz="2200" b="0">
                <a:solidFill>
                  <a:srgbClr val="FF0000"/>
                </a:solidFill>
              </a:rPr>
              <a:t>journal</a:t>
            </a:r>
            <a:r>
              <a:rPr lang="ru-RU" sz="2200" b="0">
                <a:solidFill>
                  <a:srgbClr val="000000"/>
                </a:solidFill>
              </a:rPr>
              <a:t> = {} 			</a:t>
            </a:r>
            <a:r>
              <a:rPr lang="ru-RU" sz="1800" b="0">
                <a:solidFill>
                  <a:srgbClr val="000000"/>
                </a:solidFill>
              </a:rPr>
              <a:t>(Название журнала)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        } </a:t>
            </a:r>
            <a:endParaRPr lang="ru-RU" sz="2200" b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7456488" y="6553200"/>
            <a:ext cx="1687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0" i="1">
                <a:solidFill>
                  <a:srgbClr val="000099"/>
                </a:solidFill>
              </a:rPr>
              <a:t>Parikh et al., 2007</a:t>
            </a:r>
            <a:endParaRPr lang="ru-RU" b="0" i="1">
              <a:solidFill>
                <a:srgbClr val="000099"/>
              </a:solidFill>
            </a:endParaRP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355600" y="333375"/>
            <a:ext cx="8431213" cy="584835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 dirty="0">
                <a:solidFill>
                  <a:srgbClr val="006600"/>
                </a:solidFill>
              </a:rPr>
              <a:t>Типы записей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200" b="0" dirty="0">
                <a:solidFill>
                  <a:srgbClr val="000000"/>
                </a:solidFill>
              </a:rPr>
              <a:t>	</a:t>
            </a:r>
            <a:r>
              <a:rPr lang="ru-RU" sz="2200" b="0" dirty="0">
                <a:solidFill>
                  <a:srgbClr val="000000"/>
                </a:solidFill>
              </a:rPr>
              <a:t>Каждая запись должна быть определённого типа, описывающего </a:t>
            </a:r>
            <a:r>
              <a:rPr lang="ru-RU" sz="2200" b="0" dirty="0" smtClean="0">
                <a:solidFill>
                  <a:srgbClr val="000000"/>
                </a:solidFill>
              </a:rPr>
              <a:t>разновидность </a:t>
            </a:r>
            <a:r>
              <a:rPr lang="ru-RU" sz="2200" b="0" dirty="0">
                <a:solidFill>
                  <a:srgbClr val="000000"/>
                </a:solidFill>
              </a:rPr>
              <a:t>публикации. </a:t>
            </a:r>
            <a:endParaRPr lang="en-US" sz="2200" b="0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 dirty="0">
                <a:solidFill>
                  <a:srgbClr val="006600"/>
                </a:solidFill>
              </a:rPr>
              <a:t>Поля записей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200" b="0" dirty="0">
                <a:solidFill>
                  <a:srgbClr val="000000"/>
                </a:solidFill>
              </a:rPr>
              <a:t>	</a:t>
            </a:r>
            <a:r>
              <a:rPr lang="ru-RU" sz="2200" b="0" dirty="0">
                <a:solidFill>
                  <a:srgbClr val="000000"/>
                </a:solidFill>
              </a:rPr>
              <a:t>Каждая запись содержит некоторый список стандартных полей (можно вводить любые другие</a:t>
            </a:r>
            <a:r>
              <a:rPr lang="en-US" sz="2200" b="0" dirty="0">
                <a:solidFill>
                  <a:srgbClr val="00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поля, которые игнорируются стандартными программами)</a:t>
            </a:r>
            <a:r>
              <a:rPr lang="en-US" sz="2200" b="0" dirty="0">
                <a:solidFill>
                  <a:srgbClr val="000000"/>
                </a:solidFill>
              </a:rPr>
              <a:t>.</a:t>
            </a:r>
            <a:endParaRPr lang="ru-RU" sz="2200" b="0" dirty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200" b="0" dirty="0">
                <a:solidFill>
                  <a:srgbClr val="006600"/>
                </a:solidFill>
              </a:rPr>
              <a:t>	</a:t>
            </a:r>
            <a:r>
              <a:rPr lang="ru-RU" sz="2200" b="0" dirty="0">
                <a:solidFill>
                  <a:srgbClr val="000000"/>
                </a:solidFill>
              </a:rPr>
              <a:t>Дополнительно, каждая запись содержит </a:t>
            </a:r>
            <a:r>
              <a:rPr lang="ru-RU" sz="2200" dirty="0">
                <a:solidFill>
                  <a:srgbClr val="006600"/>
                </a:solidFill>
              </a:rPr>
              <a:t>ключевое поле (метка)</a:t>
            </a:r>
            <a:r>
              <a:rPr lang="ru-RU" sz="2200" b="0" dirty="0">
                <a:solidFill>
                  <a:srgbClr val="000000"/>
                </a:solidFill>
              </a:rPr>
              <a:t>, которое служит для цитирования</a:t>
            </a:r>
            <a:r>
              <a:rPr lang="en-US" sz="2200" b="0" dirty="0">
                <a:solidFill>
                  <a:srgbClr val="00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или кросс-ссылок на эту запись. Это поле должно быть уникальным (в рамках использующей</a:t>
            </a:r>
            <a:r>
              <a:rPr lang="en-US" sz="2200" b="0" dirty="0">
                <a:solidFill>
                  <a:srgbClr val="00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работы) и непустым. Это поле не имеет названия, не является частью других полей и идёт</a:t>
            </a:r>
            <a:r>
              <a:rPr lang="en-US" sz="2200" b="0" dirty="0">
                <a:solidFill>
                  <a:srgbClr val="00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первым по</a:t>
            </a:r>
            <a:r>
              <a:rPr lang="en-US" sz="2200" b="0" dirty="0">
                <a:solidFill>
                  <a:srgbClr val="00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порядку.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2200" b="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241300"/>
            <a:ext cx="8509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rgbClr val="008000"/>
                </a:solidFill>
              </a:rPr>
              <a:t>Формат списка авторов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	</a:t>
            </a:r>
            <a:r>
              <a:rPr lang="ru-RU" sz="2200" dirty="0">
                <a:solidFill>
                  <a:srgbClr val="000000"/>
                </a:solidFill>
              </a:rPr>
              <a:t>Префиксы фамилий, такие как </a:t>
            </a:r>
            <a:r>
              <a:rPr lang="ru-RU" sz="2200" dirty="0" err="1">
                <a:solidFill>
                  <a:srgbClr val="000000"/>
                </a:solidFill>
              </a:rPr>
              <a:t>von</a:t>
            </a:r>
            <a:r>
              <a:rPr lang="ru-RU" sz="2200" dirty="0">
                <a:solidFill>
                  <a:srgbClr val="000000"/>
                </a:solidFill>
              </a:rPr>
              <a:t>, </a:t>
            </a:r>
            <a:r>
              <a:rPr lang="ru-RU" sz="2200" dirty="0" err="1">
                <a:solidFill>
                  <a:srgbClr val="000000"/>
                </a:solidFill>
              </a:rPr>
              <a:t>van</a:t>
            </a:r>
            <a:r>
              <a:rPr lang="ru-RU" sz="2200" dirty="0">
                <a:solidFill>
                  <a:srgbClr val="000000"/>
                </a:solidFill>
              </a:rPr>
              <a:t> и </a:t>
            </a:r>
            <a:r>
              <a:rPr lang="ru-RU" sz="2200" dirty="0" err="1">
                <a:solidFill>
                  <a:srgbClr val="000000"/>
                </a:solidFill>
              </a:rPr>
              <a:t>der</a:t>
            </a:r>
            <a:r>
              <a:rPr lang="ru-RU" sz="2200" dirty="0">
                <a:solidFill>
                  <a:srgbClr val="000000"/>
                </a:solidFill>
              </a:rPr>
              <a:t> обрабатываются автоматически, если они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начинаются со строчной буквы, чтобы отличать их от фамилий. Фамилии из нескольких слов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отделяются от имён и отчеств тем, что они идут сначала, а потом, через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запятую, пишутся имена и отчества. Именные суффиксы, как Ср. или Мл. или II обрабатываются с помощью второй запятой-разделителя</a:t>
            </a:r>
            <a:r>
              <a:rPr lang="en-US" sz="2200" dirty="0">
                <a:solidFill>
                  <a:srgbClr val="000000"/>
                </a:solidFill>
              </a:rPr>
              <a:t>. </a:t>
            </a:r>
            <a:r>
              <a:rPr lang="ru-RU" sz="2200" dirty="0">
                <a:solidFill>
                  <a:srgbClr val="000000"/>
                </a:solidFill>
              </a:rPr>
              <a:t>Вместо использования запятой, чтобы отделить именной суффикс от фамилии, можно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выделить всё имя фигурными скобками {}.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Авторы должны отделяться словом </a:t>
            </a:r>
            <a:r>
              <a:rPr lang="ru-RU" sz="2200" dirty="0" err="1">
                <a:solidFill>
                  <a:srgbClr val="000000"/>
                </a:solidFill>
              </a:rPr>
              <a:t>and</a:t>
            </a:r>
            <a:r>
              <a:rPr lang="ru-RU" sz="2200" dirty="0">
                <a:solidFill>
                  <a:srgbClr val="000000"/>
                </a:solidFill>
              </a:rPr>
              <a:t>, а не запятыми или "и"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0" y="4358184"/>
            <a:ext cx="83947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solidFill>
                  <a:srgbClr val="008000"/>
                </a:solidFill>
              </a:rPr>
              <a:t>Перекрёстные ссылки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solidFill>
                  <a:srgbClr val="008000"/>
                </a:solidFill>
              </a:rPr>
              <a:t>	</a:t>
            </a:r>
            <a:r>
              <a:rPr lang="ru-RU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0000"/>
                </a:solidFill>
              </a:rPr>
              <a:t> позволяет ссылаться на другие публикации с помощью поля </a:t>
            </a:r>
            <a:r>
              <a:rPr lang="ru-RU" sz="2200" dirty="0" err="1">
                <a:solidFill>
                  <a:srgbClr val="0070C0"/>
                </a:solidFill>
              </a:rPr>
              <a:t>crossref</a:t>
            </a:r>
            <a:r>
              <a:rPr lang="ru-RU" sz="2200" dirty="0">
                <a:solidFill>
                  <a:srgbClr val="000000"/>
                </a:solidFill>
              </a:rPr>
              <a:t>, например, тезис в сборнике тезисов.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solidFill>
                  <a:srgbClr val="000000"/>
                </a:solidFill>
              </a:rPr>
              <a:t>При этом следует дублировать поле </a:t>
            </a:r>
            <a:r>
              <a:rPr lang="en-US" sz="2200" dirty="0">
                <a:solidFill>
                  <a:srgbClr val="0070C0"/>
                </a:solidFill>
              </a:rPr>
              <a:t>title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в поле </a:t>
            </a:r>
            <a:r>
              <a:rPr lang="ru-RU" sz="2200" dirty="0" err="1">
                <a:solidFill>
                  <a:srgbClr val="0070C0"/>
                </a:solidFill>
              </a:rPr>
              <a:t>booktitle</a:t>
            </a:r>
            <a:r>
              <a:rPr lang="ru-RU" sz="2200" dirty="0">
                <a:solidFill>
                  <a:srgbClr val="000000"/>
                </a:solidFill>
              </a:rPr>
              <a:t> к записи сборника</a:t>
            </a:r>
          </a:p>
        </p:txBody>
      </p:sp>
    </p:spTree>
    <p:extLst>
      <p:ext uri="{BB962C8B-B14F-4D97-AF65-F5344CB8AC3E}">
        <p14:creationId xmlns:p14="http://schemas.microsoft.com/office/powerpoint/2010/main" val="188678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1476375" y="1912938"/>
            <a:ext cx="640080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Как запомнить типы и поля записей?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Чем же тогда данный формат проще?</a:t>
            </a:r>
          </a:p>
        </p:txBody>
      </p:sp>
    </p:spTree>
    <p:extLst>
      <p:ext uri="{BB962C8B-B14F-4D97-AF65-F5344CB8AC3E}">
        <p14:creationId xmlns:p14="http://schemas.microsoft.com/office/powerpoint/2010/main" val="17959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8300" y="342900"/>
            <a:ext cx="8509000" cy="6186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006600"/>
                </a:solidFill>
              </a:rPr>
              <a:t>Использование </a:t>
            </a:r>
            <a:r>
              <a:rPr lang="en-US" sz="2200" b="1" dirty="0" err="1">
                <a:solidFill>
                  <a:srgbClr val="006600"/>
                </a:solidFill>
              </a:rPr>
              <a:t>JabRef</a:t>
            </a:r>
            <a:r>
              <a:rPr lang="ru-RU" sz="2200" b="1" dirty="0">
                <a:solidFill>
                  <a:srgbClr val="006600"/>
                </a:solidFill>
              </a:rPr>
              <a:t> для редактирования </a:t>
            </a:r>
            <a:r>
              <a:rPr lang="en-US" sz="2200" b="1" dirty="0">
                <a:solidFill>
                  <a:srgbClr val="006600"/>
                </a:solidFill>
              </a:rPr>
              <a:t>*.bib-</a:t>
            </a:r>
            <a:r>
              <a:rPr lang="ru-RU" sz="2200" b="1" dirty="0">
                <a:solidFill>
                  <a:srgbClr val="006600"/>
                </a:solidFill>
              </a:rPr>
              <a:t>файлов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dirty="0">
                <a:solidFill>
                  <a:srgbClr val="000000"/>
                </a:solidFill>
              </a:rPr>
              <a:t>	</a:t>
            </a:r>
            <a:r>
              <a:rPr lang="ru-RU" sz="2200" dirty="0" err="1">
                <a:solidFill>
                  <a:srgbClr val="006600"/>
                </a:solidFill>
              </a:rPr>
              <a:t>JabRef</a:t>
            </a:r>
            <a:r>
              <a:rPr lang="ru-RU" sz="2200" dirty="0">
                <a:solidFill>
                  <a:srgbClr val="0066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— это система управления библиографической информацией, предоставляет удобный интерфейс для редактирования файлов </a:t>
            </a:r>
            <a:r>
              <a:rPr lang="ru-RU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0000"/>
                </a:solidFill>
              </a:rPr>
              <a:t>, импортирования данных из онлайн научных баз данных и для поиска и управления </a:t>
            </a:r>
            <a:r>
              <a:rPr lang="ru-RU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файлами. Приложение написано на языке программирования </a:t>
            </a:r>
            <a:r>
              <a:rPr lang="ru-RU" sz="2200" dirty="0" err="1">
                <a:solidFill>
                  <a:srgbClr val="000000"/>
                </a:solidFill>
              </a:rPr>
              <a:t>Java</a:t>
            </a:r>
            <a:r>
              <a:rPr lang="ru-RU" sz="2200" dirty="0">
                <a:solidFill>
                  <a:srgbClr val="000000"/>
                </a:solidFill>
              </a:rPr>
              <a:t>, является кроссплатформенным и может быть запущено с сайта </a:t>
            </a:r>
            <a:r>
              <a:rPr lang="en-US" sz="2200" dirty="0">
                <a:solidFill>
                  <a:srgbClr val="000000"/>
                </a:solidFill>
                <a:hlinkClick r:id="rId3"/>
              </a:rPr>
              <a:t>www.jabref.sourceforge.net</a:t>
            </a:r>
            <a:r>
              <a:rPr lang="en-US" sz="2200" dirty="0">
                <a:solidFill>
                  <a:srgbClr val="000000"/>
                </a:solidFill>
              </a:rPr>
              <a:t> (</a:t>
            </a:r>
            <a:r>
              <a:rPr lang="ru-RU" sz="2200" dirty="0">
                <a:solidFill>
                  <a:srgbClr val="000000"/>
                </a:solidFill>
              </a:rPr>
              <a:t>необходима </a:t>
            </a:r>
            <a:r>
              <a:rPr lang="en-US" sz="2200" dirty="0">
                <a:solidFill>
                  <a:srgbClr val="000000"/>
                </a:solidFill>
              </a:rPr>
              <a:t>Java)</a:t>
            </a:r>
            <a:r>
              <a:rPr lang="ru-RU" sz="2200" dirty="0">
                <a:solidFill>
                  <a:srgbClr val="000000"/>
                </a:solidFill>
              </a:rPr>
              <a:t>.</a:t>
            </a:r>
            <a:endParaRPr lang="en-US" sz="22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srgbClr val="000000"/>
                </a:solidFill>
              </a:rPr>
              <a:t>	</a:t>
            </a:r>
            <a:r>
              <a:rPr lang="en-US" sz="2200" dirty="0" err="1">
                <a:solidFill>
                  <a:srgbClr val="008000"/>
                </a:solidFill>
              </a:rPr>
              <a:t>JabRef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обладает следующими возможностями: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Полностью совместим с </a:t>
            </a:r>
            <a:r>
              <a:rPr lang="en-US" sz="2200" dirty="0" err="1">
                <a:solidFill>
                  <a:srgbClr val="008000"/>
                </a:solidFill>
              </a:rPr>
              <a:t>BibTeX</a:t>
            </a:r>
            <a:r>
              <a:rPr lang="ru-RU" sz="2200" dirty="0">
                <a:solidFill>
                  <a:srgbClr val="000000"/>
                </a:solidFill>
              </a:rPr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Полнотекстовый поиск по всей библиографии.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Импорт различных форматов: </a:t>
            </a:r>
            <a:r>
              <a:rPr lang="en-US" sz="2200" dirty="0" err="1">
                <a:solidFill>
                  <a:srgbClr val="008000"/>
                </a:solidFill>
              </a:rPr>
              <a:t>BibTeXML</a:t>
            </a:r>
            <a:r>
              <a:rPr lang="en-US" sz="2200" dirty="0">
                <a:solidFill>
                  <a:srgbClr val="008000"/>
                </a:solidFill>
              </a:rPr>
              <a:t>, Web of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en-US" sz="2200" dirty="0">
                <a:solidFill>
                  <a:srgbClr val="008000"/>
                </a:solidFill>
              </a:rPr>
              <a:t>Knowledge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  <a:endParaRPr lang="ru-RU" sz="22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Экспорт в разных форматах </a:t>
            </a:r>
            <a:r>
              <a:rPr lang="en-US" sz="2200" dirty="0">
                <a:solidFill>
                  <a:srgbClr val="008000"/>
                </a:solidFill>
              </a:rPr>
              <a:t>HTML,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en-US" sz="2200" dirty="0" err="1">
                <a:solidFill>
                  <a:srgbClr val="008000"/>
                </a:solidFill>
              </a:rPr>
              <a:t>BibTeXML</a:t>
            </a:r>
            <a:r>
              <a:rPr lang="en-US" sz="2200" dirty="0">
                <a:solidFill>
                  <a:srgbClr val="008000"/>
                </a:solidFill>
              </a:rPr>
              <a:t>, RTF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  <a:endParaRPr lang="ru-RU" sz="22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Группировка по любым полям </a:t>
            </a:r>
            <a:r>
              <a:rPr lang="en-US" sz="2200" dirty="0" err="1">
                <a:solidFill>
                  <a:srgbClr val="008000"/>
                </a:solidFill>
              </a:rPr>
              <a:t>BibTeX</a:t>
            </a:r>
            <a:r>
              <a:rPr lang="en-US" sz="2200" dirty="0">
                <a:solidFill>
                  <a:srgbClr val="000000"/>
                </a:solidFill>
              </a:rPr>
              <a:t>,</a:t>
            </a:r>
            <a:r>
              <a:rPr lang="ru-RU" sz="2200" dirty="0">
                <a:solidFill>
                  <a:srgbClr val="000000"/>
                </a:solidFill>
              </a:rPr>
              <a:t> ключевым словам.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Интеграция с десктоп-окружением: запуск программ просмотра </a:t>
            </a:r>
            <a:r>
              <a:rPr lang="en-US" sz="2200" dirty="0">
                <a:solidFill>
                  <a:srgbClr val="000000"/>
                </a:solidFill>
              </a:rPr>
              <a:t>PDF/PS,</a:t>
            </a:r>
            <a:r>
              <a:rPr lang="ru-RU" sz="2200" dirty="0">
                <a:solidFill>
                  <a:srgbClr val="000000"/>
                </a:solidFill>
              </a:rPr>
              <a:t> браузера, вставка цитирований в </a:t>
            </a:r>
            <a:r>
              <a:rPr lang="en-US" sz="2200" dirty="0" err="1">
                <a:solidFill>
                  <a:srgbClr val="008000"/>
                </a:solidFill>
              </a:rPr>
              <a:t>WinEdt</a:t>
            </a:r>
            <a:r>
              <a:rPr lang="ru-RU" sz="2200" dirty="0">
                <a:solidFill>
                  <a:srgbClr val="000000"/>
                </a:solidFill>
              </a:rPr>
              <a:t>, автоматическое создание </a:t>
            </a:r>
            <a:r>
              <a:rPr lang="en-US" sz="2200" dirty="0" err="1">
                <a:solidFill>
                  <a:srgbClr val="008000"/>
                </a:solidFill>
              </a:rPr>
              <a:t>BibTeX</a:t>
            </a:r>
            <a:r>
              <a:rPr lang="en-US" sz="2200" dirty="0">
                <a:solidFill>
                  <a:srgbClr val="008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ключей.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D:\temp6\HSE\personal 2\Игнатов\bibtex\JabRef-ScreenShot-MainWindo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222250"/>
            <a:ext cx="8437563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59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93700" y="1447800"/>
            <a:ext cx="84582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>
                <a:solidFill>
                  <a:srgbClr val="008000"/>
                </a:solidFill>
              </a:rPr>
              <a:t>Стили оформления библиографии: bst-файлы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</a:t>
            </a:r>
            <a:r>
              <a:rPr lang="ru-RU" sz="2200" b="0">
                <a:solidFill>
                  <a:srgbClr val="008000"/>
                </a:solidFill>
              </a:rPr>
              <a:t>BibTeX </a:t>
            </a:r>
            <a:r>
              <a:rPr lang="ru-RU" sz="2200" b="0">
                <a:solidFill>
                  <a:srgbClr val="000000"/>
                </a:solidFill>
              </a:rPr>
              <a:t>использует bst-файлы для описания того, как bib-записи преобразуются в текст на </a:t>
            </a:r>
            <a:r>
              <a:rPr lang="ru-RU" sz="2200" b="0">
                <a:solidFill>
                  <a:srgbClr val="008000"/>
                </a:solidFill>
              </a:rPr>
              <a:t>LaTeX</a:t>
            </a:r>
            <a:r>
              <a:rPr lang="ru-RU" sz="2200" b="0">
                <a:solidFill>
                  <a:srgbClr val="000000"/>
                </a:solidFill>
              </a:rPr>
              <a:t>е. Каждый bst-файл представляет собой программу на простом стековом языке программирования. Есть программы, позволяющие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генерировать .bst-файлы автоматически (custom-bib или Bib-it). Многие журналы, которые принимают публикации в формате </a:t>
            </a:r>
            <a:r>
              <a:rPr lang="ru-RU" sz="2200" b="0">
                <a:solidFill>
                  <a:srgbClr val="008000"/>
                </a:solidFill>
              </a:rPr>
              <a:t>LаТеХ</a:t>
            </a:r>
            <a:r>
              <a:rPr lang="ru-RU" sz="2200" b="0">
                <a:solidFill>
                  <a:srgbClr val="000000"/>
                </a:solidFill>
              </a:rPr>
              <a:t>, снабжают авторов библиографическими стилями.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</a:t>
            </a: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Text Box 2"/>
          <p:cNvSpPr txBox="1">
            <a:spLocks noChangeArrowheads="1"/>
          </p:cNvSpPr>
          <p:nvPr/>
        </p:nvSpPr>
        <p:spPr bwMode="auto">
          <a:xfrm>
            <a:off x="692150" y="1677988"/>
            <a:ext cx="7866063" cy="407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rgbClr val="006600"/>
                </a:solidFill>
              </a:rPr>
              <a:t>Содержание</a:t>
            </a:r>
            <a:r>
              <a:rPr lang="ru-RU" sz="2200" dirty="0" smtClean="0">
                <a:solidFill>
                  <a:srgbClr val="006600"/>
                </a:solidFill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200" dirty="0">
              <a:solidFill>
                <a:srgbClr val="006600"/>
              </a:solidFill>
            </a:endParaRP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sz="2200" dirty="0">
                <a:solidFill>
                  <a:srgbClr val="006600"/>
                </a:solidFill>
              </a:rPr>
              <a:t>Введение в </a:t>
            </a:r>
            <a:r>
              <a:rPr lang="en-US" sz="2200" dirty="0" err="1">
                <a:solidFill>
                  <a:srgbClr val="006600"/>
                </a:solidFill>
              </a:rPr>
              <a:t>LaTeX</a:t>
            </a:r>
            <a:r>
              <a:rPr lang="en-US" sz="2200" dirty="0">
                <a:solidFill>
                  <a:srgbClr val="006600"/>
                </a:solidFill>
              </a:rPr>
              <a:t>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sz="2200" dirty="0">
                <a:solidFill>
                  <a:srgbClr val="006600"/>
                </a:solidFill>
              </a:rPr>
              <a:t>Структура окружений для оформления библиографий.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sz="2200" dirty="0">
                <a:solidFill>
                  <a:srgbClr val="006600"/>
                </a:solidFill>
              </a:rPr>
              <a:t>Стили оформления, ГОСТ.</a:t>
            </a:r>
          </a:p>
          <a:p>
            <a:pPr marL="45720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sz="2200" dirty="0">
                <a:solidFill>
                  <a:srgbClr val="006600"/>
                </a:solidFill>
              </a:rPr>
              <a:t>Программные средства для работы с библиографиями в формате </a:t>
            </a:r>
            <a:r>
              <a:rPr lang="en-US" sz="2200" dirty="0">
                <a:solidFill>
                  <a:srgbClr val="006600"/>
                </a:solidFill>
              </a:rPr>
              <a:t>*.bib</a:t>
            </a:r>
            <a:endParaRPr lang="ru-RU" sz="2200" dirty="0">
              <a:solidFill>
                <a:srgbClr val="0066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ru-RU" sz="2200" dirty="0">
              <a:solidFill>
                <a:srgbClr val="0066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2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8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19100"/>
            <a:ext cx="8191500" cy="5878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i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dirty="0">
                <a:solidFill>
                  <a:srgbClr val="000000"/>
                </a:solidFill>
              </a:rPr>
              <a:t>В </a:t>
            </a:r>
            <a:r>
              <a:rPr lang="ru-RU" sz="2200" b="1" dirty="0" err="1">
                <a:solidFill>
                  <a:srgbClr val="006600"/>
                </a:solidFill>
              </a:rPr>
              <a:t>LaTeX</a:t>
            </a:r>
            <a:r>
              <a:rPr lang="ru-RU" sz="2200" dirty="0">
                <a:solidFill>
                  <a:srgbClr val="000000"/>
                </a:solidFill>
              </a:rPr>
              <a:t> есть четыре основных стандартных стиля: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i="1" dirty="0" err="1">
                <a:solidFill>
                  <a:srgbClr val="0070C0"/>
                </a:solidFill>
              </a:rPr>
              <a:t>plain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– открытый стиль. Библиографические записи помечаются порядковыми номерами и сортируются в алфавитном порядке. 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i="1" dirty="0" err="1">
                <a:solidFill>
                  <a:srgbClr val="0070C0"/>
                </a:solidFill>
              </a:rPr>
              <a:t>unsrt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– </a:t>
            </a:r>
            <a:r>
              <a:rPr lang="ru-RU" sz="2200" dirty="0" err="1">
                <a:solidFill>
                  <a:srgbClr val="000000"/>
                </a:solidFill>
              </a:rPr>
              <a:t>несортирующий</a:t>
            </a:r>
            <a:r>
              <a:rPr lang="ru-RU" sz="2200" dirty="0">
                <a:solidFill>
                  <a:srgbClr val="000000"/>
                </a:solidFill>
              </a:rPr>
              <a:t> стиль. В отличии от </a:t>
            </a:r>
            <a:r>
              <a:rPr lang="ru-RU" sz="2200" i="1" dirty="0" err="1">
                <a:solidFill>
                  <a:srgbClr val="0070C0"/>
                </a:solidFill>
              </a:rPr>
              <a:t>plain</a:t>
            </a:r>
            <a:r>
              <a:rPr lang="ru-RU" sz="2200" dirty="0">
                <a:solidFill>
                  <a:srgbClr val="000000"/>
                </a:solidFill>
              </a:rPr>
              <a:t>, порядок представления списка литературы определяется порядком цитирования библиографии в тексте.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i="1" dirty="0" err="1">
                <a:solidFill>
                  <a:srgbClr val="0070C0"/>
                </a:solidFill>
              </a:rPr>
              <a:t>alpha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– алфавитный стиль. Вместо нумерации библиографии используются имена меток. Литература сортируется по меткам.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i="1" dirty="0" err="1">
                <a:solidFill>
                  <a:srgbClr val="0070C0"/>
                </a:solidFill>
              </a:rPr>
              <a:t>abbrv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– аббревиатурный стиль. Вместо полных имён авторов, названий месяцев и журналов печатаются сокращения. Сортировка и нумерация соответствует стилю </a:t>
            </a:r>
            <a:r>
              <a:rPr lang="ru-RU" sz="2200" i="1" dirty="0" err="1">
                <a:solidFill>
                  <a:srgbClr val="0070C0"/>
                </a:solidFill>
              </a:rPr>
              <a:t>plain</a:t>
            </a:r>
            <a:r>
              <a:rPr lang="ru-RU" sz="2200" dirty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dirty="0">
                <a:solidFill>
                  <a:srgbClr val="000000"/>
                </a:solidFill>
              </a:rPr>
              <a:t>Дополнительные стандартные стили можно посмотреть здесь: </a:t>
            </a:r>
            <a:r>
              <a:rPr lang="en-US" sz="2200" dirty="0">
                <a:solidFill>
                  <a:srgbClr val="000000"/>
                </a:solidFill>
                <a:hlinkClick r:id="rId2"/>
              </a:rPr>
              <a:t>http://www.cs.stir.ac.uk/~kjt/software/latex/showbst.html</a:t>
            </a:r>
            <a:endParaRPr lang="ru-RU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1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482600" y="342900"/>
            <a:ext cx="826770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Для установки стилей под </a:t>
            </a:r>
            <a:r>
              <a:rPr lang="en-US" sz="2200" b="0">
                <a:solidFill>
                  <a:srgbClr val="008000"/>
                </a:solidFill>
              </a:rPr>
              <a:t>MikTeX</a:t>
            </a:r>
            <a:r>
              <a:rPr lang="ru-RU" sz="2200" b="0">
                <a:solidFill>
                  <a:srgbClr val="000000"/>
                </a:solidFill>
              </a:rPr>
              <a:t> необходимо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скопировать стилевые </a:t>
            </a:r>
            <a:r>
              <a:rPr lang="en-US" sz="2200" b="0">
                <a:solidFill>
                  <a:srgbClr val="000000"/>
                </a:solidFill>
              </a:rPr>
              <a:t>*.bst</a:t>
            </a:r>
            <a:r>
              <a:rPr lang="ru-RU" sz="2200" b="0">
                <a:solidFill>
                  <a:srgbClr val="000000"/>
                </a:solidFill>
              </a:rPr>
              <a:t>-файлы в директорию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"..\</a:t>
            </a:r>
            <a:r>
              <a:rPr lang="en-US" sz="2200" b="0">
                <a:solidFill>
                  <a:srgbClr val="000000"/>
                </a:solidFill>
              </a:rPr>
              <a:t>[Miktex_folder]\bibtex\bst</a:t>
            </a:r>
            <a:r>
              <a:rPr lang="ru-RU" sz="2200" b="0">
                <a:solidFill>
                  <a:srgbClr val="000000"/>
                </a:solidFill>
              </a:rPr>
              <a:t>" 	      </a:t>
            </a:r>
            <a:r>
              <a:rPr lang="ru-RU" sz="1600" b="0">
                <a:solidFill>
                  <a:srgbClr val="000000"/>
                </a:solidFill>
              </a:rPr>
              <a:t>(</a:t>
            </a:r>
            <a:r>
              <a:rPr lang="en-US" sz="1600" b="0">
                <a:solidFill>
                  <a:srgbClr val="000000"/>
                </a:solidFill>
              </a:rPr>
              <a:t>C:\Programm Files\ MikTeX 2.8\bibtex\bst</a:t>
            </a:r>
            <a:r>
              <a:rPr lang="ru-RU" sz="1600" b="0">
                <a:solidFill>
                  <a:srgbClr val="000000"/>
                </a:solidFill>
              </a:rPr>
              <a:t>)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Также может понадобится установка дополнительных </a:t>
            </a:r>
            <a:r>
              <a:rPr lang="en-US" sz="2200" b="0">
                <a:solidFill>
                  <a:srgbClr val="000000"/>
                </a:solidFill>
              </a:rPr>
              <a:t>*.csf</a:t>
            </a:r>
            <a:r>
              <a:rPr lang="ru-RU" sz="2200" b="0">
                <a:solidFill>
                  <a:srgbClr val="000000"/>
                </a:solidFill>
              </a:rPr>
              <a:t>-файлов для русского языка в директорию ".. </a:t>
            </a:r>
            <a:r>
              <a:rPr lang="en-US" sz="2200" b="0">
                <a:solidFill>
                  <a:srgbClr val="000000"/>
                </a:solidFill>
              </a:rPr>
              <a:t>\bibtex\csf</a:t>
            </a:r>
            <a:r>
              <a:rPr lang="ru-RU" sz="2200" b="0">
                <a:solidFill>
                  <a:srgbClr val="000000"/>
                </a:solidFill>
              </a:rPr>
              <a:t>"</a:t>
            </a:r>
            <a:r>
              <a:rPr lang="en-US" sz="2200" b="0">
                <a:solidFill>
                  <a:srgbClr val="000000"/>
                </a:solidFill>
              </a:rPr>
              <a:t>  </a:t>
            </a:r>
            <a:endParaRPr lang="ru-RU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и общих библиографических баз</a:t>
            </a:r>
            <a:r>
              <a:rPr lang="en-US" sz="2200" b="0">
                <a:solidFill>
                  <a:srgbClr val="000000"/>
                </a:solidFill>
              </a:rPr>
              <a:t> *.bib</a:t>
            </a:r>
            <a:r>
              <a:rPr lang="ru-RU" sz="2200" b="0">
                <a:solidFill>
                  <a:srgbClr val="000000"/>
                </a:solidFill>
              </a:rPr>
              <a:t>-файлов в директорию  ".. </a:t>
            </a:r>
            <a:r>
              <a:rPr lang="en-US" sz="2200" b="0">
                <a:solidFill>
                  <a:srgbClr val="000000"/>
                </a:solidFill>
              </a:rPr>
              <a:t>\bibtex\bib</a:t>
            </a:r>
            <a:r>
              <a:rPr lang="ru-RU" sz="2200" b="0">
                <a:solidFill>
                  <a:srgbClr val="000000"/>
                </a:solidFill>
              </a:rPr>
              <a:t>".     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i="1">
                <a:solidFill>
                  <a:srgbClr val="000000"/>
                </a:solidFill>
              </a:rPr>
              <a:t>	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i="1">
                <a:solidFill>
                  <a:srgbClr val="000000"/>
                </a:solidFill>
              </a:rPr>
              <a:t>	Максим Поляков и Игорь Котельников</a:t>
            </a:r>
            <a:r>
              <a:rPr lang="ru-RU" sz="2200" b="0">
                <a:solidFill>
                  <a:srgbClr val="000000"/>
                </a:solidFill>
              </a:rPr>
              <a:t> разработали стили для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, соответствующие </a:t>
            </a:r>
            <a:r>
              <a:rPr lang="ru-RU" sz="2200" b="0">
                <a:solidFill>
                  <a:srgbClr val="C00000"/>
                </a:solidFill>
              </a:rPr>
              <a:t>ГОСТ 7.80-00 и GOST 7.1-84</a:t>
            </a:r>
            <a:r>
              <a:rPr lang="ru-RU" sz="2200" b="0">
                <a:solidFill>
                  <a:srgbClr val="000000"/>
                </a:solidFill>
              </a:rPr>
              <a:t>: </a:t>
            </a:r>
            <a:r>
              <a:rPr lang="ru-RU" sz="2200" b="0" i="1">
                <a:solidFill>
                  <a:srgbClr val="7030A0"/>
                </a:solidFill>
              </a:rPr>
              <a:t>gost780</a:t>
            </a:r>
            <a:r>
              <a:rPr lang="ru-RU" sz="2200" i="1">
                <a:solidFill>
                  <a:srgbClr val="7030A0"/>
                </a:solidFill>
              </a:rPr>
              <a:t>s</a:t>
            </a:r>
            <a:r>
              <a:rPr lang="ru-RU" sz="2200" b="0" i="1">
                <a:solidFill>
                  <a:srgbClr val="7030A0"/>
                </a:solidFill>
              </a:rPr>
              <a:t>/gost71</a:t>
            </a:r>
            <a:r>
              <a:rPr lang="ru-RU" sz="2200" i="1">
                <a:solidFill>
                  <a:srgbClr val="7030A0"/>
                </a:solidFill>
              </a:rPr>
              <a:t>s</a:t>
            </a:r>
            <a:r>
              <a:rPr lang="ru-RU" sz="2200" b="0">
                <a:solidFill>
                  <a:srgbClr val="000000"/>
                </a:solidFill>
              </a:rPr>
              <a:t>, аналогичные </a:t>
            </a:r>
            <a:r>
              <a:rPr lang="ru-RU" sz="2200" b="0" i="1">
                <a:solidFill>
                  <a:srgbClr val="0070C0"/>
                </a:solidFill>
              </a:rPr>
              <a:t>plain</a:t>
            </a:r>
            <a:r>
              <a:rPr lang="ru-RU" sz="2200" b="0">
                <a:solidFill>
                  <a:srgbClr val="000000"/>
                </a:solidFill>
              </a:rPr>
              <a:t> и </a:t>
            </a:r>
            <a:r>
              <a:rPr lang="ru-RU" sz="2200" b="0" i="1">
                <a:solidFill>
                  <a:srgbClr val="7030A0"/>
                </a:solidFill>
              </a:rPr>
              <a:t>gost780</a:t>
            </a:r>
            <a:r>
              <a:rPr lang="ru-RU" sz="2200" i="1">
                <a:solidFill>
                  <a:srgbClr val="7030A0"/>
                </a:solidFill>
              </a:rPr>
              <a:t>u</a:t>
            </a:r>
            <a:r>
              <a:rPr lang="ru-RU" sz="2200" b="0" i="1">
                <a:solidFill>
                  <a:srgbClr val="7030A0"/>
                </a:solidFill>
              </a:rPr>
              <a:t>/gost71</a:t>
            </a:r>
            <a:r>
              <a:rPr lang="ru-RU" sz="2200" i="1">
                <a:solidFill>
                  <a:srgbClr val="7030A0"/>
                </a:solidFill>
              </a:rPr>
              <a:t>u</a:t>
            </a:r>
            <a:r>
              <a:rPr lang="ru-RU" sz="2200" b="0">
                <a:solidFill>
                  <a:srgbClr val="000000"/>
                </a:solidFill>
              </a:rPr>
              <a:t>, аналогичные </a:t>
            </a:r>
            <a:r>
              <a:rPr lang="ru-RU" sz="2200" b="0" i="1">
                <a:solidFill>
                  <a:srgbClr val="0070C0"/>
                </a:solidFill>
              </a:rPr>
              <a:t>unsrt</a:t>
            </a:r>
            <a:r>
              <a:rPr lang="ru-RU" sz="2200" b="0">
                <a:solidFill>
                  <a:srgbClr val="000000"/>
                </a:solidFill>
              </a:rPr>
              <a:t>.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</a:t>
            </a:r>
            <a:r>
              <a:rPr lang="en-US" sz="1600" b="0">
                <a:solidFill>
                  <a:srgbClr val="000000"/>
                </a:solidFill>
              </a:rPr>
              <a:t>(</a:t>
            </a:r>
            <a:r>
              <a:rPr lang="ru-RU" sz="1600" b="0">
                <a:solidFill>
                  <a:srgbClr val="000000"/>
                </a:solidFill>
              </a:rPr>
              <a:t>Описание ГОСТ из НИУ ВШЭ        </a:t>
            </a:r>
            <a:r>
              <a:rPr lang="en-US" sz="1600" b="0">
                <a:solidFill>
                  <a:srgbClr val="000000"/>
                </a:solidFill>
                <a:hlinkClick r:id="rId2"/>
              </a:rPr>
              <a:t>www.</a:t>
            </a:r>
            <a:r>
              <a:rPr lang="ru-RU" sz="1600" b="0" i="1">
                <a:solidFill>
                  <a:srgbClr val="000000"/>
                </a:solidFill>
                <a:hlinkClick r:id="rId2"/>
              </a:rPr>
              <a:t>hse152.narod.ru/Rules.doc</a:t>
            </a:r>
            <a:r>
              <a:rPr lang="en-US" sz="1600" b="0">
                <a:solidFill>
                  <a:srgbClr val="000000"/>
                </a:solidFill>
              </a:rPr>
              <a:t>)</a:t>
            </a:r>
            <a:endParaRPr lang="ru-RU" sz="16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Скачать стилевые файлы ГОСТ можно здесь: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  <a:hlinkClick r:id="rId3"/>
              </a:rPr>
              <a:t>http://tug.ctan.org/tex-archive/biblio/bibtex/contrib/gost/</a:t>
            </a:r>
            <a:endParaRPr lang="ru-RU" sz="22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  <a:hlinkClick r:id="rId4"/>
              </a:rPr>
              <a:t>http://ctan.org/tex-archive/biblio/bibtex/contrib/vak</a:t>
            </a:r>
            <a:endParaRPr lang="ru-RU" sz="2200" b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i="1">
                <a:solidFill>
                  <a:srgbClr val="000000"/>
                </a:solidFill>
              </a:rPr>
              <a:t>	Подобные стилевые файлы есть и для </a:t>
            </a:r>
            <a:r>
              <a:rPr lang="en-US" sz="2200" b="0" i="1">
                <a:solidFill>
                  <a:srgbClr val="000000"/>
                </a:solidFill>
              </a:rPr>
              <a:t>MS Word:</a:t>
            </a:r>
            <a:endParaRPr lang="ru-RU" sz="2200" b="0" i="1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 i="1">
                <a:solidFill>
                  <a:srgbClr val="000000"/>
                </a:solidFill>
                <a:hlinkClick r:id="rId5"/>
              </a:rPr>
              <a:t>http://delphi.ucoz.org/MSOffice/GOST-MIIT-UITSMeL.xsl</a:t>
            </a:r>
            <a:endParaRPr lang="ru-RU" sz="2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17513" y="198438"/>
            <a:ext cx="8280400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8000"/>
                </a:solidFill>
              </a:rPr>
              <a:t>Поддержка различных языков и альтернативы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</a:rPr>
              <a:t>	</a:t>
            </a:r>
            <a:r>
              <a:rPr lang="ru-RU" sz="2200" b="0">
                <a:solidFill>
                  <a:srgbClr val="000000"/>
                </a:solidFill>
              </a:rPr>
              <a:t>Языковая поддержка в полном объёме встроена в современные версии </a:t>
            </a:r>
            <a:r>
              <a:rPr lang="ru-RU" sz="2200" b="0">
                <a:solidFill>
                  <a:srgbClr val="008000"/>
                </a:solidFill>
              </a:rPr>
              <a:t>LaTeX</a:t>
            </a:r>
            <a:r>
              <a:rPr lang="ru-RU" sz="2200" b="0">
                <a:solidFill>
                  <a:srgbClr val="000000"/>
                </a:solidFill>
              </a:rPr>
              <a:t> и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.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Однако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 не поддерживает</a:t>
            </a:r>
            <a:r>
              <a:rPr lang="en-US" sz="2200" b="0">
                <a:solidFill>
                  <a:srgbClr val="000000"/>
                </a:solidFill>
              </a:rPr>
              <a:t> *.</a:t>
            </a:r>
            <a:r>
              <a:rPr lang="ru-RU" sz="2200" b="0">
                <a:solidFill>
                  <a:srgbClr val="000000"/>
                </a:solidFill>
              </a:rPr>
              <a:t>bib-файлы, закодированные в </a:t>
            </a:r>
            <a:r>
              <a:rPr lang="ru-RU" sz="2200" b="0">
                <a:solidFill>
                  <a:srgbClr val="008000"/>
                </a:solidFill>
              </a:rPr>
              <a:t>UTF-8</a:t>
            </a:r>
            <a:r>
              <a:rPr lang="ru-RU" sz="2200" b="0">
                <a:solidFill>
                  <a:srgbClr val="000000"/>
                </a:solidFill>
              </a:rPr>
              <a:t> и других вариантах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Юникода, который является единственным кроссплатформенным методом кодировки текста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на языках, отличных от английского. Пользователь чистого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 вынужден использовать 8-битные кодировки bib-файлов. Несмотря на это, опыт использования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 в операционной системе </a:t>
            </a:r>
            <a:r>
              <a:rPr lang="ru-RU" sz="2200" b="0">
                <a:solidFill>
                  <a:srgbClr val="008000"/>
                </a:solidFill>
              </a:rPr>
              <a:t>Linux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показывает корректную работу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 с русскими символами в кодировке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ru-RU" sz="2200" b="0">
                <a:solidFill>
                  <a:srgbClr val="008000"/>
                </a:solidFill>
              </a:rPr>
              <a:t>UTF-8</a:t>
            </a:r>
            <a:r>
              <a:rPr lang="ru-RU" sz="2200" b="0">
                <a:solidFill>
                  <a:srgbClr val="000000"/>
                </a:solidFill>
              </a:rPr>
              <a:t>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</a:rPr>
              <a:t>	</a:t>
            </a:r>
            <a:r>
              <a:rPr lang="ru-RU" sz="2200" b="0">
                <a:solidFill>
                  <a:srgbClr val="000000"/>
                </a:solidFill>
              </a:rPr>
              <a:t>Заменами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 здесь являются </a:t>
            </a:r>
            <a:r>
              <a:rPr lang="ru-RU" sz="2200" b="0">
                <a:solidFill>
                  <a:srgbClr val="008000"/>
                </a:solidFill>
              </a:rPr>
              <a:t>CrossTeX</a:t>
            </a:r>
            <a:r>
              <a:rPr lang="ru-RU" sz="2200" b="0">
                <a:solidFill>
                  <a:srgbClr val="000000"/>
                </a:solidFill>
              </a:rPr>
              <a:t> и </a:t>
            </a:r>
            <a:r>
              <a:rPr lang="ru-RU" sz="2200" b="0">
                <a:solidFill>
                  <a:srgbClr val="008000"/>
                </a:solidFill>
              </a:rPr>
              <a:t>Biber</a:t>
            </a:r>
            <a:r>
              <a:rPr lang="ru-RU" sz="2200" b="0">
                <a:solidFill>
                  <a:srgbClr val="000000"/>
                </a:solidFill>
              </a:rPr>
              <a:t>.</a:t>
            </a:r>
            <a:endParaRPr lang="en-US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</a:rPr>
              <a:t>	</a:t>
            </a:r>
            <a:r>
              <a:rPr lang="ru-RU" sz="2200" b="0">
                <a:solidFill>
                  <a:srgbClr val="000000"/>
                </a:solidFill>
              </a:rPr>
              <a:t>Для использования отсортированного по авторам и названиям списка литературы необходимо создать и выполнить </a:t>
            </a:r>
            <a:r>
              <a:rPr lang="en-US" sz="2200" b="0">
                <a:solidFill>
                  <a:srgbClr val="000000"/>
                </a:solidFill>
              </a:rPr>
              <a:t>*.bat</a:t>
            </a:r>
            <a:r>
              <a:rPr lang="ru-RU" sz="2200" b="0">
                <a:solidFill>
                  <a:srgbClr val="000000"/>
                </a:solidFill>
              </a:rPr>
              <a:t>-файл с следующими командами: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FF0000"/>
                </a:solidFill>
              </a:rPr>
              <a:t>latex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en-US" sz="2200" b="0">
                <a:solidFill>
                  <a:srgbClr val="7030A0"/>
                </a:solidFill>
              </a:rPr>
              <a:t>&lt;filename&gt;</a:t>
            </a:r>
            <a:r>
              <a:rPr lang="en-US" sz="2200" b="0">
                <a:solidFill>
                  <a:srgbClr val="000000"/>
                </a:solidFill>
              </a:rPr>
              <a:t>.tex </a:t>
            </a:r>
            <a:endParaRPr lang="ru-RU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FF0000"/>
                </a:solidFill>
              </a:rPr>
              <a:t>bibtex8</a:t>
            </a:r>
            <a:r>
              <a:rPr lang="en-US" sz="2200" b="0">
                <a:solidFill>
                  <a:srgbClr val="000000"/>
                </a:solidFill>
              </a:rPr>
              <a:t> -B -c </a:t>
            </a:r>
            <a:r>
              <a:rPr lang="en-US" sz="2200" b="0">
                <a:solidFill>
                  <a:srgbClr val="0070C0"/>
                </a:solidFill>
              </a:rPr>
              <a:t>&lt;csf_file&gt;</a:t>
            </a:r>
            <a:r>
              <a:rPr lang="en-US" sz="2200" b="0">
                <a:solidFill>
                  <a:srgbClr val="000000"/>
                </a:solidFill>
              </a:rPr>
              <a:t>.csf </a:t>
            </a:r>
            <a:r>
              <a:rPr lang="en-US" sz="2200" b="0">
                <a:solidFill>
                  <a:srgbClr val="7030A0"/>
                </a:solidFill>
              </a:rPr>
              <a:t>&lt;filename&gt;</a:t>
            </a:r>
            <a:r>
              <a:rPr lang="en-US" sz="2200" b="0">
                <a:solidFill>
                  <a:srgbClr val="000000"/>
                </a:solidFill>
              </a:rPr>
              <a:t>.aux </a:t>
            </a:r>
            <a:endParaRPr lang="ru-RU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FF0000"/>
                </a:solidFill>
              </a:rPr>
              <a:t>latex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en-US" sz="2200" b="0">
                <a:solidFill>
                  <a:srgbClr val="7030A0"/>
                </a:solidFill>
              </a:rPr>
              <a:t>&lt;filename&gt;</a:t>
            </a:r>
            <a:r>
              <a:rPr lang="en-US" sz="2200" b="0">
                <a:solidFill>
                  <a:srgbClr val="000000"/>
                </a:solidFill>
              </a:rPr>
              <a:t>.tex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FF0000"/>
                </a:solidFill>
              </a:rPr>
              <a:t>latex</a:t>
            </a:r>
            <a:r>
              <a:rPr lang="en-US" sz="2200" b="0">
                <a:solidFill>
                  <a:srgbClr val="000000"/>
                </a:solidFill>
              </a:rPr>
              <a:t> </a:t>
            </a:r>
            <a:r>
              <a:rPr lang="en-US" sz="2200" b="0">
                <a:solidFill>
                  <a:srgbClr val="7030A0"/>
                </a:solidFill>
              </a:rPr>
              <a:t>&lt;filename&gt;</a:t>
            </a:r>
            <a:r>
              <a:rPr lang="en-US" sz="2200" b="0">
                <a:solidFill>
                  <a:srgbClr val="000000"/>
                </a:solidFill>
              </a:rPr>
              <a:t>.tex </a:t>
            </a:r>
            <a:endParaRPr lang="en-US" sz="22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8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66700"/>
            <a:ext cx="8674100" cy="584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006600"/>
                </a:solidFill>
              </a:rPr>
              <a:t>Выбор стиля ГОСТ: варианты и проблемы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Выбор стиля. Обычно, какой именно стилевой файл </a:t>
            </a:r>
            <a:r>
              <a:rPr lang="ru-RU" sz="2200" dirty="0" smtClean="0">
                <a:solidFill>
                  <a:srgbClr val="000000"/>
                </a:solidFill>
              </a:rPr>
              <a:t>необходим приходится выяснять самостоятельно, </a:t>
            </a:r>
            <a:r>
              <a:rPr lang="ru-RU" sz="2200" dirty="0">
                <a:solidFill>
                  <a:srgbClr val="000000"/>
                </a:solidFill>
              </a:rPr>
              <a:t>потому что найти полезную информацию на сайте </a:t>
            </a:r>
            <a:r>
              <a:rPr lang="ru-RU" sz="2200" dirty="0">
                <a:solidFill>
                  <a:srgbClr val="C00000"/>
                </a:solidFill>
              </a:rPr>
              <a:t>ВАК</a:t>
            </a:r>
            <a:r>
              <a:rPr lang="ru-RU" sz="2200" dirty="0">
                <a:solidFill>
                  <a:srgbClr val="000000"/>
                </a:solidFill>
              </a:rPr>
              <a:t> практически не возможно. При этом необходимо помнить следующие особенности: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dirty="0">
                <a:solidFill>
                  <a:srgbClr val="000000"/>
                </a:solidFill>
              </a:rPr>
              <a:t>Набор кириллицей должен происходить в известной вам кодировке</a:t>
            </a:r>
            <a:r>
              <a:rPr lang="en-US" sz="2200" dirty="0">
                <a:solidFill>
                  <a:srgbClr val="000000"/>
                </a:solidFill>
              </a:rPr>
              <a:t>:</a:t>
            </a:r>
            <a:r>
              <a:rPr lang="ru-RU" sz="2200" dirty="0">
                <a:solidFill>
                  <a:srgbClr val="000000"/>
                </a:solidFill>
              </a:rPr>
              <a:t> под </a:t>
            </a:r>
            <a:r>
              <a:rPr lang="en-US" sz="2200" dirty="0">
                <a:solidFill>
                  <a:srgbClr val="008000"/>
                </a:solidFill>
              </a:rPr>
              <a:t>Windows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- </a:t>
            </a:r>
            <a:r>
              <a:rPr lang="en-US" sz="2200" dirty="0">
                <a:solidFill>
                  <a:srgbClr val="0070C0"/>
                </a:solidFill>
              </a:rPr>
              <a:t>cp1251</a:t>
            </a:r>
            <a:r>
              <a:rPr lang="en-US" sz="2200" dirty="0">
                <a:solidFill>
                  <a:srgbClr val="000000"/>
                </a:solidFill>
              </a:rPr>
              <a:t>, </a:t>
            </a:r>
            <a:r>
              <a:rPr lang="en-US" sz="2200" dirty="0">
                <a:solidFill>
                  <a:srgbClr val="008000"/>
                </a:solidFill>
              </a:rPr>
              <a:t>UNIX/Linux</a:t>
            </a:r>
            <a:r>
              <a:rPr lang="en-US" sz="2200" dirty="0">
                <a:solidFill>
                  <a:srgbClr val="000000"/>
                </a:solidFill>
              </a:rPr>
              <a:t> – </a:t>
            </a:r>
            <a:r>
              <a:rPr lang="en-US" sz="2200" dirty="0">
                <a:solidFill>
                  <a:srgbClr val="0070C0"/>
                </a:solidFill>
              </a:rPr>
              <a:t>KOI8-R/U</a:t>
            </a:r>
            <a:r>
              <a:rPr lang="en-US" sz="2200" dirty="0">
                <a:solidFill>
                  <a:srgbClr val="000000"/>
                </a:solidFill>
              </a:rPr>
              <a:t>, </a:t>
            </a:r>
            <a:r>
              <a:rPr lang="en-US" sz="2200" dirty="0">
                <a:solidFill>
                  <a:srgbClr val="008000"/>
                </a:solidFill>
              </a:rPr>
              <a:t>DOS</a:t>
            </a:r>
            <a:r>
              <a:rPr lang="en-US" sz="2200" dirty="0">
                <a:solidFill>
                  <a:srgbClr val="000000"/>
                </a:solidFill>
              </a:rPr>
              <a:t> – </a:t>
            </a:r>
            <a:r>
              <a:rPr lang="en-US" sz="2200" dirty="0">
                <a:solidFill>
                  <a:srgbClr val="0070C0"/>
                </a:solidFill>
              </a:rPr>
              <a:t>cp866</a:t>
            </a:r>
            <a:r>
              <a:rPr lang="en-US" sz="2200" dirty="0">
                <a:solidFill>
                  <a:srgbClr val="000000"/>
                </a:solidFill>
              </a:rPr>
              <a:t>, </a:t>
            </a:r>
            <a:r>
              <a:rPr lang="ru-RU" sz="2200" dirty="0">
                <a:solidFill>
                  <a:srgbClr val="000000"/>
                </a:solidFill>
              </a:rPr>
              <a:t>на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свой страх и риск</a:t>
            </a:r>
            <a:r>
              <a:rPr lang="en-US" sz="2200" dirty="0">
                <a:solidFill>
                  <a:srgbClr val="000000"/>
                </a:solidFill>
              </a:rPr>
              <a:t> -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8000"/>
                </a:solidFill>
              </a:rPr>
              <a:t>Юникод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- </a:t>
            </a:r>
            <a:r>
              <a:rPr lang="en-US" sz="2200" dirty="0">
                <a:solidFill>
                  <a:srgbClr val="0070C0"/>
                </a:solidFill>
              </a:rPr>
              <a:t>utf8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  <a:endParaRPr lang="ru-RU" sz="2200" dirty="0">
              <a:solidFill>
                <a:srgbClr val="000000"/>
              </a:solidFill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dirty="0">
                <a:solidFill>
                  <a:srgbClr val="000000"/>
                </a:solidFill>
              </a:rPr>
              <a:t>Для сортировки библиографии необходимо подключить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*.</a:t>
            </a:r>
            <a:r>
              <a:rPr lang="en-US" sz="2200" dirty="0" err="1">
                <a:solidFill>
                  <a:srgbClr val="000000"/>
                </a:solidFill>
              </a:rPr>
              <a:t>csf</a:t>
            </a:r>
            <a:r>
              <a:rPr lang="ru-RU" sz="2200" dirty="0">
                <a:solidFill>
                  <a:srgbClr val="000000"/>
                </a:solidFill>
              </a:rPr>
              <a:t>-файл и запустить с ним </a:t>
            </a:r>
            <a:r>
              <a:rPr lang="en-US" sz="2200" dirty="0">
                <a:solidFill>
                  <a:srgbClr val="000000"/>
                </a:solidFill>
              </a:rPr>
              <a:t>*.bat-</a:t>
            </a:r>
            <a:r>
              <a:rPr lang="ru-RU" sz="2200" dirty="0">
                <a:solidFill>
                  <a:srgbClr val="000000"/>
                </a:solidFill>
              </a:rPr>
              <a:t>файл.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dirty="0">
                <a:solidFill>
                  <a:srgbClr val="000000"/>
                </a:solidFill>
              </a:rPr>
              <a:t>	</a:t>
            </a:r>
            <a:r>
              <a:rPr lang="ru-RU" sz="2200" dirty="0">
                <a:solidFill>
                  <a:srgbClr val="000000"/>
                </a:solidFill>
                <a:hlinkClick r:id="rId2"/>
              </a:rPr>
              <a:t>Инструкция по включению сортировки в оболочку </a:t>
            </a:r>
            <a:r>
              <a:rPr lang="en-US" sz="2200" dirty="0" err="1">
                <a:solidFill>
                  <a:srgbClr val="000000"/>
                </a:solidFill>
                <a:hlinkClick r:id="rId2"/>
              </a:rPr>
              <a:t>WinEdt</a:t>
            </a:r>
            <a:r>
              <a:rPr lang="ru-RU" sz="2200" dirty="0">
                <a:solidFill>
                  <a:srgbClr val="000000"/>
                </a:solidFill>
                <a:hlinkClick r:id="rId2"/>
              </a:rPr>
              <a:t>.</a:t>
            </a:r>
            <a:endParaRPr lang="ru-RU" sz="2200" dirty="0">
              <a:solidFill>
                <a:srgbClr val="000000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ru-RU" sz="2200" dirty="0">
                <a:solidFill>
                  <a:srgbClr val="000000"/>
                </a:solidFill>
              </a:rPr>
              <a:t>У многих пользователей возникают следующие проблемы: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dirty="0">
                <a:solidFill>
                  <a:srgbClr val="000000"/>
                </a:solidFill>
              </a:rPr>
              <a:t>Пропадают инициалы. </a:t>
            </a:r>
            <a:r>
              <a:rPr lang="ru-RU" sz="2000" dirty="0">
                <a:solidFill>
                  <a:srgbClr val="7030A0"/>
                </a:solidFill>
              </a:rPr>
              <a:t>Способ решения: открыть в блокноте и заменить все вхождения параметра "</a:t>
            </a:r>
            <a:r>
              <a:rPr lang="en-US" sz="2000" dirty="0">
                <a:solidFill>
                  <a:srgbClr val="7030A0"/>
                </a:solidFill>
              </a:rPr>
              <a:t>f.</a:t>
            </a:r>
            <a:r>
              <a:rPr lang="ru-RU" sz="2000" dirty="0">
                <a:solidFill>
                  <a:srgbClr val="7030A0"/>
                </a:solidFill>
              </a:rPr>
              <a:t>"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ru-RU" sz="2000" dirty="0">
                <a:solidFill>
                  <a:srgbClr val="7030A0"/>
                </a:solidFill>
              </a:rPr>
              <a:t>на "</a:t>
            </a:r>
            <a:r>
              <a:rPr lang="en-US" sz="2000" dirty="0" err="1">
                <a:solidFill>
                  <a:srgbClr val="7030A0"/>
                </a:solidFill>
              </a:rPr>
              <a:t>ff</a:t>
            </a:r>
            <a:r>
              <a:rPr lang="ru-RU" sz="2000" dirty="0">
                <a:solidFill>
                  <a:srgbClr val="7030A0"/>
                </a:solidFill>
              </a:rPr>
              <a:t>" 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ru-RU" sz="2200" dirty="0">
                <a:solidFill>
                  <a:srgbClr val="000000"/>
                </a:solidFill>
              </a:rPr>
              <a:t> Не обрабатываются часть ключевых слов </a:t>
            </a:r>
            <a:r>
              <a:rPr lang="en-US" sz="2200" dirty="0" err="1">
                <a:solidFill>
                  <a:srgbClr val="008000"/>
                </a:solidFill>
              </a:rPr>
              <a:t>BibTex</a:t>
            </a:r>
            <a:r>
              <a:rPr lang="en-US" sz="2200" dirty="0">
                <a:solidFill>
                  <a:srgbClr val="000000"/>
                </a:solidFill>
              </a:rPr>
              <a:t>, </a:t>
            </a:r>
            <a:r>
              <a:rPr lang="ru-RU" sz="2200" dirty="0">
                <a:solidFill>
                  <a:srgbClr val="000000"/>
                </a:solidFill>
              </a:rPr>
              <a:t>например, "</a:t>
            </a:r>
            <a:r>
              <a:rPr lang="en-US" sz="2200" dirty="0">
                <a:solidFill>
                  <a:srgbClr val="0070C0"/>
                </a:solidFill>
              </a:rPr>
              <a:t>and</a:t>
            </a:r>
            <a:r>
              <a:rPr lang="ru-RU" sz="2200" dirty="0">
                <a:solidFill>
                  <a:srgbClr val="000000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0006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482600" y="1841500"/>
            <a:ext cx="82042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	</a:t>
            </a:r>
            <a:r>
              <a:rPr lang="ru-RU" sz="2200" b="0" dirty="0">
                <a:solidFill>
                  <a:srgbClr val="008000"/>
                </a:solidFill>
              </a:rPr>
              <a:t>В случае, если появляются постоянные ошибки  необходимо обратиться за помощью к специалистам, попробовать найти ответ в </a:t>
            </a:r>
            <a:r>
              <a:rPr lang="en-US" sz="2200" b="0" dirty="0">
                <a:solidFill>
                  <a:srgbClr val="008000"/>
                </a:solidFill>
              </a:rPr>
              <a:t>Google </a:t>
            </a:r>
            <a:r>
              <a:rPr lang="ru-RU" sz="2200" b="0" dirty="0">
                <a:solidFill>
                  <a:srgbClr val="008000"/>
                </a:solidFill>
              </a:rPr>
              <a:t>или …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200" b="0" dirty="0">
              <a:solidFill>
                <a:srgbClr val="008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C00000"/>
                </a:solidFill>
              </a:rPr>
              <a:t>СМЕНИТЬ СТИЛЕВОЙ ФАЙЛ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C00000"/>
                </a:solidFill>
              </a:rPr>
              <a:t>Рабочий вариант у автора – </a:t>
            </a:r>
            <a:r>
              <a:rPr lang="en-US" sz="2200" b="0" dirty="0">
                <a:solidFill>
                  <a:srgbClr val="C00000"/>
                </a:solidFill>
              </a:rPr>
              <a:t>ugost2008(s), </a:t>
            </a:r>
            <a:r>
              <a:rPr lang="ru-RU" sz="2200" b="0" dirty="0">
                <a:solidFill>
                  <a:srgbClr val="C00000"/>
                </a:solidFill>
              </a:rPr>
              <a:t>а не </a:t>
            </a:r>
            <a:r>
              <a:rPr lang="en-US" sz="2200" b="0" dirty="0">
                <a:solidFill>
                  <a:srgbClr val="C00000"/>
                </a:solidFill>
              </a:rPr>
              <a:t>gost2008</a:t>
            </a:r>
            <a:endParaRPr lang="ru-RU" sz="2200" b="0" dirty="0">
              <a:solidFill>
                <a:srgbClr val="C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200" b="0" dirty="0">
              <a:solidFill>
                <a:srgbClr val="C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Если Вы хотите посмотреть формат вывода в стилевом файле – можно посмотреть уже готовые примеры: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C00000"/>
                </a:solidFill>
              </a:rPr>
              <a:t>ГОСТ 7.80 </a:t>
            </a:r>
            <a:r>
              <a:rPr lang="ru-RU" sz="2200" b="0" dirty="0">
                <a:solidFill>
                  <a:srgbClr val="000000"/>
                </a:solidFill>
              </a:rPr>
              <a:t>-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 dirty="0">
                <a:solidFill>
                  <a:srgbClr val="000000"/>
                </a:solidFill>
                <a:hlinkClick r:id="rId2"/>
              </a:rPr>
              <a:t>http://ctan.org/tex-archive/biblio/bibtex/contrib/gost/gost780.pdf</a:t>
            </a:r>
            <a:endParaRPr lang="ru-RU" sz="2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5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584200" y="419100"/>
            <a:ext cx="83947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>
                <a:solidFill>
                  <a:srgbClr val="006600"/>
                </a:solidFill>
              </a:rPr>
              <a:t>Другие </a:t>
            </a:r>
            <a:r>
              <a:rPr lang="en-US" sz="2200">
                <a:solidFill>
                  <a:srgbClr val="006600"/>
                </a:solidFill>
              </a:rPr>
              <a:t>*.bib-</a:t>
            </a:r>
            <a:r>
              <a:rPr lang="ru-RU" sz="2200">
                <a:solidFill>
                  <a:srgbClr val="006600"/>
                </a:solidFill>
              </a:rPr>
              <a:t>менеджеры</a:t>
            </a:r>
            <a:r>
              <a:rPr lang="ru-RU" sz="2200" b="0">
                <a:solidFill>
                  <a:srgbClr val="000000"/>
                </a:solidFill>
              </a:rPr>
              <a:t>	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>
                <a:solidFill>
                  <a:srgbClr val="006600"/>
                </a:solidFill>
              </a:rPr>
              <a:t>	KBibTeX</a:t>
            </a:r>
            <a:r>
              <a:rPr lang="ru-RU" sz="2200" b="0">
                <a:solidFill>
                  <a:srgbClr val="000000"/>
                </a:solidFill>
              </a:rPr>
              <a:t> — система управления библиографической информацией, созданная для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. </a:t>
            </a:r>
            <a:r>
              <a:rPr lang="ru-RU" sz="2200" b="0">
                <a:solidFill>
                  <a:srgbClr val="008000"/>
                </a:solidFill>
              </a:rPr>
              <a:t>KBibTeX</a:t>
            </a:r>
            <a:r>
              <a:rPr lang="ru-RU" sz="2200" b="0">
                <a:solidFill>
                  <a:srgbClr val="000000"/>
                </a:solidFill>
              </a:rPr>
              <a:t> предоставляет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возможности поиска и добавления новых ссылок из </a:t>
            </a:r>
            <a:r>
              <a:rPr lang="ru-RU" sz="2200" b="0">
                <a:solidFill>
                  <a:srgbClr val="008000"/>
                </a:solidFill>
              </a:rPr>
              <a:t>Google</a:t>
            </a:r>
            <a:r>
              <a:rPr lang="ru-RU" sz="2200" b="0">
                <a:solidFill>
                  <a:srgbClr val="000000"/>
                </a:solidFill>
              </a:rPr>
              <a:t> </a:t>
            </a:r>
            <a:r>
              <a:rPr lang="ru-RU" sz="2200" b="0">
                <a:solidFill>
                  <a:srgbClr val="008000"/>
                </a:solidFill>
              </a:rPr>
              <a:t>Scholar</a:t>
            </a:r>
            <a:r>
              <a:rPr lang="ru-RU" sz="2200" b="0">
                <a:solidFill>
                  <a:srgbClr val="000000"/>
                </a:solidFill>
              </a:rPr>
              <a:t>. </a:t>
            </a:r>
            <a:r>
              <a:rPr lang="ru-RU" sz="2200" b="0">
                <a:solidFill>
                  <a:srgbClr val="008000"/>
                </a:solidFill>
              </a:rPr>
              <a:t>KBibTeX</a:t>
            </a:r>
            <a:r>
              <a:rPr lang="ru-RU" sz="2200" b="0">
                <a:solidFill>
                  <a:srgbClr val="000000"/>
                </a:solidFill>
              </a:rPr>
              <a:t> написан с использованием фреймворка </a:t>
            </a:r>
            <a:r>
              <a:rPr lang="ru-RU" sz="2200" b="0">
                <a:solidFill>
                  <a:srgbClr val="008000"/>
                </a:solidFill>
              </a:rPr>
              <a:t>KDE</a:t>
            </a:r>
            <a:r>
              <a:rPr lang="ru-RU" sz="2200" b="0">
                <a:solidFill>
                  <a:srgbClr val="000000"/>
                </a:solidFill>
              </a:rPr>
              <a:t>, но не является частью официального </a:t>
            </a:r>
            <a:r>
              <a:rPr lang="ru-RU" sz="2200" b="0">
                <a:solidFill>
                  <a:srgbClr val="008000"/>
                </a:solidFill>
              </a:rPr>
              <a:t>KDE Software Compilation или KOffice</a:t>
            </a:r>
            <a:r>
              <a:rPr lang="ru-RU" sz="2200" b="0">
                <a:solidFill>
                  <a:srgbClr val="000000"/>
                </a:solidFill>
              </a:rPr>
              <a:t>.    </a:t>
            </a:r>
            <a:r>
              <a:rPr lang="en-US" sz="2200" b="0">
                <a:solidFill>
                  <a:srgbClr val="000000"/>
                </a:solidFill>
                <a:hlinkClick r:id="rId3"/>
              </a:rPr>
              <a:t>http://home.gna.org/kbibtex/</a:t>
            </a:r>
            <a:endParaRPr lang="ru-RU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>
                <a:solidFill>
                  <a:srgbClr val="006600"/>
                </a:solidFill>
              </a:rPr>
              <a:t>	Академия Google </a:t>
            </a:r>
            <a:r>
              <a:rPr lang="ru-RU" sz="2200" b="0">
                <a:solidFill>
                  <a:srgbClr val="000000"/>
                </a:solidFill>
              </a:rPr>
              <a:t>(англ. </a:t>
            </a:r>
            <a:r>
              <a:rPr lang="ru-RU" sz="2200" b="0">
                <a:solidFill>
                  <a:srgbClr val="008000"/>
                </a:solidFill>
              </a:rPr>
              <a:t>Google Scholar</a:t>
            </a:r>
            <a:r>
              <a:rPr lang="ru-RU" sz="2200" b="0">
                <a:solidFill>
                  <a:srgbClr val="000000"/>
                </a:solidFill>
              </a:rPr>
              <a:t>) является свободно доступной поисковой системой, которая обеспечивает полнотекстовый поиск научных публикаций всех форматов и дисциплин. В 2006 году была реализована функция импорта цитат с использованием </a:t>
            </a:r>
            <a:r>
              <a:rPr lang="ru-RU" sz="2200" b="0">
                <a:solidFill>
                  <a:srgbClr val="008000"/>
                </a:solidFill>
              </a:rPr>
              <a:t>BibTeX</a:t>
            </a:r>
            <a:r>
              <a:rPr lang="ru-RU" sz="2200" b="0">
                <a:solidFill>
                  <a:srgbClr val="000000"/>
                </a:solidFill>
              </a:rPr>
              <a:t>. Благодаря своей «цитируется в» функции, </a:t>
            </a:r>
            <a:r>
              <a:rPr lang="ru-RU" sz="2200" b="0">
                <a:solidFill>
                  <a:srgbClr val="008000"/>
                </a:solidFill>
              </a:rPr>
              <a:t>Академия Google </a:t>
            </a:r>
            <a:r>
              <a:rPr lang="ru-RU" sz="2200" b="0">
                <a:solidFill>
                  <a:srgbClr val="000000"/>
                </a:solidFill>
              </a:rPr>
              <a:t>предоставляет доступ к аннотациям статей, в которых процитирована статья которая рассматривается. Именно эта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функция, в частности, обеспечивает индекс цитирования, ранее доступный только в </a:t>
            </a:r>
            <a:r>
              <a:rPr lang="ru-RU" sz="2200" b="0">
                <a:solidFill>
                  <a:srgbClr val="008000"/>
                </a:solidFill>
              </a:rPr>
              <a:t>Scopus и Web of Knowledge</a:t>
            </a:r>
            <a:r>
              <a:rPr lang="ru-RU" sz="2200" b="0">
                <a:solidFill>
                  <a:srgbClr val="000000"/>
                </a:solidFill>
              </a:rPr>
              <a:t>. </a:t>
            </a: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8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D:\temp6\HSE\personal 2\Игнатов\bibtex\KBibTeXKDE4-screenshot-2010o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244475"/>
            <a:ext cx="8940800" cy="620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19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406400" y="304800"/>
            <a:ext cx="8458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8000"/>
                </a:solidFill>
              </a:rPr>
              <a:t>BibTeX4Word – </a:t>
            </a:r>
            <a:endParaRPr lang="ru-RU" sz="2200">
              <a:solidFill>
                <a:srgbClr val="008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>
                <a:solidFill>
                  <a:srgbClr val="008000"/>
                </a:solidFill>
              </a:rPr>
              <a:t>дополнение к</a:t>
            </a:r>
            <a:r>
              <a:rPr lang="en-US" sz="2200">
                <a:solidFill>
                  <a:srgbClr val="008000"/>
                </a:solidFill>
              </a:rPr>
              <a:t> MS Word </a:t>
            </a:r>
            <a:r>
              <a:rPr lang="ru-RU" sz="2200">
                <a:solidFill>
                  <a:srgbClr val="008000"/>
                </a:solidFill>
              </a:rPr>
              <a:t>для работы с</a:t>
            </a:r>
            <a:r>
              <a:rPr lang="en-US" sz="2200">
                <a:solidFill>
                  <a:srgbClr val="008000"/>
                </a:solidFill>
              </a:rPr>
              <a:t> *.bib-</a:t>
            </a:r>
            <a:r>
              <a:rPr lang="ru-RU" sz="2200">
                <a:solidFill>
                  <a:srgbClr val="008000"/>
                </a:solidFill>
              </a:rPr>
              <a:t>файлами</a:t>
            </a:r>
          </a:p>
        </p:txBody>
      </p:sp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406400" y="1422400"/>
            <a:ext cx="8458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8000"/>
                </a:solidFill>
              </a:rPr>
              <a:t>BibTeX4Word </a:t>
            </a:r>
            <a:r>
              <a:rPr lang="ru-RU" sz="2200" b="0" dirty="0">
                <a:solidFill>
                  <a:srgbClr val="000000"/>
                </a:solidFill>
              </a:rPr>
              <a:t>позволяет пользователям </a:t>
            </a:r>
            <a:r>
              <a:rPr lang="en-US" sz="2200" b="0" dirty="0">
                <a:solidFill>
                  <a:srgbClr val="008000"/>
                </a:solidFill>
              </a:rPr>
              <a:t>Word</a:t>
            </a:r>
            <a:r>
              <a:rPr lang="ru-RU" sz="2200" b="0" dirty="0">
                <a:solidFill>
                  <a:srgbClr val="000000"/>
                </a:solidFill>
              </a:rPr>
              <a:t> подключать файлы библиографий, набранные в </a:t>
            </a:r>
            <a:r>
              <a:rPr lang="en-US" sz="2200" b="0" dirty="0" err="1">
                <a:solidFill>
                  <a:srgbClr val="008000"/>
                </a:solidFill>
              </a:rPr>
              <a:t>LaTeX</a:t>
            </a:r>
            <a:r>
              <a:rPr lang="en-US" sz="2200" b="0" dirty="0">
                <a:solidFill>
                  <a:srgbClr val="00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и сохраненные в </a:t>
            </a:r>
            <a:r>
              <a:rPr lang="en-US" sz="2200" b="0" dirty="0">
                <a:solidFill>
                  <a:srgbClr val="000000"/>
                </a:solidFill>
              </a:rPr>
              <a:t>*.bib</a:t>
            </a:r>
            <a:r>
              <a:rPr lang="ru-RU" sz="2200" b="0" dirty="0">
                <a:solidFill>
                  <a:srgbClr val="000000"/>
                </a:solidFill>
              </a:rPr>
              <a:t>-файл, сохраняя возможность применить стилевые нормы ко всей библиографии без дополнительных усилий со стороны пользователя. Дистрибутив </a:t>
            </a:r>
            <a:r>
              <a:rPr lang="en-US" sz="2200" b="0" dirty="0">
                <a:solidFill>
                  <a:srgbClr val="008000"/>
                </a:solidFill>
              </a:rPr>
              <a:t>BibTeX4Word</a:t>
            </a:r>
            <a:r>
              <a:rPr lang="ru-RU" sz="2200" b="0" dirty="0">
                <a:solidFill>
                  <a:srgbClr val="000000"/>
                </a:solidFill>
              </a:rPr>
              <a:t>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 dirty="0">
                <a:solidFill>
                  <a:srgbClr val="000000"/>
                </a:solidFill>
                <a:hlinkClick r:id="rId3"/>
              </a:rPr>
              <a:t>http://www.ee.ic.ac.uk/hp/staff/dmb/perl/bibtex4word.zip</a:t>
            </a:r>
            <a:endParaRPr lang="ru-RU" sz="2200" b="0" dirty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Для установки разархивируйте содержимое и скопируйте файл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 dirty="0">
                <a:solidFill>
                  <a:srgbClr val="FF0000"/>
                </a:solidFill>
              </a:rPr>
              <a:t>bibtex4word.dot</a:t>
            </a:r>
            <a:r>
              <a:rPr lang="ru-RU" sz="2200" b="0" dirty="0">
                <a:solidFill>
                  <a:srgbClr val="FF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с папку (в зависимости от используемой ОС):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Windows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XP</a:t>
            </a:r>
            <a:r>
              <a:rPr lang="en-US" sz="2200" b="0" dirty="0">
                <a:solidFill>
                  <a:srgbClr val="000000"/>
                </a:solidFill>
              </a:rPr>
              <a:t>:</a:t>
            </a:r>
            <a:r>
              <a:rPr lang="ru-RU" sz="2200" b="0" dirty="0">
                <a:solidFill>
                  <a:srgbClr val="000000"/>
                </a:solidFill>
              </a:rPr>
              <a:t>  </a:t>
            </a:r>
            <a:r>
              <a:rPr lang="en-US" b="0" dirty="0">
                <a:solidFill>
                  <a:srgbClr val="000000"/>
                </a:solidFill>
              </a:rPr>
              <a:t>C:\Documents and Settings\*****\Application Data\Microsoft\Word\STARTUP</a:t>
            </a:r>
            <a:r>
              <a:rPr lang="en-US" sz="2200" b="0" dirty="0">
                <a:solidFill>
                  <a:srgbClr val="000000"/>
                </a:solidFill>
              </a:rPr>
              <a:t/>
            </a:r>
            <a:br>
              <a:rPr lang="en-US" sz="2200" b="0" dirty="0">
                <a:solidFill>
                  <a:srgbClr val="000000"/>
                </a:solidFill>
              </a:rPr>
            </a:br>
            <a:r>
              <a:rPr lang="en-US" sz="2200" dirty="0">
                <a:solidFill>
                  <a:srgbClr val="000000"/>
                </a:solidFill>
              </a:rPr>
              <a:t>Windows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Vista</a:t>
            </a:r>
            <a:r>
              <a:rPr lang="en-US" sz="2200" b="0" dirty="0">
                <a:solidFill>
                  <a:srgbClr val="000000"/>
                </a:solidFill>
              </a:rPr>
              <a:t>:</a:t>
            </a:r>
            <a:r>
              <a:rPr lang="ru-RU" sz="2200" b="0" dirty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C:\Users\*****\AppData\Roaming\Microsoft\Word\STARTUP</a:t>
            </a:r>
            <a:endParaRPr lang="ru-RU" b="0" dirty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Windows 7</a:t>
            </a:r>
            <a:r>
              <a:rPr lang="en-US" sz="2200" b="0" dirty="0">
                <a:solidFill>
                  <a:srgbClr val="000000"/>
                </a:solidFill>
              </a:rPr>
              <a:t>: </a:t>
            </a:r>
            <a:r>
              <a:rPr lang="ru-RU" sz="2200" b="0" dirty="0">
                <a:solidFill>
                  <a:srgbClr val="000000"/>
                </a:solidFill>
              </a:rPr>
              <a:t>	    </a:t>
            </a:r>
            <a:r>
              <a:rPr lang="en-US" b="0" dirty="0">
                <a:solidFill>
                  <a:srgbClr val="000000"/>
                </a:solidFill>
              </a:rPr>
              <a:t>C:\Users\*****\AppData\Roaming\Microsoft\Word\STARTUP</a:t>
            </a:r>
            <a:endParaRPr lang="ru-RU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	Интерфейс </a:t>
            </a:r>
            <a:r>
              <a:rPr lang="en-US" sz="2200" b="0" dirty="0">
                <a:solidFill>
                  <a:srgbClr val="000000"/>
                </a:solidFill>
              </a:rPr>
              <a:t>Bibtex4Word </a:t>
            </a:r>
            <a:r>
              <a:rPr lang="ru-RU" sz="2200" b="0" dirty="0">
                <a:solidFill>
                  <a:srgbClr val="000000"/>
                </a:solidFill>
              </a:rPr>
              <a:t>будет доступен в закладках "Надстроек“</a:t>
            </a:r>
            <a:r>
              <a:rPr lang="en-US" sz="2200" b="0" dirty="0">
                <a:solidFill>
                  <a:srgbClr val="000000"/>
                </a:solidFill>
              </a:rPr>
              <a:t> </a:t>
            </a:r>
            <a:r>
              <a:rPr lang="ru-RU" sz="2200" b="0" dirty="0">
                <a:solidFill>
                  <a:srgbClr val="000000"/>
                </a:solidFill>
              </a:rPr>
              <a:t>после перезапуска приложения.</a:t>
            </a:r>
            <a:r>
              <a:rPr lang="en-US" sz="2200" b="0" dirty="0">
                <a:solidFill>
                  <a:srgbClr val="000000"/>
                </a:solidFill>
              </a:rPr>
              <a:t/>
            </a:r>
            <a:br>
              <a:rPr lang="en-US" sz="2200" b="0" dirty="0">
                <a:solidFill>
                  <a:srgbClr val="000000"/>
                </a:solidFill>
              </a:rPr>
            </a:br>
            <a:endParaRPr lang="ru-RU" sz="2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1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2408238" y="2884488"/>
            <a:ext cx="4543425" cy="2246769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800" dirty="0">
                <a:solidFill>
                  <a:srgbClr val="006600"/>
                </a:solidFill>
              </a:rPr>
              <a:t> Спасибо за внимание</a:t>
            </a:r>
            <a:r>
              <a:rPr lang="ru-RU" sz="2800" dirty="0" smtClean="0">
                <a:solidFill>
                  <a:srgbClr val="006600"/>
                </a:solidFill>
              </a:rPr>
              <a:t>!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2800" dirty="0">
              <a:solidFill>
                <a:srgbClr val="006600"/>
              </a:solidFill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hlinkClick r:id="rId2"/>
              </a:rPr>
              <a:t>http://academics.hse.ru/bibliography/</a:t>
            </a:r>
            <a:endParaRPr lang="ru-RU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2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1476375" y="2420938"/>
            <a:ext cx="640080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такое </a:t>
            </a:r>
            <a:r>
              <a:rPr lang="en-US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4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ru-RU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4363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22300" y="368300"/>
            <a:ext cx="78390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6600"/>
                </a:solidFill>
              </a:rPr>
              <a:t>	TeX </a:t>
            </a:r>
            <a:r>
              <a:rPr lang="ru-RU" sz="2200" b="0">
                <a:solidFill>
                  <a:srgbClr val="000000"/>
                </a:solidFill>
              </a:rPr>
              <a:t>—</a:t>
            </a:r>
            <a:r>
              <a:rPr lang="ru-RU" sz="2200" b="0">
                <a:solidFill>
                  <a:srgbClr val="0066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система компьютерной вёрстки, разработанная американским профессором информатики Дональдом Кнутом в целях создания компьютерной типографии.</a:t>
            </a:r>
            <a:r>
              <a:rPr lang="ru-RU" sz="2200" b="0">
                <a:solidFill>
                  <a:srgbClr val="006600"/>
                </a:solidFill>
              </a:rPr>
              <a:t> </a:t>
            </a:r>
            <a:r>
              <a:rPr lang="ru-RU" sz="2200" b="0">
                <a:solidFill>
                  <a:srgbClr val="000000"/>
                </a:solidFill>
              </a:rPr>
              <a:t>Среди ученых естественно-научных специализаций, особенно физиков и математиков, </a:t>
            </a:r>
            <a:r>
              <a:rPr lang="ru-RU" sz="2200" b="0">
                <a:solidFill>
                  <a:srgbClr val="008000"/>
                </a:solidFill>
              </a:rPr>
              <a:t>TeX</a:t>
            </a:r>
            <a:r>
              <a:rPr lang="ru-RU" sz="2200" b="0">
                <a:solidFill>
                  <a:srgbClr val="000000"/>
                </a:solidFill>
              </a:rPr>
              <a:t> считается лучшим способом для набора сложных математических формул. Название произносится как «тех» (от греч. τέχνη — «искусство», «мастерство»). Внутри самого </a:t>
            </a:r>
            <a:r>
              <a:rPr lang="ru-RU" sz="2200" b="0">
                <a:solidFill>
                  <a:srgbClr val="008000"/>
                </a:solidFill>
              </a:rPr>
              <a:t>TeX</a:t>
            </a:r>
            <a:r>
              <a:rPr lang="ru-RU" sz="2200" b="0">
                <a:solidFill>
                  <a:srgbClr val="000000"/>
                </a:solidFill>
              </a:rPr>
              <a:t>а название форматируется как         .</a:t>
            </a:r>
          </a:p>
        </p:txBody>
      </p:sp>
      <p:pic>
        <p:nvPicPr>
          <p:cNvPr id="5123" name="Picture 4" descr="D:\temp6\HSE\personal 2\Игнатов\bibtex\800px-TeX_logo_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950" y="3170238"/>
            <a:ext cx="5842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622300" y="3708400"/>
            <a:ext cx="81153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6600"/>
                </a:solidFill>
              </a:rPr>
              <a:t>	LaTeX</a:t>
            </a:r>
            <a:r>
              <a:rPr lang="ru-RU" sz="2200" b="0">
                <a:solidFill>
                  <a:srgbClr val="000000"/>
                </a:solidFill>
              </a:rPr>
              <a:t> — наиболее популярный набор макропакетов системы компьютерной вёрстки </a:t>
            </a:r>
            <a:r>
              <a:rPr lang="ru-RU" sz="2200" b="0">
                <a:solidFill>
                  <a:srgbClr val="008000"/>
                </a:solidFill>
              </a:rPr>
              <a:t>TeX</a:t>
            </a:r>
            <a:r>
              <a:rPr lang="ru-RU" sz="2200" b="0">
                <a:solidFill>
                  <a:srgbClr val="000000"/>
                </a:solidFill>
              </a:rPr>
              <a:t>. Пакет позволяет автоматизировать многие задачи набора текста и подготовки статей, включая набор текста на нескольких языках, нумерацию разделов и формул, перекрёстные ссылки, размещение иллюстраций и таблиц на странице, ведение библиографии и др. Кроме базового набора существует множество пакетов расширения </a:t>
            </a:r>
            <a:r>
              <a:rPr lang="ru-RU" sz="2200" b="0">
                <a:solidFill>
                  <a:srgbClr val="008000"/>
                </a:solidFill>
              </a:rPr>
              <a:t>LaTeX</a:t>
            </a:r>
            <a:r>
              <a:rPr lang="ru-RU" sz="2200" b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759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76263" y="222250"/>
            <a:ext cx="8012112" cy="3968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>
                <a:solidFill>
                  <a:srgbClr val="006600"/>
                </a:solidFill>
              </a:rPr>
              <a:t>Основные отличия Т</a:t>
            </a:r>
            <a:r>
              <a:rPr lang="ru-RU" sz="1600">
                <a:solidFill>
                  <a:srgbClr val="006600"/>
                </a:solidFill>
              </a:rPr>
              <a:t>Е</a:t>
            </a:r>
            <a:r>
              <a:rPr lang="en-US" sz="2000">
                <a:solidFill>
                  <a:srgbClr val="006600"/>
                </a:solidFill>
              </a:rPr>
              <a:t>X </a:t>
            </a:r>
            <a:r>
              <a:rPr lang="ru-RU" sz="2000">
                <a:solidFill>
                  <a:srgbClr val="006600"/>
                </a:solidFill>
              </a:rPr>
              <a:t>от других текстовых редакторов</a:t>
            </a: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241300" y="914400"/>
            <a:ext cx="86741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В отличие от обыкновенных текстовых редакторов и систем компьютерной вёрстки, построенных по принципу </a:t>
            </a:r>
            <a:r>
              <a:rPr lang="ru-RU" sz="2200" b="0">
                <a:solidFill>
                  <a:srgbClr val="006600"/>
                </a:solidFill>
              </a:rPr>
              <a:t>WYSIWYG</a:t>
            </a:r>
            <a:r>
              <a:rPr lang="ru-RU" sz="2200" b="0">
                <a:solidFill>
                  <a:srgbClr val="000000"/>
                </a:solidFill>
              </a:rPr>
              <a:t>, в </a:t>
            </a:r>
            <a:r>
              <a:rPr lang="ru-RU" sz="2200" b="0">
                <a:solidFill>
                  <a:srgbClr val="008000"/>
                </a:solidFill>
              </a:rPr>
              <a:t>TeX</a:t>
            </a:r>
            <a:r>
              <a:rPr lang="ru-RU" sz="2200" b="0">
                <a:solidFill>
                  <a:srgbClr val="000000"/>
                </a:solidFill>
              </a:rPr>
              <a:t>е пользователь лишь задает текст и его структуру, а </a:t>
            </a:r>
            <a:r>
              <a:rPr lang="ru-RU" sz="2200" b="0">
                <a:solidFill>
                  <a:srgbClr val="008000"/>
                </a:solidFill>
              </a:rPr>
              <a:t>TeX</a:t>
            </a:r>
            <a:r>
              <a:rPr lang="ru-RU" sz="2200" b="0">
                <a:solidFill>
                  <a:srgbClr val="000000"/>
                </a:solidFill>
              </a:rPr>
              <a:t> самостоятельно на основе выбранного пользователем шаблона форматирует документ, заменяя при этом дизайнера и верстальщика. Документы набираются на собственном языке разметки в виде обычных </a:t>
            </a:r>
            <a:r>
              <a:rPr lang="ru-RU" sz="2200" b="0">
                <a:solidFill>
                  <a:srgbClr val="006600"/>
                </a:solidFill>
              </a:rPr>
              <a:t>ASCII</a:t>
            </a:r>
            <a:r>
              <a:rPr lang="ru-RU" sz="2200" b="0">
                <a:solidFill>
                  <a:srgbClr val="000000"/>
                </a:solidFill>
              </a:rPr>
              <a:t>-файлов, содержащих информацию о форматировании текста или выводе изображений. Эти файлы (обычно имеющие расширение «.</a:t>
            </a:r>
            <a:r>
              <a:rPr lang="ru-RU" sz="2200">
                <a:solidFill>
                  <a:srgbClr val="000000"/>
                </a:solidFill>
              </a:rPr>
              <a:t>tex</a:t>
            </a:r>
            <a:r>
              <a:rPr lang="ru-RU" sz="2200" b="0">
                <a:solidFill>
                  <a:srgbClr val="000000"/>
                </a:solidFill>
              </a:rPr>
              <a:t>») транслируются специальной программой в файлы «.</a:t>
            </a:r>
            <a:r>
              <a:rPr lang="ru-RU" sz="2200">
                <a:solidFill>
                  <a:srgbClr val="000000"/>
                </a:solidFill>
              </a:rPr>
              <a:t>dvi</a:t>
            </a:r>
            <a:r>
              <a:rPr lang="ru-RU" sz="2200" b="0">
                <a:solidFill>
                  <a:srgbClr val="000000"/>
                </a:solidFill>
              </a:rPr>
              <a:t>» (device independent — «независимые от устройства»), которые могут быть отображены на экране или напечатаны. DVI-файлы можно специальными программами преобразовать в </a:t>
            </a:r>
            <a:r>
              <a:rPr lang="ru-RU" sz="2200">
                <a:solidFill>
                  <a:srgbClr val="000000"/>
                </a:solidFill>
              </a:rPr>
              <a:t>PostScript</a:t>
            </a:r>
            <a:r>
              <a:rPr lang="ru-RU" sz="2200" b="0">
                <a:solidFill>
                  <a:srgbClr val="000000"/>
                </a:solidFill>
              </a:rPr>
              <a:t>,</a:t>
            </a:r>
            <a:r>
              <a:rPr lang="ru-RU" sz="2200">
                <a:solidFill>
                  <a:srgbClr val="000000"/>
                </a:solidFill>
              </a:rPr>
              <a:t> PDF</a:t>
            </a:r>
            <a:r>
              <a:rPr lang="ru-RU" sz="2200" b="0">
                <a:solidFill>
                  <a:srgbClr val="000000"/>
                </a:solidFill>
              </a:rPr>
              <a:t> или другой электронный формат.</a:t>
            </a:r>
          </a:p>
        </p:txBody>
      </p:sp>
    </p:spTree>
    <p:extLst>
      <p:ext uri="{BB962C8B-B14F-4D97-AF65-F5344CB8AC3E}">
        <p14:creationId xmlns:p14="http://schemas.microsoft.com/office/powerpoint/2010/main" val="265973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554038" y="2905125"/>
            <a:ext cx="8012112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6600"/>
                </a:solidFill>
              </a:rPr>
              <a:t>T</a:t>
            </a:r>
            <a:r>
              <a:rPr lang="en-US" sz="1600">
                <a:solidFill>
                  <a:srgbClr val="006600"/>
                </a:solidFill>
              </a:rPr>
              <a:t>E</a:t>
            </a:r>
            <a:r>
              <a:rPr lang="en-US" sz="2000">
                <a:solidFill>
                  <a:srgbClr val="006600"/>
                </a:solidFill>
              </a:rPr>
              <a:t>X – </a:t>
            </a:r>
            <a:r>
              <a:rPr lang="ru-RU" sz="2000">
                <a:solidFill>
                  <a:srgbClr val="006600"/>
                </a:solidFill>
              </a:rPr>
              <a:t>это средство верстки текста на английском языке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554038" y="952500"/>
            <a:ext cx="8183562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В </a:t>
            </a:r>
            <a:r>
              <a:rPr lang="en-US" sz="2200" b="0">
                <a:solidFill>
                  <a:srgbClr val="008000"/>
                </a:solidFill>
              </a:rPr>
              <a:t>MS Office</a:t>
            </a:r>
            <a:r>
              <a:rPr lang="en-US" sz="2200" b="0">
                <a:solidFill>
                  <a:srgbClr val="000000"/>
                </a:solidFill>
              </a:rPr>
              <a:t>:</a:t>
            </a:r>
            <a:r>
              <a:rPr lang="ru-RU" sz="2200" b="0">
                <a:solidFill>
                  <a:srgbClr val="000000"/>
                </a:solidFill>
              </a:rPr>
              <a:t>    </a:t>
            </a:r>
            <a:r>
              <a:rPr lang="en-US" sz="2200" b="0">
                <a:solidFill>
                  <a:srgbClr val="333399"/>
                </a:solidFill>
              </a:rPr>
              <a:t>Hello world!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В </a:t>
            </a:r>
            <a:r>
              <a:rPr lang="en-US" sz="2200" b="0">
                <a:solidFill>
                  <a:srgbClr val="008000"/>
                </a:solidFill>
              </a:rPr>
              <a:t>TeX</a:t>
            </a:r>
            <a:r>
              <a:rPr lang="en-US" sz="2200" b="0">
                <a:solidFill>
                  <a:srgbClr val="000000"/>
                </a:solidFill>
              </a:rPr>
              <a:t>:</a:t>
            </a:r>
            <a:r>
              <a:rPr lang="ru-RU" sz="2200" b="0">
                <a:solidFill>
                  <a:srgbClr val="000000"/>
                </a:solidFill>
              </a:rPr>
              <a:t>		</a:t>
            </a:r>
            <a:r>
              <a:rPr lang="en-US" sz="2200" b="0">
                <a:solidFill>
                  <a:srgbClr val="000000"/>
                </a:solidFill>
              </a:rPr>
              <a:t>\</a:t>
            </a:r>
            <a:r>
              <a:rPr lang="en-US" sz="2200" b="0">
                <a:solidFill>
                  <a:srgbClr val="CC3300"/>
                </a:solidFill>
              </a:rPr>
              <a:t>documentclass</a:t>
            </a:r>
            <a:r>
              <a:rPr lang="en-US" sz="2200" b="0">
                <a:solidFill>
                  <a:srgbClr val="000000"/>
                </a:solidFill>
              </a:rPr>
              <a:t>{</a:t>
            </a:r>
            <a:r>
              <a:rPr lang="en-US" sz="2200" b="0">
                <a:solidFill>
                  <a:srgbClr val="0070C0"/>
                </a:solidFill>
              </a:rPr>
              <a:t>article</a:t>
            </a:r>
            <a:r>
              <a:rPr lang="en-US" sz="2200" b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	</a:t>
            </a:r>
            <a:r>
              <a:rPr lang="en-US" sz="2200" b="0">
                <a:solidFill>
                  <a:srgbClr val="000000"/>
                </a:solidFill>
              </a:rPr>
              <a:t>\</a:t>
            </a:r>
            <a:r>
              <a:rPr lang="en-US" sz="2200" b="0">
                <a:solidFill>
                  <a:srgbClr val="FF0000"/>
                </a:solidFill>
              </a:rPr>
              <a:t>begin</a:t>
            </a:r>
            <a:r>
              <a:rPr lang="en-US" sz="2200" b="0">
                <a:solidFill>
                  <a:srgbClr val="000000"/>
                </a:solidFill>
              </a:rPr>
              <a:t>{</a:t>
            </a:r>
            <a:r>
              <a:rPr lang="en-US" sz="2200" b="0">
                <a:solidFill>
                  <a:srgbClr val="0070C0"/>
                </a:solidFill>
              </a:rPr>
              <a:t>document</a:t>
            </a:r>
            <a:r>
              <a:rPr lang="en-US" sz="2200" b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333399"/>
                </a:solidFill>
              </a:rPr>
              <a:t>		</a:t>
            </a:r>
            <a:r>
              <a:rPr lang="en-US" sz="2200" b="0">
                <a:solidFill>
                  <a:srgbClr val="333399"/>
                </a:solidFill>
              </a:rPr>
              <a:t>Hello world!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		</a:t>
            </a:r>
            <a:r>
              <a:rPr lang="en-US" sz="2200" b="0">
                <a:solidFill>
                  <a:srgbClr val="000000"/>
                </a:solidFill>
              </a:rPr>
              <a:t>\</a:t>
            </a:r>
            <a:r>
              <a:rPr lang="en-US" sz="2200" b="0">
                <a:solidFill>
                  <a:srgbClr val="FF0000"/>
                </a:solidFill>
              </a:rPr>
              <a:t>end</a:t>
            </a:r>
            <a:r>
              <a:rPr lang="en-US" sz="2200" b="0">
                <a:solidFill>
                  <a:srgbClr val="000000"/>
                </a:solidFill>
              </a:rPr>
              <a:t>{</a:t>
            </a:r>
            <a:r>
              <a:rPr lang="en-US" sz="2200" b="0">
                <a:solidFill>
                  <a:srgbClr val="0070C0"/>
                </a:solidFill>
              </a:rPr>
              <a:t>document</a:t>
            </a:r>
            <a:r>
              <a:rPr lang="en-US" sz="2200" b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06438" y="428625"/>
            <a:ext cx="8012112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6600"/>
                </a:solidFill>
              </a:rPr>
              <a:t>T</a:t>
            </a:r>
            <a:r>
              <a:rPr lang="en-US" sz="1600">
                <a:solidFill>
                  <a:srgbClr val="006600"/>
                </a:solidFill>
              </a:rPr>
              <a:t>E</a:t>
            </a:r>
            <a:r>
              <a:rPr lang="en-US" sz="2000">
                <a:solidFill>
                  <a:srgbClr val="006600"/>
                </a:solidFill>
              </a:rPr>
              <a:t>X – </a:t>
            </a:r>
            <a:r>
              <a:rPr lang="ru-RU" sz="2000">
                <a:solidFill>
                  <a:srgbClr val="006600"/>
                </a:solidFill>
              </a:rPr>
              <a:t>это специальный язык программирования</a:t>
            </a: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554038" y="3441700"/>
            <a:ext cx="8386762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По-русски</a:t>
            </a:r>
            <a:r>
              <a:rPr lang="en-US" sz="2200" b="0" dirty="0">
                <a:solidFill>
                  <a:srgbClr val="000000"/>
                </a:solidFill>
              </a:rPr>
              <a:t>:</a:t>
            </a:r>
            <a:r>
              <a:rPr lang="ru-RU" sz="2200" b="0" dirty="0">
                <a:solidFill>
                  <a:srgbClr val="000000"/>
                </a:solidFill>
              </a:rPr>
              <a:t>	</a:t>
            </a:r>
            <a:r>
              <a:rPr lang="en-US" sz="2200" b="0" dirty="0">
                <a:solidFill>
                  <a:srgbClr val="000000"/>
                </a:solidFill>
              </a:rPr>
              <a:t>\</a:t>
            </a:r>
            <a:r>
              <a:rPr lang="en-US" sz="2200" b="0" dirty="0">
                <a:solidFill>
                  <a:srgbClr val="CC3300"/>
                </a:solidFill>
              </a:rPr>
              <a:t>documentclass</a:t>
            </a:r>
            <a:r>
              <a:rPr lang="en-US" sz="2200" b="0" dirty="0">
                <a:solidFill>
                  <a:srgbClr val="000000"/>
                </a:solidFill>
              </a:rPr>
              <a:t>{</a:t>
            </a:r>
            <a:r>
              <a:rPr lang="en-US" sz="2200" b="0" dirty="0">
                <a:solidFill>
                  <a:srgbClr val="0070C0"/>
                </a:solidFill>
              </a:rPr>
              <a:t>article</a:t>
            </a:r>
            <a:r>
              <a:rPr lang="en-US" sz="2200" b="0" dirty="0">
                <a:solidFill>
                  <a:srgbClr val="000000"/>
                </a:solidFill>
              </a:rPr>
              <a:t>}</a:t>
            </a:r>
            <a:endParaRPr lang="ru-RU" sz="2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		</a:t>
            </a:r>
            <a:r>
              <a:rPr lang="en-US" sz="2200" b="0" dirty="0">
                <a:solidFill>
                  <a:srgbClr val="000000"/>
                </a:solidFill>
              </a:rPr>
              <a:t>\</a:t>
            </a:r>
            <a:r>
              <a:rPr lang="en-US" sz="2200" b="0" dirty="0" err="1">
                <a:solidFill>
                  <a:srgbClr val="CC3300"/>
                </a:solidFill>
              </a:rPr>
              <a:t>usepackage</a:t>
            </a:r>
            <a:r>
              <a:rPr lang="en-US" sz="2200" b="0" dirty="0">
                <a:solidFill>
                  <a:srgbClr val="000000"/>
                </a:solidFill>
              </a:rPr>
              <a:t>[</a:t>
            </a:r>
            <a:r>
              <a:rPr lang="pt-BR" sz="2200" b="0" dirty="0">
                <a:solidFill>
                  <a:srgbClr val="CC6600"/>
                </a:solidFill>
              </a:rPr>
              <a:t>cp1251</a:t>
            </a:r>
            <a:r>
              <a:rPr lang="en-US" sz="2200" b="0" dirty="0">
                <a:solidFill>
                  <a:srgbClr val="000000"/>
                </a:solidFill>
              </a:rPr>
              <a:t>]{</a:t>
            </a:r>
            <a:r>
              <a:rPr lang="en-US" sz="2200" b="0" dirty="0" err="1">
                <a:solidFill>
                  <a:srgbClr val="0070C0"/>
                </a:solidFill>
              </a:rPr>
              <a:t>inputenc</a:t>
            </a:r>
            <a:r>
              <a:rPr lang="en-US" sz="2200" b="0" dirty="0">
                <a:solidFill>
                  <a:srgbClr val="000000"/>
                </a:solidFill>
              </a:rPr>
              <a:t>}</a:t>
            </a:r>
            <a:r>
              <a:rPr lang="ru-RU" sz="2200" b="0" dirty="0">
                <a:solidFill>
                  <a:srgbClr val="000000"/>
                </a:solidFill>
              </a:rPr>
              <a:t> </a:t>
            </a:r>
            <a:r>
              <a:rPr lang="ru-RU" b="0" dirty="0">
                <a:solidFill>
                  <a:srgbClr val="000000"/>
                </a:solidFill>
              </a:rPr>
              <a:t>(</a:t>
            </a:r>
            <a:r>
              <a:rPr lang="pt-BR" b="0" dirty="0">
                <a:solidFill>
                  <a:srgbClr val="000000"/>
                </a:solidFill>
              </a:rPr>
              <a:t>cp866, cp1251, koi8-r </a:t>
            </a:r>
            <a:r>
              <a:rPr lang="ru-RU" b="0" dirty="0">
                <a:solidFill>
                  <a:srgbClr val="000000"/>
                </a:solidFill>
              </a:rPr>
              <a:t>, </a:t>
            </a:r>
            <a:r>
              <a:rPr lang="pt-BR" b="0" dirty="0">
                <a:solidFill>
                  <a:srgbClr val="000000"/>
                </a:solidFill>
              </a:rPr>
              <a:t>utf8</a:t>
            </a:r>
            <a:r>
              <a:rPr lang="ru-RU" b="0" dirty="0">
                <a:solidFill>
                  <a:srgbClr val="000000"/>
                </a:solidFill>
              </a:rPr>
              <a:t>)</a:t>
            </a:r>
            <a:endParaRPr lang="en-US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		</a:t>
            </a:r>
            <a:r>
              <a:rPr lang="en-US" sz="2200" b="0" dirty="0">
                <a:solidFill>
                  <a:srgbClr val="000000"/>
                </a:solidFill>
              </a:rPr>
              <a:t>\</a:t>
            </a:r>
            <a:r>
              <a:rPr lang="en-US" sz="2200" b="0" dirty="0" err="1">
                <a:solidFill>
                  <a:srgbClr val="CC3300"/>
                </a:solidFill>
              </a:rPr>
              <a:t>usepackage</a:t>
            </a:r>
            <a:r>
              <a:rPr lang="en-US" sz="2200" b="0" dirty="0">
                <a:solidFill>
                  <a:srgbClr val="000000"/>
                </a:solidFill>
              </a:rPr>
              <a:t>[</a:t>
            </a:r>
            <a:r>
              <a:rPr lang="en-US" sz="2200" b="0" dirty="0" err="1">
                <a:solidFill>
                  <a:srgbClr val="CC6600"/>
                </a:solidFill>
              </a:rPr>
              <a:t>russian</a:t>
            </a:r>
            <a:r>
              <a:rPr lang="en-US" sz="2200" b="0" dirty="0">
                <a:solidFill>
                  <a:srgbClr val="000000"/>
                </a:solidFill>
              </a:rPr>
              <a:t>]{</a:t>
            </a:r>
            <a:r>
              <a:rPr lang="en-US" sz="2200" b="0" dirty="0">
                <a:solidFill>
                  <a:srgbClr val="0070C0"/>
                </a:solidFill>
              </a:rPr>
              <a:t>babel</a:t>
            </a:r>
            <a:r>
              <a:rPr lang="en-US" sz="2200" b="0" dirty="0">
                <a:solidFill>
                  <a:srgbClr val="000000"/>
                </a:solidFill>
              </a:rPr>
              <a:t>}</a:t>
            </a:r>
            <a:endParaRPr lang="ru-RU" sz="2200" b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		</a:t>
            </a:r>
            <a:r>
              <a:rPr lang="en-US" sz="2200" b="0" dirty="0">
                <a:solidFill>
                  <a:srgbClr val="000000"/>
                </a:solidFill>
              </a:rPr>
              <a:t>\</a:t>
            </a:r>
            <a:r>
              <a:rPr lang="en-US" sz="2200" b="0" dirty="0">
                <a:solidFill>
                  <a:srgbClr val="FF0000"/>
                </a:solidFill>
              </a:rPr>
              <a:t>begin</a:t>
            </a:r>
            <a:r>
              <a:rPr lang="en-US" sz="2200" b="0" dirty="0">
                <a:solidFill>
                  <a:srgbClr val="000000"/>
                </a:solidFill>
              </a:rPr>
              <a:t>{</a:t>
            </a:r>
            <a:r>
              <a:rPr lang="en-US" sz="2200" b="0" dirty="0">
                <a:solidFill>
                  <a:srgbClr val="0070C0"/>
                </a:solidFill>
              </a:rPr>
              <a:t>document</a:t>
            </a:r>
            <a:r>
              <a:rPr lang="en-US" sz="2200" b="0" dirty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333399"/>
                </a:solidFill>
              </a:rPr>
              <a:t>		Привет, мир</a:t>
            </a:r>
            <a:r>
              <a:rPr lang="en-US" sz="2200" b="0" dirty="0">
                <a:solidFill>
                  <a:srgbClr val="333399"/>
                </a:solidFill>
              </a:rPr>
              <a:t>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 dirty="0">
                <a:solidFill>
                  <a:srgbClr val="000000"/>
                </a:solidFill>
              </a:rPr>
              <a:t>		</a:t>
            </a:r>
            <a:r>
              <a:rPr lang="en-US" sz="2200" b="0" dirty="0">
                <a:solidFill>
                  <a:srgbClr val="000000"/>
                </a:solidFill>
              </a:rPr>
              <a:t>\</a:t>
            </a:r>
            <a:r>
              <a:rPr lang="en-US" sz="2200" b="0" dirty="0">
                <a:solidFill>
                  <a:srgbClr val="FF0000"/>
                </a:solidFill>
              </a:rPr>
              <a:t>end</a:t>
            </a:r>
            <a:r>
              <a:rPr lang="en-US" sz="2200" b="0" dirty="0">
                <a:solidFill>
                  <a:srgbClr val="000000"/>
                </a:solidFill>
              </a:rPr>
              <a:t>{</a:t>
            </a:r>
            <a:r>
              <a:rPr lang="en-US" sz="2200" b="0" dirty="0">
                <a:solidFill>
                  <a:srgbClr val="0070C0"/>
                </a:solidFill>
              </a:rPr>
              <a:t>document</a:t>
            </a:r>
            <a:r>
              <a:rPr lang="en-US" sz="2200" b="0" dirty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2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576263" y="222250"/>
            <a:ext cx="8012112" cy="3968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>
                <a:solidFill>
                  <a:srgbClr val="006600"/>
                </a:solidFill>
              </a:rPr>
              <a:t>Редакторы для документов </a:t>
            </a:r>
            <a:r>
              <a:rPr lang="en-US" sz="2000">
                <a:solidFill>
                  <a:srgbClr val="006600"/>
                </a:solidFill>
              </a:rPr>
              <a:t>LaTeX</a:t>
            </a:r>
            <a:endParaRPr lang="ru-RU" sz="2000">
              <a:solidFill>
                <a:srgbClr val="0066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6263" y="863600"/>
            <a:ext cx="8199437" cy="5694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dirty="0">
                <a:solidFill>
                  <a:srgbClr val="000000"/>
                </a:solidFill>
              </a:rPr>
              <a:t>	Для облегчения набора и сборки документов </a:t>
            </a:r>
            <a:r>
              <a:rPr lang="ru-RU" sz="2200" dirty="0" err="1">
                <a:solidFill>
                  <a:srgbClr val="006600"/>
                </a:solidFill>
              </a:rPr>
              <a:t>LaTeX</a:t>
            </a:r>
            <a:r>
              <a:rPr lang="ru-RU" sz="2200" dirty="0">
                <a:solidFill>
                  <a:srgbClr val="000000"/>
                </a:solidFill>
              </a:rPr>
              <a:t> существует несколько специализированных редакторов</a:t>
            </a:r>
            <a:r>
              <a:rPr lang="en-US" sz="2200" dirty="0">
                <a:solidFill>
                  <a:srgbClr val="000000"/>
                </a:solidFill>
              </a:rPr>
              <a:t>: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200" b="1" dirty="0">
                <a:solidFill>
                  <a:srgbClr val="006600"/>
                </a:solidFill>
              </a:rPr>
              <a:t>Scientific Word </a:t>
            </a:r>
            <a:r>
              <a:rPr lang="en-US" sz="2200" dirty="0">
                <a:solidFill>
                  <a:srgbClr val="000000"/>
                </a:solidFill>
              </a:rPr>
              <a:t>- </a:t>
            </a:r>
            <a:r>
              <a:rPr lang="en-US" sz="2200" dirty="0">
                <a:solidFill>
                  <a:srgbClr val="008000"/>
                </a:solidFill>
              </a:rPr>
              <a:t>WYSIWYG</a:t>
            </a:r>
            <a:r>
              <a:rPr lang="en-US" sz="2200" dirty="0">
                <a:solidFill>
                  <a:srgbClr val="000000"/>
                </a:solidFill>
              </a:rPr>
              <a:t>-</a:t>
            </a:r>
            <a:r>
              <a:rPr lang="ru-RU" sz="2200" dirty="0">
                <a:solidFill>
                  <a:srgbClr val="000000"/>
                </a:solidFill>
              </a:rPr>
              <a:t>редактор </a:t>
            </a:r>
            <a:r>
              <a:rPr lang="ru-RU" sz="2200" dirty="0" err="1">
                <a:solidFill>
                  <a:srgbClr val="006600"/>
                </a:solidFill>
              </a:rPr>
              <a:t>ТеХ</a:t>
            </a:r>
            <a:r>
              <a:rPr lang="ru-RU" sz="2200" dirty="0">
                <a:solidFill>
                  <a:srgbClr val="000000"/>
                </a:solidFill>
              </a:rPr>
              <a:t> для </a:t>
            </a:r>
            <a:r>
              <a:rPr lang="en-US" sz="2200" dirty="0">
                <a:solidFill>
                  <a:srgbClr val="006600"/>
                </a:solidFill>
              </a:rPr>
              <a:t>Windows</a:t>
            </a:r>
            <a:r>
              <a:rPr lang="ru-RU" sz="2200" dirty="0">
                <a:solidFill>
                  <a:srgbClr val="000000"/>
                </a:solidFill>
              </a:rPr>
              <a:t>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>
                <a:solidFill>
                  <a:srgbClr val="000000"/>
                </a:solidFill>
              </a:rPr>
              <a:t>          (Сайт разработчика: </a:t>
            </a:r>
            <a:r>
              <a:rPr lang="en-US" sz="1400" dirty="0">
                <a:solidFill>
                  <a:srgbClr val="000000"/>
                </a:solidFill>
                <a:hlinkClick r:id="rId2"/>
              </a:rPr>
              <a:t>www.mackichan.com</a:t>
            </a:r>
            <a:r>
              <a:rPr lang="ru-RU" sz="1400" dirty="0">
                <a:solidFill>
                  <a:srgbClr val="000000"/>
                </a:solidFill>
              </a:rPr>
              <a:t>.              Особенности редактора: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>
                <a:solidFill>
                  <a:srgbClr val="0000FF"/>
                </a:solidFill>
              </a:rPr>
              <a:t>	</a:t>
            </a:r>
            <a:r>
              <a:rPr lang="en-US" sz="1400" dirty="0">
                <a:solidFill>
                  <a:srgbClr val="0000FF"/>
                </a:solidFill>
                <a:hlinkClick r:id="rId3"/>
              </a:rPr>
              <a:t>www.rochester.edu/College/psc/thestarlab/help/ScientificWordLectures.pdf</a:t>
            </a:r>
            <a:r>
              <a:rPr lang="en-US" sz="1400" dirty="0">
                <a:solidFill>
                  <a:srgbClr val="0000FF"/>
                </a:solidFill>
              </a:rPr>
              <a:t>,</a:t>
            </a:r>
            <a:r>
              <a:rPr lang="ru-RU" sz="1400" dirty="0">
                <a:solidFill>
                  <a:srgbClr val="000000"/>
                </a:solidFill>
              </a:rPr>
              <a:t>)</a:t>
            </a:r>
            <a:endParaRPr lang="ru-RU" sz="2200" dirty="0">
              <a:solidFill>
                <a:srgbClr val="000000"/>
              </a:solidFill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  <a:defRPr/>
            </a:pPr>
            <a:r>
              <a:rPr lang="en-US" sz="2200" b="1" dirty="0" err="1">
                <a:solidFill>
                  <a:srgbClr val="008000"/>
                </a:solidFill>
              </a:rPr>
              <a:t>WinEdt</a:t>
            </a:r>
            <a:r>
              <a:rPr lang="en-US" sz="2200" dirty="0">
                <a:solidFill>
                  <a:srgbClr val="000000"/>
                </a:solidFill>
              </a:rPr>
              <a:t> - </a:t>
            </a:r>
            <a:r>
              <a:rPr lang="ru-RU" sz="2200" dirty="0">
                <a:solidFill>
                  <a:srgbClr val="000000"/>
                </a:solidFill>
              </a:rPr>
              <a:t>редактор для файлов </a:t>
            </a:r>
            <a:r>
              <a:rPr lang="ru-RU" sz="2200" dirty="0">
                <a:solidFill>
                  <a:srgbClr val="008000"/>
                </a:solidFill>
              </a:rPr>
              <a:t>ASCII</a:t>
            </a:r>
            <a:r>
              <a:rPr lang="ru-RU" sz="2200" dirty="0">
                <a:solidFill>
                  <a:srgbClr val="000000"/>
                </a:solidFill>
              </a:rPr>
              <a:t> и оболочка для </a:t>
            </a:r>
            <a:r>
              <a:rPr lang="ru-RU" sz="2200" dirty="0" err="1">
                <a:solidFill>
                  <a:srgbClr val="008000"/>
                </a:solidFill>
              </a:rPr>
              <a:t>Windows</a:t>
            </a:r>
            <a:r>
              <a:rPr lang="ru-RU" sz="2200" dirty="0">
                <a:solidFill>
                  <a:srgbClr val="000000"/>
                </a:solidFill>
              </a:rPr>
              <a:t>.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Программа изначально настроена, чтобы послужить удобным визуальным редактором для большого числа </a:t>
            </a:r>
            <a:r>
              <a:rPr lang="ru-RU" sz="2200" dirty="0" err="1">
                <a:solidFill>
                  <a:srgbClr val="008000"/>
                </a:solidFill>
              </a:rPr>
              <a:t>TeX</a:t>
            </a:r>
            <a:r>
              <a:rPr lang="ru-RU" sz="2200" dirty="0">
                <a:solidFill>
                  <a:srgbClr val="000000"/>
                </a:solidFill>
              </a:rPr>
              <a:t>-систем, включая </a:t>
            </a:r>
            <a:r>
              <a:rPr lang="ru-RU" sz="2200" b="1" dirty="0" err="1">
                <a:solidFill>
                  <a:srgbClr val="006600"/>
                </a:solidFill>
              </a:rPr>
              <a:t>MiKTeX</a:t>
            </a:r>
            <a:r>
              <a:rPr lang="ru-RU" sz="2200" dirty="0">
                <a:solidFill>
                  <a:srgbClr val="000000"/>
                </a:solidFill>
              </a:rPr>
              <a:t>, </a:t>
            </a:r>
            <a:r>
              <a:rPr lang="ru-RU" sz="2200" dirty="0" err="1">
                <a:solidFill>
                  <a:srgbClr val="008000"/>
                </a:solidFill>
              </a:rPr>
              <a:t>TeX</a:t>
            </a:r>
            <a:r>
              <a:rPr lang="ru-RU" sz="2200" dirty="0">
                <a:solidFill>
                  <a:srgbClr val="008000"/>
                </a:solidFill>
              </a:rPr>
              <a:t> </a:t>
            </a:r>
            <a:r>
              <a:rPr lang="ru-RU" sz="2200" dirty="0" err="1">
                <a:solidFill>
                  <a:srgbClr val="008000"/>
                </a:solidFill>
              </a:rPr>
              <a:t>Live</a:t>
            </a:r>
            <a:r>
              <a:rPr lang="ru-RU" sz="2200" dirty="0">
                <a:solidFill>
                  <a:srgbClr val="000000"/>
                </a:solidFill>
              </a:rPr>
              <a:t>. Схемы подсветки синтаксиса могут быть настроены для различных режимов (</a:t>
            </a:r>
            <a:r>
              <a:rPr lang="ru-RU" sz="2200" dirty="0">
                <a:solidFill>
                  <a:srgbClr val="008000"/>
                </a:solidFill>
              </a:rPr>
              <a:t>HTML, ΤΕΧ</a:t>
            </a:r>
            <a:r>
              <a:rPr lang="ru-RU" sz="2200" dirty="0">
                <a:solidFill>
                  <a:srgbClr val="000000"/>
                </a:solidFill>
              </a:rPr>
              <a:t> и прочие), а многоязыковая проверка орфографии поддерживает множество языков, словари для которых доступны для скачивания на сайте сообщества </a:t>
            </a:r>
            <a:r>
              <a:rPr lang="ru-RU" sz="2200" dirty="0" err="1">
                <a:solidFill>
                  <a:srgbClr val="008000"/>
                </a:solidFill>
              </a:rPr>
              <a:t>WinEdt</a:t>
            </a:r>
            <a:r>
              <a:rPr lang="ru-RU" sz="2200" dirty="0">
                <a:solidFill>
                  <a:srgbClr val="000000"/>
                </a:solidFill>
              </a:rPr>
              <a:t>. </a:t>
            </a:r>
            <a:endParaRPr lang="en-US" sz="22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srgbClr val="000000"/>
                </a:solidFill>
              </a:rPr>
              <a:t>      </a:t>
            </a:r>
            <a:r>
              <a:rPr lang="ru-RU" sz="1400" dirty="0">
                <a:solidFill>
                  <a:srgbClr val="000000"/>
                </a:solidFill>
              </a:rPr>
              <a:t>(Сайт разработчика:                        </a:t>
            </a:r>
            <a:r>
              <a:rPr lang="en-US" sz="1400" dirty="0">
                <a:solidFill>
                  <a:srgbClr val="000000"/>
                </a:solidFill>
                <a:hlinkClick r:id="rId4"/>
              </a:rPr>
              <a:t>http:// www.winedt.com</a:t>
            </a:r>
            <a:r>
              <a:rPr lang="ru-RU" sz="1400" dirty="0">
                <a:solidFill>
                  <a:srgbClr val="000000"/>
                </a:solidFill>
              </a:rPr>
              <a:t>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>
                <a:solidFill>
                  <a:srgbClr val="000000"/>
                </a:solidFill>
              </a:rPr>
              <a:t>           Словарь русского языка:               </a:t>
            </a:r>
            <a:r>
              <a:rPr lang="en-US" sz="1400" dirty="0">
                <a:solidFill>
                  <a:srgbClr val="000000"/>
                </a:solidFill>
                <a:hlinkClick r:id="rId4"/>
              </a:rPr>
              <a:t>http://dmvn.mexmat.net/content/tex/winedt-ru-dict.rar</a:t>
            </a:r>
            <a:r>
              <a:rPr lang="ru-RU" sz="1400" dirty="0">
                <a:solidFill>
                  <a:srgbClr val="000000"/>
                </a:solidFill>
              </a:rPr>
              <a:t>.</a:t>
            </a:r>
            <a:endParaRPr lang="ru-RU" sz="22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>
                <a:solidFill>
                  <a:srgbClr val="000000"/>
                </a:solidFill>
              </a:rPr>
              <a:t>           Инструкция по установке:              </a:t>
            </a:r>
            <a:r>
              <a:rPr lang="en-US" sz="1400" dirty="0">
                <a:solidFill>
                  <a:srgbClr val="000000"/>
                </a:solidFill>
                <a:hlinkClick r:id="rId5"/>
              </a:rPr>
              <a:t>http://dmvn.mexmat.net/content/tex/miktex-rtfm-pdf.rar</a:t>
            </a:r>
            <a:r>
              <a:rPr lang="en-US" sz="1400" dirty="0">
                <a:solidFill>
                  <a:srgbClr val="000000"/>
                </a:solidFill>
              </a:rPr>
              <a:t>)</a:t>
            </a:r>
            <a:endParaRPr lang="ru-RU" sz="22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26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D:\temp6\HSE\personal 2\Игнатов\bibtex\WinEdt-Te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660400"/>
            <a:ext cx="8893175" cy="60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381000" y="212725"/>
            <a:ext cx="8242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8000"/>
                </a:solidFill>
              </a:rPr>
              <a:t>Окно программы </a:t>
            </a:r>
            <a:r>
              <a:rPr lang="en-US" sz="2200" b="0">
                <a:solidFill>
                  <a:srgbClr val="008000"/>
                </a:solidFill>
              </a:rPr>
              <a:t>WinEdt</a:t>
            </a:r>
            <a:endParaRPr lang="ru-RU" sz="2200" b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576263" y="222250"/>
            <a:ext cx="6964362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>
                <a:solidFill>
                  <a:srgbClr val="006600"/>
                </a:solidFill>
              </a:rPr>
              <a:t>Стандартная библиография в </a:t>
            </a:r>
            <a:r>
              <a:rPr lang="en-US" sz="2000">
                <a:solidFill>
                  <a:srgbClr val="006600"/>
                </a:solidFill>
              </a:rPr>
              <a:t>LaTeX</a:t>
            </a:r>
            <a:endParaRPr lang="ru-RU" sz="2000">
              <a:solidFill>
                <a:srgbClr val="006600"/>
              </a:solidFill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576263" y="914400"/>
            <a:ext cx="8047037" cy="557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Для указания ссылки на работу из списка литературы используется команда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</a:rPr>
              <a:t>\</a:t>
            </a:r>
            <a:r>
              <a:rPr lang="en-US" sz="2200" b="0">
                <a:solidFill>
                  <a:srgbClr val="FF0000"/>
                </a:solidFill>
              </a:rPr>
              <a:t>cite</a:t>
            </a:r>
            <a:r>
              <a:rPr lang="en-US" sz="2200" b="0">
                <a:solidFill>
                  <a:srgbClr val="000000"/>
                </a:solidFill>
              </a:rPr>
              <a:t>[</a:t>
            </a:r>
            <a:r>
              <a:rPr lang="ru-RU" sz="2200" b="0">
                <a:solidFill>
                  <a:srgbClr val="CC3300"/>
                </a:solidFill>
              </a:rPr>
              <a:t>необязательный аргумент</a:t>
            </a:r>
            <a:r>
              <a:rPr lang="en-US" sz="2200" b="0">
                <a:solidFill>
                  <a:srgbClr val="000000"/>
                </a:solidFill>
              </a:rPr>
              <a:t>]{</a:t>
            </a:r>
            <a:r>
              <a:rPr lang="en-US" sz="2200" b="0">
                <a:solidFill>
                  <a:srgbClr val="7030A0"/>
                </a:solidFill>
              </a:rPr>
              <a:t>Name_label</a:t>
            </a:r>
            <a:r>
              <a:rPr lang="en-US" sz="2200" b="0">
                <a:solidFill>
                  <a:srgbClr val="000000"/>
                </a:solidFill>
              </a:rPr>
              <a:t>}</a:t>
            </a:r>
            <a:endParaRPr lang="ru-RU" sz="2200" b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Для составления списка литературы используется окружение </a:t>
            </a:r>
            <a:r>
              <a:rPr lang="en-US" sz="2200" b="0">
                <a:solidFill>
                  <a:srgbClr val="0070C0"/>
                </a:solidFill>
              </a:rPr>
              <a:t>thebibliography</a:t>
            </a:r>
            <a:r>
              <a:rPr lang="ru-RU" sz="2200" b="0">
                <a:solidFill>
                  <a:srgbClr val="000000"/>
                </a:solidFill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</a:rPr>
              <a:t>\</a:t>
            </a:r>
            <a:r>
              <a:rPr lang="en-US" sz="2200" b="0">
                <a:solidFill>
                  <a:srgbClr val="FF0000"/>
                </a:solidFill>
              </a:rPr>
              <a:t>begin</a:t>
            </a:r>
            <a:r>
              <a:rPr lang="en-US" sz="2200" b="0">
                <a:solidFill>
                  <a:srgbClr val="000000"/>
                </a:solidFill>
              </a:rPr>
              <a:t>{</a:t>
            </a:r>
            <a:r>
              <a:rPr lang="en-US" sz="2200" b="0">
                <a:solidFill>
                  <a:srgbClr val="0070C0"/>
                </a:solidFill>
              </a:rPr>
              <a:t>thebibliography</a:t>
            </a:r>
            <a:r>
              <a:rPr lang="en-US" sz="2200" b="0">
                <a:solidFill>
                  <a:srgbClr val="000000"/>
                </a:solidFill>
              </a:rPr>
              <a:t>}{</a:t>
            </a:r>
            <a:r>
              <a:rPr lang="en-US" sz="2200" b="0">
                <a:solidFill>
                  <a:srgbClr val="00B050"/>
                </a:solidFill>
              </a:rPr>
              <a:t>99</a:t>
            </a:r>
            <a:r>
              <a:rPr lang="en-US" sz="2200" b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b="0">
                <a:solidFill>
                  <a:srgbClr val="000000"/>
                </a:solidFill>
              </a:rPr>
              <a:t>\</a:t>
            </a:r>
            <a:r>
              <a:rPr lang="en-US" sz="2200" b="0">
                <a:solidFill>
                  <a:srgbClr val="FF0000"/>
                </a:solidFill>
              </a:rPr>
              <a:t>bibitem</a:t>
            </a:r>
            <a:r>
              <a:rPr lang="en-US" sz="2200" b="0">
                <a:solidFill>
                  <a:srgbClr val="000000"/>
                </a:solidFill>
              </a:rPr>
              <a:t>{</a:t>
            </a:r>
            <a:r>
              <a:rPr lang="en-US" sz="2200" b="0">
                <a:solidFill>
                  <a:srgbClr val="7030A0"/>
                </a:solidFill>
              </a:rPr>
              <a:t>Name_label</a:t>
            </a:r>
            <a:r>
              <a:rPr lang="en-US" sz="2200" b="0">
                <a:solidFill>
                  <a:srgbClr val="000000"/>
                </a:solidFill>
              </a:rPr>
              <a:t>} </a:t>
            </a:r>
            <a:r>
              <a:rPr lang="ru-RU" sz="2200" b="0">
                <a:solidFill>
                  <a:srgbClr val="000000"/>
                </a:solidFill>
              </a:rPr>
              <a:t>Библиографическое описание</a:t>
            </a:r>
            <a:endParaRPr lang="en-US" sz="2200" b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200" b="0">
                <a:solidFill>
                  <a:srgbClr val="000000"/>
                </a:solidFill>
              </a:rPr>
              <a:t>\</a:t>
            </a:r>
            <a:r>
              <a:rPr lang="en-US" sz="2200" b="0">
                <a:solidFill>
                  <a:srgbClr val="FF0000"/>
                </a:solidFill>
              </a:rPr>
              <a:t>end</a:t>
            </a:r>
            <a:r>
              <a:rPr lang="en-US" sz="2200" b="0">
                <a:solidFill>
                  <a:srgbClr val="000000"/>
                </a:solidFill>
              </a:rPr>
              <a:t>{</a:t>
            </a:r>
            <a:r>
              <a:rPr lang="en-US" sz="2200" b="0">
                <a:solidFill>
                  <a:srgbClr val="0070C0"/>
                </a:solidFill>
              </a:rPr>
              <a:t>thebibliography</a:t>
            </a:r>
            <a:r>
              <a:rPr lang="en-US" sz="2200" b="0">
                <a:solidFill>
                  <a:srgbClr val="000000"/>
                </a:solidFill>
              </a:rPr>
              <a:t>}</a:t>
            </a:r>
            <a:endParaRPr lang="ru-RU" sz="2200" b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0">
                <a:solidFill>
                  <a:srgbClr val="000000"/>
                </a:solidFill>
              </a:rPr>
              <a:t>	Основным недостатком этого метода является тот факт, что библиографическое описание необходимо вводить вручную, каждый раз ища информацию о тех стандартах и правилах оформления списка литературы. В частности, для составления списка используемой литературы в диссертации необходимо использовать </a:t>
            </a:r>
            <a:r>
              <a:rPr lang="ru-RU" sz="2000" b="0">
                <a:solidFill>
                  <a:srgbClr val="C00000"/>
                </a:solidFill>
              </a:rPr>
              <a:t>ГОСТ</a:t>
            </a:r>
            <a:r>
              <a:rPr lang="ru-RU" sz="2000" b="0">
                <a:solidFill>
                  <a:srgbClr val="000000"/>
                </a:solidFill>
              </a:rPr>
              <a:t>, параметры которого могут поставить даже опытного пользователя </a:t>
            </a:r>
            <a:r>
              <a:rPr lang="en-US" sz="2000" b="0">
                <a:solidFill>
                  <a:srgbClr val="008000"/>
                </a:solidFill>
              </a:rPr>
              <a:t>LaTeX</a:t>
            </a:r>
            <a:r>
              <a:rPr lang="ru-RU" sz="2000" b="0">
                <a:solidFill>
                  <a:srgbClr val="000000"/>
                </a:solidFill>
              </a:rPr>
              <a:t> в тупик. Для использования одной и той же информации в двух разных форматах приходится полностью переделывать всю ссылку.</a:t>
            </a:r>
          </a:p>
        </p:txBody>
      </p:sp>
    </p:spTree>
    <p:extLst>
      <p:ext uri="{BB962C8B-B14F-4D97-AF65-F5344CB8AC3E}">
        <p14:creationId xmlns:p14="http://schemas.microsoft.com/office/powerpoint/2010/main" val="159523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494</Words>
  <Application>Microsoft Office PowerPoint</Application>
  <PresentationFormat>Экран (4:3)</PresentationFormat>
  <Paragraphs>175</Paragraphs>
  <Slides>28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Оформление по умолчанию</vt:lpstr>
      <vt:lpstr>BibTeX – пакет LaTeX для создания форматированных списков библиографий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BibTeX – пакет LaTeX для создания форматированных списков библиографий</dc:title>
  <dc:creator>Admin</dc:creator>
  <cp:lastModifiedBy>Dmitry</cp:lastModifiedBy>
  <cp:revision>8</cp:revision>
  <dcterms:created xsi:type="dcterms:W3CDTF">2013-05-19T19:29:11Z</dcterms:created>
  <dcterms:modified xsi:type="dcterms:W3CDTF">2013-05-29T15:53:21Z</dcterms:modified>
</cp:coreProperties>
</file>