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78" r:id="rId5"/>
    <p:sldId id="279" r:id="rId6"/>
    <p:sldId id="260" r:id="rId7"/>
    <p:sldId id="284" r:id="rId8"/>
    <p:sldId id="263" r:id="rId9"/>
    <p:sldId id="267" r:id="rId10"/>
    <p:sldId id="268" r:id="rId11"/>
    <p:sldId id="269" r:id="rId12"/>
    <p:sldId id="270" r:id="rId13"/>
    <p:sldId id="271" r:id="rId14"/>
    <p:sldId id="272" r:id="rId15"/>
    <p:sldId id="283" r:id="rId16"/>
    <p:sldId id="273" r:id="rId17"/>
    <p:sldId id="274" r:id="rId18"/>
    <p:sldId id="275" r:id="rId19"/>
    <p:sldId id="276" r:id="rId20"/>
    <p:sldId id="277" r:id="rId21"/>
    <p:sldId id="282" r:id="rId22"/>
    <p:sldId id="28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Лист1!$F$99:$F$101</c:f>
              <c:strCache>
                <c:ptCount val="3"/>
                <c:pt idx="0">
                  <c:v>less possibities</c:v>
                </c:pt>
                <c:pt idx="1">
                  <c:v>more possibilities</c:v>
                </c:pt>
                <c:pt idx="2">
                  <c:v>nothing has changed</c:v>
                </c:pt>
              </c:strCache>
            </c:strRef>
          </c:cat>
          <c:val>
            <c:numRef>
              <c:f>Лист1!$G$99:$G$101</c:f>
              <c:numCache>
                <c:formatCode>General</c:formatCode>
                <c:ptCount val="3"/>
                <c:pt idx="0">
                  <c:v>31.560000000000002</c:v>
                </c:pt>
                <c:pt idx="1">
                  <c:v>6.8800000000000008</c:v>
                </c:pt>
                <c:pt idx="2">
                  <c:v>35.56</c:v>
                </c:pt>
              </c:numCache>
            </c:numRef>
          </c:val>
        </c:ser>
        <c:dLbls>
          <c:showLegendKey val="0"/>
          <c:showVal val="0"/>
          <c:showCatName val="0"/>
          <c:showSerName val="0"/>
          <c:showPercent val="0"/>
          <c:showBubbleSize val="0"/>
        </c:dLbls>
        <c:gapWidth val="150"/>
        <c:axId val="63723776"/>
        <c:axId val="63733760"/>
      </c:barChart>
      <c:catAx>
        <c:axId val="63723776"/>
        <c:scaling>
          <c:orientation val="minMax"/>
        </c:scaling>
        <c:delete val="0"/>
        <c:axPos val="b"/>
        <c:majorTickMark val="out"/>
        <c:minorTickMark val="none"/>
        <c:tickLblPos val="nextTo"/>
        <c:crossAx val="63733760"/>
        <c:crosses val="autoZero"/>
        <c:auto val="1"/>
        <c:lblAlgn val="ctr"/>
        <c:lblOffset val="100"/>
        <c:noMultiLvlLbl val="0"/>
      </c:catAx>
      <c:valAx>
        <c:axId val="63733760"/>
        <c:scaling>
          <c:orientation val="minMax"/>
        </c:scaling>
        <c:delete val="0"/>
        <c:axPos val="l"/>
        <c:majorGridlines/>
        <c:numFmt formatCode="General" sourceLinked="1"/>
        <c:majorTickMark val="out"/>
        <c:minorTickMark val="none"/>
        <c:tickLblPos val="nextTo"/>
        <c:crossAx val="63723776"/>
        <c:crosses val="autoZero"/>
        <c:crossBetween val="between"/>
      </c:valAx>
    </c:plotArea>
    <c:plotVisOnly val="1"/>
    <c:dispBlanksAs val="gap"/>
    <c:showDLblsOverMax val="0"/>
  </c:chart>
  <c:txPr>
    <a:bodyPr/>
    <a:lstStyle/>
    <a:p>
      <a:pPr>
        <a:defRPr sz="24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Лист1!$C$13:$C$15</c:f>
              <c:strCache>
                <c:ptCount val="3"/>
                <c:pt idx="0">
                  <c:v>increased</c:v>
                </c:pt>
                <c:pt idx="1">
                  <c:v>decresed</c:v>
                </c:pt>
                <c:pt idx="2">
                  <c:v>nothing changed</c:v>
                </c:pt>
              </c:strCache>
            </c:strRef>
          </c:cat>
          <c:val>
            <c:numRef>
              <c:f>Лист1!$D$13:$D$15</c:f>
              <c:numCache>
                <c:formatCode>General</c:formatCode>
                <c:ptCount val="3"/>
                <c:pt idx="0">
                  <c:v>67</c:v>
                </c:pt>
                <c:pt idx="1">
                  <c:v>1</c:v>
                </c:pt>
                <c:pt idx="2">
                  <c:v>30</c:v>
                </c:pt>
              </c:numCache>
            </c:numRef>
          </c:val>
        </c:ser>
        <c:dLbls>
          <c:showLegendKey val="0"/>
          <c:showVal val="0"/>
          <c:showCatName val="0"/>
          <c:showSerName val="0"/>
          <c:showPercent val="0"/>
          <c:showBubbleSize val="0"/>
        </c:dLbls>
        <c:gapWidth val="150"/>
        <c:axId val="63897984"/>
        <c:axId val="63899520"/>
      </c:barChart>
      <c:catAx>
        <c:axId val="63897984"/>
        <c:scaling>
          <c:orientation val="minMax"/>
        </c:scaling>
        <c:delete val="0"/>
        <c:axPos val="b"/>
        <c:majorTickMark val="out"/>
        <c:minorTickMark val="none"/>
        <c:tickLblPos val="nextTo"/>
        <c:txPr>
          <a:bodyPr/>
          <a:lstStyle/>
          <a:p>
            <a:pPr>
              <a:defRPr sz="2800"/>
            </a:pPr>
            <a:endParaRPr lang="ru-RU"/>
          </a:p>
        </c:txPr>
        <c:crossAx val="63899520"/>
        <c:crosses val="autoZero"/>
        <c:auto val="1"/>
        <c:lblAlgn val="ctr"/>
        <c:lblOffset val="100"/>
        <c:noMultiLvlLbl val="0"/>
      </c:catAx>
      <c:valAx>
        <c:axId val="63899520"/>
        <c:scaling>
          <c:orientation val="minMax"/>
        </c:scaling>
        <c:delete val="0"/>
        <c:axPos val="l"/>
        <c:majorGridlines/>
        <c:numFmt formatCode="General" sourceLinked="1"/>
        <c:majorTickMark val="out"/>
        <c:minorTickMark val="none"/>
        <c:tickLblPos val="nextTo"/>
        <c:crossAx val="63897984"/>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86275B-D3E1-443C-BF50-3BB9DB0014E6}" type="doc">
      <dgm:prSet loTypeId="urn:microsoft.com/office/officeart/2005/8/layout/process1" loCatId="process" qsTypeId="urn:microsoft.com/office/officeart/2005/8/quickstyle/simple1" qsCatId="simple" csTypeId="urn:microsoft.com/office/officeart/2005/8/colors/accent1_2" csCatId="accent1" phldr="1"/>
      <dgm:spPr/>
    </dgm:pt>
    <dgm:pt modelId="{ABA2D343-C71F-40BB-A73A-030F1328ADFE}">
      <dgm:prSet phldrT="[Текст]"/>
      <dgm:spPr/>
      <dgm:t>
        <a:bodyPr/>
        <a:lstStyle/>
        <a:p>
          <a:r>
            <a:rPr lang="en-US" dirty="0" smtClean="0"/>
            <a:t>Market corruption</a:t>
          </a:r>
        </a:p>
        <a:p>
          <a:r>
            <a:rPr lang="en-US" dirty="0" smtClean="0"/>
            <a:t>Power corruption</a:t>
          </a:r>
        </a:p>
        <a:p>
          <a:endParaRPr lang="ru-RU" dirty="0"/>
        </a:p>
      </dgm:t>
    </dgm:pt>
    <dgm:pt modelId="{42BE308D-439A-45AD-9248-4B35524C30F9}" type="parTrans" cxnId="{0EC789C7-BB9A-4951-9D42-FE80014E8A93}">
      <dgm:prSet/>
      <dgm:spPr/>
      <dgm:t>
        <a:bodyPr/>
        <a:lstStyle/>
        <a:p>
          <a:endParaRPr lang="ru-RU"/>
        </a:p>
      </dgm:t>
    </dgm:pt>
    <dgm:pt modelId="{FE8ACFD1-5DCC-4623-956F-4D57B0CB7E78}" type="sibTrans" cxnId="{0EC789C7-BB9A-4951-9D42-FE80014E8A93}">
      <dgm:prSet/>
      <dgm:spPr/>
      <dgm:t>
        <a:bodyPr/>
        <a:lstStyle/>
        <a:p>
          <a:endParaRPr lang="ru-RU"/>
        </a:p>
      </dgm:t>
    </dgm:pt>
    <dgm:pt modelId="{B0D47CEA-D378-4515-A333-DA99D44A13C3}">
      <dgm:prSet phldrT="[Текст]"/>
      <dgm:spPr/>
      <dgm:t>
        <a:bodyPr/>
        <a:lstStyle/>
        <a:p>
          <a:r>
            <a:rPr lang="en-US" dirty="0" smtClean="0"/>
            <a:t>Parochial corruption</a:t>
          </a:r>
          <a:endParaRPr lang="ru-RU" dirty="0"/>
        </a:p>
      </dgm:t>
    </dgm:pt>
    <dgm:pt modelId="{2D213D7B-40AA-422E-8DAA-7D6595DC2780}" type="parTrans" cxnId="{0365FBB3-4332-43D3-B286-7D6239A1511C}">
      <dgm:prSet/>
      <dgm:spPr/>
      <dgm:t>
        <a:bodyPr/>
        <a:lstStyle/>
        <a:p>
          <a:endParaRPr lang="ru-RU"/>
        </a:p>
      </dgm:t>
    </dgm:pt>
    <dgm:pt modelId="{F5D61006-25D7-43A5-B557-5C94C9043487}" type="sibTrans" cxnId="{0365FBB3-4332-43D3-B286-7D6239A1511C}">
      <dgm:prSet/>
      <dgm:spPr/>
      <dgm:t>
        <a:bodyPr/>
        <a:lstStyle/>
        <a:p>
          <a:endParaRPr lang="ru-RU"/>
        </a:p>
      </dgm:t>
    </dgm:pt>
    <dgm:pt modelId="{B1D101AA-E954-4092-9DAC-4083BBC07C78}" type="pres">
      <dgm:prSet presAssocID="{9286275B-D3E1-443C-BF50-3BB9DB0014E6}" presName="Name0" presStyleCnt="0">
        <dgm:presLayoutVars>
          <dgm:dir/>
          <dgm:resizeHandles val="exact"/>
        </dgm:presLayoutVars>
      </dgm:prSet>
      <dgm:spPr/>
    </dgm:pt>
    <dgm:pt modelId="{2F059FCD-5FB3-4686-B164-B0C59F6AA076}" type="pres">
      <dgm:prSet presAssocID="{ABA2D343-C71F-40BB-A73A-030F1328ADFE}" presName="node" presStyleLbl="node1" presStyleIdx="0" presStyleCnt="2">
        <dgm:presLayoutVars>
          <dgm:bulletEnabled val="1"/>
        </dgm:presLayoutVars>
      </dgm:prSet>
      <dgm:spPr/>
    </dgm:pt>
    <dgm:pt modelId="{6B7C4A83-D35C-4EDB-A65C-36D13824DDEE}" type="pres">
      <dgm:prSet presAssocID="{FE8ACFD1-5DCC-4623-956F-4D57B0CB7E78}" presName="sibTrans" presStyleLbl="sibTrans2D1" presStyleIdx="0" presStyleCnt="1"/>
      <dgm:spPr/>
    </dgm:pt>
    <dgm:pt modelId="{C93FE437-EBAE-4800-9460-850F117F6720}" type="pres">
      <dgm:prSet presAssocID="{FE8ACFD1-5DCC-4623-956F-4D57B0CB7E78}" presName="connectorText" presStyleLbl="sibTrans2D1" presStyleIdx="0" presStyleCnt="1"/>
      <dgm:spPr/>
    </dgm:pt>
    <dgm:pt modelId="{32A3E7D7-624B-4C4F-BC60-A26746FE90CF}" type="pres">
      <dgm:prSet presAssocID="{B0D47CEA-D378-4515-A333-DA99D44A13C3}" presName="node" presStyleLbl="node1" presStyleIdx="1" presStyleCnt="2">
        <dgm:presLayoutVars>
          <dgm:bulletEnabled val="1"/>
        </dgm:presLayoutVars>
      </dgm:prSet>
      <dgm:spPr/>
    </dgm:pt>
  </dgm:ptLst>
  <dgm:cxnLst>
    <dgm:cxn modelId="{0365FBB3-4332-43D3-B286-7D6239A1511C}" srcId="{9286275B-D3E1-443C-BF50-3BB9DB0014E6}" destId="{B0D47CEA-D378-4515-A333-DA99D44A13C3}" srcOrd="1" destOrd="0" parTransId="{2D213D7B-40AA-422E-8DAA-7D6595DC2780}" sibTransId="{F5D61006-25D7-43A5-B557-5C94C9043487}"/>
    <dgm:cxn modelId="{EA62FA6D-FF4E-4986-A89F-BCC8957B8903}" type="presOf" srcId="{FE8ACFD1-5DCC-4623-956F-4D57B0CB7E78}" destId="{6B7C4A83-D35C-4EDB-A65C-36D13824DDEE}" srcOrd="0" destOrd="0" presId="urn:microsoft.com/office/officeart/2005/8/layout/process1"/>
    <dgm:cxn modelId="{43DC7752-148E-49DB-ADD9-3BD81C140DDB}" type="presOf" srcId="{B0D47CEA-D378-4515-A333-DA99D44A13C3}" destId="{32A3E7D7-624B-4C4F-BC60-A26746FE90CF}" srcOrd="0" destOrd="0" presId="urn:microsoft.com/office/officeart/2005/8/layout/process1"/>
    <dgm:cxn modelId="{A1563032-E8D6-48CC-868E-57F80FD4D038}" type="presOf" srcId="{ABA2D343-C71F-40BB-A73A-030F1328ADFE}" destId="{2F059FCD-5FB3-4686-B164-B0C59F6AA076}" srcOrd="0" destOrd="0" presId="urn:microsoft.com/office/officeart/2005/8/layout/process1"/>
    <dgm:cxn modelId="{A469ACE7-6BE0-4C21-910B-2BFCEBE1E38B}" type="presOf" srcId="{9286275B-D3E1-443C-BF50-3BB9DB0014E6}" destId="{B1D101AA-E954-4092-9DAC-4083BBC07C78}" srcOrd="0" destOrd="0" presId="urn:microsoft.com/office/officeart/2005/8/layout/process1"/>
    <dgm:cxn modelId="{C80A34A8-18C2-4370-AA48-145A6AD82BED}" type="presOf" srcId="{FE8ACFD1-5DCC-4623-956F-4D57B0CB7E78}" destId="{C93FE437-EBAE-4800-9460-850F117F6720}" srcOrd="1" destOrd="0" presId="urn:microsoft.com/office/officeart/2005/8/layout/process1"/>
    <dgm:cxn modelId="{0EC789C7-BB9A-4951-9D42-FE80014E8A93}" srcId="{9286275B-D3E1-443C-BF50-3BB9DB0014E6}" destId="{ABA2D343-C71F-40BB-A73A-030F1328ADFE}" srcOrd="0" destOrd="0" parTransId="{42BE308D-439A-45AD-9248-4B35524C30F9}" sibTransId="{FE8ACFD1-5DCC-4623-956F-4D57B0CB7E78}"/>
    <dgm:cxn modelId="{A5CCCF54-DC17-4A1D-BC69-838CCA024B3C}" type="presParOf" srcId="{B1D101AA-E954-4092-9DAC-4083BBC07C78}" destId="{2F059FCD-5FB3-4686-B164-B0C59F6AA076}" srcOrd="0" destOrd="0" presId="urn:microsoft.com/office/officeart/2005/8/layout/process1"/>
    <dgm:cxn modelId="{52533A7D-24B4-408A-AFA2-A8098C105536}" type="presParOf" srcId="{B1D101AA-E954-4092-9DAC-4083BBC07C78}" destId="{6B7C4A83-D35C-4EDB-A65C-36D13824DDEE}" srcOrd="1" destOrd="0" presId="urn:microsoft.com/office/officeart/2005/8/layout/process1"/>
    <dgm:cxn modelId="{84BACB80-CBCA-4BF1-9657-3615C83BC648}" type="presParOf" srcId="{6B7C4A83-D35C-4EDB-A65C-36D13824DDEE}" destId="{C93FE437-EBAE-4800-9460-850F117F6720}" srcOrd="0" destOrd="0" presId="urn:microsoft.com/office/officeart/2005/8/layout/process1"/>
    <dgm:cxn modelId="{6E6ADAF1-DE4F-4BB5-B5F1-6950E1668617}" type="presParOf" srcId="{B1D101AA-E954-4092-9DAC-4083BBC07C78}" destId="{32A3E7D7-624B-4C4F-BC60-A26746FE90C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59FCD-5FB3-4686-B164-B0C59F6AA076}">
      <dsp:nvSpPr>
        <dsp:cNvPr id="0" name=""/>
        <dsp:cNvSpPr/>
      </dsp:nvSpPr>
      <dsp:spPr>
        <a:xfrm>
          <a:off x="1504" y="2041377"/>
          <a:ext cx="3209102" cy="19254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Market corruption</a:t>
          </a:r>
        </a:p>
        <a:p>
          <a:pPr lvl="0" algn="ctr" defTabSz="1333500">
            <a:lnSpc>
              <a:spcPct val="90000"/>
            </a:lnSpc>
            <a:spcBef>
              <a:spcPct val="0"/>
            </a:spcBef>
            <a:spcAft>
              <a:spcPct val="35000"/>
            </a:spcAft>
          </a:pPr>
          <a:r>
            <a:rPr lang="en-US" sz="3000" kern="1200" dirty="0" smtClean="0"/>
            <a:t>Power corruption</a:t>
          </a:r>
        </a:p>
        <a:p>
          <a:pPr lvl="0" algn="ctr" defTabSz="1333500">
            <a:lnSpc>
              <a:spcPct val="90000"/>
            </a:lnSpc>
            <a:spcBef>
              <a:spcPct val="0"/>
            </a:spcBef>
            <a:spcAft>
              <a:spcPct val="35000"/>
            </a:spcAft>
          </a:pPr>
          <a:endParaRPr lang="ru-RU" sz="3000" kern="1200" dirty="0"/>
        </a:p>
      </dsp:txBody>
      <dsp:txXfrm>
        <a:off x="57899" y="2097772"/>
        <a:ext cx="3096312" cy="1812671"/>
      </dsp:txXfrm>
    </dsp:sp>
    <dsp:sp modelId="{6B7C4A83-D35C-4EDB-A65C-36D13824DDEE}">
      <dsp:nvSpPr>
        <dsp:cNvPr id="0" name=""/>
        <dsp:cNvSpPr/>
      </dsp:nvSpPr>
      <dsp:spPr>
        <a:xfrm>
          <a:off x="3531517" y="2606179"/>
          <a:ext cx="680329" cy="79585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a:off x="3531517" y="2765350"/>
        <a:ext cx="476230" cy="477515"/>
      </dsp:txXfrm>
    </dsp:sp>
    <dsp:sp modelId="{32A3E7D7-624B-4C4F-BC60-A26746FE90CF}">
      <dsp:nvSpPr>
        <dsp:cNvPr id="0" name=""/>
        <dsp:cNvSpPr/>
      </dsp:nvSpPr>
      <dsp:spPr>
        <a:xfrm>
          <a:off x="4494248" y="2041377"/>
          <a:ext cx="3209102" cy="19254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Parochial corruption</a:t>
          </a:r>
          <a:endParaRPr lang="ru-RU" sz="3000" kern="1200" dirty="0"/>
        </a:p>
      </dsp:txBody>
      <dsp:txXfrm>
        <a:off x="4550643" y="2097772"/>
        <a:ext cx="3096312" cy="18126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3B0E5-DD4C-4C91-A750-802476973768}" type="datetimeFigureOut">
              <a:rPr lang="ru-RU" smtClean="0"/>
              <a:t>13.06.2012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1277B8-22C4-4857-9D8F-9863BF0B7B55}" type="slidenum">
              <a:rPr lang="ru-RU" smtClean="0"/>
              <a:t>‹#›</a:t>
            </a:fld>
            <a:endParaRPr lang="ru-RU"/>
          </a:p>
        </p:txBody>
      </p:sp>
    </p:spTree>
    <p:extLst>
      <p:ext uri="{BB962C8B-B14F-4D97-AF65-F5344CB8AC3E}">
        <p14:creationId xmlns:p14="http://schemas.microsoft.com/office/powerpoint/2010/main" val="114843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More than 30%</a:t>
            </a:r>
            <a:r>
              <a:rPr lang="en-US" baseline="0" dirty="0" smtClean="0"/>
              <a:t> of policemen think that now there are less possibilities of getting additional informal income.  </a:t>
            </a:r>
            <a:endParaRPr lang="ru-RU" dirty="0"/>
          </a:p>
        </p:txBody>
      </p:sp>
      <p:sp>
        <p:nvSpPr>
          <p:cNvPr id="4" name="Номер слайда 3"/>
          <p:cNvSpPr>
            <a:spLocks noGrp="1"/>
          </p:cNvSpPr>
          <p:nvPr>
            <p:ph type="sldNum" sz="quarter" idx="10"/>
          </p:nvPr>
        </p:nvSpPr>
        <p:spPr/>
        <p:txBody>
          <a:bodyPr/>
          <a:lstStyle/>
          <a:p>
            <a:fld id="{EB17989B-ABE2-45DD-89F2-A1E7A0968655}" type="slidenum">
              <a:rPr lang="ru-RU" smtClean="0"/>
              <a:t>9</a:t>
            </a:fld>
            <a:endParaRPr lang="ru-RU"/>
          </a:p>
        </p:txBody>
      </p:sp>
    </p:spTree>
    <p:extLst>
      <p:ext uri="{BB962C8B-B14F-4D97-AF65-F5344CB8AC3E}">
        <p14:creationId xmlns:p14="http://schemas.microsoft.com/office/powerpoint/2010/main" val="250823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A66391-CD0B-425C-AB0E-0C92920C4D7E}" type="datetimeFigureOut">
              <a:rPr lang="ru-RU" smtClean="0"/>
              <a:t>13.06.2012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198108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A66391-CD0B-425C-AB0E-0C92920C4D7E}" type="datetimeFigureOut">
              <a:rPr lang="ru-RU" smtClean="0"/>
              <a:t>13.06.2012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122403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A66391-CD0B-425C-AB0E-0C92920C4D7E}" type="datetimeFigureOut">
              <a:rPr lang="ru-RU" smtClean="0"/>
              <a:t>13.06.2012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31118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A66391-CD0B-425C-AB0E-0C92920C4D7E}" type="datetimeFigureOut">
              <a:rPr lang="ru-RU" smtClean="0"/>
              <a:t>13.06.2012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326771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A66391-CD0B-425C-AB0E-0C92920C4D7E}" type="datetimeFigureOut">
              <a:rPr lang="ru-RU" smtClean="0"/>
              <a:t>13.06.2012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78579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A66391-CD0B-425C-AB0E-0C92920C4D7E}" type="datetimeFigureOut">
              <a:rPr lang="ru-RU" smtClean="0"/>
              <a:t>13.06.2012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93730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A66391-CD0B-425C-AB0E-0C92920C4D7E}" type="datetimeFigureOut">
              <a:rPr lang="ru-RU" smtClean="0"/>
              <a:t>13.06.2012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16579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A66391-CD0B-425C-AB0E-0C92920C4D7E}" type="datetimeFigureOut">
              <a:rPr lang="ru-RU" smtClean="0"/>
              <a:t>13.06.2012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271746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A66391-CD0B-425C-AB0E-0C92920C4D7E}" type="datetimeFigureOut">
              <a:rPr lang="ru-RU" smtClean="0"/>
              <a:t>13.06.2012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88107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A66391-CD0B-425C-AB0E-0C92920C4D7E}" type="datetimeFigureOut">
              <a:rPr lang="ru-RU" smtClean="0"/>
              <a:t>13.06.2012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2256312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A66391-CD0B-425C-AB0E-0C92920C4D7E}" type="datetimeFigureOut">
              <a:rPr lang="ru-RU" smtClean="0"/>
              <a:t>13.06.2012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F19BC-E8F1-403B-BE88-5B9B258905B3}" type="slidenum">
              <a:rPr lang="ru-RU" smtClean="0"/>
              <a:t>‹#›</a:t>
            </a:fld>
            <a:endParaRPr lang="ru-RU"/>
          </a:p>
        </p:txBody>
      </p:sp>
    </p:spTree>
    <p:extLst>
      <p:ext uri="{BB962C8B-B14F-4D97-AF65-F5344CB8AC3E}">
        <p14:creationId xmlns:p14="http://schemas.microsoft.com/office/powerpoint/2010/main" val="419626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6391-CD0B-425C-AB0E-0C92920C4D7E}" type="datetimeFigureOut">
              <a:rPr lang="ru-RU" smtClean="0"/>
              <a:t>13.06.2012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F19BC-E8F1-403B-BE88-5B9B258905B3}" type="slidenum">
              <a:rPr lang="ru-RU" smtClean="0"/>
              <a:t>‹#›</a:t>
            </a:fld>
            <a:endParaRPr lang="ru-RU"/>
          </a:p>
        </p:txBody>
      </p:sp>
    </p:spTree>
    <p:extLst>
      <p:ext uri="{BB962C8B-B14F-4D97-AF65-F5344CB8AC3E}">
        <p14:creationId xmlns:p14="http://schemas.microsoft.com/office/powerpoint/2010/main" val="304327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56793"/>
            <a:ext cx="7772400" cy="2043658"/>
          </a:xfrm>
        </p:spPr>
        <p:txBody>
          <a:bodyPr>
            <a:normAutofit/>
          </a:bodyPr>
          <a:lstStyle/>
          <a:p>
            <a:r>
              <a:rPr lang="en-US" b="1" dirty="0" smtClean="0"/>
              <a:t>Types of corruption: the effect on business environment</a:t>
            </a:r>
            <a:endParaRPr lang="ru-RU" dirty="0"/>
          </a:p>
        </p:txBody>
      </p:sp>
      <p:sp>
        <p:nvSpPr>
          <p:cNvPr id="3" name="Подзаголовок 2"/>
          <p:cNvSpPr>
            <a:spLocks noGrp="1"/>
          </p:cNvSpPr>
          <p:nvPr>
            <p:ph type="subTitle" idx="1"/>
          </p:nvPr>
        </p:nvSpPr>
        <p:spPr/>
        <p:txBody>
          <a:bodyPr/>
          <a:lstStyle/>
          <a:p>
            <a:pPr algn="r"/>
            <a:r>
              <a:rPr lang="en-US" dirty="0">
                <a:solidFill>
                  <a:schemeClr val="tx1"/>
                </a:solidFill>
              </a:rPr>
              <a:t>Maria </a:t>
            </a:r>
            <a:r>
              <a:rPr lang="en-US" dirty="0" err="1">
                <a:solidFill>
                  <a:schemeClr val="tx1"/>
                </a:solidFill>
              </a:rPr>
              <a:t>Kravtsova</a:t>
            </a:r>
            <a:r>
              <a:rPr lang="en-US" dirty="0">
                <a:solidFill>
                  <a:schemeClr val="tx1"/>
                </a:solidFill>
              </a:rPr>
              <a:t>,</a:t>
            </a:r>
          </a:p>
          <a:p>
            <a:pPr algn="r"/>
            <a:r>
              <a:rPr lang="en-US" dirty="0">
                <a:solidFill>
                  <a:schemeClr val="tx1"/>
                </a:solidFill>
              </a:rPr>
              <a:t> (PhD student, HSE, Moscow)</a:t>
            </a:r>
            <a:endParaRPr lang="ru-RU" dirty="0">
              <a:solidFill>
                <a:schemeClr val="tx1"/>
              </a:solidFill>
            </a:endParaRPr>
          </a:p>
          <a:p>
            <a:endParaRPr lang="ru-RU" dirty="0"/>
          </a:p>
        </p:txBody>
      </p:sp>
    </p:spTree>
    <p:extLst>
      <p:ext uri="{BB962C8B-B14F-4D97-AF65-F5344CB8AC3E}">
        <p14:creationId xmlns:p14="http://schemas.microsoft.com/office/powerpoint/2010/main" val="2941940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Possible explanations of the trend</a:t>
            </a:r>
            <a:endParaRPr lang="ru-RU" dirty="0"/>
          </a:p>
        </p:txBody>
      </p:sp>
      <p:sp>
        <p:nvSpPr>
          <p:cNvPr id="3" name="Объект 2"/>
          <p:cNvSpPr>
            <a:spLocks noGrp="1"/>
          </p:cNvSpPr>
          <p:nvPr>
            <p:ph idx="1"/>
          </p:nvPr>
        </p:nvSpPr>
        <p:spPr/>
        <p:txBody>
          <a:bodyPr>
            <a:normAutofit fontScale="55000" lnSpcReduction="20000"/>
          </a:bodyPr>
          <a:lstStyle/>
          <a:p>
            <a:pPr lvl="0"/>
            <a:r>
              <a:rPr lang="en-US" sz="5400" dirty="0"/>
              <a:t>Businessmen don’t want to </a:t>
            </a:r>
            <a:r>
              <a:rPr lang="en-US" sz="5400" dirty="0" smtClean="0"/>
              <a:t>participate in “market” corruption offering bribes to policemen:</a:t>
            </a:r>
            <a:endParaRPr lang="en-US" sz="5400" dirty="0"/>
          </a:p>
          <a:p>
            <a:pPr lvl="0"/>
            <a:r>
              <a:rPr lang="en-US" sz="3800" dirty="0"/>
              <a:t>Businesses become more </a:t>
            </a:r>
            <a:r>
              <a:rPr lang="en-US" sz="3800" dirty="0" smtClean="0"/>
              <a:t>legitimate, they don’t need to make informal payments in order to hide their law violations;</a:t>
            </a:r>
          </a:p>
          <a:p>
            <a:r>
              <a:rPr lang="en-US" sz="5400" dirty="0" smtClean="0"/>
              <a:t>Policemen </a:t>
            </a:r>
            <a:r>
              <a:rPr lang="en-US" sz="5400" dirty="0" smtClean="0"/>
              <a:t>have less possibilities of </a:t>
            </a:r>
            <a:r>
              <a:rPr lang="en-US" sz="5400" dirty="0" smtClean="0"/>
              <a:t>extortions (“power” corruption)</a:t>
            </a:r>
            <a:r>
              <a:rPr lang="en-US" dirty="0" smtClean="0"/>
              <a:t>:</a:t>
            </a:r>
            <a:endParaRPr lang="en-US" dirty="0" smtClean="0"/>
          </a:p>
          <a:p>
            <a:r>
              <a:rPr lang="en-US" sz="3900" dirty="0" smtClean="0"/>
              <a:t>The </a:t>
            </a:r>
            <a:r>
              <a:rPr lang="en-US" sz="3900" dirty="0"/>
              <a:t>frequency of </a:t>
            </a:r>
            <a:r>
              <a:rPr lang="en-US" sz="3900" dirty="0" smtClean="0"/>
              <a:t>business inspections </a:t>
            </a:r>
            <a:r>
              <a:rPr lang="en-US" sz="3900" dirty="0"/>
              <a:t>by </a:t>
            </a:r>
            <a:r>
              <a:rPr lang="en-US" sz="3900" dirty="0" smtClean="0"/>
              <a:t>supervising authorities </a:t>
            </a:r>
            <a:r>
              <a:rPr lang="en-US" sz="3900" dirty="0" smtClean="0"/>
              <a:t>is now restricted by the law</a:t>
            </a:r>
            <a:r>
              <a:rPr lang="en-US" sz="3900" dirty="0" smtClean="0"/>
              <a:t>;</a:t>
            </a:r>
          </a:p>
          <a:p>
            <a:r>
              <a:rPr lang="en-US" sz="3900" dirty="0" smtClean="0"/>
              <a:t>Business owners have less fear for criminal structures. Earlier policemen used this fear to extort money for business protection.  </a:t>
            </a:r>
            <a:endParaRPr lang="ru-RU" sz="3900" dirty="0"/>
          </a:p>
          <a:p>
            <a:pPr lvl="0"/>
            <a:r>
              <a:rPr lang="en-US" sz="3900" dirty="0"/>
              <a:t>M</a:t>
            </a:r>
            <a:r>
              <a:rPr lang="en-US" sz="3900" dirty="0" smtClean="0"/>
              <a:t>ore </a:t>
            </a:r>
            <a:r>
              <a:rPr lang="en-US" sz="3900" dirty="0"/>
              <a:t>stringent anti-corruption policies. </a:t>
            </a:r>
            <a:endParaRPr lang="en-US" sz="3900" dirty="0" smtClean="0"/>
          </a:p>
          <a:p>
            <a:pPr lvl="0"/>
            <a:endParaRPr lang="ru-RU" dirty="0"/>
          </a:p>
          <a:p>
            <a:endParaRPr lang="ru-RU" dirty="0"/>
          </a:p>
        </p:txBody>
      </p:sp>
    </p:spTree>
    <p:extLst>
      <p:ext uri="{BB962C8B-B14F-4D97-AF65-F5344CB8AC3E}">
        <p14:creationId xmlns:p14="http://schemas.microsoft.com/office/powerpoint/2010/main" val="35573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rmAutofit fontScale="90000"/>
          </a:bodyPr>
          <a:lstStyle/>
          <a:p>
            <a:r>
              <a:rPr lang="en-US" dirty="0" smtClean="0"/>
              <a:t>How has changed supervisors</a:t>
            </a:r>
            <a:r>
              <a:rPr lang="en-US" dirty="0"/>
              <a:t>’ control </a:t>
            </a:r>
            <a:r>
              <a:rPr lang="en-US" dirty="0" smtClean="0"/>
              <a:t> </a:t>
            </a:r>
            <a:r>
              <a:rPr lang="en-US" dirty="0"/>
              <a:t>in your department over the past </a:t>
            </a:r>
            <a:r>
              <a:rPr lang="en-US" dirty="0" smtClean="0"/>
              <a:t>year</a:t>
            </a:r>
            <a:r>
              <a:rPr lang="ru-RU" dirty="0" smtClean="0"/>
              <a:t>? (</a:t>
            </a:r>
            <a:r>
              <a:rPr lang="en-US" dirty="0" smtClean="0"/>
              <a:t>policemen survey)</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79054805"/>
              </p:ext>
            </p:extLst>
          </p:nvPr>
        </p:nvGraphicFramePr>
        <p:xfrm>
          <a:off x="457200" y="1844824"/>
          <a:ext cx="8075240" cy="4281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765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Possible explanations of </a:t>
            </a:r>
            <a:r>
              <a:rPr lang="en-US" dirty="0" smtClean="0"/>
              <a:t>the increase in “parochial” corruption</a:t>
            </a:r>
            <a:endParaRPr lang="ru-RU" dirty="0"/>
          </a:p>
        </p:txBody>
      </p:sp>
      <p:sp>
        <p:nvSpPr>
          <p:cNvPr id="3" name="Объект 2"/>
          <p:cNvSpPr>
            <a:spLocks noGrp="1"/>
          </p:cNvSpPr>
          <p:nvPr>
            <p:ph idx="1"/>
          </p:nvPr>
        </p:nvSpPr>
        <p:spPr/>
        <p:txBody>
          <a:bodyPr>
            <a:normAutofit/>
          </a:bodyPr>
          <a:lstStyle/>
          <a:p>
            <a:r>
              <a:rPr lang="en-US" dirty="0" smtClean="0"/>
              <a:t>Because of economic </a:t>
            </a:r>
            <a:r>
              <a:rPr lang="en-US" dirty="0" smtClean="0"/>
              <a:t>stagnation, </a:t>
            </a:r>
            <a:r>
              <a:rPr lang="en-US" dirty="0" smtClean="0"/>
              <a:t>when few </a:t>
            </a:r>
            <a:r>
              <a:rPr lang="en-US" dirty="0"/>
              <a:t>new players </a:t>
            </a:r>
            <a:r>
              <a:rPr lang="en-US" dirty="0" smtClean="0"/>
              <a:t>come </a:t>
            </a:r>
            <a:r>
              <a:rPr lang="en-US" dirty="0"/>
              <a:t>into the </a:t>
            </a:r>
            <a:r>
              <a:rPr lang="en-US" dirty="0" smtClean="0"/>
              <a:t>game, b</a:t>
            </a:r>
            <a:r>
              <a:rPr lang="en-US" dirty="0" smtClean="0"/>
              <a:t>usiness </a:t>
            </a:r>
            <a:r>
              <a:rPr lang="en-US" dirty="0"/>
              <a:t>owners and policemen know each other for a long </a:t>
            </a:r>
            <a:r>
              <a:rPr lang="en-US" dirty="0" smtClean="0"/>
              <a:t>time.  Their relations are based on     </a:t>
            </a:r>
            <a:r>
              <a:rPr lang="en-US" dirty="0"/>
              <a:t>exchange of services instead of momentary </a:t>
            </a:r>
            <a:r>
              <a:rPr lang="en-US" dirty="0" smtClean="0"/>
              <a:t>payments </a:t>
            </a:r>
            <a:r>
              <a:rPr lang="en-US" dirty="0"/>
              <a:t>for </a:t>
            </a:r>
            <a:r>
              <a:rPr lang="en-US" dirty="0" smtClean="0"/>
              <a:t> favors.  </a:t>
            </a:r>
            <a:endParaRPr lang="en-US" dirty="0"/>
          </a:p>
          <a:p>
            <a:endParaRPr lang="ru-RU" dirty="0"/>
          </a:p>
        </p:txBody>
      </p:sp>
    </p:spTree>
    <p:extLst>
      <p:ext uri="{BB962C8B-B14F-4D97-AF65-F5344CB8AC3E}">
        <p14:creationId xmlns:p14="http://schemas.microsoft.com/office/powerpoint/2010/main" val="369264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Advantages for business environment</a:t>
            </a:r>
            <a:endParaRPr lang="ru-RU" dirty="0"/>
          </a:p>
        </p:txBody>
      </p:sp>
      <p:sp>
        <p:nvSpPr>
          <p:cNvPr id="3" name="Объект 2"/>
          <p:cNvSpPr>
            <a:spLocks noGrp="1"/>
          </p:cNvSpPr>
          <p:nvPr>
            <p:ph idx="1"/>
          </p:nvPr>
        </p:nvSpPr>
        <p:spPr/>
        <p:txBody>
          <a:bodyPr>
            <a:normAutofit fontScale="85000" lnSpcReduction="10000"/>
          </a:bodyPr>
          <a:lstStyle/>
          <a:p>
            <a:r>
              <a:rPr lang="en-US" dirty="0" smtClean="0"/>
              <a:t>Businessmen don’t need to spend money on bribes </a:t>
            </a:r>
          </a:p>
          <a:p>
            <a:r>
              <a:rPr lang="en-US" dirty="0" smtClean="0"/>
              <a:t>Business owners </a:t>
            </a:r>
            <a:r>
              <a:rPr lang="en-US" dirty="0"/>
              <a:t>have higher assurance in obtaining the services or favors they </a:t>
            </a:r>
            <a:r>
              <a:rPr lang="en-US" dirty="0" smtClean="0"/>
              <a:t>need when they are </a:t>
            </a:r>
            <a:r>
              <a:rPr lang="en-US" dirty="0"/>
              <a:t>dealing with officers </a:t>
            </a:r>
            <a:r>
              <a:rPr lang="en-US" dirty="0" smtClean="0"/>
              <a:t> who they </a:t>
            </a:r>
            <a:r>
              <a:rPr lang="en-US" dirty="0"/>
              <a:t>know </a:t>
            </a:r>
            <a:r>
              <a:rPr lang="en-US" dirty="0" smtClean="0"/>
              <a:t>well. According to our respondents paying a bribe to an unacquainted policemen </a:t>
            </a:r>
            <a:r>
              <a:rPr lang="en-US" dirty="0"/>
              <a:t>doesn’t </a:t>
            </a:r>
            <a:r>
              <a:rPr lang="en-US" dirty="0" smtClean="0"/>
              <a:t>give such a guarantee</a:t>
            </a:r>
            <a:r>
              <a:rPr lang="en-US" dirty="0" smtClean="0"/>
              <a:t>.</a:t>
            </a:r>
          </a:p>
          <a:p>
            <a:r>
              <a:rPr lang="en-US" dirty="0" smtClean="0"/>
              <a:t>Businessmen have less risk to be a victim of violent extortions when they are dealing with policemen whom they know for a long time. (restriction of “power</a:t>
            </a:r>
            <a:r>
              <a:rPr lang="en-US" dirty="0"/>
              <a:t>” corruption) </a:t>
            </a:r>
            <a:endParaRPr lang="en-US" dirty="0" smtClean="0"/>
          </a:p>
        </p:txBody>
      </p:sp>
    </p:spTree>
    <p:extLst>
      <p:ext uri="{BB962C8B-B14F-4D97-AF65-F5344CB8AC3E}">
        <p14:creationId xmlns:p14="http://schemas.microsoft.com/office/powerpoint/2010/main" val="396739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Disadvantages for business environment</a:t>
            </a:r>
            <a:endParaRPr lang="ru-RU" dirty="0"/>
          </a:p>
        </p:txBody>
      </p:sp>
      <p:sp>
        <p:nvSpPr>
          <p:cNvPr id="3" name="Объект 2"/>
          <p:cNvSpPr>
            <a:spLocks noGrp="1"/>
          </p:cNvSpPr>
          <p:nvPr>
            <p:ph idx="1"/>
          </p:nvPr>
        </p:nvSpPr>
        <p:spPr/>
        <p:txBody>
          <a:bodyPr>
            <a:normAutofit fontScale="92500"/>
          </a:bodyPr>
          <a:lstStyle/>
          <a:p>
            <a:r>
              <a:rPr lang="en-US" dirty="0"/>
              <a:t> </a:t>
            </a:r>
            <a:r>
              <a:rPr lang="en-US" dirty="0" smtClean="0"/>
              <a:t>Unfair competition: many </a:t>
            </a:r>
            <a:r>
              <a:rPr lang="en-US" dirty="0"/>
              <a:t>business owners </a:t>
            </a:r>
            <a:r>
              <a:rPr lang="en-US" dirty="0" smtClean="0"/>
              <a:t>who can not establish good friendship </a:t>
            </a:r>
            <a:r>
              <a:rPr lang="en-US" dirty="0"/>
              <a:t>relations with law enforcers and other officials do not enjoy the many preferences available to their </a:t>
            </a:r>
            <a:r>
              <a:rPr lang="en-US" dirty="0" smtClean="0"/>
              <a:t>competitors. </a:t>
            </a:r>
          </a:p>
          <a:p>
            <a:r>
              <a:rPr lang="en-US" dirty="0" smtClean="0"/>
              <a:t>Businessmen whose </a:t>
            </a:r>
            <a:r>
              <a:rPr lang="en-US" dirty="0"/>
              <a:t>business success </a:t>
            </a:r>
            <a:r>
              <a:rPr lang="en-US" dirty="0" smtClean="0"/>
              <a:t>depends on  </a:t>
            </a:r>
            <a:r>
              <a:rPr lang="en-US" dirty="0"/>
              <a:t>personal </a:t>
            </a:r>
            <a:r>
              <a:rPr lang="en-US" dirty="0" smtClean="0"/>
              <a:t>relations feel insecure, </a:t>
            </a:r>
            <a:r>
              <a:rPr lang="en-US" dirty="0"/>
              <a:t>because </a:t>
            </a:r>
            <a:r>
              <a:rPr lang="en-US" dirty="0" smtClean="0"/>
              <a:t>their friends </a:t>
            </a:r>
            <a:r>
              <a:rPr lang="en-US" dirty="0"/>
              <a:t>in the police can, for example, change their </a:t>
            </a:r>
            <a:r>
              <a:rPr lang="en-US" dirty="0" smtClean="0"/>
              <a:t>job or loos their friendship commitment. </a:t>
            </a:r>
            <a:endParaRPr lang="en-US" dirty="0"/>
          </a:p>
          <a:p>
            <a:endParaRPr lang="ru-RU" dirty="0"/>
          </a:p>
          <a:p>
            <a:endParaRPr lang="ru-RU" dirty="0"/>
          </a:p>
        </p:txBody>
      </p:sp>
    </p:spTree>
    <p:extLst>
      <p:ext uri="{BB962C8B-B14F-4D97-AF65-F5344CB8AC3E}">
        <p14:creationId xmlns:p14="http://schemas.microsoft.com/office/powerpoint/2010/main" val="2220480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Conclusions from the </a:t>
            </a:r>
            <a:r>
              <a:rPr lang="en-US" dirty="0"/>
              <a:t>R</a:t>
            </a:r>
            <a:r>
              <a:rPr lang="en-US" dirty="0" smtClean="0"/>
              <a:t>ussian case study</a:t>
            </a:r>
            <a:endParaRPr lang="ru-RU" dirty="0"/>
          </a:p>
        </p:txBody>
      </p:sp>
      <p:sp>
        <p:nvSpPr>
          <p:cNvPr id="3" name="Объект 2"/>
          <p:cNvSpPr>
            <a:spLocks noGrp="1"/>
          </p:cNvSpPr>
          <p:nvPr>
            <p:ph idx="1"/>
          </p:nvPr>
        </p:nvSpPr>
        <p:spPr/>
        <p:txBody>
          <a:bodyPr/>
          <a:lstStyle/>
          <a:p>
            <a:r>
              <a:rPr lang="en-US" dirty="0" smtClean="0"/>
              <a:t>Although all three types of corruption could be present within a country, one or two types might prevail. </a:t>
            </a:r>
          </a:p>
          <a:p>
            <a:r>
              <a:rPr lang="en-US" dirty="0"/>
              <a:t>S</a:t>
            </a:r>
            <a:r>
              <a:rPr lang="en-US" dirty="0" smtClean="0"/>
              <a:t>ystems with certain prevailing corruption types might transform to systems with other prevailing corruption types. </a:t>
            </a:r>
          </a:p>
          <a:p>
            <a:pPr marL="0" indent="0">
              <a:buNone/>
            </a:pPr>
            <a:r>
              <a:rPr lang="en-US" dirty="0" smtClean="0"/>
              <a:t>   </a:t>
            </a:r>
          </a:p>
          <a:p>
            <a:endParaRPr lang="ru-RU" dirty="0"/>
          </a:p>
        </p:txBody>
      </p:sp>
      <p:graphicFrame>
        <p:nvGraphicFramePr>
          <p:cNvPr id="4" name="Схема 3"/>
          <p:cNvGraphicFramePr/>
          <p:nvPr>
            <p:extLst>
              <p:ext uri="{D42A27DB-BD31-4B8C-83A1-F6EECF244321}">
                <p14:modId xmlns:p14="http://schemas.microsoft.com/office/powerpoint/2010/main" val="2120154395"/>
              </p:ext>
            </p:extLst>
          </p:nvPr>
        </p:nvGraphicFramePr>
        <p:xfrm>
          <a:off x="971600" y="2636912"/>
          <a:ext cx="7704856" cy="6008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6009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Next steps</a:t>
            </a:r>
            <a:endParaRPr lang="ru-RU" dirty="0"/>
          </a:p>
        </p:txBody>
      </p:sp>
      <p:sp>
        <p:nvSpPr>
          <p:cNvPr id="3" name="Объект 2"/>
          <p:cNvSpPr>
            <a:spLocks noGrp="1"/>
          </p:cNvSpPr>
          <p:nvPr>
            <p:ph idx="1"/>
          </p:nvPr>
        </p:nvSpPr>
        <p:spPr/>
        <p:txBody>
          <a:bodyPr>
            <a:normAutofit/>
          </a:bodyPr>
          <a:lstStyle/>
          <a:p>
            <a:r>
              <a:rPr lang="en-US" dirty="0" smtClean="0"/>
              <a:t>Quantitative comparative analysis on societal level using cross-country data bases (“Life in transition” from </a:t>
            </a:r>
            <a:r>
              <a:rPr lang="en-US" dirty="0" smtClean="0"/>
              <a:t>EBRD (34 countries), </a:t>
            </a:r>
            <a:r>
              <a:rPr lang="en-US" dirty="0" smtClean="0"/>
              <a:t>BEEPS from EBRD and World Bank </a:t>
            </a:r>
            <a:r>
              <a:rPr lang="ru-RU" dirty="0" smtClean="0"/>
              <a:t>?</a:t>
            </a:r>
            <a:r>
              <a:rPr lang="en-US" dirty="0" smtClean="0"/>
              <a:t>)</a:t>
            </a:r>
          </a:p>
          <a:p>
            <a:r>
              <a:rPr lang="en-US" dirty="0" smtClean="0"/>
              <a:t>To distinguish different </a:t>
            </a:r>
            <a:r>
              <a:rPr lang="en-US" dirty="0" smtClean="0"/>
              <a:t>clusters of countries </a:t>
            </a:r>
            <a:r>
              <a:rPr lang="en-US" dirty="0" smtClean="0"/>
              <a:t>according to the prevalent type of </a:t>
            </a:r>
            <a:r>
              <a:rPr lang="en-US" dirty="0" smtClean="0"/>
              <a:t>corruption</a:t>
            </a:r>
            <a:r>
              <a:rPr lang="en-US" dirty="0" smtClean="0"/>
              <a:t>. </a:t>
            </a:r>
          </a:p>
          <a:p>
            <a:r>
              <a:rPr lang="en-US" dirty="0" smtClean="0"/>
              <a:t>To </a:t>
            </a:r>
            <a:r>
              <a:rPr lang="en-US" dirty="0" smtClean="0"/>
              <a:t>study </a:t>
            </a:r>
            <a:r>
              <a:rPr lang="en-US" dirty="0" smtClean="0"/>
              <a:t>the</a:t>
            </a:r>
            <a:r>
              <a:rPr lang="en-US" dirty="0" smtClean="0"/>
              <a:t> </a:t>
            </a:r>
            <a:r>
              <a:rPr lang="en-US" dirty="0" smtClean="0"/>
              <a:t>effect </a:t>
            </a:r>
            <a:r>
              <a:rPr lang="en-US" dirty="0" smtClean="0"/>
              <a:t>of different corruption systems on </a:t>
            </a:r>
            <a:r>
              <a:rPr lang="en-US" dirty="0" smtClean="0"/>
              <a:t>business </a:t>
            </a:r>
            <a:r>
              <a:rPr lang="en-US" dirty="0" smtClean="0"/>
              <a:t>environment .  </a:t>
            </a:r>
            <a:endParaRPr lang="ru-RU" dirty="0"/>
          </a:p>
        </p:txBody>
      </p:sp>
    </p:spTree>
    <p:extLst>
      <p:ext uri="{BB962C8B-B14F-4D97-AF65-F5344CB8AC3E}">
        <p14:creationId xmlns:p14="http://schemas.microsoft.com/office/powerpoint/2010/main" val="414359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smtClean="0"/>
              <a:t>Thank you for attention!</a:t>
            </a:r>
            <a:endParaRPr lang="ru-RU" dirty="0"/>
          </a:p>
        </p:txBody>
      </p:sp>
    </p:spTree>
    <p:extLst>
      <p:ext uri="{BB962C8B-B14F-4D97-AF65-F5344CB8AC3E}">
        <p14:creationId xmlns:p14="http://schemas.microsoft.com/office/powerpoint/2010/main" val="225706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Some people, because of their job, position in the community or contacts, are asked by others to </a:t>
            </a:r>
            <a:r>
              <a:rPr lang="en-US" dirty="0" smtClean="0"/>
              <a:t>help influence </a:t>
            </a:r>
            <a:r>
              <a:rPr lang="en-US" dirty="0"/>
              <a:t>decisions in their </a:t>
            </a:r>
            <a:r>
              <a:rPr lang="en-US" dirty="0" err="1"/>
              <a:t>favour</a:t>
            </a:r>
            <a:r>
              <a:rPr lang="en-US" dirty="0"/>
              <a:t>. In general, how important is it in our country to have the support </a:t>
            </a:r>
            <a:r>
              <a:rPr lang="en-US" dirty="0" smtClean="0"/>
              <a:t>of such </a:t>
            </a:r>
            <a:r>
              <a:rPr lang="en-US" dirty="0"/>
              <a:t>people to influence decisions in the following situations</a:t>
            </a:r>
            <a:r>
              <a:rPr lang="en-US" dirty="0" smtClean="0"/>
              <a:t>? (34 countries)</a:t>
            </a:r>
            <a:endParaRPr lang="ru-RU" dirty="0"/>
          </a:p>
        </p:txBody>
      </p:sp>
    </p:spTree>
    <p:extLst>
      <p:ext uri="{BB962C8B-B14F-4D97-AF65-F5344CB8AC3E}">
        <p14:creationId xmlns:p14="http://schemas.microsoft.com/office/powerpoint/2010/main" val="2363984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dirty="0"/>
              <a:t>Did you </a:t>
            </a:r>
            <a:r>
              <a:rPr lang="en-US" dirty="0" smtClean="0"/>
              <a:t>or any</a:t>
            </a:r>
            <a:r>
              <a:rPr lang="en-US" dirty="0"/>
              <a:t> </a:t>
            </a:r>
            <a:r>
              <a:rPr lang="en-US" dirty="0" smtClean="0"/>
              <a:t>member of  your</a:t>
            </a:r>
            <a:r>
              <a:rPr lang="en-US" dirty="0"/>
              <a:t> </a:t>
            </a:r>
            <a:r>
              <a:rPr lang="en-US" dirty="0" smtClean="0"/>
              <a:t>household</a:t>
            </a:r>
            <a:r>
              <a:rPr lang="en-US" dirty="0"/>
              <a:t> </a:t>
            </a:r>
            <a:r>
              <a:rPr lang="en-US" dirty="0" smtClean="0"/>
              <a:t>make an unofficial</a:t>
            </a:r>
            <a:r>
              <a:rPr lang="en-US" dirty="0"/>
              <a:t> </a:t>
            </a:r>
            <a:r>
              <a:rPr lang="en-US" dirty="0" smtClean="0"/>
              <a:t>payment or gift when using these services</a:t>
            </a:r>
            <a:r>
              <a:rPr lang="en-US" dirty="0"/>
              <a:t> </a:t>
            </a:r>
            <a:r>
              <a:rPr lang="en-US" dirty="0" smtClean="0"/>
              <a:t>over the past 12  months</a:t>
            </a:r>
            <a:r>
              <a:rPr lang="en-US" dirty="0"/>
              <a:t>?</a:t>
            </a:r>
            <a:endParaRPr lang="ru-RU" dirty="0"/>
          </a:p>
        </p:txBody>
      </p:sp>
    </p:spTree>
    <p:extLst>
      <p:ext uri="{BB962C8B-B14F-4D97-AF65-F5344CB8AC3E}">
        <p14:creationId xmlns:p14="http://schemas.microsoft.com/office/powerpoint/2010/main" val="191656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Motivation</a:t>
            </a:r>
            <a:endParaRPr lang="ru-RU" dirty="0"/>
          </a:p>
        </p:txBody>
      </p:sp>
      <p:sp>
        <p:nvSpPr>
          <p:cNvPr id="3" name="Объект 2"/>
          <p:cNvSpPr>
            <a:spLocks noGrp="1"/>
          </p:cNvSpPr>
          <p:nvPr>
            <p:ph idx="1"/>
          </p:nvPr>
        </p:nvSpPr>
        <p:spPr/>
        <p:txBody>
          <a:bodyPr>
            <a:normAutofit fontScale="92500" lnSpcReduction="10000"/>
          </a:bodyPr>
          <a:lstStyle/>
          <a:p>
            <a:r>
              <a:rPr lang="en-US" dirty="0" smtClean="0"/>
              <a:t>The effect of corruption on business climate: </a:t>
            </a:r>
          </a:p>
          <a:p>
            <a:r>
              <a:rPr lang="en-US" dirty="0" smtClean="0"/>
              <a:t>Negative: Corruption hampers investments and depresses economic growth (Mauro)</a:t>
            </a:r>
          </a:p>
          <a:p>
            <a:r>
              <a:rPr lang="en-US" dirty="0" smtClean="0"/>
              <a:t>Positive: Corruption helps to deal with poor institutes and to overcome ineffective laws. (</a:t>
            </a:r>
            <a:r>
              <a:rPr lang="en-US" dirty="0" err="1" smtClean="0"/>
              <a:t>Hungtinton</a:t>
            </a:r>
            <a:r>
              <a:rPr lang="en-US" dirty="0" smtClean="0"/>
              <a:t>, </a:t>
            </a:r>
            <a:r>
              <a:rPr lang="en-US" dirty="0" err="1" smtClean="0"/>
              <a:t>Leff</a:t>
            </a:r>
            <a:r>
              <a:rPr lang="en-US" dirty="0" smtClean="0"/>
              <a:t>, Scott, Vaal and </a:t>
            </a:r>
            <a:r>
              <a:rPr lang="en-US" dirty="0" err="1" smtClean="0"/>
              <a:t>Ebben</a:t>
            </a:r>
            <a:r>
              <a:rPr lang="en-US" dirty="0" smtClean="0"/>
              <a:t>) </a:t>
            </a:r>
          </a:p>
          <a:p>
            <a:r>
              <a:rPr lang="en-US" dirty="0" smtClean="0"/>
              <a:t>In both cases the authors take into account the quantitative aspect of corruption. But they don’t consider the fact that different qualitative types of corruption might have different consequences.   </a:t>
            </a:r>
          </a:p>
          <a:p>
            <a:endParaRPr lang="en-US" dirty="0" smtClean="0"/>
          </a:p>
          <a:p>
            <a:endParaRPr lang="en-US" dirty="0" smtClean="0"/>
          </a:p>
          <a:p>
            <a:endParaRPr lang="ru-RU" dirty="0"/>
          </a:p>
        </p:txBody>
      </p:sp>
    </p:spTree>
    <p:extLst>
      <p:ext uri="{BB962C8B-B14F-4D97-AF65-F5344CB8AC3E}">
        <p14:creationId xmlns:p14="http://schemas.microsoft.com/office/powerpoint/2010/main" val="2617513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Key questions:</a:t>
            </a:r>
            <a:endParaRPr lang="ru-RU" dirty="0"/>
          </a:p>
        </p:txBody>
      </p:sp>
      <p:sp>
        <p:nvSpPr>
          <p:cNvPr id="3" name="Объект 2"/>
          <p:cNvSpPr>
            <a:spLocks noGrp="1"/>
          </p:cNvSpPr>
          <p:nvPr>
            <p:ph idx="1"/>
          </p:nvPr>
        </p:nvSpPr>
        <p:spPr/>
        <p:txBody>
          <a:bodyPr/>
          <a:lstStyle/>
          <a:p>
            <a:r>
              <a:rPr lang="en-US" dirty="0" smtClean="0"/>
              <a:t>What types of corruption ties between state officials and businessmen we can observe in Russia</a:t>
            </a:r>
            <a:r>
              <a:rPr lang="ru-RU" dirty="0" smtClean="0"/>
              <a:t>?</a:t>
            </a:r>
            <a:r>
              <a:rPr lang="en-US" dirty="0" smtClean="0"/>
              <a:t> </a:t>
            </a:r>
            <a:endParaRPr lang="ru-RU" dirty="0" smtClean="0"/>
          </a:p>
          <a:p>
            <a:r>
              <a:rPr lang="en-US" dirty="0" smtClean="0"/>
              <a:t>Which </a:t>
            </a:r>
            <a:r>
              <a:rPr lang="en-US" dirty="0"/>
              <a:t>systemic factors </a:t>
            </a:r>
            <a:r>
              <a:rPr lang="en-US" dirty="0" smtClean="0"/>
              <a:t>lead </a:t>
            </a:r>
            <a:r>
              <a:rPr lang="en-US" dirty="0"/>
              <a:t>to a</a:t>
            </a:r>
            <a:r>
              <a:rPr lang="en-US" dirty="0" smtClean="0"/>
              <a:t> shift from the one corruption type to the other</a:t>
            </a:r>
            <a:r>
              <a:rPr lang="ru-RU" dirty="0" smtClean="0"/>
              <a:t>?</a:t>
            </a:r>
            <a:r>
              <a:rPr lang="en-US" dirty="0" smtClean="0"/>
              <a:t> </a:t>
            </a:r>
          </a:p>
          <a:p>
            <a:r>
              <a:rPr lang="en-US" dirty="0"/>
              <a:t>H</a:t>
            </a:r>
            <a:r>
              <a:rPr lang="en-US" dirty="0" smtClean="0"/>
              <a:t>ow </a:t>
            </a:r>
            <a:r>
              <a:rPr lang="en-US" dirty="0"/>
              <a:t>such </a:t>
            </a:r>
            <a:r>
              <a:rPr lang="en-US" dirty="0" smtClean="0"/>
              <a:t>changes </a:t>
            </a:r>
            <a:r>
              <a:rPr lang="en-US" dirty="0"/>
              <a:t>affect the business ownership </a:t>
            </a:r>
            <a:r>
              <a:rPr lang="en-US" dirty="0" smtClean="0"/>
              <a:t>environment</a:t>
            </a:r>
            <a:r>
              <a:rPr lang="ru-RU" dirty="0" smtClean="0"/>
              <a:t>?</a:t>
            </a:r>
            <a:endParaRPr lang="ru-RU" dirty="0"/>
          </a:p>
          <a:p>
            <a:endParaRPr lang="ru-RU" dirty="0"/>
          </a:p>
        </p:txBody>
      </p:sp>
    </p:spTree>
    <p:extLst>
      <p:ext uri="{BB962C8B-B14F-4D97-AF65-F5344CB8AC3E}">
        <p14:creationId xmlns:p14="http://schemas.microsoft.com/office/powerpoint/2010/main" val="2001440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Increase in parochial corruption</a:t>
            </a:r>
            <a:endParaRPr lang="ru-RU" dirty="0"/>
          </a:p>
        </p:txBody>
      </p:sp>
      <p:sp>
        <p:nvSpPr>
          <p:cNvPr id="3" name="Объект 2"/>
          <p:cNvSpPr>
            <a:spLocks noGrp="1"/>
          </p:cNvSpPr>
          <p:nvPr>
            <p:ph idx="1"/>
          </p:nvPr>
        </p:nvSpPr>
        <p:spPr/>
        <p:txBody>
          <a:bodyPr>
            <a:normAutofit lnSpcReduction="10000"/>
          </a:bodyPr>
          <a:lstStyle/>
          <a:p>
            <a:r>
              <a:rPr lang="en-US" dirty="0" smtClean="0"/>
              <a:t> </a:t>
            </a:r>
            <a:r>
              <a:rPr lang="en-US" dirty="0"/>
              <a:t>B</a:t>
            </a:r>
            <a:r>
              <a:rPr lang="en-US" dirty="0" smtClean="0"/>
              <a:t>usiness </a:t>
            </a:r>
            <a:r>
              <a:rPr lang="en-US" dirty="0"/>
              <a:t>owners and police officers build their relations upon trust and regular exchange of </a:t>
            </a:r>
            <a:r>
              <a:rPr lang="en-US" dirty="0" smtClean="0"/>
              <a:t>favors much more often than before. </a:t>
            </a:r>
          </a:p>
          <a:p>
            <a:pPr marL="0" indent="0">
              <a:buNone/>
            </a:pPr>
            <a:r>
              <a:rPr lang="en-US" i="1" dirty="0" smtClean="0"/>
              <a:t>“</a:t>
            </a:r>
            <a:r>
              <a:rPr lang="en-US" i="1" dirty="0"/>
              <a:t>When you’re working at the same place, and you’ve been there for 12 years, you can be sure to meet each of the inspectors at least once. That’s why you just go and build up those </a:t>
            </a:r>
            <a:r>
              <a:rPr lang="en-US" i="1" dirty="0" smtClean="0"/>
              <a:t>contacts”. </a:t>
            </a:r>
            <a:endParaRPr lang="ru-RU" dirty="0"/>
          </a:p>
        </p:txBody>
      </p:sp>
    </p:spTree>
    <p:extLst>
      <p:ext uri="{BB962C8B-B14F-4D97-AF65-F5344CB8AC3E}">
        <p14:creationId xmlns:p14="http://schemas.microsoft.com/office/powerpoint/2010/main" val="4234643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Decrease in market corruption </a:t>
            </a:r>
            <a:endParaRPr lang="ru-RU" dirty="0"/>
          </a:p>
        </p:txBody>
      </p:sp>
      <p:sp>
        <p:nvSpPr>
          <p:cNvPr id="3" name="Объект 2"/>
          <p:cNvSpPr>
            <a:spLocks noGrp="1"/>
          </p:cNvSpPr>
          <p:nvPr>
            <p:ph idx="1"/>
          </p:nvPr>
        </p:nvSpPr>
        <p:spPr/>
        <p:txBody>
          <a:bodyPr>
            <a:normAutofit fontScale="55000" lnSpcReduction="20000"/>
          </a:bodyPr>
          <a:lstStyle/>
          <a:p>
            <a:r>
              <a:rPr lang="en-US" dirty="0"/>
              <a:t>Today, “roof”-type services are mainly used by businesses with illegal operations, whereas by late 1990s most business owners used to have a “roof</a:t>
            </a:r>
            <a:r>
              <a:rPr lang="en-US" dirty="0" smtClean="0"/>
              <a:t>.”</a:t>
            </a:r>
          </a:p>
          <a:p>
            <a:endParaRPr lang="en-US" dirty="0" smtClean="0"/>
          </a:p>
          <a:p>
            <a:pPr marL="0" indent="0">
              <a:buNone/>
            </a:pPr>
            <a:r>
              <a:rPr lang="en-US" i="1" dirty="0"/>
              <a:t>“What kind of a “roof” are you talking about? Can’t even think about it! We operate in the legal </a:t>
            </a:r>
            <a:r>
              <a:rPr lang="en-US" i="1" dirty="0" smtClean="0"/>
              <a:t>environment”. </a:t>
            </a:r>
          </a:p>
          <a:p>
            <a:pPr marL="0" indent="0">
              <a:buNone/>
            </a:pPr>
            <a:endParaRPr lang="en-US" i="1" dirty="0" smtClean="0"/>
          </a:p>
          <a:p>
            <a:r>
              <a:rPr lang="en-US" dirty="0" smtClean="0"/>
              <a:t>Businesses experience </a:t>
            </a:r>
            <a:r>
              <a:rPr lang="en-US" dirty="0"/>
              <a:t>fewer inspections from supervising authorities including </a:t>
            </a:r>
            <a:r>
              <a:rPr lang="en-US" dirty="0" smtClean="0"/>
              <a:t>police than in 90-th</a:t>
            </a:r>
          </a:p>
          <a:p>
            <a:endParaRPr lang="en-US" dirty="0" smtClean="0"/>
          </a:p>
          <a:p>
            <a:pPr marL="0" indent="0">
              <a:buNone/>
            </a:pPr>
            <a:r>
              <a:rPr lang="en-US" i="1" dirty="0"/>
              <a:t>“We try to do everything by the rule so they just don’t come to us.” </a:t>
            </a:r>
            <a:endParaRPr lang="en-US" i="1" dirty="0" smtClean="0"/>
          </a:p>
          <a:p>
            <a:pPr marL="0" indent="0">
              <a:buNone/>
            </a:pPr>
            <a:endParaRPr lang="en-US" i="1" dirty="0" smtClean="0"/>
          </a:p>
          <a:p>
            <a:r>
              <a:rPr lang="en-US" dirty="0" smtClean="0"/>
              <a:t>The cases of violent extortions are more rare because businesses are more legal and business owners are more aware about their rights. </a:t>
            </a:r>
          </a:p>
          <a:p>
            <a:endParaRPr lang="en-US" dirty="0" smtClean="0"/>
          </a:p>
          <a:p>
            <a:pPr marL="0" indent="0">
              <a:buNone/>
            </a:pPr>
            <a:r>
              <a:rPr lang="en-US" dirty="0" smtClean="0"/>
              <a:t> </a:t>
            </a:r>
            <a:r>
              <a:rPr lang="en-US" i="1" dirty="0"/>
              <a:t>What could you possibly bring against us? If you do have something, bring that up, and we will respond to it. And if you’re just looking to get some money… Well, for doing what? That’s just called extortion, and that’s a criminal offense!”</a:t>
            </a:r>
            <a:endParaRPr lang="ru-RU" dirty="0"/>
          </a:p>
        </p:txBody>
      </p:sp>
    </p:spTree>
    <p:extLst>
      <p:ext uri="{BB962C8B-B14F-4D97-AF65-F5344CB8AC3E}">
        <p14:creationId xmlns:p14="http://schemas.microsoft.com/office/powerpoint/2010/main" val="79576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Types of corruption</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J. </a:t>
            </a:r>
            <a:r>
              <a:rPr lang="en-US" dirty="0" smtClean="0"/>
              <a:t>Scott 1969: </a:t>
            </a:r>
            <a:endParaRPr lang="en-US" dirty="0" smtClean="0"/>
          </a:p>
          <a:p>
            <a:pPr marL="0" indent="0">
              <a:buNone/>
            </a:pPr>
            <a:r>
              <a:rPr lang="en-US" dirty="0" smtClean="0"/>
              <a:t>"</a:t>
            </a:r>
            <a:r>
              <a:rPr lang="en-US" dirty="0"/>
              <a:t>parochial" </a:t>
            </a:r>
            <a:r>
              <a:rPr lang="en-US" dirty="0" smtClean="0"/>
              <a:t>corruption: only </a:t>
            </a:r>
            <a:r>
              <a:rPr lang="en-US" dirty="0"/>
              <a:t>ties of kinship, affection, and caste determine access to the allocation of benefits controlled by public </a:t>
            </a:r>
            <a:r>
              <a:rPr lang="en-US" dirty="0" smtClean="0"/>
              <a:t>officials </a:t>
            </a:r>
          </a:p>
          <a:p>
            <a:pPr marL="0" indent="0">
              <a:buNone/>
            </a:pPr>
            <a:r>
              <a:rPr lang="en-US" dirty="0" smtClean="0"/>
              <a:t>“Market” corruption: “impersonal </a:t>
            </a:r>
            <a:r>
              <a:rPr lang="en-US" dirty="0"/>
              <a:t>process in which influence is accorded those who can “pay” the most</a:t>
            </a:r>
            <a:r>
              <a:rPr lang="en-US" dirty="0" smtClean="0"/>
              <a:t>.”</a:t>
            </a:r>
          </a:p>
          <a:p>
            <a:r>
              <a:rPr lang="en-US" dirty="0" smtClean="0"/>
              <a:t>North, Wallis, </a:t>
            </a:r>
            <a:r>
              <a:rPr lang="en-US" dirty="0" err="1" smtClean="0"/>
              <a:t>Weingast</a:t>
            </a:r>
            <a:r>
              <a:rPr lang="en-US" dirty="0" smtClean="0"/>
              <a:t> 2011:</a:t>
            </a:r>
          </a:p>
          <a:p>
            <a:pPr marL="0" indent="0">
              <a:buNone/>
            </a:pPr>
            <a:r>
              <a:rPr lang="en-US" dirty="0" smtClean="0"/>
              <a:t>“Power corruption” exchange of power for economic rent (Ex: policemen who extort bribes from business owners) </a:t>
            </a:r>
            <a:endParaRPr lang="ru-RU" dirty="0"/>
          </a:p>
          <a:p>
            <a:endParaRPr lang="ru-RU" dirty="0"/>
          </a:p>
        </p:txBody>
      </p:sp>
    </p:spTree>
    <p:extLst>
      <p:ext uri="{BB962C8B-B14F-4D97-AF65-F5344CB8AC3E}">
        <p14:creationId xmlns:p14="http://schemas.microsoft.com/office/powerpoint/2010/main" val="3936242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en-US" dirty="0" smtClean="0"/>
              <a:t>“+” and “-” of corruption types</a:t>
            </a:r>
            <a:endParaRPr lang="ru-RU" dirty="0"/>
          </a:p>
        </p:txBody>
      </p:sp>
      <p:sp>
        <p:nvSpPr>
          <p:cNvPr id="3" name="Объект 2"/>
          <p:cNvSpPr>
            <a:spLocks noGrp="1"/>
          </p:cNvSpPr>
          <p:nvPr>
            <p:ph idx="1"/>
          </p:nvPr>
        </p:nvSpPr>
        <p:spPr/>
        <p:txBody>
          <a:bodyPr>
            <a:normAutofit fontScale="85000" lnSpcReduction="20000"/>
          </a:bodyPr>
          <a:lstStyle/>
          <a:p>
            <a:r>
              <a:rPr lang="en-US" dirty="0" smtClean="0"/>
              <a:t>“Market” corruption: “-” financial burdens on enterprises; “+”</a:t>
            </a:r>
            <a:r>
              <a:rPr lang="en-US" dirty="0"/>
              <a:t> </a:t>
            </a:r>
            <a:r>
              <a:rPr lang="en-US" dirty="0" smtClean="0"/>
              <a:t>more equal opportunities for business owners, it offers </a:t>
            </a:r>
            <a:r>
              <a:rPr lang="en-US" dirty="0"/>
              <a:t>a virtually universal access to favors to anyone willing to </a:t>
            </a:r>
            <a:r>
              <a:rPr lang="en-US" dirty="0" smtClean="0"/>
              <a:t>pay (J. Scott, 1969).</a:t>
            </a:r>
          </a:p>
          <a:p>
            <a:r>
              <a:rPr lang="en-US" dirty="0" smtClean="0"/>
              <a:t>“Parochial” corruption: “-” </a:t>
            </a:r>
            <a:r>
              <a:rPr lang="en-US" dirty="0"/>
              <a:t>exclusion of outsiders </a:t>
            </a:r>
            <a:r>
              <a:rPr lang="en-US" dirty="0" smtClean="0"/>
              <a:t>(</a:t>
            </a:r>
            <a:r>
              <a:rPr lang="en-US" dirty="0" err="1" smtClean="0"/>
              <a:t>Waldinger</a:t>
            </a:r>
            <a:r>
              <a:rPr lang="en-US" dirty="0"/>
              <a:t>, </a:t>
            </a:r>
            <a:r>
              <a:rPr lang="en-US" dirty="0" smtClean="0"/>
              <a:t>1995), restriction of competition. “+” less financial burdens</a:t>
            </a:r>
          </a:p>
          <a:p>
            <a:r>
              <a:rPr lang="en-US" dirty="0" smtClean="0"/>
              <a:t>“Power” corruption: “-” fear, insecurity; financial burdens. “+” the probability of uncontrolled violence is lower when social groups possessing power resources have a possibility of rent extraction (North and al. 2011).  </a:t>
            </a:r>
            <a:endParaRPr lang="ru-RU" dirty="0"/>
          </a:p>
        </p:txBody>
      </p:sp>
    </p:spTree>
    <p:extLst>
      <p:ext uri="{BB962C8B-B14F-4D97-AF65-F5344CB8AC3E}">
        <p14:creationId xmlns:p14="http://schemas.microsoft.com/office/powerpoint/2010/main" val="292900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Autofit/>
          </a:bodyPr>
          <a:lstStyle/>
          <a:p>
            <a:pPr algn="l"/>
            <a:r>
              <a:rPr lang="en-US" sz="3600" dirty="0" smtClean="0"/>
              <a:t>Russian case study: corruption ties between police officers and business owners</a:t>
            </a:r>
            <a:endParaRPr lang="ru-RU" sz="3600" dirty="0"/>
          </a:p>
        </p:txBody>
      </p:sp>
      <p:sp>
        <p:nvSpPr>
          <p:cNvPr id="3" name="Объект 2"/>
          <p:cNvSpPr>
            <a:spLocks noGrp="1"/>
          </p:cNvSpPr>
          <p:nvPr>
            <p:ph idx="1"/>
          </p:nvPr>
        </p:nvSpPr>
        <p:spPr>
          <a:xfrm>
            <a:off x="457200" y="1772816"/>
            <a:ext cx="8229600" cy="4353347"/>
          </a:xfrm>
        </p:spPr>
        <p:txBody>
          <a:bodyPr/>
          <a:lstStyle/>
          <a:p>
            <a:r>
              <a:rPr lang="en-US" dirty="0" smtClean="0"/>
              <a:t>Aim: to understand how different corruption types are related to each other within one country.</a:t>
            </a:r>
          </a:p>
          <a:p>
            <a:r>
              <a:rPr lang="en-US" dirty="0"/>
              <a:t>Why policemen</a:t>
            </a:r>
            <a:r>
              <a:rPr lang="ru-RU" dirty="0"/>
              <a:t>? </a:t>
            </a:r>
          </a:p>
          <a:p>
            <a:pPr marL="0" indent="0">
              <a:buNone/>
            </a:pPr>
            <a:r>
              <a:rPr lang="en-US" dirty="0"/>
              <a:t>For most business owners these contacts are extremely likely to happen, regardless of the nature of their activities.</a:t>
            </a:r>
            <a:endParaRPr lang="ru-RU" dirty="0"/>
          </a:p>
          <a:p>
            <a:endParaRPr lang="en-US" dirty="0" smtClean="0"/>
          </a:p>
          <a:p>
            <a:endParaRPr lang="ru-RU" dirty="0"/>
          </a:p>
        </p:txBody>
      </p:sp>
    </p:spTree>
    <p:extLst>
      <p:ext uri="{BB962C8B-B14F-4D97-AF65-F5344CB8AC3E}">
        <p14:creationId xmlns:p14="http://schemas.microsoft.com/office/powerpoint/2010/main" val="296183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Data and methodology</a:t>
            </a:r>
            <a:endParaRPr lang="ru-RU" dirty="0"/>
          </a:p>
        </p:txBody>
      </p:sp>
      <p:sp>
        <p:nvSpPr>
          <p:cNvPr id="3" name="Объект 2"/>
          <p:cNvSpPr>
            <a:spLocks noGrp="1"/>
          </p:cNvSpPr>
          <p:nvPr>
            <p:ph idx="1"/>
          </p:nvPr>
        </p:nvSpPr>
        <p:spPr/>
        <p:txBody>
          <a:bodyPr>
            <a:normAutofit fontScale="85000" lnSpcReduction="10000"/>
          </a:bodyPr>
          <a:lstStyle/>
          <a:p>
            <a:r>
              <a:rPr lang="en-US" dirty="0" smtClean="0"/>
              <a:t>In-depth interviews with the representatives (owners and executives) of small and medium sized companies </a:t>
            </a:r>
            <a:r>
              <a:rPr lang="en-US" dirty="0"/>
              <a:t>based in Moscow, the Moscow Region, and Nizhny </a:t>
            </a:r>
            <a:r>
              <a:rPr lang="en-US" dirty="0" smtClean="0"/>
              <a:t>Novgorod (14 interviews)</a:t>
            </a:r>
          </a:p>
          <a:p>
            <a:pPr lvl="0"/>
            <a:r>
              <a:rPr lang="en-US" dirty="0" smtClean="0"/>
              <a:t>In-depth interviews with police officers of different ranks and different departments based in Moscow and the Moscow Region (12 interviews).</a:t>
            </a:r>
          </a:p>
          <a:p>
            <a:pPr lvl="0"/>
            <a:r>
              <a:rPr lang="en-US" dirty="0" smtClean="0"/>
              <a:t>Questionnaire of police-people of different ranks and departments conducted in 2011 in Russia, Bulgaria and Kazakhstan.  (We use only Russian part of this survey)</a:t>
            </a:r>
            <a:endParaRPr lang="ru-RU" dirty="0" smtClean="0"/>
          </a:p>
          <a:p>
            <a:endParaRPr lang="ru-RU" dirty="0"/>
          </a:p>
        </p:txBody>
      </p:sp>
    </p:spTree>
    <p:extLst>
      <p:ext uri="{BB962C8B-B14F-4D97-AF65-F5344CB8AC3E}">
        <p14:creationId xmlns:p14="http://schemas.microsoft.com/office/powerpoint/2010/main" val="362824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Types of police-business corruption ties</a:t>
            </a:r>
            <a:endParaRPr lang="ru-RU" dirty="0"/>
          </a:p>
        </p:txBody>
      </p:sp>
      <p:sp>
        <p:nvSpPr>
          <p:cNvPr id="3" name="Объект 2"/>
          <p:cNvSpPr>
            <a:spLocks noGrp="1"/>
          </p:cNvSpPr>
          <p:nvPr>
            <p:ph idx="1"/>
          </p:nvPr>
        </p:nvSpPr>
        <p:spPr/>
        <p:txBody>
          <a:bodyPr>
            <a:normAutofit fontScale="92500" lnSpcReduction="20000"/>
          </a:bodyPr>
          <a:lstStyle/>
          <a:p>
            <a:r>
              <a:rPr lang="en-US" sz="3900" dirty="0" smtClean="0">
                <a:solidFill>
                  <a:srgbClr val="C00000"/>
                </a:solidFill>
              </a:rPr>
              <a:t>Parochial</a:t>
            </a:r>
            <a:r>
              <a:rPr lang="en-US" sz="3600" dirty="0" smtClean="0">
                <a:solidFill>
                  <a:srgbClr val="C00000"/>
                </a:solidFill>
              </a:rPr>
              <a:t> </a:t>
            </a:r>
            <a:r>
              <a:rPr lang="en-US" sz="3900" dirty="0" smtClean="0">
                <a:solidFill>
                  <a:srgbClr val="C00000"/>
                </a:solidFill>
              </a:rPr>
              <a:t>corruption</a:t>
            </a:r>
          </a:p>
          <a:p>
            <a:r>
              <a:rPr lang="en-US" dirty="0" smtClean="0"/>
              <a:t>Police officers set up their own business</a:t>
            </a:r>
          </a:p>
          <a:p>
            <a:r>
              <a:rPr lang="en-US" dirty="0" smtClean="0"/>
              <a:t>Long term friendships (services exchange, may be free from payments)</a:t>
            </a:r>
          </a:p>
          <a:p>
            <a:r>
              <a:rPr lang="en-US" dirty="0" smtClean="0"/>
              <a:t>Businessmen concede a share in their business to police officers</a:t>
            </a:r>
          </a:p>
          <a:p>
            <a:r>
              <a:rPr lang="en-US" dirty="0" smtClean="0"/>
              <a:t>“Subscription fee” for the specific set of services.(“roof”)</a:t>
            </a:r>
          </a:p>
          <a:p>
            <a:r>
              <a:rPr lang="en-US" dirty="0" smtClean="0"/>
              <a:t>Fixed fee for isolated services or favors. </a:t>
            </a:r>
          </a:p>
          <a:p>
            <a:r>
              <a:rPr lang="en-US" sz="3900" dirty="0" smtClean="0">
                <a:solidFill>
                  <a:srgbClr val="C00000"/>
                </a:solidFill>
              </a:rPr>
              <a:t>Market corruption, power corruption</a:t>
            </a:r>
          </a:p>
          <a:p>
            <a:endParaRPr lang="en-US" dirty="0" smtClean="0"/>
          </a:p>
          <a:p>
            <a:endParaRPr lang="en-US" dirty="0" smtClean="0"/>
          </a:p>
          <a:p>
            <a:endParaRPr lang="ru-RU" dirty="0"/>
          </a:p>
        </p:txBody>
      </p:sp>
    </p:spTree>
    <p:extLst>
      <p:ext uri="{BB962C8B-B14F-4D97-AF65-F5344CB8AC3E}">
        <p14:creationId xmlns:p14="http://schemas.microsoft.com/office/powerpoint/2010/main" val="284961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dirty="0" smtClean="0"/>
              <a:t>Current </a:t>
            </a:r>
            <a:r>
              <a:rPr lang="en-US" sz="3600" dirty="0" smtClean="0"/>
              <a:t>trend: from “market” and “power” corruption to “parochial” corruption  </a:t>
            </a:r>
            <a:endParaRPr lang="ru-RU" sz="3600" dirty="0"/>
          </a:p>
        </p:txBody>
      </p:sp>
      <p:sp>
        <p:nvSpPr>
          <p:cNvPr id="3" name="Объект 2"/>
          <p:cNvSpPr>
            <a:spLocks noGrp="1"/>
          </p:cNvSpPr>
          <p:nvPr>
            <p:ph idx="1"/>
          </p:nvPr>
        </p:nvSpPr>
        <p:spPr/>
        <p:txBody>
          <a:bodyPr>
            <a:normAutofit fontScale="85000" lnSpcReduction="20000"/>
          </a:bodyPr>
          <a:lstStyle/>
          <a:p>
            <a:r>
              <a:rPr lang="en-US" dirty="0" smtClean="0"/>
              <a:t>Businessmen pay cash bribes </a:t>
            </a:r>
            <a:r>
              <a:rPr lang="en-US" dirty="0" smtClean="0"/>
              <a:t> and a fixed fee for protection to </a:t>
            </a:r>
            <a:r>
              <a:rPr lang="en-US" dirty="0" smtClean="0"/>
              <a:t>policemen relatively more rare than in the 90-th. </a:t>
            </a:r>
            <a:endParaRPr lang="en-US" dirty="0" smtClean="0"/>
          </a:p>
          <a:p>
            <a:r>
              <a:rPr lang="en-US" dirty="0" smtClean="0"/>
              <a:t>The cases of violent business extortions are less widespread than in the 90-th. </a:t>
            </a:r>
            <a:endParaRPr lang="en-US" dirty="0" smtClean="0"/>
          </a:p>
          <a:p>
            <a:r>
              <a:rPr lang="en-US" dirty="0" smtClean="0"/>
              <a:t>Business owners</a:t>
            </a:r>
            <a:r>
              <a:rPr lang="en-US" dirty="0" smtClean="0"/>
              <a:t> </a:t>
            </a:r>
            <a:r>
              <a:rPr lang="en-US" dirty="0" smtClean="0"/>
              <a:t>reciprocate with police-officers more often  </a:t>
            </a:r>
            <a:r>
              <a:rPr lang="en-US" dirty="0"/>
              <a:t>through </a:t>
            </a:r>
            <a:r>
              <a:rPr lang="en-US" dirty="0" smtClean="0"/>
              <a:t>gifts</a:t>
            </a:r>
            <a:r>
              <a:rPr lang="en-US" dirty="0"/>
              <a:t> </a:t>
            </a:r>
            <a:r>
              <a:rPr lang="en-US" dirty="0" smtClean="0"/>
              <a:t>and </a:t>
            </a:r>
            <a:r>
              <a:rPr lang="en-US" dirty="0"/>
              <a:t>favors. </a:t>
            </a:r>
            <a:endParaRPr lang="en-US" dirty="0" smtClean="0"/>
          </a:p>
          <a:p>
            <a:r>
              <a:rPr lang="en-US" dirty="0" smtClean="0"/>
              <a:t>Note: this trend </a:t>
            </a:r>
            <a:r>
              <a:rPr lang="en-US" dirty="0"/>
              <a:t>refers to what is happening “at the lower level”, i.e. in relations between small and/or medium business owners and police officers from up to district police departments. At the higher levels </a:t>
            </a:r>
            <a:r>
              <a:rPr lang="en-US" dirty="0" smtClean="0"/>
              <a:t> </a:t>
            </a:r>
            <a:r>
              <a:rPr lang="en-US" dirty="0"/>
              <a:t>the situation may be different. </a:t>
            </a:r>
            <a:endParaRPr lang="ru-RU" dirty="0"/>
          </a:p>
        </p:txBody>
      </p:sp>
    </p:spTree>
    <p:extLst>
      <p:ext uri="{BB962C8B-B14F-4D97-AF65-F5344CB8AC3E}">
        <p14:creationId xmlns:p14="http://schemas.microsoft.com/office/powerpoint/2010/main" val="34613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Informal income of  policemen can decrease </a:t>
            </a:r>
            <a:endParaRPr lang="ru-RU" dirty="0"/>
          </a:p>
        </p:txBody>
      </p:sp>
      <p:sp>
        <p:nvSpPr>
          <p:cNvPr id="5" name="Объект 4"/>
          <p:cNvSpPr>
            <a:spLocks noGrp="1"/>
          </p:cNvSpPr>
          <p:nvPr>
            <p:ph idx="1"/>
          </p:nvPr>
        </p:nvSpPr>
        <p:spPr/>
        <p:txBody>
          <a:bodyPr/>
          <a:lstStyle/>
          <a:p>
            <a:r>
              <a:rPr lang="en-US" sz="2800" dirty="0"/>
              <a:t>Are there any changes </a:t>
            </a:r>
            <a:r>
              <a:rPr lang="en-US" sz="2800" dirty="0" smtClean="0"/>
              <a:t>among </a:t>
            </a:r>
            <a:r>
              <a:rPr lang="en-US" sz="2800" dirty="0"/>
              <a:t>the last one or two years concerning the </a:t>
            </a:r>
            <a:r>
              <a:rPr lang="en-US" sz="2800" dirty="0" smtClean="0"/>
              <a:t>possibilities </a:t>
            </a:r>
            <a:r>
              <a:rPr lang="en-US" sz="2800" dirty="0"/>
              <a:t>of getting additional income working in the police</a:t>
            </a:r>
            <a:r>
              <a:rPr lang="en-US" dirty="0" smtClean="0"/>
              <a:t>?</a:t>
            </a:r>
          </a:p>
          <a:p>
            <a:endParaRPr lang="ru-RU" dirty="0"/>
          </a:p>
        </p:txBody>
      </p:sp>
      <p:graphicFrame>
        <p:nvGraphicFramePr>
          <p:cNvPr id="6" name="Диаграмма 5"/>
          <p:cNvGraphicFramePr>
            <a:graphicFrameLocks/>
          </p:cNvGraphicFramePr>
          <p:nvPr>
            <p:extLst>
              <p:ext uri="{D42A27DB-BD31-4B8C-83A1-F6EECF244321}">
                <p14:modId xmlns:p14="http://schemas.microsoft.com/office/powerpoint/2010/main" val="2914815390"/>
              </p:ext>
            </p:extLst>
          </p:nvPr>
        </p:nvGraphicFramePr>
        <p:xfrm>
          <a:off x="467544" y="3212976"/>
          <a:ext cx="8136904" cy="3096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6254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TotalTime>
  <Words>1376</Words>
  <Application>Microsoft Office PowerPoint</Application>
  <PresentationFormat>Экран (4:3)</PresentationFormat>
  <Paragraphs>95</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Types of corruption: the effect on business environment</vt:lpstr>
      <vt:lpstr>Motivation</vt:lpstr>
      <vt:lpstr>Types of corruption</vt:lpstr>
      <vt:lpstr>“+” and “-” of corruption types</vt:lpstr>
      <vt:lpstr>Russian case study: corruption ties between police officers and business owners</vt:lpstr>
      <vt:lpstr>Data and methodology</vt:lpstr>
      <vt:lpstr>Types of police-business corruption ties</vt:lpstr>
      <vt:lpstr>Current trend: from “market” and “power” corruption to “parochial” corruption  </vt:lpstr>
      <vt:lpstr>Informal income of  policemen can decrease </vt:lpstr>
      <vt:lpstr>Possible explanations of the trend</vt:lpstr>
      <vt:lpstr>How has changed supervisors’ control  in your department over the past year? (policemen survey)</vt:lpstr>
      <vt:lpstr>Possible explanations of the increase in “parochial” corruption</vt:lpstr>
      <vt:lpstr>Advantages for business environment</vt:lpstr>
      <vt:lpstr>Disadvantages for business environment</vt:lpstr>
      <vt:lpstr>Conclusions from the Russian case study</vt:lpstr>
      <vt:lpstr>Next steps</vt:lpstr>
      <vt:lpstr>Thank you for attention!</vt:lpstr>
      <vt:lpstr>Презентация PowerPoint</vt:lpstr>
      <vt:lpstr>Презентация PowerPoint</vt:lpstr>
      <vt:lpstr>Key questions:</vt:lpstr>
      <vt:lpstr>Increase in parochial corruption</vt:lpstr>
      <vt:lpstr>Decrease in market corruption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Мария</dc:creator>
  <cp:lastModifiedBy>Мария</cp:lastModifiedBy>
  <cp:revision>80</cp:revision>
  <dcterms:created xsi:type="dcterms:W3CDTF">2012-06-07T07:42:24Z</dcterms:created>
  <dcterms:modified xsi:type="dcterms:W3CDTF">2012-06-13T13:03:48Z</dcterms:modified>
</cp:coreProperties>
</file>