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B140A-CBA6-4D6F-BF04-F633CF876D7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33CCC8-812A-447C-BD26-C321701DDEDE}">
      <dgm:prSet phldrT="[Текст]"/>
      <dgm:spPr/>
      <dgm:t>
        <a:bodyPr/>
        <a:lstStyle/>
        <a:p>
          <a:r>
            <a:rPr lang="ru-RU" dirty="0" smtClean="0"/>
            <a:t>Интегрированный показатель</a:t>
          </a:r>
          <a:endParaRPr lang="ru-RU" dirty="0"/>
        </a:p>
      </dgm:t>
    </dgm:pt>
    <dgm:pt modelId="{F20602F1-BF83-4818-9C55-47198A0BD178}" type="parTrans" cxnId="{4BF14486-2571-4F1D-95C0-9D2CDEE014EA}">
      <dgm:prSet/>
      <dgm:spPr/>
      <dgm:t>
        <a:bodyPr/>
        <a:lstStyle/>
        <a:p>
          <a:endParaRPr lang="ru-RU"/>
        </a:p>
      </dgm:t>
    </dgm:pt>
    <dgm:pt modelId="{1A59E691-9675-40C9-A120-A3565D697DEF}" type="sibTrans" cxnId="{4BF14486-2571-4F1D-95C0-9D2CDEE014EA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D19FAC7D-105E-4EC3-B981-3A30076FCE62}">
          <dgm:prSet phldrT="[Текст]" custT="1"/>
          <dgm:spPr/>
          <dgm:t>
            <a:bodyPr/>
            <a:lstStyle/>
            <a:p>
              <a:r>
                <a:rPr lang="en-US" sz="2000" dirty="0" smtClean="0"/>
                <a:t>INCDQUANT=</a:t>
              </a:r>
              <a14:m>
                <m:oMath xmlns:m="http://schemas.openxmlformats.org/officeDocument/2006/math">
                  <m:nary>
                    <m:naryPr>
                      <m:chr m:val="∑"/>
                      <m:limLoc m:val="undOvr"/>
                      <m:ctrlPr>
                        <a:rPr lang="ru-RU" sz="2000" i="1">
                          <a:latin typeface="Cambria Math"/>
                        </a:rPr>
                      </m:ctrlPr>
                    </m:naryPr>
                    <m:sub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i</m:t>
                      </m:r>
                      <m:r>
                        <a:rPr lang="en-US" sz="2000">
                          <a:latin typeface="Cambria Math"/>
                        </a:rPr>
                        <m:t>=1</m:t>
                      </m:r>
                    </m:sub>
                    <m:sup>
                      <m:r>
                        <a:rPr lang="en-US" sz="2000">
                          <a:latin typeface="Cambria Math"/>
                        </a:rPr>
                        <m:t>3</m:t>
                      </m:r>
                    </m:sup>
                    <m:e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INCDQUANT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i</m:t>
                          </m:r>
                          <m:r>
                            <a:rPr lang="en-US" sz="200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j</m:t>
                          </m:r>
                        </m:sub>
                      </m:sSub>
                    </m:e>
                  </m:nary>
                </m:oMath>
              </a14:m>
              <a:endParaRPr lang="ru-RU" sz="1100" dirty="0"/>
            </a:p>
          </dgm:t>
        </dgm:pt>
      </mc:Choice>
      <mc:Fallback xmlns="">
        <dgm:pt modelId="{D19FAC7D-105E-4EC3-B981-3A30076FCE62}">
          <dgm:prSet phldrT="[Текст]" custT="1"/>
          <dgm:spPr/>
          <dgm:t>
            <a:bodyPr/>
            <a:lstStyle/>
            <a:p>
              <a:r>
                <a:rPr lang="en-US" sz="2000" dirty="0" smtClean="0"/>
                <a:t>INCDQUANT=</a:t>
              </a:r>
              <a:r>
                <a:rPr lang="ru-RU" sz="2000" i="0"/>
                <a:t>∑1</a:t>
              </a:r>
              <a:r>
                <a:rPr lang="en-US" sz="2000" i="0"/>
                <a:t>_</a:t>
              </a:r>
              <a:r>
                <a:rPr lang="ru-RU" sz="2000" i="0"/>
                <a:t>(</a:t>
              </a:r>
              <a:r>
                <a:rPr lang="en-US" sz="2000" i="0"/>
                <a:t>i=1</a:t>
              </a:r>
              <a:r>
                <a:rPr lang="ru-RU" sz="2000" i="0"/>
                <a:t>)</a:t>
              </a:r>
              <a:r>
                <a:rPr lang="en-US" sz="2000" i="0"/>
                <a:t>^3▒INCDQUANT</a:t>
              </a:r>
              <a:r>
                <a:rPr lang="ru-RU" sz="2000" i="0"/>
                <a:t>_(</a:t>
              </a:r>
              <a:r>
                <a:rPr lang="en-US" sz="2000" i="0"/>
                <a:t>i,j</a:t>
              </a:r>
              <a:r>
                <a:rPr lang="ru-RU" sz="2000" i="0"/>
                <a:t>)</a:t>
              </a:r>
              <a:r>
                <a:rPr lang="en-US" sz="2000" i="0"/>
                <a:t> </a:t>
              </a:r>
              <a:endParaRPr lang="ru-RU" sz="1100" dirty="0"/>
            </a:p>
          </dgm:t>
        </dgm:pt>
      </mc:Fallback>
    </mc:AlternateContent>
    <dgm:pt modelId="{4E2113B0-5D5A-4C38-98AE-ABDFDCB2EEA8}" type="parTrans" cxnId="{8996C5DA-4F7A-4C7B-80F7-299D5CBD67D4}">
      <dgm:prSet/>
      <dgm:spPr/>
      <dgm:t>
        <a:bodyPr/>
        <a:lstStyle/>
        <a:p>
          <a:endParaRPr lang="ru-RU"/>
        </a:p>
      </dgm:t>
    </dgm:pt>
    <dgm:pt modelId="{D00C0C88-5A82-4358-A277-6C0DC29DD3F0}" type="sibTrans" cxnId="{8996C5DA-4F7A-4C7B-80F7-299D5CBD67D4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B791DB6C-0F43-4D83-9911-0F9D6C6D1B2F}">
          <dgm:prSet phldrT="[Текст]" custT="1"/>
          <dgm:spPr/>
          <dgm:t>
            <a:bodyPr/>
            <a:lstStyle/>
            <a:p>
              <a:r>
                <a:rPr lang="en-US" sz="2000" dirty="0" smtClean="0"/>
                <a:t>INCDQUAL=</a:t>
              </a:r>
              <a14:m>
                <m:oMath xmlns:m="http://schemas.openxmlformats.org/officeDocument/2006/math">
                  <m:nary>
                    <m:naryPr>
                      <m:chr m:val="∑"/>
                      <m:limLoc m:val="undOvr"/>
                      <m:ctrlPr>
                        <a:rPr lang="ru-RU" sz="2000" i="1">
                          <a:latin typeface="Cambria Math"/>
                        </a:rPr>
                      </m:ctrlPr>
                    </m:naryPr>
                    <m:sub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k</m:t>
                      </m:r>
                      <m:r>
                        <a:rPr lang="en-US" sz="2000">
                          <a:latin typeface="Cambria Math"/>
                        </a:rPr>
                        <m:t>=1</m:t>
                      </m:r>
                    </m:sub>
                    <m:sup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i</m:t>
                          </m:r>
                        </m:sub>
                      </m:sSub>
                    </m:sup>
                    <m:e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type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kj</m:t>
                          </m:r>
                        </m:sub>
                      </m:sSub>
                    </m:e>
                  </m:nary>
                  <m:r>
                    <a:rPr lang="en-US" sz="2000">
                      <a:latin typeface="Cambria Math"/>
                    </a:rPr>
                    <m:t>+</m:t>
                  </m:r>
                  <m:nary>
                    <m:naryPr>
                      <m:chr m:val="∑"/>
                      <m:limLoc m:val="undOvr"/>
                      <m:ctrlPr>
                        <a:rPr lang="ru-RU" sz="2000" i="1">
                          <a:latin typeface="Cambria Math"/>
                        </a:rPr>
                      </m:ctrlPr>
                    </m:naryPr>
                    <m:sub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k</m:t>
                      </m:r>
                      <m:r>
                        <a:rPr lang="en-US" sz="2000">
                          <a:latin typeface="Cambria Math"/>
                        </a:rPr>
                        <m:t>=1</m:t>
                      </m:r>
                    </m:sub>
                    <m:sup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i</m:t>
                          </m:r>
                        </m:sub>
                      </m:sSub>
                    </m:sup>
                    <m:e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nature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kj</m:t>
                          </m:r>
                        </m:sub>
                      </m:sSub>
                    </m:e>
                  </m:nary>
                  <m:r>
                    <a:rPr lang="en-US" sz="2000">
                      <a:latin typeface="Cambria Math"/>
                    </a:rPr>
                    <m:t>+</m:t>
                  </m:r>
                  <m:nary>
                    <m:naryPr>
                      <m:chr m:val="∑"/>
                      <m:limLoc m:val="undOvr"/>
                      <m:ctrlPr>
                        <a:rPr lang="ru-RU" sz="2000" i="1">
                          <a:latin typeface="Cambria Math"/>
                        </a:rPr>
                      </m:ctrlPr>
                    </m:naryPr>
                    <m:sub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k</m:t>
                      </m:r>
                      <m:r>
                        <a:rPr lang="en-US" sz="2000">
                          <a:latin typeface="Cambria Math"/>
                        </a:rPr>
                        <m:t>=1</m:t>
                      </m:r>
                    </m:sub>
                    <m:sup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i</m:t>
                          </m:r>
                        </m:sub>
                      </m:sSub>
                    </m:sup>
                    <m:e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outlook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kj</m:t>
                          </m:r>
                        </m:sub>
                      </m:sSub>
                    </m:e>
                  </m:nary>
                </m:oMath>
              </a14:m>
              <a:r>
                <a:rPr lang="en-US" sz="2000" dirty="0" smtClean="0"/>
                <a:t> (8)</a:t>
              </a:r>
              <a:endParaRPr lang="ru-RU" sz="2000" dirty="0"/>
            </a:p>
          </dgm:t>
        </dgm:pt>
      </mc:Choice>
      <mc:Fallback xmlns="">
        <dgm:pt modelId="{B791DB6C-0F43-4D83-9911-0F9D6C6D1B2F}">
          <dgm:prSet phldrT="[Текст]" custT="1"/>
          <dgm:spPr/>
          <dgm:t>
            <a:bodyPr/>
            <a:lstStyle/>
            <a:p>
              <a:r>
                <a:rPr lang="en-US" sz="2000" dirty="0" smtClean="0"/>
                <a:t>INCDQUAL=</a:t>
              </a:r>
              <a:r>
                <a:rPr lang="ru-RU" sz="2000" i="0">
                  <a:latin typeface="Cambria Math"/>
                </a:rPr>
                <a:t>∑1</a:t>
              </a:r>
              <a:r>
                <a:rPr lang="en-US" sz="2000" i="0">
                  <a:latin typeface="Cambria Math"/>
                </a:rPr>
                <a:t>_</a:t>
              </a:r>
              <a:r>
                <a:rPr lang="ru-RU" sz="2000" i="0">
                  <a:latin typeface="Cambria Math"/>
                </a:rPr>
                <a:t>(</a:t>
              </a:r>
              <a:r>
                <a:rPr lang="en-US" sz="2000" i="0">
                  <a:latin typeface="Cambria Math"/>
                </a:rPr>
                <a:t>k=1</a:t>
              </a:r>
              <a:r>
                <a:rPr lang="ru-RU" sz="2000" i="0">
                  <a:latin typeface="Cambria Math"/>
                </a:rPr>
                <a:t>)</a:t>
              </a:r>
              <a:r>
                <a:rPr lang="en-US" sz="2000" i="0">
                  <a:latin typeface="Cambria Math"/>
                </a:rPr>
                <a:t>^(K</a:t>
              </a:r>
              <a:r>
                <a:rPr lang="ru-RU" sz="2000" i="0">
                  <a:latin typeface="Cambria Math"/>
                </a:rPr>
                <a:t>_</a:t>
              </a:r>
              <a:r>
                <a:rPr lang="en-US" sz="2000" i="0">
                  <a:latin typeface="Cambria Math"/>
                </a:rPr>
                <a:t>i)▒type</a:t>
              </a:r>
              <a:r>
                <a:rPr lang="ru-RU" sz="2000" i="0">
                  <a:latin typeface="Cambria Math"/>
                </a:rPr>
                <a:t>_</a:t>
              </a:r>
              <a:r>
                <a:rPr lang="en-US" sz="2000" i="0">
                  <a:latin typeface="Cambria Math"/>
                </a:rPr>
                <a:t>kj +</a:t>
              </a:r>
              <a:r>
                <a:rPr lang="ru-RU" sz="2000" i="0">
                  <a:latin typeface="Cambria Math"/>
                </a:rPr>
                <a:t>∑1</a:t>
              </a:r>
              <a:r>
                <a:rPr lang="en-US" sz="2000" i="0">
                  <a:latin typeface="Cambria Math"/>
                </a:rPr>
                <a:t>_</a:t>
              </a:r>
              <a:r>
                <a:rPr lang="ru-RU" sz="2000" i="0">
                  <a:latin typeface="Cambria Math"/>
                </a:rPr>
                <a:t>(</a:t>
              </a:r>
              <a:r>
                <a:rPr lang="en-US" sz="2000" i="0">
                  <a:latin typeface="Cambria Math"/>
                </a:rPr>
                <a:t>k=1</a:t>
              </a:r>
              <a:r>
                <a:rPr lang="ru-RU" sz="2000" i="0">
                  <a:latin typeface="Cambria Math"/>
                </a:rPr>
                <a:t>)</a:t>
              </a:r>
              <a:r>
                <a:rPr lang="en-US" sz="2000" i="0">
                  <a:latin typeface="Cambria Math"/>
                </a:rPr>
                <a:t>^(K</a:t>
              </a:r>
              <a:r>
                <a:rPr lang="ru-RU" sz="2000" i="0">
                  <a:latin typeface="Cambria Math"/>
                </a:rPr>
                <a:t>_</a:t>
              </a:r>
              <a:r>
                <a:rPr lang="en-US" sz="2000" i="0">
                  <a:latin typeface="Cambria Math"/>
                </a:rPr>
                <a:t>i)▒nature</a:t>
              </a:r>
              <a:r>
                <a:rPr lang="ru-RU" sz="2000" i="0">
                  <a:latin typeface="Cambria Math"/>
                </a:rPr>
                <a:t>_</a:t>
              </a:r>
              <a:r>
                <a:rPr lang="en-US" sz="2000" i="0">
                  <a:latin typeface="Cambria Math"/>
                </a:rPr>
                <a:t>kj +</a:t>
              </a:r>
              <a:r>
                <a:rPr lang="ru-RU" sz="2000" i="0">
                  <a:latin typeface="Cambria Math"/>
                </a:rPr>
                <a:t>∑1</a:t>
              </a:r>
              <a:r>
                <a:rPr lang="en-US" sz="2000" i="0">
                  <a:latin typeface="Cambria Math"/>
                </a:rPr>
                <a:t>_</a:t>
              </a:r>
              <a:r>
                <a:rPr lang="ru-RU" sz="2000" i="0">
                  <a:latin typeface="Cambria Math"/>
                </a:rPr>
                <a:t>(</a:t>
              </a:r>
              <a:r>
                <a:rPr lang="en-US" sz="2000" i="0">
                  <a:latin typeface="Cambria Math"/>
                </a:rPr>
                <a:t>k=1</a:t>
              </a:r>
              <a:r>
                <a:rPr lang="ru-RU" sz="2000" i="0">
                  <a:latin typeface="Cambria Math"/>
                </a:rPr>
                <a:t>)</a:t>
              </a:r>
              <a:r>
                <a:rPr lang="en-US" sz="2000" i="0">
                  <a:latin typeface="Cambria Math"/>
                </a:rPr>
                <a:t>^(K</a:t>
              </a:r>
              <a:r>
                <a:rPr lang="ru-RU" sz="2000" i="0">
                  <a:latin typeface="Cambria Math"/>
                </a:rPr>
                <a:t>_</a:t>
              </a:r>
              <a:r>
                <a:rPr lang="en-US" sz="2000" i="0">
                  <a:latin typeface="Cambria Math"/>
                </a:rPr>
                <a:t>i)▒outlook</a:t>
              </a:r>
              <a:r>
                <a:rPr lang="ru-RU" sz="2000" i="0">
                  <a:latin typeface="Cambria Math"/>
                </a:rPr>
                <a:t>_</a:t>
              </a:r>
              <a:r>
                <a:rPr lang="en-US" sz="2000" i="0">
                  <a:latin typeface="Cambria Math"/>
                </a:rPr>
                <a:t>kj </a:t>
              </a:r>
              <a:r>
                <a:rPr lang="en-US" sz="2000" dirty="0" smtClean="0"/>
                <a:t> (8)</a:t>
              </a:r>
              <a:endParaRPr lang="ru-RU" sz="2000" dirty="0"/>
            </a:p>
          </dgm:t>
        </dgm:pt>
      </mc:Fallback>
    </mc:AlternateContent>
    <dgm:pt modelId="{9D413C88-9683-4EB7-86A2-8CE82B6A21CA}" type="parTrans" cxnId="{3A085273-996F-4BEB-9FB9-3884AD579992}">
      <dgm:prSet/>
      <dgm:spPr/>
      <dgm:t>
        <a:bodyPr/>
        <a:lstStyle/>
        <a:p>
          <a:endParaRPr lang="ru-RU"/>
        </a:p>
      </dgm:t>
    </dgm:pt>
    <dgm:pt modelId="{FF491C41-3DC3-4E5E-8F67-043BB3610D35}" type="sibTrans" cxnId="{3A085273-996F-4BEB-9FB9-3884AD579992}">
      <dgm:prSet/>
      <dgm:spPr/>
      <dgm:t>
        <a:bodyPr/>
        <a:lstStyle/>
        <a:p>
          <a:endParaRPr lang="ru-RU"/>
        </a:p>
      </dgm:t>
    </dgm:pt>
    <dgm:pt modelId="{514AB6E7-05CF-4543-8ACD-A7171A851739}">
      <dgm:prSet phldrT="[Текст]"/>
      <dgm:spPr/>
      <dgm:t>
        <a:bodyPr/>
        <a:lstStyle/>
        <a:p>
          <a:r>
            <a:rPr lang="ru-RU" dirty="0" smtClean="0"/>
            <a:t>Категориальный показатель</a:t>
          </a:r>
          <a:endParaRPr lang="ru-RU" dirty="0"/>
        </a:p>
      </dgm:t>
    </dgm:pt>
    <dgm:pt modelId="{3735CDE8-CD58-436F-B43F-6FC53F1B9C22}" type="parTrans" cxnId="{47E5868A-8CD8-46AB-A68E-9791AB512F49}">
      <dgm:prSet/>
      <dgm:spPr/>
      <dgm:t>
        <a:bodyPr/>
        <a:lstStyle/>
        <a:p>
          <a:endParaRPr lang="ru-RU"/>
        </a:p>
      </dgm:t>
    </dgm:pt>
    <dgm:pt modelId="{459B6CA2-E9ED-473D-BAC5-CE43FD16A75E}" type="sibTrans" cxnId="{47E5868A-8CD8-46AB-A68E-9791AB512F49}">
      <dgm:prSet/>
      <dgm:spPr/>
      <dgm:t>
        <a:bodyPr/>
        <a:lstStyle/>
        <a:p>
          <a:endParaRPr lang="ru-RU"/>
        </a:p>
      </dgm:t>
    </dgm:pt>
    <dgm:pt modelId="{E1463BD8-8A61-47C4-A810-1D5A0F692A06}">
      <dgm:prSet phldrT="[Текст]" custT="1"/>
      <dgm:spPr/>
      <dgm:t>
        <a:bodyPr/>
        <a:lstStyle/>
        <a:p>
          <a:r>
            <a:rPr lang="ru-RU" sz="1800" dirty="0" smtClean="0"/>
            <a:t>Бинарные (да-1, нет-0)</a:t>
          </a:r>
          <a:endParaRPr lang="ru-RU" sz="1800" dirty="0"/>
        </a:p>
      </dgm:t>
    </dgm:pt>
    <dgm:pt modelId="{4744DD5B-9B0F-4F30-AA4D-A7D57AF00E7F}" type="parTrans" cxnId="{CC73364B-3E30-47A5-B4F2-E89A9BF4A2FC}">
      <dgm:prSet/>
      <dgm:spPr/>
      <dgm:t>
        <a:bodyPr/>
        <a:lstStyle/>
        <a:p>
          <a:endParaRPr lang="ru-RU"/>
        </a:p>
      </dgm:t>
    </dgm:pt>
    <dgm:pt modelId="{C9F48FB2-E7BC-45D5-9D7E-686482F00581}" type="sibTrans" cxnId="{CC73364B-3E30-47A5-B4F2-E89A9BF4A2FC}">
      <dgm:prSet/>
      <dgm:spPr/>
      <dgm:t>
        <a:bodyPr/>
        <a:lstStyle/>
        <a:p>
          <a:endParaRPr lang="ru-RU"/>
        </a:p>
      </dgm:t>
    </dgm:pt>
    <dgm:pt modelId="{0C7D60C3-585F-45A6-A08F-D66A85B7DB4A}">
      <dgm:prSet phldrT="[Текст]" custT="1"/>
      <dgm:spPr/>
      <dgm:t>
        <a:bodyPr/>
        <a:lstStyle/>
        <a:p>
          <a:r>
            <a:rPr lang="ru-RU" sz="1600" dirty="0" smtClean="0"/>
            <a:t>Кол-во баллов в зависимости от вида (вербальное, визуальное, численное)</a:t>
          </a:r>
          <a:r>
            <a:rPr lang="en-US" sz="1600" dirty="0" smtClean="0"/>
            <a:t> (9)</a:t>
          </a:r>
          <a:endParaRPr lang="ru-RU" sz="1600" dirty="0"/>
        </a:p>
      </dgm:t>
    </dgm:pt>
    <dgm:pt modelId="{3ED5FF47-20AD-4347-8702-70BA96A9567B}" type="parTrans" cxnId="{93E27C4D-0A39-4F13-A038-99B30DA811ED}">
      <dgm:prSet/>
      <dgm:spPr/>
      <dgm:t>
        <a:bodyPr/>
        <a:lstStyle/>
        <a:p>
          <a:endParaRPr lang="ru-RU"/>
        </a:p>
      </dgm:t>
    </dgm:pt>
    <dgm:pt modelId="{AA1F6C5B-0D2C-4312-A3FF-720E21AA531D}" type="sibTrans" cxnId="{93E27C4D-0A39-4F13-A038-99B30DA811ED}">
      <dgm:prSet/>
      <dgm:spPr/>
      <dgm:t>
        <a:bodyPr/>
        <a:lstStyle/>
        <a:p>
          <a:endParaRPr lang="ru-RU"/>
        </a:p>
      </dgm:t>
    </dgm:pt>
    <dgm:pt modelId="{F5CCE234-E3D2-468C-9BCE-2D740CE3BA64}" type="pres">
      <dgm:prSet presAssocID="{E9CB140A-CBA6-4D6F-BF04-F633CF876D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65D9B8-E778-43E8-AF8D-A47D06B1AF02}" type="pres">
      <dgm:prSet presAssocID="{5D33CCC8-812A-447C-BD26-C321701DDEDE}" presName="root" presStyleCnt="0"/>
      <dgm:spPr/>
    </dgm:pt>
    <dgm:pt modelId="{B09A4FB6-D3A2-46FC-A410-01435CB7D2B3}" type="pres">
      <dgm:prSet presAssocID="{5D33CCC8-812A-447C-BD26-C321701DDEDE}" presName="rootComposite" presStyleCnt="0"/>
      <dgm:spPr/>
    </dgm:pt>
    <dgm:pt modelId="{7A98FD4F-9242-421D-BED9-9DB95C379A51}" type="pres">
      <dgm:prSet presAssocID="{5D33CCC8-812A-447C-BD26-C321701DDEDE}" presName="rootText" presStyleLbl="node1" presStyleIdx="0" presStyleCnt="2"/>
      <dgm:spPr/>
      <dgm:t>
        <a:bodyPr/>
        <a:lstStyle/>
        <a:p>
          <a:endParaRPr lang="ru-RU"/>
        </a:p>
      </dgm:t>
    </dgm:pt>
    <dgm:pt modelId="{A7DB6141-745A-4C49-A75E-4DB79C8EBD9E}" type="pres">
      <dgm:prSet presAssocID="{5D33CCC8-812A-447C-BD26-C321701DDEDE}" presName="rootConnector" presStyleLbl="node1" presStyleIdx="0" presStyleCnt="2"/>
      <dgm:spPr/>
      <dgm:t>
        <a:bodyPr/>
        <a:lstStyle/>
        <a:p>
          <a:endParaRPr lang="ru-RU"/>
        </a:p>
      </dgm:t>
    </dgm:pt>
    <dgm:pt modelId="{3BE32A0E-5F9B-429D-B7FF-4BE658AD244C}" type="pres">
      <dgm:prSet presAssocID="{5D33CCC8-812A-447C-BD26-C321701DDEDE}" presName="childShape" presStyleCnt="0"/>
      <dgm:spPr/>
    </dgm:pt>
    <dgm:pt modelId="{165C93C6-C3B8-437A-A4B2-C8BA5EDECE3D}" type="pres">
      <dgm:prSet presAssocID="{4E2113B0-5D5A-4C38-98AE-ABDFDCB2EEA8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FEBF9CA-7C6F-4282-9C72-F2B9776EE37C}" type="pres">
      <dgm:prSet presAssocID="{D19FAC7D-105E-4EC3-B981-3A30076FCE62}" presName="childText" presStyleLbl="bgAcc1" presStyleIdx="0" presStyleCnt="4" custScaleX="125264" custLinFactNeighborX="469" custLinFactNeighborY="-9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1CE4B-AED1-48CF-B472-45508430353F}" type="pres">
      <dgm:prSet presAssocID="{9D413C88-9683-4EB7-86A2-8CE82B6A21CA}" presName="Name13" presStyleLbl="parChTrans1D2" presStyleIdx="1" presStyleCnt="4"/>
      <dgm:spPr/>
      <dgm:t>
        <a:bodyPr/>
        <a:lstStyle/>
        <a:p>
          <a:endParaRPr lang="ru-RU"/>
        </a:p>
      </dgm:t>
    </dgm:pt>
    <dgm:pt modelId="{F72FB9B1-1D47-44CB-9B77-5F9011FCC21C}" type="pres">
      <dgm:prSet presAssocID="{B791DB6C-0F43-4D83-9911-0F9D6C6D1B2F}" presName="childText" presStyleLbl="bgAcc1" presStyleIdx="1" presStyleCnt="4" custScaleX="115984" custScaleY="163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0133F-A1C3-4FC7-9B35-605B25F2F02F}" type="pres">
      <dgm:prSet presAssocID="{514AB6E7-05CF-4543-8ACD-A7171A851739}" presName="root" presStyleCnt="0"/>
      <dgm:spPr/>
    </dgm:pt>
    <dgm:pt modelId="{465D1000-C49E-42F4-9918-F17BDC2259C5}" type="pres">
      <dgm:prSet presAssocID="{514AB6E7-05CF-4543-8ACD-A7171A851739}" presName="rootComposite" presStyleCnt="0"/>
      <dgm:spPr/>
    </dgm:pt>
    <dgm:pt modelId="{0DEF369E-28AE-4A77-B61E-51D1338FB5C2}" type="pres">
      <dgm:prSet presAssocID="{514AB6E7-05CF-4543-8ACD-A7171A851739}" presName="rootText" presStyleLbl="node1" presStyleIdx="1" presStyleCnt="2"/>
      <dgm:spPr/>
      <dgm:t>
        <a:bodyPr/>
        <a:lstStyle/>
        <a:p>
          <a:endParaRPr lang="ru-RU"/>
        </a:p>
      </dgm:t>
    </dgm:pt>
    <dgm:pt modelId="{EB0FE222-5BF1-4EE9-B230-91C58C0B1AEE}" type="pres">
      <dgm:prSet presAssocID="{514AB6E7-05CF-4543-8ACD-A7171A851739}" presName="rootConnector" presStyleLbl="node1" presStyleIdx="1" presStyleCnt="2"/>
      <dgm:spPr/>
      <dgm:t>
        <a:bodyPr/>
        <a:lstStyle/>
        <a:p>
          <a:endParaRPr lang="ru-RU"/>
        </a:p>
      </dgm:t>
    </dgm:pt>
    <dgm:pt modelId="{F0CBB786-C32A-4BF5-96F5-360C1E60894F}" type="pres">
      <dgm:prSet presAssocID="{514AB6E7-05CF-4543-8ACD-A7171A851739}" presName="childShape" presStyleCnt="0"/>
      <dgm:spPr/>
    </dgm:pt>
    <dgm:pt modelId="{AFE54E71-23B8-4738-BD9F-D88CADE97504}" type="pres">
      <dgm:prSet presAssocID="{4744DD5B-9B0F-4F30-AA4D-A7D57AF00E7F}" presName="Name13" presStyleLbl="parChTrans1D2" presStyleIdx="2" presStyleCnt="4"/>
      <dgm:spPr/>
      <dgm:t>
        <a:bodyPr/>
        <a:lstStyle/>
        <a:p>
          <a:endParaRPr lang="ru-RU"/>
        </a:p>
      </dgm:t>
    </dgm:pt>
    <dgm:pt modelId="{0115B99F-3835-47E0-851D-1B4B4DB0C0A7}" type="pres">
      <dgm:prSet presAssocID="{E1463BD8-8A61-47C4-A810-1D5A0F692A06}" presName="childText" presStyleLbl="bgAcc1" presStyleIdx="2" presStyleCnt="4" custScaleX="122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E2A40-09B6-4C52-8F22-AADC002DD63B}" type="pres">
      <dgm:prSet presAssocID="{3ED5FF47-20AD-4347-8702-70BA96A9567B}" presName="Name13" presStyleLbl="parChTrans1D2" presStyleIdx="3" presStyleCnt="4"/>
      <dgm:spPr/>
      <dgm:t>
        <a:bodyPr/>
        <a:lstStyle/>
        <a:p>
          <a:endParaRPr lang="ru-RU"/>
        </a:p>
      </dgm:t>
    </dgm:pt>
    <dgm:pt modelId="{1F473E63-11F2-4F56-9AA0-FB7C88606C73}" type="pres">
      <dgm:prSet presAssocID="{0C7D60C3-585F-45A6-A08F-D66A85B7DB4A}" presName="childText" presStyleLbl="bgAcc1" presStyleIdx="3" presStyleCnt="4" custScaleX="130937" custScaleY="14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824A0E-41FC-4517-B4F8-125F5A99B26C}" type="presOf" srcId="{5D33CCC8-812A-447C-BD26-C321701DDEDE}" destId="{7A98FD4F-9242-421D-BED9-9DB95C379A51}" srcOrd="0" destOrd="0" presId="urn:microsoft.com/office/officeart/2005/8/layout/hierarchy3"/>
    <dgm:cxn modelId="{3D2E4333-AA8C-4000-A525-2D0306EA8080}" type="presOf" srcId="{4744DD5B-9B0F-4F30-AA4D-A7D57AF00E7F}" destId="{AFE54E71-23B8-4738-BD9F-D88CADE97504}" srcOrd="0" destOrd="0" presId="urn:microsoft.com/office/officeart/2005/8/layout/hierarchy3"/>
    <dgm:cxn modelId="{CB2D2436-39CB-4F50-8B3B-8F0C02839C34}" type="presOf" srcId="{9D413C88-9683-4EB7-86A2-8CE82B6A21CA}" destId="{0151CE4B-AED1-48CF-B472-45508430353F}" srcOrd="0" destOrd="0" presId="urn:microsoft.com/office/officeart/2005/8/layout/hierarchy3"/>
    <dgm:cxn modelId="{47E5868A-8CD8-46AB-A68E-9791AB512F49}" srcId="{E9CB140A-CBA6-4D6F-BF04-F633CF876D7A}" destId="{514AB6E7-05CF-4543-8ACD-A7171A851739}" srcOrd="1" destOrd="0" parTransId="{3735CDE8-CD58-436F-B43F-6FC53F1B9C22}" sibTransId="{459B6CA2-E9ED-473D-BAC5-CE43FD16A75E}"/>
    <dgm:cxn modelId="{F39301C8-9953-4019-AB0A-5EC9FBF98F3F}" type="presOf" srcId="{D19FAC7D-105E-4EC3-B981-3A30076FCE62}" destId="{8FEBF9CA-7C6F-4282-9C72-F2B9776EE37C}" srcOrd="0" destOrd="0" presId="urn:microsoft.com/office/officeart/2005/8/layout/hierarchy3"/>
    <dgm:cxn modelId="{E6C23CCA-77FC-4A88-B883-CF16D13B8671}" type="presOf" srcId="{5D33CCC8-812A-447C-BD26-C321701DDEDE}" destId="{A7DB6141-745A-4C49-A75E-4DB79C8EBD9E}" srcOrd="1" destOrd="0" presId="urn:microsoft.com/office/officeart/2005/8/layout/hierarchy3"/>
    <dgm:cxn modelId="{3A9600AE-5169-4A98-AB2F-53AB423F087C}" type="presOf" srcId="{514AB6E7-05CF-4543-8ACD-A7171A851739}" destId="{EB0FE222-5BF1-4EE9-B230-91C58C0B1AEE}" srcOrd="1" destOrd="0" presId="urn:microsoft.com/office/officeart/2005/8/layout/hierarchy3"/>
    <dgm:cxn modelId="{E4C1C37A-6602-4F45-BDD9-4700FBBDB585}" type="presOf" srcId="{0C7D60C3-585F-45A6-A08F-D66A85B7DB4A}" destId="{1F473E63-11F2-4F56-9AA0-FB7C88606C73}" srcOrd="0" destOrd="0" presId="urn:microsoft.com/office/officeart/2005/8/layout/hierarchy3"/>
    <dgm:cxn modelId="{8996C5DA-4F7A-4C7B-80F7-299D5CBD67D4}" srcId="{5D33CCC8-812A-447C-BD26-C321701DDEDE}" destId="{D19FAC7D-105E-4EC3-B981-3A30076FCE62}" srcOrd="0" destOrd="0" parTransId="{4E2113B0-5D5A-4C38-98AE-ABDFDCB2EEA8}" sibTransId="{D00C0C88-5A82-4358-A277-6C0DC29DD3F0}"/>
    <dgm:cxn modelId="{4BF14486-2571-4F1D-95C0-9D2CDEE014EA}" srcId="{E9CB140A-CBA6-4D6F-BF04-F633CF876D7A}" destId="{5D33CCC8-812A-447C-BD26-C321701DDEDE}" srcOrd="0" destOrd="0" parTransId="{F20602F1-BF83-4818-9C55-47198A0BD178}" sibTransId="{1A59E691-9675-40C9-A120-A3565D697DEF}"/>
    <dgm:cxn modelId="{5178A908-AFF8-4E40-9C49-7CBFCA0C5FE2}" type="presOf" srcId="{4E2113B0-5D5A-4C38-98AE-ABDFDCB2EEA8}" destId="{165C93C6-C3B8-437A-A4B2-C8BA5EDECE3D}" srcOrd="0" destOrd="0" presId="urn:microsoft.com/office/officeart/2005/8/layout/hierarchy3"/>
    <dgm:cxn modelId="{52694864-11D3-4C4C-9CBD-5E9844872902}" type="presOf" srcId="{E1463BD8-8A61-47C4-A810-1D5A0F692A06}" destId="{0115B99F-3835-47E0-851D-1B4B4DB0C0A7}" srcOrd="0" destOrd="0" presId="urn:microsoft.com/office/officeart/2005/8/layout/hierarchy3"/>
    <dgm:cxn modelId="{AFE95FD0-BC70-425C-A382-215D5AFB5853}" type="presOf" srcId="{3ED5FF47-20AD-4347-8702-70BA96A9567B}" destId="{893E2A40-09B6-4C52-8F22-AADC002DD63B}" srcOrd="0" destOrd="0" presId="urn:microsoft.com/office/officeart/2005/8/layout/hierarchy3"/>
    <dgm:cxn modelId="{2677533D-C07D-463E-8BF0-2C6E7173C63F}" type="presOf" srcId="{514AB6E7-05CF-4543-8ACD-A7171A851739}" destId="{0DEF369E-28AE-4A77-B61E-51D1338FB5C2}" srcOrd="0" destOrd="0" presId="urn:microsoft.com/office/officeart/2005/8/layout/hierarchy3"/>
    <dgm:cxn modelId="{93E27C4D-0A39-4F13-A038-99B30DA811ED}" srcId="{514AB6E7-05CF-4543-8ACD-A7171A851739}" destId="{0C7D60C3-585F-45A6-A08F-D66A85B7DB4A}" srcOrd="1" destOrd="0" parTransId="{3ED5FF47-20AD-4347-8702-70BA96A9567B}" sibTransId="{AA1F6C5B-0D2C-4312-A3FF-720E21AA531D}"/>
    <dgm:cxn modelId="{3A085273-996F-4BEB-9FB9-3884AD579992}" srcId="{5D33CCC8-812A-447C-BD26-C321701DDEDE}" destId="{B791DB6C-0F43-4D83-9911-0F9D6C6D1B2F}" srcOrd="1" destOrd="0" parTransId="{9D413C88-9683-4EB7-86A2-8CE82B6A21CA}" sibTransId="{FF491C41-3DC3-4E5E-8F67-043BB3610D35}"/>
    <dgm:cxn modelId="{4B439DD3-1A7E-4D9C-B58C-F57296DEF199}" type="presOf" srcId="{B791DB6C-0F43-4D83-9911-0F9D6C6D1B2F}" destId="{F72FB9B1-1D47-44CB-9B77-5F9011FCC21C}" srcOrd="0" destOrd="0" presId="urn:microsoft.com/office/officeart/2005/8/layout/hierarchy3"/>
    <dgm:cxn modelId="{15E9CFA4-8927-4596-BC60-872B0DBC2AD4}" type="presOf" srcId="{E9CB140A-CBA6-4D6F-BF04-F633CF876D7A}" destId="{F5CCE234-E3D2-468C-9BCE-2D740CE3BA64}" srcOrd="0" destOrd="0" presId="urn:microsoft.com/office/officeart/2005/8/layout/hierarchy3"/>
    <dgm:cxn modelId="{CC73364B-3E30-47A5-B4F2-E89A9BF4A2FC}" srcId="{514AB6E7-05CF-4543-8ACD-A7171A851739}" destId="{E1463BD8-8A61-47C4-A810-1D5A0F692A06}" srcOrd="0" destOrd="0" parTransId="{4744DD5B-9B0F-4F30-AA4D-A7D57AF00E7F}" sibTransId="{C9F48FB2-E7BC-45D5-9D7E-686482F00581}"/>
    <dgm:cxn modelId="{9D63CAF2-98EF-4E4C-999F-9081F2BDE5C2}" type="presParOf" srcId="{F5CCE234-E3D2-468C-9BCE-2D740CE3BA64}" destId="{C865D9B8-E778-43E8-AF8D-A47D06B1AF02}" srcOrd="0" destOrd="0" presId="urn:microsoft.com/office/officeart/2005/8/layout/hierarchy3"/>
    <dgm:cxn modelId="{BE7DB28B-C0B0-41F6-A52F-D05ACF7F328F}" type="presParOf" srcId="{C865D9B8-E778-43E8-AF8D-A47D06B1AF02}" destId="{B09A4FB6-D3A2-46FC-A410-01435CB7D2B3}" srcOrd="0" destOrd="0" presId="urn:microsoft.com/office/officeart/2005/8/layout/hierarchy3"/>
    <dgm:cxn modelId="{DFFAAB02-D131-4E60-BCC3-75092E96A4CF}" type="presParOf" srcId="{B09A4FB6-D3A2-46FC-A410-01435CB7D2B3}" destId="{7A98FD4F-9242-421D-BED9-9DB95C379A51}" srcOrd="0" destOrd="0" presId="urn:microsoft.com/office/officeart/2005/8/layout/hierarchy3"/>
    <dgm:cxn modelId="{E3C252CA-0549-43BE-96C6-5D6C58478D74}" type="presParOf" srcId="{B09A4FB6-D3A2-46FC-A410-01435CB7D2B3}" destId="{A7DB6141-745A-4C49-A75E-4DB79C8EBD9E}" srcOrd="1" destOrd="0" presId="urn:microsoft.com/office/officeart/2005/8/layout/hierarchy3"/>
    <dgm:cxn modelId="{3066E956-4D25-4657-8FE3-1D0E9450294B}" type="presParOf" srcId="{C865D9B8-E778-43E8-AF8D-A47D06B1AF02}" destId="{3BE32A0E-5F9B-429D-B7FF-4BE658AD244C}" srcOrd="1" destOrd="0" presId="urn:microsoft.com/office/officeart/2005/8/layout/hierarchy3"/>
    <dgm:cxn modelId="{1630E533-248C-4993-ABBE-2491E7302D60}" type="presParOf" srcId="{3BE32A0E-5F9B-429D-B7FF-4BE658AD244C}" destId="{165C93C6-C3B8-437A-A4B2-C8BA5EDECE3D}" srcOrd="0" destOrd="0" presId="urn:microsoft.com/office/officeart/2005/8/layout/hierarchy3"/>
    <dgm:cxn modelId="{2FB7ECC6-E7BB-461B-AE1E-1124CC81350F}" type="presParOf" srcId="{3BE32A0E-5F9B-429D-B7FF-4BE658AD244C}" destId="{8FEBF9CA-7C6F-4282-9C72-F2B9776EE37C}" srcOrd="1" destOrd="0" presId="urn:microsoft.com/office/officeart/2005/8/layout/hierarchy3"/>
    <dgm:cxn modelId="{F6A53C37-AC75-4C11-A694-011EEF6B175D}" type="presParOf" srcId="{3BE32A0E-5F9B-429D-B7FF-4BE658AD244C}" destId="{0151CE4B-AED1-48CF-B472-45508430353F}" srcOrd="2" destOrd="0" presId="urn:microsoft.com/office/officeart/2005/8/layout/hierarchy3"/>
    <dgm:cxn modelId="{E5455989-C7B7-48E6-AE5E-19F5971072F9}" type="presParOf" srcId="{3BE32A0E-5F9B-429D-B7FF-4BE658AD244C}" destId="{F72FB9B1-1D47-44CB-9B77-5F9011FCC21C}" srcOrd="3" destOrd="0" presId="urn:microsoft.com/office/officeart/2005/8/layout/hierarchy3"/>
    <dgm:cxn modelId="{23956FD5-4078-4DB4-AFD9-80C2D705C1FB}" type="presParOf" srcId="{F5CCE234-E3D2-468C-9BCE-2D740CE3BA64}" destId="{E820133F-A1C3-4FC7-9B35-605B25F2F02F}" srcOrd="1" destOrd="0" presId="urn:microsoft.com/office/officeart/2005/8/layout/hierarchy3"/>
    <dgm:cxn modelId="{1B8F9F6A-A700-4E7B-AA60-795AB2A3DB3B}" type="presParOf" srcId="{E820133F-A1C3-4FC7-9B35-605B25F2F02F}" destId="{465D1000-C49E-42F4-9918-F17BDC2259C5}" srcOrd="0" destOrd="0" presId="urn:microsoft.com/office/officeart/2005/8/layout/hierarchy3"/>
    <dgm:cxn modelId="{059E14A9-E4B4-402B-A156-019EB561A217}" type="presParOf" srcId="{465D1000-C49E-42F4-9918-F17BDC2259C5}" destId="{0DEF369E-28AE-4A77-B61E-51D1338FB5C2}" srcOrd="0" destOrd="0" presId="urn:microsoft.com/office/officeart/2005/8/layout/hierarchy3"/>
    <dgm:cxn modelId="{E40486E4-301E-4247-A955-8A75D6A06A29}" type="presParOf" srcId="{465D1000-C49E-42F4-9918-F17BDC2259C5}" destId="{EB0FE222-5BF1-4EE9-B230-91C58C0B1AEE}" srcOrd="1" destOrd="0" presId="urn:microsoft.com/office/officeart/2005/8/layout/hierarchy3"/>
    <dgm:cxn modelId="{DCD2EFC3-0928-4B85-9401-EE012BAC59D2}" type="presParOf" srcId="{E820133F-A1C3-4FC7-9B35-605B25F2F02F}" destId="{F0CBB786-C32A-4BF5-96F5-360C1E60894F}" srcOrd="1" destOrd="0" presId="urn:microsoft.com/office/officeart/2005/8/layout/hierarchy3"/>
    <dgm:cxn modelId="{CD796988-7843-4572-AE60-BA2F7C8E3569}" type="presParOf" srcId="{F0CBB786-C32A-4BF5-96F5-360C1E60894F}" destId="{AFE54E71-23B8-4738-BD9F-D88CADE97504}" srcOrd="0" destOrd="0" presId="urn:microsoft.com/office/officeart/2005/8/layout/hierarchy3"/>
    <dgm:cxn modelId="{A8C74581-7029-4A9A-82F4-B768998EE5B4}" type="presParOf" srcId="{F0CBB786-C32A-4BF5-96F5-360C1E60894F}" destId="{0115B99F-3835-47E0-851D-1B4B4DB0C0A7}" srcOrd="1" destOrd="0" presId="urn:microsoft.com/office/officeart/2005/8/layout/hierarchy3"/>
    <dgm:cxn modelId="{CC176714-BB02-4152-9CE5-0AD3BAC5C39F}" type="presParOf" srcId="{F0CBB786-C32A-4BF5-96F5-360C1E60894F}" destId="{893E2A40-09B6-4C52-8F22-AADC002DD63B}" srcOrd="2" destOrd="0" presId="urn:microsoft.com/office/officeart/2005/8/layout/hierarchy3"/>
    <dgm:cxn modelId="{4D8A658F-F15C-48D3-B16A-D8B4948F3EF0}" type="presParOf" srcId="{F0CBB786-C32A-4BF5-96F5-360C1E60894F}" destId="{1F473E63-11F2-4F56-9AA0-FB7C88606C7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CB140A-CBA6-4D6F-BF04-F633CF876D7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33CCC8-812A-447C-BD26-C321701DDEDE}">
      <dgm:prSet phldrT="[Текст]"/>
      <dgm:spPr/>
      <dgm:t>
        <a:bodyPr/>
        <a:lstStyle/>
        <a:p>
          <a:r>
            <a:rPr lang="ru-RU" dirty="0" smtClean="0"/>
            <a:t>Интегрированный показатель</a:t>
          </a:r>
          <a:endParaRPr lang="ru-RU" dirty="0"/>
        </a:p>
      </dgm:t>
    </dgm:pt>
    <dgm:pt modelId="{F20602F1-BF83-4818-9C55-47198A0BD178}" type="parTrans" cxnId="{4BF14486-2571-4F1D-95C0-9D2CDEE014EA}">
      <dgm:prSet/>
      <dgm:spPr/>
      <dgm:t>
        <a:bodyPr/>
        <a:lstStyle/>
        <a:p>
          <a:endParaRPr lang="ru-RU"/>
        </a:p>
      </dgm:t>
    </dgm:pt>
    <dgm:pt modelId="{1A59E691-9675-40C9-A120-A3565D697DEF}" type="sibTrans" cxnId="{4BF14486-2571-4F1D-95C0-9D2CDEE014EA}">
      <dgm:prSet/>
      <dgm:spPr/>
      <dgm:t>
        <a:bodyPr/>
        <a:lstStyle/>
        <a:p>
          <a:endParaRPr lang="ru-RU"/>
        </a:p>
      </dgm:t>
    </dgm:pt>
    <dgm:pt modelId="{D19FAC7D-105E-4EC3-B981-3A30076FCE62}">
      <dgm:prSet phldrT="[Текст]" custT="1"/>
      <dgm:spPr>
        <a:blipFill rotWithShape="1">
          <a:blip xmlns:r="http://schemas.openxmlformats.org/officeDocument/2006/relationships" r:embed="rId1"/>
          <a:stretch>
            <a:fillRect l="-18056" r="-278" b="-47568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4E2113B0-5D5A-4C38-98AE-ABDFDCB2EEA8}" type="parTrans" cxnId="{8996C5DA-4F7A-4C7B-80F7-299D5CBD67D4}">
      <dgm:prSet/>
      <dgm:spPr/>
      <dgm:t>
        <a:bodyPr/>
        <a:lstStyle/>
        <a:p>
          <a:endParaRPr lang="ru-RU"/>
        </a:p>
      </dgm:t>
    </dgm:pt>
    <dgm:pt modelId="{D00C0C88-5A82-4358-A277-6C0DC29DD3F0}" type="sibTrans" cxnId="{8996C5DA-4F7A-4C7B-80F7-299D5CBD67D4}">
      <dgm:prSet/>
      <dgm:spPr/>
      <dgm:t>
        <a:bodyPr/>
        <a:lstStyle/>
        <a:p>
          <a:endParaRPr lang="ru-RU"/>
        </a:p>
      </dgm:t>
    </dgm:pt>
    <dgm:pt modelId="{B791DB6C-0F43-4D83-9911-0F9D6C6D1B2F}">
      <dgm:prSet phldrT="[Текст]" custT="1"/>
      <dgm:spPr>
        <a:blipFill rotWithShape="1">
          <a:blip xmlns:r="http://schemas.openxmlformats.org/officeDocument/2006/relationships" r:embed="rId2"/>
          <a:stretch>
            <a:fillRect l="-14925" t="-8446" b="-20608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9D413C88-9683-4EB7-86A2-8CE82B6A21CA}" type="parTrans" cxnId="{3A085273-996F-4BEB-9FB9-3884AD579992}">
      <dgm:prSet/>
      <dgm:spPr/>
      <dgm:t>
        <a:bodyPr/>
        <a:lstStyle/>
        <a:p>
          <a:endParaRPr lang="ru-RU"/>
        </a:p>
      </dgm:t>
    </dgm:pt>
    <dgm:pt modelId="{FF491C41-3DC3-4E5E-8F67-043BB3610D35}" type="sibTrans" cxnId="{3A085273-996F-4BEB-9FB9-3884AD579992}">
      <dgm:prSet/>
      <dgm:spPr/>
      <dgm:t>
        <a:bodyPr/>
        <a:lstStyle/>
        <a:p>
          <a:endParaRPr lang="ru-RU"/>
        </a:p>
      </dgm:t>
    </dgm:pt>
    <dgm:pt modelId="{514AB6E7-05CF-4543-8ACD-A7171A851739}">
      <dgm:prSet phldrT="[Текст]"/>
      <dgm:spPr/>
      <dgm:t>
        <a:bodyPr/>
        <a:lstStyle/>
        <a:p>
          <a:r>
            <a:rPr lang="ru-RU" dirty="0" smtClean="0"/>
            <a:t>Категориальный показатель</a:t>
          </a:r>
          <a:endParaRPr lang="ru-RU" dirty="0"/>
        </a:p>
      </dgm:t>
    </dgm:pt>
    <dgm:pt modelId="{3735CDE8-CD58-436F-B43F-6FC53F1B9C22}" type="parTrans" cxnId="{47E5868A-8CD8-46AB-A68E-9791AB512F49}">
      <dgm:prSet/>
      <dgm:spPr/>
      <dgm:t>
        <a:bodyPr/>
        <a:lstStyle/>
        <a:p>
          <a:endParaRPr lang="ru-RU"/>
        </a:p>
      </dgm:t>
    </dgm:pt>
    <dgm:pt modelId="{459B6CA2-E9ED-473D-BAC5-CE43FD16A75E}" type="sibTrans" cxnId="{47E5868A-8CD8-46AB-A68E-9791AB512F49}">
      <dgm:prSet/>
      <dgm:spPr/>
      <dgm:t>
        <a:bodyPr/>
        <a:lstStyle/>
        <a:p>
          <a:endParaRPr lang="ru-RU"/>
        </a:p>
      </dgm:t>
    </dgm:pt>
    <dgm:pt modelId="{E1463BD8-8A61-47C4-A810-1D5A0F692A06}">
      <dgm:prSet phldrT="[Текст]" custT="1"/>
      <dgm:spPr/>
      <dgm:t>
        <a:bodyPr/>
        <a:lstStyle/>
        <a:p>
          <a:r>
            <a:rPr lang="ru-RU" sz="1800" dirty="0" smtClean="0"/>
            <a:t>Бинарные (да-1, нет-0)</a:t>
          </a:r>
          <a:endParaRPr lang="ru-RU" sz="1800" dirty="0"/>
        </a:p>
      </dgm:t>
    </dgm:pt>
    <dgm:pt modelId="{4744DD5B-9B0F-4F30-AA4D-A7D57AF00E7F}" type="parTrans" cxnId="{CC73364B-3E30-47A5-B4F2-E89A9BF4A2FC}">
      <dgm:prSet/>
      <dgm:spPr/>
      <dgm:t>
        <a:bodyPr/>
        <a:lstStyle/>
        <a:p>
          <a:endParaRPr lang="ru-RU"/>
        </a:p>
      </dgm:t>
    </dgm:pt>
    <dgm:pt modelId="{C9F48FB2-E7BC-45D5-9D7E-686482F00581}" type="sibTrans" cxnId="{CC73364B-3E30-47A5-B4F2-E89A9BF4A2FC}">
      <dgm:prSet/>
      <dgm:spPr/>
      <dgm:t>
        <a:bodyPr/>
        <a:lstStyle/>
        <a:p>
          <a:endParaRPr lang="ru-RU"/>
        </a:p>
      </dgm:t>
    </dgm:pt>
    <dgm:pt modelId="{0C7D60C3-585F-45A6-A08F-D66A85B7DB4A}">
      <dgm:prSet phldrT="[Текст]" custT="1"/>
      <dgm:spPr/>
      <dgm:t>
        <a:bodyPr/>
        <a:lstStyle/>
        <a:p>
          <a:r>
            <a:rPr lang="ru-RU" sz="1600" dirty="0" smtClean="0"/>
            <a:t>Кол-во баллов в зависимости от вида (вербальное, визуальное, численное)</a:t>
          </a:r>
          <a:r>
            <a:rPr lang="en-US" sz="1600" dirty="0" smtClean="0"/>
            <a:t> (9)</a:t>
          </a:r>
          <a:endParaRPr lang="ru-RU" sz="1600" dirty="0"/>
        </a:p>
      </dgm:t>
    </dgm:pt>
    <dgm:pt modelId="{3ED5FF47-20AD-4347-8702-70BA96A9567B}" type="parTrans" cxnId="{93E27C4D-0A39-4F13-A038-99B30DA811ED}">
      <dgm:prSet/>
      <dgm:spPr/>
      <dgm:t>
        <a:bodyPr/>
        <a:lstStyle/>
        <a:p>
          <a:endParaRPr lang="ru-RU"/>
        </a:p>
      </dgm:t>
    </dgm:pt>
    <dgm:pt modelId="{AA1F6C5B-0D2C-4312-A3FF-720E21AA531D}" type="sibTrans" cxnId="{93E27C4D-0A39-4F13-A038-99B30DA811ED}">
      <dgm:prSet/>
      <dgm:spPr/>
      <dgm:t>
        <a:bodyPr/>
        <a:lstStyle/>
        <a:p>
          <a:endParaRPr lang="ru-RU"/>
        </a:p>
      </dgm:t>
    </dgm:pt>
    <dgm:pt modelId="{F5CCE234-E3D2-468C-9BCE-2D740CE3BA64}" type="pres">
      <dgm:prSet presAssocID="{E9CB140A-CBA6-4D6F-BF04-F633CF876D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65D9B8-E778-43E8-AF8D-A47D06B1AF02}" type="pres">
      <dgm:prSet presAssocID="{5D33CCC8-812A-447C-BD26-C321701DDEDE}" presName="root" presStyleCnt="0"/>
      <dgm:spPr/>
    </dgm:pt>
    <dgm:pt modelId="{B09A4FB6-D3A2-46FC-A410-01435CB7D2B3}" type="pres">
      <dgm:prSet presAssocID="{5D33CCC8-812A-447C-BD26-C321701DDEDE}" presName="rootComposite" presStyleCnt="0"/>
      <dgm:spPr/>
    </dgm:pt>
    <dgm:pt modelId="{7A98FD4F-9242-421D-BED9-9DB95C379A51}" type="pres">
      <dgm:prSet presAssocID="{5D33CCC8-812A-447C-BD26-C321701DDEDE}" presName="rootText" presStyleLbl="node1" presStyleIdx="0" presStyleCnt="2"/>
      <dgm:spPr/>
      <dgm:t>
        <a:bodyPr/>
        <a:lstStyle/>
        <a:p>
          <a:endParaRPr lang="ru-RU"/>
        </a:p>
      </dgm:t>
    </dgm:pt>
    <dgm:pt modelId="{A7DB6141-745A-4C49-A75E-4DB79C8EBD9E}" type="pres">
      <dgm:prSet presAssocID="{5D33CCC8-812A-447C-BD26-C321701DDEDE}" presName="rootConnector" presStyleLbl="node1" presStyleIdx="0" presStyleCnt="2"/>
      <dgm:spPr/>
      <dgm:t>
        <a:bodyPr/>
        <a:lstStyle/>
        <a:p>
          <a:endParaRPr lang="ru-RU"/>
        </a:p>
      </dgm:t>
    </dgm:pt>
    <dgm:pt modelId="{3BE32A0E-5F9B-429D-B7FF-4BE658AD244C}" type="pres">
      <dgm:prSet presAssocID="{5D33CCC8-812A-447C-BD26-C321701DDEDE}" presName="childShape" presStyleCnt="0"/>
      <dgm:spPr/>
    </dgm:pt>
    <dgm:pt modelId="{165C93C6-C3B8-437A-A4B2-C8BA5EDECE3D}" type="pres">
      <dgm:prSet presAssocID="{4E2113B0-5D5A-4C38-98AE-ABDFDCB2EEA8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FEBF9CA-7C6F-4282-9C72-F2B9776EE37C}" type="pres">
      <dgm:prSet presAssocID="{D19FAC7D-105E-4EC3-B981-3A30076FCE62}" presName="childText" presStyleLbl="bgAcc1" presStyleIdx="0" presStyleCnt="4" custScaleX="125264" custLinFactNeighborX="469" custLinFactNeighborY="-9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1CE4B-AED1-48CF-B472-45508430353F}" type="pres">
      <dgm:prSet presAssocID="{9D413C88-9683-4EB7-86A2-8CE82B6A21CA}" presName="Name13" presStyleLbl="parChTrans1D2" presStyleIdx="1" presStyleCnt="4"/>
      <dgm:spPr/>
      <dgm:t>
        <a:bodyPr/>
        <a:lstStyle/>
        <a:p>
          <a:endParaRPr lang="ru-RU"/>
        </a:p>
      </dgm:t>
    </dgm:pt>
    <dgm:pt modelId="{F72FB9B1-1D47-44CB-9B77-5F9011FCC21C}" type="pres">
      <dgm:prSet presAssocID="{B791DB6C-0F43-4D83-9911-0F9D6C6D1B2F}" presName="childText" presStyleLbl="bgAcc1" presStyleIdx="1" presStyleCnt="4" custScaleX="115984" custScaleY="163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0133F-A1C3-4FC7-9B35-605B25F2F02F}" type="pres">
      <dgm:prSet presAssocID="{514AB6E7-05CF-4543-8ACD-A7171A851739}" presName="root" presStyleCnt="0"/>
      <dgm:spPr/>
    </dgm:pt>
    <dgm:pt modelId="{465D1000-C49E-42F4-9918-F17BDC2259C5}" type="pres">
      <dgm:prSet presAssocID="{514AB6E7-05CF-4543-8ACD-A7171A851739}" presName="rootComposite" presStyleCnt="0"/>
      <dgm:spPr/>
    </dgm:pt>
    <dgm:pt modelId="{0DEF369E-28AE-4A77-B61E-51D1338FB5C2}" type="pres">
      <dgm:prSet presAssocID="{514AB6E7-05CF-4543-8ACD-A7171A851739}" presName="rootText" presStyleLbl="node1" presStyleIdx="1" presStyleCnt="2"/>
      <dgm:spPr/>
      <dgm:t>
        <a:bodyPr/>
        <a:lstStyle/>
        <a:p>
          <a:endParaRPr lang="ru-RU"/>
        </a:p>
      </dgm:t>
    </dgm:pt>
    <dgm:pt modelId="{EB0FE222-5BF1-4EE9-B230-91C58C0B1AEE}" type="pres">
      <dgm:prSet presAssocID="{514AB6E7-05CF-4543-8ACD-A7171A851739}" presName="rootConnector" presStyleLbl="node1" presStyleIdx="1" presStyleCnt="2"/>
      <dgm:spPr/>
      <dgm:t>
        <a:bodyPr/>
        <a:lstStyle/>
        <a:p>
          <a:endParaRPr lang="ru-RU"/>
        </a:p>
      </dgm:t>
    </dgm:pt>
    <dgm:pt modelId="{F0CBB786-C32A-4BF5-96F5-360C1E60894F}" type="pres">
      <dgm:prSet presAssocID="{514AB6E7-05CF-4543-8ACD-A7171A851739}" presName="childShape" presStyleCnt="0"/>
      <dgm:spPr/>
    </dgm:pt>
    <dgm:pt modelId="{AFE54E71-23B8-4738-BD9F-D88CADE97504}" type="pres">
      <dgm:prSet presAssocID="{4744DD5B-9B0F-4F30-AA4D-A7D57AF00E7F}" presName="Name13" presStyleLbl="parChTrans1D2" presStyleIdx="2" presStyleCnt="4"/>
      <dgm:spPr/>
      <dgm:t>
        <a:bodyPr/>
        <a:lstStyle/>
        <a:p>
          <a:endParaRPr lang="ru-RU"/>
        </a:p>
      </dgm:t>
    </dgm:pt>
    <dgm:pt modelId="{0115B99F-3835-47E0-851D-1B4B4DB0C0A7}" type="pres">
      <dgm:prSet presAssocID="{E1463BD8-8A61-47C4-A810-1D5A0F692A06}" presName="childText" presStyleLbl="bgAcc1" presStyleIdx="2" presStyleCnt="4" custScaleX="122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E2A40-09B6-4C52-8F22-AADC002DD63B}" type="pres">
      <dgm:prSet presAssocID="{3ED5FF47-20AD-4347-8702-70BA96A9567B}" presName="Name13" presStyleLbl="parChTrans1D2" presStyleIdx="3" presStyleCnt="4"/>
      <dgm:spPr/>
      <dgm:t>
        <a:bodyPr/>
        <a:lstStyle/>
        <a:p>
          <a:endParaRPr lang="ru-RU"/>
        </a:p>
      </dgm:t>
    </dgm:pt>
    <dgm:pt modelId="{1F473E63-11F2-4F56-9AA0-FB7C88606C73}" type="pres">
      <dgm:prSet presAssocID="{0C7D60C3-585F-45A6-A08F-D66A85B7DB4A}" presName="childText" presStyleLbl="bgAcc1" presStyleIdx="3" presStyleCnt="4" custScaleX="130937" custScaleY="14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824A0E-41FC-4517-B4F8-125F5A99B26C}" type="presOf" srcId="{5D33CCC8-812A-447C-BD26-C321701DDEDE}" destId="{7A98FD4F-9242-421D-BED9-9DB95C379A51}" srcOrd="0" destOrd="0" presId="urn:microsoft.com/office/officeart/2005/8/layout/hierarchy3"/>
    <dgm:cxn modelId="{3D2E4333-AA8C-4000-A525-2D0306EA8080}" type="presOf" srcId="{4744DD5B-9B0F-4F30-AA4D-A7D57AF00E7F}" destId="{AFE54E71-23B8-4738-BD9F-D88CADE97504}" srcOrd="0" destOrd="0" presId="urn:microsoft.com/office/officeart/2005/8/layout/hierarchy3"/>
    <dgm:cxn modelId="{CB2D2436-39CB-4F50-8B3B-8F0C02839C34}" type="presOf" srcId="{9D413C88-9683-4EB7-86A2-8CE82B6A21CA}" destId="{0151CE4B-AED1-48CF-B472-45508430353F}" srcOrd="0" destOrd="0" presId="urn:microsoft.com/office/officeart/2005/8/layout/hierarchy3"/>
    <dgm:cxn modelId="{47E5868A-8CD8-46AB-A68E-9791AB512F49}" srcId="{E9CB140A-CBA6-4D6F-BF04-F633CF876D7A}" destId="{514AB6E7-05CF-4543-8ACD-A7171A851739}" srcOrd="1" destOrd="0" parTransId="{3735CDE8-CD58-436F-B43F-6FC53F1B9C22}" sibTransId="{459B6CA2-E9ED-473D-BAC5-CE43FD16A75E}"/>
    <dgm:cxn modelId="{F39301C8-9953-4019-AB0A-5EC9FBF98F3F}" type="presOf" srcId="{D19FAC7D-105E-4EC3-B981-3A30076FCE62}" destId="{8FEBF9CA-7C6F-4282-9C72-F2B9776EE37C}" srcOrd="0" destOrd="0" presId="urn:microsoft.com/office/officeart/2005/8/layout/hierarchy3"/>
    <dgm:cxn modelId="{E6C23CCA-77FC-4A88-B883-CF16D13B8671}" type="presOf" srcId="{5D33CCC8-812A-447C-BD26-C321701DDEDE}" destId="{A7DB6141-745A-4C49-A75E-4DB79C8EBD9E}" srcOrd="1" destOrd="0" presId="urn:microsoft.com/office/officeart/2005/8/layout/hierarchy3"/>
    <dgm:cxn modelId="{3A9600AE-5169-4A98-AB2F-53AB423F087C}" type="presOf" srcId="{514AB6E7-05CF-4543-8ACD-A7171A851739}" destId="{EB0FE222-5BF1-4EE9-B230-91C58C0B1AEE}" srcOrd="1" destOrd="0" presId="urn:microsoft.com/office/officeart/2005/8/layout/hierarchy3"/>
    <dgm:cxn modelId="{E4C1C37A-6602-4F45-BDD9-4700FBBDB585}" type="presOf" srcId="{0C7D60C3-585F-45A6-A08F-D66A85B7DB4A}" destId="{1F473E63-11F2-4F56-9AA0-FB7C88606C73}" srcOrd="0" destOrd="0" presId="urn:microsoft.com/office/officeart/2005/8/layout/hierarchy3"/>
    <dgm:cxn modelId="{8996C5DA-4F7A-4C7B-80F7-299D5CBD67D4}" srcId="{5D33CCC8-812A-447C-BD26-C321701DDEDE}" destId="{D19FAC7D-105E-4EC3-B981-3A30076FCE62}" srcOrd="0" destOrd="0" parTransId="{4E2113B0-5D5A-4C38-98AE-ABDFDCB2EEA8}" sibTransId="{D00C0C88-5A82-4358-A277-6C0DC29DD3F0}"/>
    <dgm:cxn modelId="{4BF14486-2571-4F1D-95C0-9D2CDEE014EA}" srcId="{E9CB140A-CBA6-4D6F-BF04-F633CF876D7A}" destId="{5D33CCC8-812A-447C-BD26-C321701DDEDE}" srcOrd="0" destOrd="0" parTransId="{F20602F1-BF83-4818-9C55-47198A0BD178}" sibTransId="{1A59E691-9675-40C9-A120-A3565D697DEF}"/>
    <dgm:cxn modelId="{5178A908-AFF8-4E40-9C49-7CBFCA0C5FE2}" type="presOf" srcId="{4E2113B0-5D5A-4C38-98AE-ABDFDCB2EEA8}" destId="{165C93C6-C3B8-437A-A4B2-C8BA5EDECE3D}" srcOrd="0" destOrd="0" presId="urn:microsoft.com/office/officeart/2005/8/layout/hierarchy3"/>
    <dgm:cxn modelId="{52694864-11D3-4C4C-9CBD-5E9844872902}" type="presOf" srcId="{E1463BD8-8A61-47C4-A810-1D5A0F692A06}" destId="{0115B99F-3835-47E0-851D-1B4B4DB0C0A7}" srcOrd="0" destOrd="0" presId="urn:microsoft.com/office/officeart/2005/8/layout/hierarchy3"/>
    <dgm:cxn modelId="{AFE95FD0-BC70-425C-A382-215D5AFB5853}" type="presOf" srcId="{3ED5FF47-20AD-4347-8702-70BA96A9567B}" destId="{893E2A40-09B6-4C52-8F22-AADC002DD63B}" srcOrd="0" destOrd="0" presId="urn:microsoft.com/office/officeart/2005/8/layout/hierarchy3"/>
    <dgm:cxn modelId="{2677533D-C07D-463E-8BF0-2C6E7173C63F}" type="presOf" srcId="{514AB6E7-05CF-4543-8ACD-A7171A851739}" destId="{0DEF369E-28AE-4A77-B61E-51D1338FB5C2}" srcOrd="0" destOrd="0" presId="urn:microsoft.com/office/officeart/2005/8/layout/hierarchy3"/>
    <dgm:cxn modelId="{93E27C4D-0A39-4F13-A038-99B30DA811ED}" srcId="{514AB6E7-05CF-4543-8ACD-A7171A851739}" destId="{0C7D60C3-585F-45A6-A08F-D66A85B7DB4A}" srcOrd="1" destOrd="0" parTransId="{3ED5FF47-20AD-4347-8702-70BA96A9567B}" sibTransId="{AA1F6C5B-0D2C-4312-A3FF-720E21AA531D}"/>
    <dgm:cxn modelId="{3A085273-996F-4BEB-9FB9-3884AD579992}" srcId="{5D33CCC8-812A-447C-BD26-C321701DDEDE}" destId="{B791DB6C-0F43-4D83-9911-0F9D6C6D1B2F}" srcOrd="1" destOrd="0" parTransId="{9D413C88-9683-4EB7-86A2-8CE82B6A21CA}" sibTransId="{FF491C41-3DC3-4E5E-8F67-043BB3610D35}"/>
    <dgm:cxn modelId="{4B439DD3-1A7E-4D9C-B58C-F57296DEF199}" type="presOf" srcId="{B791DB6C-0F43-4D83-9911-0F9D6C6D1B2F}" destId="{F72FB9B1-1D47-44CB-9B77-5F9011FCC21C}" srcOrd="0" destOrd="0" presId="urn:microsoft.com/office/officeart/2005/8/layout/hierarchy3"/>
    <dgm:cxn modelId="{15E9CFA4-8927-4596-BC60-872B0DBC2AD4}" type="presOf" srcId="{E9CB140A-CBA6-4D6F-BF04-F633CF876D7A}" destId="{F5CCE234-E3D2-468C-9BCE-2D740CE3BA64}" srcOrd="0" destOrd="0" presId="urn:microsoft.com/office/officeart/2005/8/layout/hierarchy3"/>
    <dgm:cxn modelId="{CC73364B-3E30-47A5-B4F2-E89A9BF4A2FC}" srcId="{514AB6E7-05CF-4543-8ACD-A7171A851739}" destId="{E1463BD8-8A61-47C4-A810-1D5A0F692A06}" srcOrd="0" destOrd="0" parTransId="{4744DD5B-9B0F-4F30-AA4D-A7D57AF00E7F}" sibTransId="{C9F48FB2-E7BC-45D5-9D7E-686482F00581}"/>
    <dgm:cxn modelId="{9D63CAF2-98EF-4E4C-999F-9081F2BDE5C2}" type="presParOf" srcId="{F5CCE234-E3D2-468C-9BCE-2D740CE3BA64}" destId="{C865D9B8-E778-43E8-AF8D-A47D06B1AF02}" srcOrd="0" destOrd="0" presId="urn:microsoft.com/office/officeart/2005/8/layout/hierarchy3"/>
    <dgm:cxn modelId="{BE7DB28B-C0B0-41F6-A52F-D05ACF7F328F}" type="presParOf" srcId="{C865D9B8-E778-43E8-AF8D-A47D06B1AF02}" destId="{B09A4FB6-D3A2-46FC-A410-01435CB7D2B3}" srcOrd="0" destOrd="0" presId="urn:microsoft.com/office/officeart/2005/8/layout/hierarchy3"/>
    <dgm:cxn modelId="{DFFAAB02-D131-4E60-BCC3-75092E96A4CF}" type="presParOf" srcId="{B09A4FB6-D3A2-46FC-A410-01435CB7D2B3}" destId="{7A98FD4F-9242-421D-BED9-9DB95C379A51}" srcOrd="0" destOrd="0" presId="urn:microsoft.com/office/officeart/2005/8/layout/hierarchy3"/>
    <dgm:cxn modelId="{E3C252CA-0549-43BE-96C6-5D6C58478D74}" type="presParOf" srcId="{B09A4FB6-D3A2-46FC-A410-01435CB7D2B3}" destId="{A7DB6141-745A-4C49-A75E-4DB79C8EBD9E}" srcOrd="1" destOrd="0" presId="urn:microsoft.com/office/officeart/2005/8/layout/hierarchy3"/>
    <dgm:cxn modelId="{3066E956-4D25-4657-8FE3-1D0E9450294B}" type="presParOf" srcId="{C865D9B8-E778-43E8-AF8D-A47D06B1AF02}" destId="{3BE32A0E-5F9B-429D-B7FF-4BE658AD244C}" srcOrd="1" destOrd="0" presId="urn:microsoft.com/office/officeart/2005/8/layout/hierarchy3"/>
    <dgm:cxn modelId="{1630E533-248C-4993-ABBE-2491E7302D60}" type="presParOf" srcId="{3BE32A0E-5F9B-429D-B7FF-4BE658AD244C}" destId="{165C93C6-C3B8-437A-A4B2-C8BA5EDECE3D}" srcOrd="0" destOrd="0" presId="urn:microsoft.com/office/officeart/2005/8/layout/hierarchy3"/>
    <dgm:cxn modelId="{2FB7ECC6-E7BB-461B-AE1E-1124CC81350F}" type="presParOf" srcId="{3BE32A0E-5F9B-429D-B7FF-4BE658AD244C}" destId="{8FEBF9CA-7C6F-4282-9C72-F2B9776EE37C}" srcOrd="1" destOrd="0" presId="urn:microsoft.com/office/officeart/2005/8/layout/hierarchy3"/>
    <dgm:cxn modelId="{F6A53C37-AC75-4C11-A694-011EEF6B175D}" type="presParOf" srcId="{3BE32A0E-5F9B-429D-B7FF-4BE658AD244C}" destId="{0151CE4B-AED1-48CF-B472-45508430353F}" srcOrd="2" destOrd="0" presId="urn:microsoft.com/office/officeart/2005/8/layout/hierarchy3"/>
    <dgm:cxn modelId="{E5455989-C7B7-48E6-AE5E-19F5971072F9}" type="presParOf" srcId="{3BE32A0E-5F9B-429D-B7FF-4BE658AD244C}" destId="{F72FB9B1-1D47-44CB-9B77-5F9011FCC21C}" srcOrd="3" destOrd="0" presId="urn:microsoft.com/office/officeart/2005/8/layout/hierarchy3"/>
    <dgm:cxn modelId="{23956FD5-4078-4DB4-AFD9-80C2D705C1FB}" type="presParOf" srcId="{F5CCE234-E3D2-468C-9BCE-2D740CE3BA64}" destId="{E820133F-A1C3-4FC7-9B35-605B25F2F02F}" srcOrd="1" destOrd="0" presId="urn:microsoft.com/office/officeart/2005/8/layout/hierarchy3"/>
    <dgm:cxn modelId="{1B8F9F6A-A700-4E7B-AA60-795AB2A3DB3B}" type="presParOf" srcId="{E820133F-A1C3-4FC7-9B35-605B25F2F02F}" destId="{465D1000-C49E-42F4-9918-F17BDC2259C5}" srcOrd="0" destOrd="0" presId="urn:microsoft.com/office/officeart/2005/8/layout/hierarchy3"/>
    <dgm:cxn modelId="{059E14A9-E4B4-402B-A156-019EB561A217}" type="presParOf" srcId="{465D1000-C49E-42F4-9918-F17BDC2259C5}" destId="{0DEF369E-28AE-4A77-B61E-51D1338FB5C2}" srcOrd="0" destOrd="0" presId="urn:microsoft.com/office/officeart/2005/8/layout/hierarchy3"/>
    <dgm:cxn modelId="{E40486E4-301E-4247-A955-8A75D6A06A29}" type="presParOf" srcId="{465D1000-C49E-42F4-9918-F17BDC2259C5}" destId="{EB0FE222-5BF1-4EE9-B230-91C58C0B1AEE}" srcOrd="1" destOrd="0" presId="urn:microsoft.com/office/officeart/2005/8/layout/hierarchy3"/>
    <dgm:cxn modelId="{DCD2EFC3-0928-4B85-9401-EE012BAC59D2}" type="presParOf" srcId="{E820133F-A1C3-4FC7-9B35-605B25F2F02F}" destId="{F0CBB786-C32A-4BF5-96F5-360C1E60894F}" srcOrd="1" destOrd="0" presId="urn:microsoft.com/office/officeart/2005/8/layout/hierarchy3"/>
    <dgm:cxn modelId="{CD796988-7843-4572-AE60-BA2F7C8E3569}" type="presParOf" srcId="{F0CBB786-C32A-4BF5-96F5-360C1E60894F}" destId="{AFE54E71-23B8-4738-BD9F-D88CADE97504}" srcOrd="0" destOrd="0" presId="urn:microsoft.com/office/officeart/2005/8/layout/hierarchy3"/>
    <dgm:cxn modelId="{A8C74581-7029-4A9A-82F4-B768998EE5B4}" type="presParOf" srcId="{F0CBB786-C32A-4BF5-96F5-360C1E60894F}" destId="{0115B99F-3835-47E0-851D-1B4B4DB0C0A7}" srcOrd="1" destOrd="0" presId="urn:microsoft.com/office/officeart/2005/8/layout/hierarchy3"/>
    <dgm:cxn modelId="{CC176714-BB02-4152-9CE5-0AD3BAC5C39F}" type="presParOf" srcId="{F0CBB786-C32A-4BF5-96F5-360C1E60894F}" destId="{893E2A40-09B6-4C52-8F22-AADC002DD63B}" srcOrd="2" destOrd="0" presId="urn:microsoft.com/office/officeart/2005/8/layout/hierarchy3"/>
    <dgm:cxn modelId="{4D8A658F-F15C-48D3-B16A-D8B4948F3EF0}" type="presParOf" srcId="{F0CBB786-C32A-4BF5-96F5-360C1E60894F}" destId="{1F473E63-11F2-4F56-9AA0-FB7C88606C7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9BE6D9-F60C-4DD6-8250-F3731275876C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C38A90-9B34-465D-BD22-43FE307592D5}">
      <dgm:prSet phldrT="[Текст]" custT="1"/>
      <dgm:spPr/>
      <dgm:t>
        <a:bodyPr/>
        <a:lstStyle/>
        <a:p>
          <a:r>
            <a:rPr lang="ru-RU" sz="1600" dirty="0" smtClean="0"/>
            <a:t>Внутренние и внешние факторы</a:t>
          </a:r>
          <a:endParaRPr lang="ru-RU" sz="1600" dirty="0"/>
        </a:p>
      </dgm:t>
    </dgm:pt>
    <dgm:pt modelId="{60070C63-A5AF-4BCE-A6C4-1BA17922B7F1}" type="parTrans" cxnId="{F2B6C999-2F05-4E81-8510-853B12EAC94C}">
      <dgm:prSet/>
      <dgm:spPr/>
      <dgm:t>
        <a:bodyPr/>
        <a:lstStyle/>
        <a:p>
          <a:endParaRPr lang="ru-RU"/>
        </a:p>
      </dgm:t>
    </dgm:pt>
    <dgm:pt modelId="{DF4FB33A-9B42-4CA5-900C-F0C52A81AC0B}" type="sibTrans" cxnId="{F2B6C999-2F05-4E81-8510-853B12EAC94C}">
      <dgm:prSet/>
      <dgm:spPr/>
      <dgm:t>
        <a:bodyPr/>
        <a:lstStyle/>
        <a:p>
          <a:endParaRPr lang="ru-RU"/>
        </a:p>
      </dgm:t>
    </dgm:pt>
    <dgm:pt modelId="{F6B6B284-B18D-4DC4-B0E5-75D67740B2C0}">
      <dgm:prSet phldrT="[Текст]" custT="1"/>
      <dgm:spPr/>
      <dgm:t>
        <a:bodyPr/>
        <a:lstStyle/>
        <a:p>
          <a:r>
            <a:rPr lang="ru-RU" sz="1600" dirty="0" smtClean="0"/>
            <a:t>Раскрытие информации об ИК</a:t>
          </a:r>
          <a:endParaRPr lang="ru-RU" sz="1600" dirty="0"/>
        </a:p>
      </dgm:t>
    </dgm:pt>
    <dgm:pt modelId="{6E2CCE5E-E285-49E3-8298-53C9D00F36D4}" type="parTrans" cxnId="{5C5A68F0-094B-4906-BE33-08C3D31F289D}">
      <dgm:prSet/>
      <dgm:spPr/>
      <dgm:t>
        <a:bodyPr/>
        <a:lstStyle/>
        <a:p>
          <a:endParaRPr lang="ru-RU"/>
        </a:p>
      </dgm:t>
    </dgm:pt>
    <dgm:pt modelId="{ADE08CFD-FE3C-48B4-A807-A36798DC5E8B}" type="sibTrans" cxnId="{5C5A68F0-094B-4906-BE33-08C3D31F289D}">
      <dgm:prSet/>
      <dgm:spPr/>
      <dgm:t>
        <a:bodyPr/>
        <a:lstStyle/>
        <a:p>
          <a:endParaRPr lang="ru-RU"/>
        </a:p>
      </dgm:t>
    </dgm:pt>
    <dgm:pt modelId="{14D1738C-1CBF-4B66-AC30-9912153195F8}">
      <dgm:prSet phldrT="[Текст]" custT="1"/>
      <dgm:spPr/>
      <dgm:t>
        <a:bodyPr/>
        <a:lstStyle/>
        <a:p>
          <a:r>
            <a:rPr lang="ru-RU" sz="1600" dirty="0" smtClean="0"/>
            <a:t>Стоимость компании</a:t>
          </a:r>
          <a:endParaRPr lang="ru-RU" sz="1600" dirty="0"/>
        </a:p>
      </dgm:t>
    </dgm:pt>
    <dgm:pt modelId="{B6943A32-4D87-4538-9B20-27BA348F5C1B}" type="parTrans" cxnId="{AEAD2599-BEEC-4C6F-8278-57E8C0D8175E}">
      <dgm:prSet/>
      <dgm:spPr/>
      <dgm:t>
        <a:bodyPr/>
        <a:lstStyle/>
        <a:p>
          <a:endParaRPr lang="ru-RU"/>
        </a:p>
      </dgm:t>
    </dgm:pt>
    <dgm:pt modelId="{494E430F-C98D-4EE7-8AB3-CC30DF6E8D84}" type="sibTrans" cxnId="{AEAD2599-BEEC-4C6F-8278-57E8C0D8175E}">
      <dgm:prSet/>
      <dgm:spPr/>
      <dgm:t>
        <a:bodyPr/>
        <a:lstStyle/>
        <a:p>
          <a:endParaRPr lang="ru-RU"/>
        </a:p>
      </dgm:t>
    </dgm:pt>
    <dgm:pt modelId="{D7284E28-FF8D-45C3-A467-BDCC354F6543}" type="pres">
      <dgm:prSet presAssocID="{D39BE6D9-F60C-4DD6-8250-F3731275876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04B0581-8799-4225-B73B-80EA4CE372F2}" type="pres">
      <dgm:prSet presAssocID="{A2C38A90-9B34-465D-BD22-43FE307592D5}" presName="Accent1" presStyleCnt="0"/>
      <dgm:spPr/>
    </dgm:pt>
    <dgm:pt modelId="{866C922A-5633-45A1-96D2-02DFA5E6BA34}" type="pres">
      <dgm:prSet presAssocID="{A2C38A90-9B34-465D-BD22-43FE307592D5}" presName="Accent" presStyleLbl="node1" presStyleIdx="0" presStyleCnt="3"/>
      <dgm:spPr/>
    </dgm:pt>
    <dgm:pt modelId="{33DFAF49-BB2A-4557-8F1A-96F62F046F48}" type="pres">
      <dgm:prSet presAssocID="{A2C38A90-9B34-465D-BD22-43FE307592D5}" presName="Parent1" presStyleLbl="revTx" presStyleIdx="0" presStyleCnt="3" custScaleX="129466" custScaleY="174695" custLinFactNeighborX="563" custLinFactNeighborY="-154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9B482-F4CD-4BA8-B81C-11B859BD0228}" type="pres">
      <dgm:prSet presAssocID="{F6B6B284-B18D-4DC4-B0E5-75D67740B2C0}" presName="Accent2" presStyleCnt="0"/>
      <dgm:spPr/>
    </dgm:pt>
    <dgm:pt modelId="{8B9E011C-7FBE-4F75-B3C6-B5FA731CD7E7}" type="pres">
      <dgm:prSet presAssocID="{F6B6B284-B18D-4DC4-B0E5-75D67740B2C0}" presName="Accent" presStyleLbl="node1" presStyleIdx="1" presStyleCnt="3"/>
      <dgm:spPr/>
    </dgm:pt>
    <dgm:pt modelId="{35141CBC-BAE5-4B7B-8AD2-EB7AC4F0230C}" type="pres">
      <dgm:prSet presAssocID="{F6B6B284-B18D-4DC4-B0E5-75D67740B2C0}" presName="Parent2" presStyleLbl="revTx" presStyleIdx="1" presStyleCnt="3" custScaleX="143450" custScaleY="1520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0F2D6-B12D-46DA-948B-095DDB611C02}" type="pres">
      <dgm:prSet presAssocID="{14D1738C-1CBF-4B66-AC30-9912153195F8}" presName="Accent3" presStyleCnt="0"/>
      <dgm:spPr/>
    </dgm:pt>
    <dgm:pt modelId="{D8DBE766-9B08-439F-9EE7-B1FAD5413F63}" type="pres">
      <dgm:prSet presAssocID="{14D1738C-1CBF-4B66-AC30-9912153195F8}" presName="Accent" presStyleLbl="node1" presStyleIdx="2" presStyleCnt="3"/>
      <dgm:spPr/>
    </dgm:pt>
    <dgm:pt modelId="{6093BDEA-4061-4312-A585-21CD99ADDD51}" type="pres">
      <dgm:prSet presAssocID="{14D1738C-1CBF-4B66-AC30-9912153195F8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AD2599-BEEC-4C6F-8278-57E8C0D8175E}" srcId="{D39BE6D9-F60C-4DD6-8250-F3731275876C}" destId="{14D1738C-1CBF-4B66-AC30-9912153195F8}" srcOrd="2" destOrd="0" parTransId="{B6943A32-4D87-4538-9B20-27BA348F5C1B}" sibTransId="{494E430F-C98D-4EE7-8AB3-CC30DF6E8D84}"/>
    <dgm:cxn modelId="{69796A6E-C33B-47BA-AD2B-DD8E47B38EBD}" type="presOf" srcId="{D39BE6D9-F60C-4DD6-8250-F3731275876C}" destId="{D7284E28-FF8D-45C3-A467-BDCC354F6543}" srcOrd="0" destOrd="0" presId="urn:microsoft.com/office/officeart/2009/layout/CircleArrowProcess"/>
    <dgm:cxn modelId="{1FE6186D-C3A4-4A93-B464-8B956B037D89}" type="presOf" srcId="{F6B6B284-B18D-4DC4-B0E5-75D67740B2C0}" destId="{35141CBC-BAE5-4B7B-8AD2-EB7AC4F0230C}" srcOrd="0" destOrd="0" presId="urn:microsoft.com/office/officeart/2009/layout/CircleArrowProcess"/>
    <dgm:cxn modelId="{5C5A68F0-094B-4906-BE33-08C3D31F289D}" srcId="{D39BE6D9-F60C-4DD6-8250-F3731275876C}" destId="{F6B6B284-B18D-4DC4-B0E5-75D67740B2C0}" srcOrd="1" destOrd="0" parTransId="{6E2CCE5E-E285-49E3-8298-53C9D00F36D4}" sibTransId="{ADE08CFD-FE3C-48B4-A807-A36798DC5E8B}"/>
    <dgm:cxn modelId="{F2B6C999-2F05-4E81-8510-853B12EAC94C}" srcId="{D39BE6D9-F60C-4DD6-8250-F3731275876C}" destId="{A2C38A90-9B34-465D-BD22-43FE307592D5}" srcOrd="0" destOrd="0" parTransId="{60070C63-A5AF-4BCE-A6C4-1BA17922B7F1}" sibTransId="{DF4FB33A-9B42-4CA5-900C-F0C52A81AC0B}"/>
    <dgm:cxn modelId="{9174C4EE-6471-4B0F-AF75-0AA7F96167AC}" type="presOf" srcId="{14D1738C-1CBF-4B66-AC30-9912153195F8}" destId="{6093BDEA-4061-4312-A585-21CD99ADDD51}" srcOrd="0" destOrd="0" presId="urn:microsoft.com/office/officeart/2009/layout/CircleArrowProcess"/>
    <dgm:cxn modelId="{54088915-D5F9-40D1-916E-EB944F3A99A9}" type="presOf" srcId="{A2C38A90-9B34-465D-BD22-43FE307592D5}" destId="{33DFAF49-BB2A-4557-8F1A-96F62F046F48}" srcOrd="0" destOrd="0" presId="urn:microsoft.com/office/officeart/2009/layout/CircleArrowProcess"/>
    <dgm:cxn modelId="{BAFF5349-46F5-4C9F-9212-843133E54EE8}" type="presParOf" srcId="{D7284E28-FF8D-45C3-A467-BDCC354F6543}" destId="{504B0581-8799-4225-B73B-80EA4CE372F2}" srcOrd="0" destOrd="0" presId="urn:microsoft.com/office/officeart/2009/layout/CircleArrowProcess"/>
    <dgm:cxn modelId="{C190BE75-6D55-4D5D-85A1-771A414CC8FB}" type="presParOf" srcId="{504B0581-8799-4225-B73B-80EA4CE372F2}" destId="{866C922A-5633-45A1-96D2-02DFA5E6BA34}" srcOrd="0" destOrd="0" presId="urn:microsoft.com/office/officeart/2009/layout/CircleArrowProcess"/>
    <dgm:cxn modelId="{E341A260-E6F7-4A86-ABF9-691EEAED33D7}" type="presParOf" srcId="{D7284E28-FF8D-45C3-A467-BDCC354F6543}" destId="{33DFAF49-BB2A-4557-8F1A-96F62F046F48}" srcOrd="1" destOrd="0" presId="urn:microsoft.com/office/officeart/2009/layout/CircleArrowProcess"/>
    <dgm:cxn modelId="{2ECA997D-E388-4DFD-A153-D914CF78B063}" type="presParOf" srcId="{D7284E28-FF8D-45C3-A467-BDCC354F6543}" destId="{C269B482-F4CD-4BA8-B81C-11B859BD0228}" srcOrd="2" destOrd="0" presId="urn:microsoft.com/office/officeart/2009/layout/CircleArrowProcess"/>
    <dgm:cxn modelId="{28EE58D7-AB89-4B9C-AF4C-761C2A08CD12}" type="presParOf" srcId="{C269B482-F4CD-4BA8-B81C-11B859BD0228}" destId="{8B9E011C-7FBE-4F75-B3C6-B5FA731CD7E7}" srcOrd="0" destOrd="0" presId="urn:microsoft.com/office/officeart/2009/layout/CircleArrowProcess"/>
    <dgm:cxn modelId="{6D931C71-17FC-4DB5-B40E-325A2D592E1F}" type="presParOf" srcId="{D7284E28-FF8D-45C3-A467-BDCC354F6543}" destId="{35141CBC-BAE5-4B7B-8AD2-EB7AC4F0230C}" srcOrd="3" destOrd="0" presId="urn:microsoft.com/office/officeart/2009/layout/CircleArrowProcess"/>
    <dgm:cxn modelId="{5DDE3503-8981-46AE-BA5C-B09ED2697AAE}" type="presParOf" srcId="{D7284E28-FF8D-45C3-A467-BDCC354F6543}" destId="{A1A0F2D6-B12D-46DA-948B-095DDB611C02}" srcOrd="4" destOrd="0" presId="urn:microsoft.com/office/officeart/2009/layout/CircleArrowProcess"/>
    <dgm:cxn modelId="{9DA5183A-EC90-4D00-A5E0-980272287379}" type="presParOf" srcId="{A1A0F2D6-B12D-46DA-948B-095DDB611C02}" destId="{D8DBE766-9B08-439F-9EE7-B1FAD5413F63}" srcOrd="0" destOrd="0" presId="urn:microsoft.com/office/officeart/2009/layout/CircleArrowProcess"/>
    <dgm:cxn modelId="{B06669E4-FD9E-4B76-9AA3-F8CB59337611}" type="presParOf" srcId="{D7284E28-FF8D-45C3-A467-BDCC354F6543}" destId="{6093BDEA-4061-4312-A585-21CD99ADDD5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8FD4F-9242-421D-BED9-9DB95C379A51}">
      <dsp:nvSpPr>
        <dsp:cNvPr id="0" name=""/>
        <dsp:cNvSpPr/>
      </dsp:nvSpPr>
      <dsp:spPr>
        <a:xfrm>
          <a:off x="1293890" y="656"/>
          <a:ext cx="2137712" cy="1068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Интегрированный показатель</a:t>
          </a:r>
          <a:endParaRPr lang="ru-RU" sz="1700" kern="1200" dirty="0"/>
        </a:p>
      </dsp:txBody>
      <dsp:txXfrm>
        <a:off x="1325196" y="31962"/>
        <a:ext cx="2075100" cy="1006244"/>
      </dsp:txXfrm>
    </dsp:sp>
    <dsp:sp modelId="{165C93C6-C3B8-437A-A4B2-C8BA5EDECE3D}">
      <dsp:nvSpPr>
        <dsp:cNvPr id="0" name=""/>
        <dsp:cNvSpPr/>
      </dsp:nvSpPr>
      <dsp:spPr>
        <a:xfrm>
          <a:off x="1507661" y="1069513"/>
          <a:ext cx="221791" cy="702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356"/>
              </a:lnTo>
              <a:lnTo>
                <a:pt x="221791" y="70235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BF9CA-7C6F-4282-9C72-F2B9776EE37C}">
      <dsp:nvSpPr>
        <dsp:cNvPr id="0" name=""/>
        <dsp:cNvSpPr/>
      </dsp:nvSpPr>
      <dsp:spPr>
        <a:xfrm>
          <a:off x="1729453" y="1237441"/>
          <a:ext cx="2142227" cy="1068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INCDQUANT=</a:t>
          </a: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limLoc m:val="undOvr"/>
                  <m:ctrlPr>
                    <a:rPr lang="ru-RU" sz="2000" i="1" kern="1200">
                      <a:latin typeface="Cambria Math"/>
                    </a:rPr>
                  </m:ctrlPr>
                </m:naryPr>
                <m:sub>
                  <m:r>
                    <m:rPr>
                      <m:sty m:val="p"/>
                    </m:rPr>
                    <a:rPr lang="en-US" sz="2000" kern="1200">
                      <a:latin typeface="Cambria Math"/>
                    </a:rPr>
                    <m:t>i</m:t>
                  </m:r>
                  <m:r>
                    <a:rPr lang="en-US" sz="2000" kern="1200">
                      <a:latin typeface="Cambria Math"/>
                    </a:rPr>
                    <m:t>=1</m:t>
                  </m:r>
                </m:sub>
                <m:sup>
                  <m:r>
                    <a:rPr lang="en-US" sz="2000" kern="1200">
                      <a:latin typeface="Cambria Math"/>
                    </a:rPr>
                    <m:t>3</m:t>
                  </m:r>
                </m:sup>
                <m:e>
                  <m:sSub>
                    <m:sSubPr>
                      <m:ctrlPr>
                        <a:rPr lang="ru-RU" sz="2000" i="1" kern="1200">
                          <a:latin typeface="Cambria Math"/>
                        </a:rPr>
                      </m:ctrlPr>
                    </m:sSubPr>
                    <m:e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INCDQUANT</m:t>
                      </m:r>
                    </m:e>
                    <m:sub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i</m:t>
                      </m:r>
                      <m:r>
                        <a:rPr lang="en-US" sz="2000" kern="120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j</m:t>
                      </m:r>
                    </m:sub>
                  </m:sSub>
                </m:e>
              </m:nary>
            </m:oMath>
          </a14:m>
          <a:endParaRPr lang="ru-RU" sz="1100" kern="1200" dirty="0"/>
        </a:p>
      </dsp:txBody>
      <dsp:txXfrm>
        <a:off x="1760759" y="1268747"/>
        <a:ext cx="2079615" cy="1006244"/>
      </dsp:txXfrm>
    </dsp:sp>
    <dsp:sp modelId="{0151CE4B-AED1-48CF-B472-45508430353F}">
      <dsp:nvSpPr>
        <dsp:cNvPr id="0" name=""/>
        <dsp:cNvSpPr/>
      </dsp:nvSpPr>
      <dsp:spPr>
        <a:xfrm>
          <a:off x="1507661" y="1069513"/>
          <a:ext cx="213771" cy="2477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7101"/>
              </a:lnTo>
              <a:lnTo>
                <a:pt x="213771" y="247710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FB9B1-1D47-44CB-9B77-5F9011FCC21C}">
      <dsp:nvSpPr>
        <dsp:cNvPr id="0" name=""/>
        <dsp:cNvSpPr/>
      </dsp:nvSpPr>
      <dsp:spPr>
        <a:xfrm>
          <a:off x="1721432" y="2672797"/>
          <a:ext cx="1983523" cy="1747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INCDQUAL=</a:t>
          </a: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limLoc m:val="undOvr"/>
                  <m:ctrlPr>
                    <a:rPr lang="ru-RU" sz="2000" i="1" kern="1200">
                      <a:latin typeface="Cambria Math"/>
                    </a:rPr>
                  </m:ctrlPr>
                </m:naryPr>
                <m:sub>
                  <m:r>
                    <m:rPr>
                      <m:sty m:val="p"/>
                    </m:rPr>
                    <a:rPr lang="en-US" sz="2000" kern="1200">
                      <a:latin typeface="Cambria Math"/>
                    </a:rPr>
                    <m:t>k</m:t>
                  </m:r>
                  <m:r>
                    <a:rPr lang="en-US" sz="2000" kern="1200">
                      <a:latin typeface="Cambria Math"/>
                    </a:rPr>
                    <m:t>=1</m:t>
                  </m:r>
                </m:sub>
                <m:sup>
                  <m:sSub>
                    <m:sSubPr>
                      <m:ctrlPr>
                        <a:rPr lang="ru-RU" sz="2000" i="1" kern="1200">
                          <a:latin typeface="Cambria Math"/>
                        </a:rPr>
                      </m:ctrlPr>
                    </m:sSubPr>
                    <m:e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K</m:t>
                      </m:r>
                    </m:e>
                    <m:sub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i</m:t>
                      </m:r>
                    </m:sub>
                  </m:sSub>
                </m:sup>
                <m:e>
                  <m:sSub>
                    <m:sSubPr>
                      <m:ctrlPr>
                        <a:rPr lang="ru-RU" sz="2000" i="1" kern="1200">
                          <a:latin typeface="Cambria Math"/>
                        </a:rPr>
                      </m:ctrlPr>
                    </m:sSubPr>
                    <m:e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type</m:t>
                      </m:r>
                    </m:e>
                    <m:sub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kj</m:t>
                      </m:r>
                    </m:sub>
                  </m:sSub>
                </m:e>
              </m:nary>
              <m:r>
                <a:rPr lang="en-US" sz="2000" kern="1200">
                  <a:latin typeface="Cambria Math"/>
                </a:rPr>
                <m:t>+</m:t>
              </m:r>
              <m:nary>
                <m:naryPr>
                  <m:chr m:val="∑"/>
                  <m:limLoc m:val="undOvr"/>
                  <m:ctrlPr>
                    <a:rPr lang="ru-RU" sz="2000" i="1" kern="1200">
                      <a:latin typeface="Cambria Math"/>
                    </a:rPr>
                  </m:ctrlPr>
                </m:naryPr>
                <m:sub>
                  <m:r>
                    <m:rPr>
                      <m:sty m:val="p"/>
                    </m:rPr>
                    <a:rPr lang="en-US" sz="2000" kern="1200">
                      <a:latin typeface="Cambria Math"/>
                    </a:rPr>
                    <m:t>k</m:t>
                  </m:r>
                  <m:r>
                    <a:rPr lang="en-US" sz="2000" kern="1200">
                      <a:latin typeface="Cambria Math"/>
                    </a:rPr>
                    <m:t>=1</m:t>
                  </m:r>
                </m:sub>
                <m:sup>
                  <m:sSub>
                    <m:sSubPr>
                      <m:ctrlPr>
                        <a:rPr lang="ru-RU" sz="2000" i="1" kern="1200">
                          <a:latin typeface="Cambria Math"/>
                        </a:rPr>
                      </m:ctrlPr>
                    </m:sSubPr>
                    <m:e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K</m:t>
                      </m:r>
                    </m:e>
                    <m:sub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i</m:t>
                      </m:r>
                    </m:sub>
                  </m:sSub>
                </m:sup>
                <m:e>
                  <m:sSub>
                    <m:sSubPr>
                      <m:ctrlPr>
                        <a:rPr lang="ru-RU" sz="2000" i="1" kern="1200">
                          <a:latin typeface="Cambria Math"/>
                        </a:rPr>
                      </m:ctrlPr>
                    </m:sSubPr>
                    <m:e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nature</m:t>
                      </m:r>
                    </m:e>
                    <m:sub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kj</m:t>
                      </m:r>
                    </m:sub>
                  </m:sSub>
                </m:e>
              </m:nary>
              <m:r>
                <a:rPr lang="en-US" sz="2000" kern="1200">
                  <a:latin typeface="Cambria Math"/>
                </a:rPr>
                <m:t>+</m:t>
              </m:r>
              <m:nary>
                <m:naryPr>
                  <m:chr m:val="∑"/>
                  <m:limLoc m:val="undOvr"/>
                  <m:ctrlPr>
                    <a:rPr lang="ru-RU" sz="2000" i="1" kern="1200">
                      <a:latin typeface="Cambria Math"/>
                    </a:rPr>
                  </m:ctrlPr>
                </m:naryPr>
                <m:sub>
                  <m:r>
                    <m:rPr>
                      <m:sty m:val="p"/>
                    </m:rPr>
                    <a:rPr lang="en-US" sz="2000" kern="1200">
                      <a:latin typeface="Cambria Math"/>
                    </a:rPr>
                    <m:t>k</m:t>
                  </m:r>
                  <m:r>
                    <a:rPr lang="en-US" sz="2000" kern="1200">
                      <a:latin typeface="Cambria Math"/>
                    </a:rPr>
                    <m:t>=1</m:t>
                  </m:r>
                </m:sub>
                <m:sup>
                  <m:sSub>
                    <m:sSubPr>
                      <m:ctrlPr>
                        <a:rPr lang="ru-RU" sz="2000" i="1" kern="1200">
                          <a:latin typeface="Cambria Math"/>
                        </a:rPr>
                      </m:ctrlPr>
                    </m:sSubPr>
                    <m:e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K</m:t>
                      </m:r>
                    </m:e>
                    <m:sub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i</m:t>
                      </m:r>
                    </m:sub>
                  </m:sSub>
                </m:sup>
                <m:e>
                  <m:sSub>
                    <m:sSubPr>
                      <m:ctrlPr>
                        <a:rPr lang="ru-RU" sz="2000" i="1" kern="1200">
                          <a:latin typeface="Cambria Math"/>
                        </a:rPr>
                      </m:ctrlPr>
                    </m:sSubPr>
                    <m:e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outlook</m:t>
                      </m:r>
                    </m:e>
                    <m:sub>
                      <m:r>
                        <m:rPr>
                          <m:sty m:val="p"/>
                        </m:rPr>
                        <a:rPr lang="en-US" sz="2000" kern="1200">
                          <a:latin typeface="Cambria Math"/>
                        </a:rPr>
                        <m:t>kj</m:t>
                      </m:r>
                    </m:sub>
                  </m:sSub>
                </m:e>
              </m:nary>
            </m:oMath>
          </a14:m>
          <a:r>
            <a:rPr lang="en-US" sz="2000" kern="1200" dirty="0" smtClean="0"/>
            <a:t> (8)</a:t>
          </a:r>
          <a:endParaRPr lang="ru-RU" sz="2000" kern="1200" dirty="0"/>
        </a:p>
      </dsp:txBody>
      <dsp:txXfrm>
        <a:off x="1772618" y="2723983"/>
        <a:ext cx="1881151" cy="1645261"/>
      </dsp:txXfrm>
    </dsp:sp>
    <dsp:sp modelId="{0DEF369E-28AE-4A77-B61E-51D1338FB5C2}">
      <dsp:nvSpPr>
        <dsp:cNvPr id="0" name=""/>
        <dsp:cNvSpPr/>
      </dsp:nvSpPr>
      <dsp:spPr>
        <a:xfrm>
          <a:off x="3970545" y="656"/>
          <a:ext cx="2137712" cy="1068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Категориальный показатель</a:t>
          </a:r>
          <a:endParaRPr lang="ru-RU" sz="1700" kern="1200" dirty="0"/>
        </a:p>
      </dsp:txBody>
      <dsp:txXfrm>
        <a:off x="4001851" y="31962"/>
        <a:ext cx="2075100" cy="1006244"/>
      </dsp:txXfrm>
    </dsp:sp>
    <dsp:sp modelId="{AFE54E71-23B8-4738-BD9F-D88CADE97504}">
      <dsp:nvSpPr>
        <dsp:cNvPr id="0" name=""/>
        <dsp:cNvSpPr/>
      </dsp:nvSpPr>
      <dsp:spPr>
        <a:xfrm>
          <a:off x="4184317" y="1069513"/>
          <a:ext cx="213771" cy="801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642"/>
              </a:lnTo>
              <a:lnTo>
                <a:pt x="213771" y="80164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5B99F-3835-47E0-851D-1B4B4DB0C0A7}">
      <dsp:nvSpPr>
        <dsp:cNvPr id="0" name=""/>
        <dsp:cNvSpPr/>
      </dsp:nvSpPr>
      <dsp:spPr>
        <a:xfrm>
          <a:off x="4398088" y="1336727"/>
          <a:ext cx="2090717" cy="1068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Бинарные (да-1, нет-0)</a:t>
          </a:r>
          <a:endParaRPr lang="ru-RU" sz="1800" kern="1200" dirty="0"/>
        </a:p>
      </dsp:txBody>
      <dsp:txXfrm>
        <a:off x="4429394" y="1368033"/>
        <a:ext cx="2028105" cy="1006244"/>
      </dsp:txXfrm>
    </dsp:sp>
    <dsp:sp modelId="{893E2A40-09B6-4C52-8F22-AADC002DD63B}">
      <dsp:nvSpPr>
        <dsp:cNvPr id="0" name=""/>
        <dsp:cNvSpPr/>
      </dsp:nvSpPr>
      <dsp:spPr>
        <a:xfrm>
          <a:off x="4184317" y="1069513"/>
          <a:ext cx="213771" cy="239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175"/>
              </a:lnTo>
              <a:lnTo>
                <a:pt x="213771" y="23911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73E63-11F2-4F56-9AA0-FB7C88606C73}">
      <dsp:nvSpPr>
        <dsp:cNvPr id="0" name=""/>
        <dsp:cNvSpPr/>
      </dsp:nvSpPr>
      <dsp:spPr>
        <a:xfrm>
          <a:off x="4398088" y="2672797"/>
          <a:ext cx="2239245" cy="1575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Кол-во баллов в зависимости от вида (вербальное, визуальное, численное)</a:t>
          </a:r>
          <a:r>
            <a:rPr lang="en-US" sz="1600" kern="1200" dirty="0" smtClean="0"/>
            <a:t> (9)</a:t>
          </a:r>
          <a:endParaRPr lang="ru-RU" sz="1600" kern="1200" dirty="0"/>
        </a:p>
      </dsp:txBody>
      <dsp:txXfrm>
        <a:off x="4444241" y="2718950"/>
        <a:ext cx="2146939" cy="1483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C922A-5633-45A1-96D2-02DFA5E6BA34}">
      <dsp:nvSpPr>
        <dsp:cNvPr id="0" name=""/>
        <dsp:cNvSpPr/>
      </dsp:nvSpPr>
      <dsp:spPr>
        <a:xfrm>
          <a:off x="3089158" y="0"/>
          <a:ext cx="2013878" cy="201418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FAF49-BB2A-4557-8F1A-96F62F046F48}">
      <dsp:nvSpPr>
        <dsp:cNvPr id="0" name=""/>
        <dsp:cNvSpPr/>
      </dsp:nvSpPr>
      <dsp:spPr>
        <a:xfrm>
          <a:off x="3375719" y="432049"/>
          <a:ext cx="1448819" cy="977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Внутренние и внешние факторы</a:t>
          </a:r>
          <a:endParaRPr lang="ru-RU" sz="1600" kern="1200" dirty="0"/>
        </a:p>
      </dsp:txBody>
      <dsp:txXfrm>
        <a:off x="3375719" y="432049"/>
        <a:ext cx="1448819" cy="977248"/>
      </dsp:txXfrm>
    </dsp:sp>
    <dsp:sp modelId="{8B9E011C-7FBE-4F75-B3C6-B5FA731CD7E7}">
      <dsp:nvSpPr>
        <dsp:cNvPr id="0" name=""/>
        <dsp:cNvSpPr/>
      </dsp:nvSpPr>
      <dsp:spPr>
        <a:xfrm>
          <a:off x="2529811" y="1157298"/>
          <a:ext cx="2013878" cy="201418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41CBC-BAE5-4B7B-8AD2-EB7AC4F0230C}">
      <dsp:nvSpPr>
        <dsp:cNvPr id="0" name=""/>
        <dsp:cNvSpPr/>
      </dsp:nvSpPr>
      <dsp:spPr>
        <a:xfrm>
          <a:off x="2734094" y="1745612"/>
          <a:ext cx="1605310" cy="850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Раскрытие информации об ИК</a:t>
          </a:r>
          <a:endParaRPr lang="ru-RU" sz="1600" kern="1200" dirty="0"/>
        </a:p>
      </dsp:txBody>
      <dsp:txXfrm>
        <a:off x="2734094" y="1745612"/>
        <a:ext cx="1605310" cy="850527"/>
      </dsp:txXfrm>
    </dsp:sp>
    <dsp:sp modelId="{D8DBE766-9B08-439F-9EE7-B1FAD5413F63}">
      <dsp:nvSpPr>
        <dsp:cNvPr id="0" name=""/>
        <dsp:cNvSpPr/>
      </dsp:nvSpPr>
      <dsp:spPr>
        <a:xfrm>
          <a:off x="3232493" y="2453087"/>
          <a:ext cx="1730233" cy="173092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3BDEA-4061-4312-A585-21CD99ADDD51}">
      <dsp:nvSpPr>
        <dsp:cNvPr id="0" name=""/>
        <dsp:cNvSpPr/>
      </dsp:nvSpPr>
      <dsp:spPr>
        <a:xfrm>
          <a:off x="3536939" y="3056841"/>
          <a:ext cx="1119073" cy="559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Стоимость компании</a:t>
          </a:r>
          <a:endParaRPr lang="ru-RU" sz="1600" kern="1200" dirty="0"/>
        </a:p>
      </dsp:txBody>
      <dsp:txXfrm>
        <a:off x="3536939" y="3056841"/>
        <a:ext cx="1119073" cy="559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D4809-5AC6-49FD-BF5F-D3A779C61AC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D6285-D096-49E5-87E7-2F820DE75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5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B17F10-47EB-4F7D-8245-F25ED2D8B4A8}" type="datetime1">
              <a:rPr lang="ru-RU" smtClean="0"/>
              <a:t>01.12.2013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3EA81-ADA2-4117-B090-FA010BF4F42F}" type="datetime1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40836-38DE-4B5E-AAA1-94E009B14251}" type="datetime1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95883-0A89-471F-BA5E-CD05EE16DDC9}" type="datetime1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8F9C7-16AA-4477-B972-C161AE38527D}" type="datetime1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641D1-2FC9-419D-A93D-103128C07861}" type="datetime1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F6E9F0-9924-4C48-9F34-116A96A39DF3}" type="datetime1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4AF51-E0AB-4F08-9A12-2440DB649D2C}" type="datetime1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C4C11-7BBC-44F1-8264-BD932ABDFF72}" type="datetime1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2209D4-CD59-4EC2-91E1-0D8E2B5652BB}" type="datetime1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7F163F-98BA-4BDD-AC8A-72B73D81BF91}" type="datetime1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105000-4FB5-49FA-9BFB-77E3358BCEA2}" type="datetime1">
              <a:rPr lang="ru-RU" smtClean="0"/>
              <a:t>01.12.2013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92" y="548680"/>
            <a:ext cx="9073008" cy="293481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Раскрытие информации об интеллектуальном капитале: анализ релевантных статей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3861048"/>
            <a:ext cx="5796136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Докладчик: Первушина И.М.</a:t>
            </a:r>
          </a:p>
          <a:p>
            <a:r>
              <a:rPr lang="ru-RU" dirty="0" smtClean="0"/>
              <a:t>27.11.13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57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Выявление основных трендов в литературе по теме «Добровольное раскрытие информации об ИК»</a:t>
            </a:r>
          </a:p>
          <a:p>
            <a:r>
              <a:rPr lang="ru-RU" dirty="0" smtClean="0"/>
              <a:t>Анализ подходов к определению степени раскрытия информации об ИК</a:t>
            </a:r>
          </a:p>
          <a:p>
            <a:r>
              <a:rPr lang="ru-RU" dirty="0" smtClean="0"/>
              <a:t>Анализ результатов существующих исследований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95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13305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ru-RU" dirty="0"/>
              <a:t>Может быть надежно оценен </a:t>
            </a:r>
          </a:p>
          <a:p>
            <a:pPr lvl="0"/>
            <a:r>
              <a:rPr lang="ru-RU" dirty="0"/>
              <a:t>Не подразумевает несоразмерно больших затрат </a:t>
            </a:r>
            <a:r>
              <a:rPr lang="ru-RU" dirty="0" smtClean="0"/>
              <a:t>по измерению</a:t>
            </a:r>
            <a:endParaRPr lang="ru-RU" dirty="0"/>
          </a:p>
          <a:p>
            <a:pPr lvl="0"/>
            <a:r>
              <a:rPr lang="ru-RU" dirty="0"/>
              <a:t>Соответствует </a:t>
            </a:r>
            <a:r>
              <a:rPr lang="ru-RU" dirty="0" smtClean="0"/>
              <a:t>целям управления</a:t>
            </a:r>
          </a:p>
          <a:p>
            <a:pPr lvl="0"/>
            <a:r>
              <a:rPr lang="ru-RU" dirty="0" smtClean="0"/>
              <a:t>Раскрывает </a:t>
            </a:r>
            <a:r>
              <a:rPr lang="ru-RU" dirty="0"/>
              <a:t>информацию, релевантную для инвесторов и </a:t>
            </a:r>
            <a:r>
              <a:rPr lang="ru-RU" dirty="0" smtClean="0"/>
              <a:t>акционеров (1) </a:t>
            </a:r>
          </a:p>
          <a:p>
            <a:r>
              <a:rPr lang="ru-RU" dirty="0" smtClean="0"/>
              <a:t>НО</a:t>
            </a:r>
            <a:r>
              <a:rPr lang="en-US" dirty="0" smtClean="0"/>
              <a:t>: </a:t>
            </a:r>
            <a:r>
              <a:rPr lang="ru-RU" dirty="0" smtClean="0"/>
              <a:t>раскрытие не </a:t>
            </a:r>
            <a:r>
              <a:rPr lang="ru-RU" dirty="0"/>
              <a:t>должно давать преимущества какой-либо группе </a:t>
            </a:r>
            <a:r>
              <a:rPr lang="ru-RU" dirty="0" err="1" smtClean="0"/>
              <a:t>стейкхолдеров</a:t>
            </a:r>
            <a:r>
              <a:rPr lang="ru-RU" dirty="0" smtClean="0"/>
              <a:t> =</a:t>
            </a:r>
            <a:r>
              <a:rPr lang="en-US" dirty="0" smtClean="0"/>
              <a:t>&gt;</a:t>
            </a:r>
            <a:r>
              <a:rPr lang="ru-RU" dirty="0" smtClean="0"/>
              <a:t> равномерность раскрытия по всем группам ИК (2)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является дополнительным раскрытием информации об ИК?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48064" y="6021288"/>
            <a:ext cx="3742929" cy="653157"/>
          </a:xfrm>
        </p:spPr>
        <p:txBody>
          <a:bodyPr/>
          <a:lstStyle/>
          <a:p>
            <a:pPr marL="228600" indent="-228600">
              <a:buAutoNum type="arabicParenBoth"/>
            </a:pPr>
            <a:r>
              <a:rPr lang="en-US" sz="1400" dirty="0" smtClean="0"/>
              <a:t>Pike </a:t>
            </a:r>
            <a:r>
              <a:rPr lang="en-US" sz="1400" dirty="0"/>
              <a:t>et al</a:t>
            </a:r>
            <a:r>
              <a:rPr lang="ru-RU" sz="1400" dirty="0"/>
              <a:t>. (2002</a:t>
            </a:r>
            <a:r>
              <a:rPr lang="ru-RU" sz="1400" dirty="0" smtClean="0"/>
              <a:t>)</a:t>
            </a:r>
          </a:p>
          <a:p>
            <a:pPr marL="228600" indent="-228600">
              <a:buAutoNum type="arabicParenBoth"/>
            </a:pPr>
            <a:r>
              <a:rPr lang="en-US" sz="1400" dirty="0" err="1"/>
              <a:t>Rylander</a:t>
            </a:r>
            <a:r>
              <a:rPr lang="ru-RU" sz="1400" dirty="0"/>
              <a:t>, </a:t>
            </a:r>
            <a:r>
              <a:rPr lang="en-US" sz="1400" dirty="0"/>
              <a:t>Jacobsen and </a:t>
            </a:r>
            <a:r>
              <a:rPr lang="en-US" sz="1400" dirty="0" err="1"/>
              <a:t>Roos</a:t>
            </a:r>
            <a:r>
              <a:rPr lang="ru-RU" sz="1400" dirty="0"/>
              <a:t> (2000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10207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38198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Снижается уровень асимметрии информации(3) </a:t>
            </a:r>
            <a:endParaRPr lang="en-US" dirty="0" smtClean="0"/>
          </a:p>
          <a:p>
            <a:r>
              <a:rPr lang="ru-RU" dirty="0" smtClean="0"/>
              <a:t>Снижается стоимость капитала</a:t>
            </a:r>
            <a:r>
              <a:rPr lang="en-US" dirty="0" smtClean="0"/>
              <a:t> </a:t>
            </a:r>
            <a:r>
              <a:rPr lang="ru-RU" dirty="0" smtClean="0"/>
              <a:t>(4)</a:t>
            </a:r>
          </a:p>
          <a:p>
            <a:r>
              <a:rPr lang="ru-RU" dirty="0" smtClean="0"/>
              <a:t>Положительная взаимосвязь между объемом раскрываемой информации и финансовым результатом была неоднократно доказана эмпирически (статьи + бизнес-кейсы) (5)</a:t>
            </a:r>
          </a:p>
          <a:p>
            <a:r>
              <a:rPr lang="ru-RU" dirty="0" smtClean="0"/>
              <a:t>Создается положительная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репутация на рынке (6)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дополнительно раскрывать информацию?</a:t>
            </a:r>
            <a:endParaRPr lang="ru-RU" dirty="0"/>
          </a:p>
        </p:txBody>
      </p:sp>
      <p:pic>
        <p:nvPicPr>
          <p:cNvPr id="1028" name="Picture 4" descr="http://www.musselburghcab.org.uk/wp-content/uploads/2013/09/benefits-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1128"/>
            <a:ext cx="295207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4961321"/>
            <a:ext cx="5616624" cy="1399853"/>
          </a:xfrm>
        </p:spPr>
        <p:txBody>
          <a:bodyPr/>
          <a:lstStyle/>
          <a:p>
            <a:r>
              <a:rPr lang="ru-RU" sz="1400" dirty="0" smtClean="0"/>
              <a:t>(3)</a:t>
            </a:r>
            <a:r>
              <a:rPr lang="en-US" sz="1400" dirty="0"/>
              <a:t> </a:t>
            </a:r>
            <a:r>
              <a:rPr lang="en-US" sz="1400" dirty="0" smtClean="0"/>
              <a:t>Miller, </a:t>
            </a:r>
            <a:r>
              <a:rPr lang="en-US" sz="1400" dirty="0" err="1" smtClean="0"/>
              <a:t>Schultze</a:t>
            </a:r>
            <a:r>
              <a:rPr lang="en-US" sz="1400" dirty="0" smtClean="0"/>
              <a:t>, List (2013)</a:t>
            </a:r>
            <a:endParaRPr lang="ru-RU" sz="1400" dirty="0" smtClean="0"/>
          </a:p>
          <a:p>
            <a:r>
              <a:rPr lang="ru-RU" sz="1400" dirty="0" smtClean="0"/>
              <a:t>(4) </a:t>
            </a:r>
            <a:r>
              <a:rPr lang="en-US" sz="1400" dirty="0" err="1" smtClean="0"/>
              <a:t>Botosan</a:t>
            </a:r>
            <a:r>
              <a:rPr lang="en-US" sz="1400" dirty="0" smtClean="0"/>
              <a:t> (1997)</a:t>
            </a:r>
          </a:p>
          <a:p>
            <a:r>
              <a:rPr lang="en-US" sz="1400" dirty="0" smtClean="0"/>
              <a:t>(5) </a:t>
            </a:r>
            <a:r>
              <a:rPr lang="en-US" sz="1400" dirty="0" err="1" smtClean="0"/>
              <a:t>Bontis</a:t>
            </a:r>
            <a:r>
              <a:rPr lang="en-US" sz="1400" dirty="0" smtClean="0"/>
              <a:t>(2003), </a:t>
            </a:r>
            <a:r>
              <a:rPr lang="ru-RU" sz="1400" dirty="0" err="1" smtClean="0"/>
              <a:t>Abeysekera</a:t>
            </a:r>
            <a:r>
              <a:rPr lang="en-US" sz="1400" dirty="0" smtClean="0"/>
              <a:t>(2011),</a:t>
            </a:r>
            <a:r>
              <a:rPr lang="en-US" sz="1400" dirty="0"/>
              <a:t> </a:t>
            </a:r>
            <a:r>
              <a:rPr lang="en-US" sz="1400" dirty="0" err="1" smtClean="0"/>
              <a:t>Abdolmohammadi</a:t>
            </a:r>
            <a:r>
              <a:rPr lang="en-US" sz="1400" dirty="0" smtClean="0"/>
              <a:t> (2005)</a:t>
            </a:r>
          </a:p>
          <a:p>
            <a:r>
              <a:rPr lang="en-US" sz="1400" dirty="0" smtClean="0"/>
              <a:t>(6) </a:t>
            </a:r>
            <a:r>
              <a:rPr lang="en-US" sz="1400" dirty="0" err="1" smtClean="0"/>
              <a:t>Bontis</a:t>
            </a:r>
            <a:r>
              <a:rPr lang="en-US" sz="1400" dirty="0" smtClean="0"/>
              <a:t>(2003)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8726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71081740"/>
                  </p:ext>
                </p:extLst>
              </p:nvPr>
            </p:nvGraphicFramePr>
            <p:xfrm>
              <a:off x="457200" y="1600200"/>
              <a:ext cx="7931224" cy="442108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71081740"/>
                  </p:ext>
                </p:extLst>
              </p:nvPr>
            </p:nvGraphicFramePr>
            <p:xfrm>
              <a:off x="457200" y="1600200"/>
              <a:ext cx="7931224" cy="442108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измерить раскрытие информации об ИК?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380072" y="6237312"/>
            <a:ext cx="3936344" cy="535757"/>
          </a:xfrm>
        </p:spPr>
        <p:txBody>
          <a:bodyPr/>
          <a:lstStyle/>
          <a:p>
            <a:r>
              <a:rPr lang="ru-RU" sz="1400" dirty="0" smtClean="0"/>
              <a:t>(8)</a:t>
            </a:r>
            <a:r>
              <a:rPr lang="en-US" sz="1400" dirty="0"/>
              <a:t> </a:t>
            </a:r>
            <a:r>
              <a:rPr lang="en-US" sz="1400" dirty="0" err="1" smtClean="0"/>
              <a:t>Bellora</a:t>
            </a:r>
            <a:r>
              <a:rPr lang="en-US" sz="1400" dirty="0" smtClean="0"/>
              <a:t>, Guenther(2013)</a:t>
            </a:r>
          </a:p>
          <a:p>
            <a:r>
              <a:rPr lang="en-US" sz="1400" dirty="0" smtClean="0"/>
              <a:t>(9)</a:t>
            </a:r>
            <a:r>
              <a:rPr lang="ru-RU" sz="1400" dirty="0"/>
              <a:t> </a:t>
            </a:r>
            <a:r>
              <a:rPr lang="ru-RU" sz="1400" dirty="0" err="1" smtClean="0"/>
              <a:t>Abeysekera</a:t>
            </a:r>
            <a:r>
              <a:rPr lang="en-US" sz="1400" dirty="0" smtClean="0"/>
              <a:t>(2011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46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706056"/>
              </p:ext>
            </p:extLst>
          </p:nvPr>
        </p:nvGraphicFramePr>
        <p:xfrm>
          <a:off x="-1620688" y="1484784"/>
          <a:ext cx="7632848" cy="4184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результаты были получены исследователями?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1772816"/>
            <a:ext cx="489654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Возраст, размер компании, структура СД, темп роста, отрасль, страна и т.д. (10)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3212976"/>
            <a:ext cx="495029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Показатели качества, количества, структуры раскрываемой информации (11)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08868" y="4653136"/>
            <a:ext cx="495029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Рыночная капитализация, добавленная стоимость, </a:t>
            </a:r>
            <a:r>
              <a:rPr lang="en-US" sz="2000" dirty="0" smtClean="0"/>
              <a:t>bid-ask </a:t>
            </a:r>
            <a:r>
              <a:rPr lang="ru-RU" sz="2000" dirty="0" smtClean="0"/>
              <a:t>спред, ликвидность акций (12)</a:t>
            </a:r>
            <a:endParaRPr lang="ru-RU" sz="20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809689" y="6034211"/>
            <a:ext cx="6264696" cy="823789"/>
          </a:xfrm>
        </p:spPr>
        <p:txBody>
          <a:bodyPr/>
          <a:lstStyle/>
          <a:p>
            <a:r>
              <a:rPr lang="ru-RU" sz="1100" dirty="0" smtClean="0"/>
              <a:t>(</a:t>
            </a:r>
            <a:r>
              <a:rPr lang="ru-RU" sz="1200" dirty="0" smtClean="0"/>
              <a:t>10)</a:t>
            </a:r>
            <a:r>
              <a:rPr lang="en-US" sz="1200" dirty="0"/>
              <a:t> </a:t>
            </a:r>
            <a:r>
              <a:rPr lang="en-US" sz="1200" dirty="0" err="1"/>
              <a:t>Bellora</a:t>
            </a:r>
            <a:r>
              <a:rPr lang="en-US" sz="1200" dirty="0"/>
              <a:t>, Guenther(2013</a:t>
            </a:r>
            <a:r>
              <a:rPr lang="en-US" sz="1200" dirty="0" smtClean="0"/>
              <a:t>), </a:t>
            </a:r>
            <a:r>
              <a:rPr lang="en-US" sz="1200" dirty="0" err="1"/>
              <a:t>Abeysekera</a:t>
            </a:r>
            <a:r>
              <a:rPr lang="en-US" sz="1200" dirty="0"/>
              <a:t>,  </a:t>
            </a:r>
            <a:r>
              <a:rPr lang="en-US" sz="1200" dirty="0" smtClean="0"/>
              <a:t>(2010, 2011), </a:t>
            </a:r>
            <a:r>
              <a:rPr lang="en-US" sz="1200" dirty="0" err="1"/>
              <a:t>Taliyang</a:t>
            </a:r>
            <a:r>
              <a:rPr lang="en-US" sz="1200" dirty="0"/>
              <a:t> at </a:t>
            </a:r>
            <a:r>
              <a:rPr lang="en-US" sz="1200" dirty="0" smtClean="0"/>
              <a:t>al (</a:t>
            </a:r>
            <a:r>
              <a:rPr lang="en-US" sz="1200" dirty="0"/>
              <a:t>2011)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ru-RU" sz="1200" dirty="0" smtClean="0"/>
              <a:t>(11) см. слайд 5</a:t>
            </a:r>
          </a:p>
          <a:p>
            <a:r>
              <a:rPr lang="ru-RU" sz="1200" dirty="0" smtClean="0"/>
              <a:t>(12)</a:t>
            </a:r>
            <a:r>
              <a:rPr lang="en-US" sz="1200" dirty="0" err="1" smtClean="0"/>
              <a:t>Bontis</a:t>
            </a:r>
            <a:r>
              <a:rPr lang="en-US" sz="1200" dirty="0" smtClean="0"/>
              <a:t> (2003), </a:t>
            </a:r>
            <a:r>
              <a:rPr lang="en-US" sz="1200" dirty="0"/>
              <a:t>Miller, </a:t>
            </a:r>
            <a:r>
              <a:rPr lang="en-US" sz="1200" dirty="0" err="1"/>
              <a:t>Schultze</a:t>
            </a:r>
            <a:r>
              <a:rPr lang="en-US" sz="1200" dirty="0"/>
              <a:t>, List (</a:t>
            </a:r>
            <a:r>
              <a:rPr lang="en-US" sz="1200" dirty="0" smtClean="0"/>
              <a:t>2013), </a:t>
            </a:r>
            <a:r>
              <a:rPr lang="en-US" sz="1200" dirty="0" err="1"/>
              <a:t>Abdolmohammadi</a:t>
            </a:r>
            <a:r>
              <a:rPr lang="en-US" sz="1200" dirty="0"/>
              <a:t> (2005</a:t>
            </a:r>
            <a:r>
              <a:rPr lang="en-US" sz="1200" dirty="0" smtClean="0"/>
              <a:t>)</a:t>
            </a:r>
            <a:endParaRPr lang="ru-RU" sz="1200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61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9712" y="62068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1026" name="Picture 2" descr="http://www.zoomit.ir/media/k2/items/cache/5031e263a4a258791d6306b2d3d9dbf6_X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6"/>
          <a:stretch/>
        </p:blipFill>
        <p:spPr bwMode="auto">
          <a:xfrm>
            <a:off x="2120815" y="1196752"/>
            <a:ext cx="5760639" cy="508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413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408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Раскрытие информации об интеллектуальном капитале: анализ релевантных статей</vt:lpstr>
      <vt:lpstr>Цель исследования:</vt:lpstr>
      <vt:lpstr>Что является дополнительным раскрытием информации об ИК?</vt:lpstr>
      <vt:lpstr>Зачем дополнительно раскрывать информацию?</vt:lpstr>
      <vt:lpstr>Как измерить раскрытие информации об ИК?</vt:lpstr>
      <vt:lpstr>Какие результаты были получены исследователями?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issues concerning IC disclosure </dc:title>
  <dc:creator>Irene</dc:creator>
  <cp:lastModifiedBy>Irene</cp:lastModifiedBy>
  <cp:revision>21</cp:revision>
  <dcterms:created xsi:type="dcterms:W3CDTF">2013-11-26T06:31:12Z</dcterms:created>
  <dcterms:modified xsi:type="dcterms:W3CDTF">2013-12-01T16:17:43Z</dcterms:modified>
</cp:coreProperties>
</file>