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6"/>
  </p:handoutMasterIdLst>
  <p:sldIdLst>
    <p:sldId id="258" r:id="rId2"/>
    <p:sldId id="268" r:id="rId3"/>
    <p:sldId id="257" r:id="rId4"/>
    <p:sldId id="259" r:id="rId5"/>
    <p:sldId id="260" r:id="rId6"/>
    <p:sldId id="269" r:id="rId7"/>
    <p:sldId id="261" r:id="rId8"/>
    <p:sldId id="262" r:id="rId9"/>
    <p:sldId id="263" r:id="rId10"/>
    <p:sldId id="264" r:id="rId11"/>
    <p:sldId id="270" r:id="rId12"/>
    <p:sldId id="265" r:id="rId13"/>
    <p:sldId id="271" r:id="rId14"/>
    <p:sldId id="256" r:id="rId15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3" autoAdjust="0"/>
    <p:restoredTop sz="94660"/>
  </p:normalViewPr>
  <p:slideViewPr>
    <p:cSldViewPr snapToGrid="0" showGuides="1">
      <p:cViewPr>
        <p:scale>
          <a:sx n="70" d="100"/>
          <a:sy n="70" d="100"/>
        </p:scale>
        <p:origin x="-132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E54EC6-6CC5-4412-B248-DB1EF6D0D906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9B1AD98E-AA1C-4D88-9D5B-B60B42918195}">
      <dgm:prSet/>
      <dgm:spPr/>
      <dgm:t>
        <a:bodyPr/>
        <a:lstStyle/>
        <a:p>
          <a:pPr rtl="0"/>
          <a:r>
            <a:rPr lang="en-US" b="1" dirty="0" smtClean="0"/>
            <a:t>15%</a:t>
          </a:r>
          <a:endParaRPr lang="ru-RU" b="1" dirty="0"/>
        </a:p>
      </dgm:t>
    </dgm:pt>
    <dgm:pt modelId="{14F044D4-EFE6-4163-A5DF-639DAB8C57B7}" type="parTrans" cxnId="{BFCD7CE0-7A2B-49FD-B366-CB4188D8ECDD}">
      <dgm:prSet/>
      <dgm:spPr/>
      <dgm:t>
        <a:bodyPr/>
        <a:lstStyle/>
        <a:p>
          <a:endParaRPr lang="ru-RU"/>
        </a:p>
      </dgm:t>
    </dgm:pt>
    <dgm:pt modelId="{8EEE9AFC-4ED4-425D-A3E2-F96FAF1E7054}" type="sibTrans" cxnId="{BFCD7CE0-7A2B-49FD-B366-CB4188D8ECDD}">
      <dgm:prSet/>
      <dgm:spPr/>
      <dgm:t>
        <a:bodyPr/>
        <a:lstStyle/>
        <a:p>
          <a:endParaRPr lang="ru-RU"/>
        </a:p>
      </dgm:t>
    </dgm:pt>
    <dgm:pt modelId="{112FB4D4-C961-47BA-8C14-7E4BDC447D7A}">
      <dgm:prSet/>
      <dgm:spPr/>
      <dgm:t>
        <a:bodyPr/>
        <a:lstStyle/>
        <a:p>
          <a:pPr rtl="0"/>
          <a:r>
            <a:rPr lang="en-US" dirty="0" smtClean="0"/>
            <a:t>Peculiarities of relationship marketing practices (one of the course topics) </a:t>
          </a:r>
          <a:r>
            <a:rPr lang="en-US" b="1" dirty="0" smtClean="0"/>
            <a:t>on the base of experience of a company</a:t>
          </a:r>
          <a:r>
            <a:rPr lang="en-US" dirty="0" smtClean="0"/>
            <a:t> of your native country.</a:t>
          </a:r>
          <a:endParaRPr lang="ru-RU" dirty="0"/>
        </a:p>
      </dgm:t>
    </dgm:pt>
    <dgm:pt modelId="{71384DF4-C6A4-4FF1-B660-C162B3BA516C}" type="parTrans" cxnId="{F672F292-C084-4024-A863-572F2EF8AE66}">
      <dgm:prSet/>
      <dgm:spPr/>
      <dgm:t>
        <a:bodyPr/>
        <a:lstStyle/>
        <a:p>
          <a:endParaRPr lang="ru-RU"/>
        </a:p>
      </dgm:t>
    </dgm:pt>
    <dgm:pt modelId="{E6B3CE24-0078-427B-96FE-7B218096465E}" type="sibTrans" cxnId="{F672F292-C084-4024-A863-572F2EF8AE66}">
      <dgm:prSet/>
      <dgm:spPr/>
      <dgm:t>
        <a:bodyPr/>
        <a:lstStyle/>
        <a:p>
          <a:endParaRPr lang="ru-RU"/>
        </a:p>
      </dgm:t>
    </dgm:pt>
    <dgm:pt modelId="{49527F98-F03D-44F1-868F-3A995FB11BE1}">
      <dgm:prSet/>
      <dgm:spPr/>
      <dgm:t>
        <a:bodyPr/>
        <a:lstStyle/>
        <a:p>
          <a:pPr rtl="0"/>
          <a:r>
            <a:rPr lang="en-US" dirty="0" smtClean="0"/>
            <a:t>Each project presentation has to start with the clear objective and problem definition to be analyzed and include structured outcomes and conclusions both theoretical and practical. </a:t>
          </a:r>
          <a:endParaRPr lang="ru-RU" dirty="0"/>
        </a:p>
      </dgm:t>
    </dgm:pt>
    <dgm:pt modelId="{6EA02078-553E-47F0-A974-3929DEE62AB8}" type="parTrans" cxnId="{C79F5821-3A36-4218-BBFE-218F7F0B5CAC}">
      <dgm:prSet/>
      <dgm:spPr/>
      <dgm:t>
        <a:bodyPr/>
        <a:lstStyle/>
        <a:p>
          <a:endParaRPr lang="ru-RU"/>
        </a:p>
      </dgm:t>
    </dgm:pt>
    <dgm:pt modelId="{AAD01B6F-3C04-490E-BCAF-0074FC14821C}" type="sibTrans" cxnId="{C79F5821-3A36-4218-BBFE-218F7F0B5CAC}">
      <dgm:prSet/>
      <dgm:spPr/>
      <dgm:t>
        <a:bodyPr/>
        <a:lstStyle/>
        <a:p>
          <a:endParaRPr lang="ru-RU"/>
        </a:p>
      </dgm:t>
    </dgm:pt>
    <dgm:pt modelId="{4D64EE74-CEBD-4681-8EC1-31E437060E06}">
      <dgm:prSet/>
      <dgm:spPr/>
      <dgm:t>
        <a:bodyPr/>
        <a:lstStyle/>
        <a:p>
          <a:pPr rtl="0"/>
          <a:r>
            <a:rPr lang="en-US" dirty="0" smtClean="0"/>
            <a:t>Power Point presentation (20 minutes)</a:t>
          </a:r>
          <a:endParaRPr lang="ru-RU" dirty="0"/>
        </a:p>
      </dgm:t>
    </dgm:pt>
    <dgm:pt modelId="{81ACC438-C61A-4C71-86B3-9922327C6507}" type="parTrans" cxnId="{1E75AFBD-DA57-4B9B-8E99-8EA146B99257}">
      <dgm:prSet/>
      <dgm:spPr/>
      <dgm:t>
        <a:bodyPr/>
        <a:lstStyle/>
        <a:p>
          <a:endParaRPr lang="ru-RU"/>
        </a:p>
      </dgm:t>
    </dgm:pt>
    <dgm:pt modelId="{DEFF396E-D44A-4D29-8FEA-F680BE273FD0}" type="sibTrans" cxnId="{1E75AFBD-DA57-4B9B-8E99-8EA146B99257}">
      <dgm:prSet/>
      <dgm:spPr/>
      <dgm:t>
        <a:bodyPr/>
        <a:lstStyle/>
        <a:p>
          <a:endParaRPr lang="ru-RU"/>
        </a:p>
      </dgm:t>
    </dgm:pt>
    <dgm:pt modelId="{049B569C-9693-499B-BF31-5B9A04E4CF04}" type="pres">
      <dgm:prSet presAssocID="{50E54EC6-6CC5-4412-B248-DB1EF6D0D90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0FA8B3-9A17-463A-855B-313B3E237AA8}" type="pres">
      <dgm:prSet presAssocID="{9B1AD98E-AA1C-4D88-9D5B-B60B4291819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28AA73-605D-4667-AEF6-A85A7416AFF9}" type="pres">
      <dgm:prSet presAssocID="{8EEE9AFC-4ED4-425D-A3E2-F96FAF1E7054}" presName="spacer" presStyleCnt="0"/>
      <dgm:spPr/>
    </dgm:pt>
    <dgm:pt modelId="{25B29802-2008-434F-8304-D354BFB9AC1B}" type="pres">
      <dgm:prSet presAssocID="{4D64EE74-CEBD-4681-8EC1-31E437060E0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274D41-93E1-42B0-A2BF-97C9B4FB47AA}" type="pres">
      <dgm:prSet presAssocID="{DEFF396E-D44A-4D29-8FEA-F680BE273FD0}" presName="spacer" presStyleCnt="0"/>
      <dgm:spPr/>
    </dgm:pt>
    <dgm:pt modelId="{AC3D9989-0C87-4B20-BDE4-B2BC02451E77}" type="pres">
      <dgm:prSet presAssocID="{112FB4D4-C961-47BA-8C14-7E4BDC447D7A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A27925-7157-4EB4-845E-9F3DF0EFDA16}" type="pres">
      <dgm:prSet presAssocID="{E6B3CE24-0078-427B-96FE-7B218096465E}" presName="spacer" presStyleCnt="0"/>
      <dgm:spPr/>
    </dgm:pt>
    <dgm:pt modelId="{203CD2AC-B7FC-4980-8AEC-3983A0CEB34A}" type="pres">
      <dgm:prSet presAssocID="{49527F98-F03D-44F1-868F-3A995FB11BE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6E83E63-055C-4064-B9AC-FD353CA97929}" type="presOf" srcId="{50E54EC6-6CC5-4412-B248-DB1EF6D0D906}" destId="{049B569C-9693-499B-BF31-5B9A04E4CF04}" srcOrd="0" destOrd="0" presId="urn:microsoft.com/office/officeart/2005/8/layout/vList2"/>
    <dgm:cxn modelId="{F672F292-C084-4024-A863-572F2EF8AE66}" srcId="{50E54EC6-6CC5-4412-B248-DB1EF6D0D906}" destId="{112FB4D4-C961-47BA-8C14-7E4BDC447D7A}" srcOrd="2" destOrd="0" parTransId="{71384DF4-C6A4-4FF1-B660-C162B3BA516C}" sibTransId="{E6B3CE24-0078-427B-96FE-7B218096465E}"/>
    <dgm:cxn modelId="{C79F5821-3A36-4218-BBFE-218F7F0B5CAC}" srcId="{50E54EC6-6CC5-4412-B248-DB1EF6D0D906}" destId="{49527F98-F03D-44F1-868F-3A995FB11BE1}" srcOrd="3" destOrd="0" parTransId="{6EA02078-553E-47F0-A974-3929DEE62AB8}" sibTransId="{AAD01B6F-3C04-490E-BCAF-0074FC14821C}"/>
    <dgm:cxn modelId="{218AF2B9-9B0A-4475-8733-E655ECD16246}" type="presOf" srcId="{9B1AD98E-AA1C-4D88-9D5B-B60B42918195}" destId="{630FA8B3-9A17-463A-855B-313B3E237AA8}" srcOrd="0" destOrd="0" presId="urn:microsoft.com/office/officeart/2005/8/layout/vList2"/>
    <dgm:cxn modelId="{13AF8AF7-D2D7-424A-9097-22C1968B6598}" type="presOf" srcId="{112FB4D4-C961-47BA-8C14-7E4BDC447D7A}" destId="{AC3D9989-0C87-4B20-BDE4-B2BC02451E77}" srcOrd="0" destOrd="0" presId="urn:microsoft.com/office/officeart/2005/8/layout/vList2"/>
    <dgm:cxn modelId="{7314EE08-E7C5-453D-A504-70390FBBAE70}" type="presOf" srcId="{49527F98-F03D-44F1-868F-3A995FB11BE1}" destId="{203CD2AC-B7FC-4980-8AEC-3983A0CEB34A}" srcOrd="0" destOrd="0" presId="urn:microsoft.com/office/officeart/2005/8/layout/vList2"/>
    <dgm:cxn modelId="{BFCD7CE0-7A2B-49FD-B366-CB4188D8ECDD}" srcId="{50E54EC6-6CC5-4412-B248-DB1EF6D0D906}" destId="{9B1AD98E-AA1C-4D88-9D5B-B60B42918195}" srcOrd="0" destOrd="0" parTransId="{14F044D4-EFE6-4163-A5DF-639DAB8C57B7}" sibTransId="{8EEE9AFC-4ED4-425D-A3E2-F96FAF1E7054}"/>
    <dgm:cxn modelId="{F0C66745-8898-4ED1-B49C-34E90891FAEB}" type="presOf" srcId="{4D64EE74-CEBD-4681-8EC1-31E437060E06}" destId="{25B29802-2008-434F-8304-D354BFB9AC1B}" srcOrd="0" destOrd="0" presId="urn:microsoft.com/office/officeart/2005/8/layout/vList2"/>
    <dgm:cxn modelId="{1E75AFBD-DA57-4B9B-8E99-8EA146B99257}" srcId="{50E54EC6-6CC5-4412-B248-DB1EF6D0D906}" destId="{4D64EE74-CEBD-4681-8EC1-31E437060E06}" srcOrd="1" destOrd="0" parTransId="{81ACC438-C61A-4C71-86B3-9922327C6507}" sibTransId="{DEFF396E-D44A-4D29-8FEA-F680BE273FD0}"/>
    <dgm:cxn modelId="{6CFBAB33-DC3B-4AD8-B4CB-082C66997749}" type="presParOf" srcId="{049B569C-9693-499B-BF31-5B9A04E4CF04}" destId="{630FA8B3-9A17-463A-855B-313B3E237AA8}" srcOrd="0" destOrd="0" presId="urn:microsoft.com/office/officeart/2005/8/layout/vList2"/>
    <dgm:cxn modelId="{B1599E2A-C6FA-46EA-9099-150B7D1F2DF4}" type="presParOf" srcId="{049B569C-9693-499B-BF31-5B9A04E4CF04}" destId="{1A28AA73-605D-4667-AEF6-A85A7416AFF9}" srcOrd="1" destOrd="0" presId="urn:microsoft.com/office/officeart/2005/8/layout/vList2"/>
    <dgm:cxn modelId="{BB75D9F7-9210-41CB-9B6D-5FCDA01764A6}" type="presParOf" srcId="{049B569C-9693-499B-BF31-5B9A04E4CF04}" destId="{25B29802-2008-434F-8304-D354BFB9AC1B}" srcOrd="2" destOrd="0" presId="urn:microsoft.com/office/officeart/2005/8/layout/vList2"/>
    <dgm:cxn modelId="{E35D155C-282D-4C00-9E20-1162DCA181B2}" type="presParOf" srcId="{049B569C-9693-499B-BF31-5B9A04E4CF04}" destId="{73274D41-93E1-42B0-A2BF-97C9B4FB47AA}" srcOrd="3" destOrd="0" presId="urn:microsoft.com/office/officeart/2005/8/layout/vList2"/>
    <dgm:cxn modelId="{8E0FD5A9-0DC0-4EB2-A481-E5A80EC4AD9E}" type="presParOf" srcId="{049B569C-9693-499B-BF31-5B9A04E4CF04}" destId="{AC3D9989-0C87-4B20-BDE4-B2BC02451E77}" srcOrd="4" destOrd="0" presId="urn:microsoft.com/office/officeart/2005/8/layout/vList2"/>
    <dgm:cxn modelId="{3C6F9752-8B8C-4B98-9631-158F986C5877}" type="presParOf" srcId="{049B569C-9693-499B-BF31-5B9A04E4CF04}" destId="{AAA27925-7157-4EB4-845E-9F3DF0EFDA16}" srcOrd="5" destOrd="0" presId="urn:microsoft.com/office/officeart/2005/8/layout/vList2"/>
    <dgm:cxn modelId="{DADC3877-FE65-485D-A623-35B4C0F75E7A}" type="presParOf" srcId="{049B569C-9693-499B-BF31-5B9A04E4CF04}" destId="{203CD2AC-B7FC-4980-8AEC-3983A0CEB34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FA8B3-9A17-463A-855B-313B3E237AA8}">
      <dsp:nvSpPr>
        <dsp:cNvPr id="0" name=""/>
        <dsp:cNvSpPr/>
      </dsp:nvSpPr>
      <dsp:spPr>
        <a:xfrm>
          <a:off x="0" y="47549"/>
          <a:ext cx="8229600" cy="91105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15%</a:t>
          </a:r>
          <a:endParaRPr lang="ru-RU" sz="1700" b="1" kern="1200" dirty="0"/>
        </a:p>
      </dsp:txBody>
      <dsp:txXfrm>
        <a:off x="44474" y="92023"/>
        <a:ext cx="8140652" cy="822107"/>
      </dsp:txXfrm>
    </dsp:sp>
    <dsp:sp modelId="{25B29802-2008-434F-8304-D354BFB9AC1B}">
      <dsp:nvSpPr>
        <dsp:cNvPr id="0" name=""/>
        <dsp:cNvSpPr/>
      </dsp:nvSpPr>
      <dsp:spPr>
        <a:xfrm>
          <a:off x="0" y="1007564"/>
          <a:ext cx="8229600" cy="91105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Power Point presentation (20 minutes)</a:t>
          </a:r>
          <a:endParaRPr lang="ru-RU" sz="1700" kern="1200" dirty="0"/>
        </a:p>
      </dsp:txBody>
      <dsp:txXfrm>
        <a:off x="44474" y="1052038"/>
        <a:ext cx="8140652" cy="822107"/>
      </dsp:txXfrm>
    </dsp:sp>
    <dsp:sp modelId="{AC3D9989-0C87-4B20-BDE4-B2BC02451E77}">
      <dsp:nvSpPr>
        <dsp:cNvPr id="0" name=""/>
        <dsp:cNvSpPr/>
      </dsp:nvSpPr>
      <dsp:spPr>
        <a:xfrm>
          <a:off x="0" y="1967580"/>
          <a:ext cx="8229600" cy="91105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Peculiarities of relationship marketing practices (one of the course topics) </a:t>
          </a:r>
          <a:r>
            <a:rPr lang="en-US" sz="1700" b="1" kern="1200" dirty="0" smtClean="0"/>
            <a:t>on the base of experience of a company</a:t>
          </a:r>
          <a:r>
            <a:rPr lang="en-US" sz="1700" kern="1200" dirty="0" smtClean="0"/>
            <a:t> of your native country.</a:t>
          </a:r>
          <a:endParaRPr lang="ru-RU" sz="1700" kern="1200" dirty="0"/>
        </a:p>
      </dsp:txBody>
      <dsp:txXfrm>
        <a:off x="44474" y="2012054"/>
        <a:ext cx="8140652" cy="822107"/>
      </dsp:txXfrm>
    </dsp:sp>
    <dsp:sp modelId="{203CD2AC-B7FC-4980-8AEC-3983A0CEB34A}">
      <dsp:nvSpPr>
        <dsp:cNvPr id="0" name=""/>
        <dsp:cNvSpPr/>
      </dsp:nvSpPr>
      <dsp:spPr>
        <a:xfrm>
          <a:off x="0" y="2927595"/>
          <a:ext cx="8229600" cy="91105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Each project presentation has to start with the clear objective and problem definition to be analyzed and include structured outcomes and conclusions both theoretical and practical. </a:t>
          </a:r>
          <a:endParaRPr lang="ru-RU" sz="1700" kern="1200" dirty="0"/>
        </a:p>
      </dsp:txBody>
      <dsp:txXfrm>
        <a:off x="44474" y="2972069"/>
        <a:ext cx="8140652" cy="8221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4685A-76E6-4C52-870A-F4CE3504B3E0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D06FCB-4842-4412-93AE-95C321E16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2171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849C521-9AEB-4BC6-ABB2-8972054C475F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D910-1AD2-47C1-8736-7C69CBE04EF8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9527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9C521-9AEB-4BC6-ABB2-8972054C475F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D910-1AD2-47C1-8736-7C69CBE04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874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9C521-9AEB-4BC6-ABB2-8972054C475F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D910-1AD2-47C1-8736-7C69CBE04EF8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21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9C521-9AEB-4BC6-ABB2-8972054C475F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D910-1AD2-47C1-8736-7C69CBE04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093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9C521-9AEB-4BC6-ABB2-8972054C475F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D910-1AD2-47C1-8736-7C69CBE04EF8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1882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9C521-9AEB-4BC6-ABB2-8972054C475F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D910-1AD2-47C1-8736-7C69CBE04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918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9C521-9AEB-4BC6-ABB2-8972054C475F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D910-1AD2-47C1-8736-7C69CBE04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396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9C521-9AEB-4BC6-ABB2-8972054C475F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D910-1AD2-47C1-8736-7C69CBE04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214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9C521-9AEB-4BC6-ABB2-8972054C475F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D910-1AD2-47C1-8736-7C69CBE04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035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9C521-9AEB-4BC6-ABB2-8972054C475F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D910-1AD2-47C1-8736-7C69CBE04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105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9C521-9AEB-4BC6-ABB2-8972054C475F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D910-1AD2-47C1-8736-7C69CBE04EF8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4316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849C521-9AEB-4BC6-ABB2-8972054C475F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48AD910-1AD2-47C1-8736-7C69CBE04EF8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2336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Relationship marketing</a:t>
            </a:r>
            <a:br>
              <a:rPr lang="en-US" smtClean="0"/>
            </a:br>
            <a:r>
              <a:rPr lang="en-US" smtClean="0"/>
              <a:t>Buruki.ru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Case prepared by</a:t>
            </a:r>
          </a:p>
          <a:p>
            <a:r>
              <a:rPr lang="en-US" smtClean="0"/>
              <a:t>Alexandra Danilova</a:t>
            </a:r>
          </a:p>
          <a:p>
            <a:r>
              <a:rPr lang="en-US" smtClean="0"/>
              <a:t>722</a:t>
            </a:r>
            <a:endParaRPr lang="ru-RU"/>
          </a:p>
        </p:txBody>
      </p:sp>
      <p:pic>
        <p:nvPicPr>
          <p:cNvPr id="1026" name="Picture 2" descr="buruk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82" y="5781117"/>
            <a:ext cx="2805989" cy="813332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13986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Collecting consumers’ data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/>
              <a:t> </a:t>
            </a:r>
            <a:r>
              <a:rPr lang="en-US" smtClean="0"/>
              <a:t>Personal account: Age/Gender/E-mail/History of purchases/Average sum spent per period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/>
              <a:t> </a:t>
            </a:r>
            <a:r>
              <a:rPr lang="en-US" smtClean="0"/>
              <a:t>Web-analytics: Number of new users/Number of registered users/History of searches vs history of purchases/Statistics of preferences/Bounce rates and exit rates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/>
              <a:t> </a:t>
            </a:r>
            <a:r>
              <a:rPr lang="en-US" smtClean="0"/>
              <a:t>Social networks: Number of followers, Number of reposts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/>
              <a:t> </a:t>
            </a:r>
            <a:r>
              <a:rPr lang="en-US" smtClean="0"/>
              <a:t>Feedback system: Complaints and questions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044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Using consumers’ data for more targeted approach?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pPr>
              <a:buFont typeface="Wingdings" pitchFamily="2" charset="2"/>
              <a:buChar char="§"/>
            </a:pPr>
            <a:r>
              <a:rPr lang="en-US" smtClean="0"/>
              <a:t> Using history of searches for more targeted tips </a:t>
            </a:r>
            <a:r>
              <a:rPr lang="en-US" u="sng" smtClean="0"/>
              <a:t>on website </a:t>
            </a:r>
          </a:p>
          <a:p>
            <a:pPr>
              <a:buFont typeface="Wingdings" pitchFamily="2" charset="2"/>
              <a:buChar char="§"/>
            </a:pPr>
            <a:endParaRPr lang="en-US" smtClean="0"/>
          </a:p>
          <a:p>
            <a:pPr>
              <a:buFont typeface="Wingdings" pitchFamily="2" charset="2"/>
              <a:buChar char="§"/>
            </a:pPr>
            <a:r>
              <a:rPr lang="en-US" smtClean="0"/>
              <a:t> Tayloring </a:t>
            </a:r>
            <a:r>
              <a:rPr lang="en-US" u="sng" smtClean="0"/>
              <a:t>email subscriptions </a:t>
            </a:r>
            <a:r>
              <a:rPr lang="en-US" smtClean="0"/>
              <a:t>to user’s preferences</a:t>
            </a:r>
          </a:p>
          <a:p>
            <a:pPr marL="0" indent="0">
              <a:buNone/>
            </a:pPr>
            <a:endParaRPr lang="en-US" smtClean="0"/>
          </a:p>
          <a:p>
            <a:pPr>
              <a:buFont typeface="Wingdings" pitchFamily="2" charset="2"/>
              <a:buChar char="§"/>
            </a:pPr>
            <a:r>
              <a:rPr lang="en-US" smtClean="0"/>
              <a:t> Opportunity to choose frequency and/or topic of subsciption</a:t>
            </a:r>
          </a:p>
          <a:p>
            <a:pPr>
              <a:buFont typeface="Wingdings" pitchFamily="2" charset="2"/>
              <a:buChar char="§"/>
            </a:pPr>
            <a:endParaRPr lang="en-US"/>
          </a:p>
          <a:p>
            <a:pPr>
              <a:buFont typeface="Wingdings" pitchFamily="2" charset="2"/>
              <a:buChar char="§"/>
            </a:pPr>
            <a:r>
              <a:rPr lang="en-US" smtClean="0"/>
              <a:t> Using social networks not only to inform, but to interact</a:t>
            </a:r>
            <a:endParaRPr lang="ru-RU"/>
          </a:p>
        </p:txBody>
      </p:sp>
      <p:sp>
        <p:nvSpPr>
          <p:cNvPr id="4" name="Знак запрета 3"/>
          <p:cNvSpPr/>
          <p:nvPr/>
        </p:nvSpPr>
        <p:spPr>
          <a:xfrm>
            <a:off x="6974006" y="3616658"/>
            <a:ext cx="436728" cy="423080"/>
          </a:xfrm>
          <a:prstGeom prst="noSmoking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Знак запрета 4"/>
          <p:cNvSpPr/>
          <p:nvPr/>
        </p:nvSpPr>
        <p:spPr>
          <a:xfrm>
            <a:off x="7795158" y="4506050"/>
            <a:ext cx="436728" cy="423080"/>
          </a:xfrm>
          <a:prstGeom prst="noSmoking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 rot="5400000">
            <a:off x="7795158" y="2688610"/>
            <a:ext cx="338908" cy="368490"/>
          </a:xfrm>
          <a:prstGeom prst="chevr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 rot="5400000">
            <a:off x="7333398" y="5434130"/>
            <a:ext cx="338908" cy="368490"/>
          </a:xfrm>
          <a:prstGeom prst="chevr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968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ru-RU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91"/>
          <a:stretch/>
        </p:blipFill>
        <p:spPr bwMode="auto">
          <a:xfrm>
            <a:off x="464023" y="2232260"/>
            <a:ext cx="7042246" cy="3977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4023" y="6373504"/>
            <a:ext cx="5336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/>
              <a:t>Source: Gronroos, 1994</a:t>
            </a:r>
            <a:endParaRPr lang="ru-RU" sz="1200"/>
          </a:p>
        </p:txBody>
      </p:sp>
      <p:sp>
        <p:nvSpPr>
          <p:cNvPr id="6" name="Овал 5"/>
          <p:cNvSpPr/>
          <p:nvPr/>
        </p:nvSpPr>
        <p:spPr>
          <a:xfrm>
            <a:off x="7782209" y="2906973"/>
            <a:ext cx="679403" cy="32754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smtClean="0"/>
              <a:t>YES</a:t>
            </a:r>
            <a:endParaRPr lang="ru-RU" sz="1000"/>
          </a:p>
        </p:txBody>
      </p:sp>
      <p:sp>
        <p:nvSpPr>
          <p:cNvPr id="7" name="Овал 6"/>
          <p:cNvSpPr/>
          <p:nvPr/>
        </p:nvSpPr>
        <p:spPr>
          <a:xfrm>
            <a:off x="7798129" y="3837299"/>
            <a:ext cx="663483" cy="32754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smtClean="0"/>
              <a:t>YES</a:t>
            </a:r>
            <a:endParaRPr lang="ru-RU" sz="1000"/>
          </a:p>
        </p:txBody>
      </p:sp>
      <p:sp>
        <p:nvSpPr>
          <p:cNvPr id="9" name="Овал 8"/>
          <p:cNvSpPr/>
          <p:nvPr/>
        </p:nvSpPr>
        <p:spPr>
          <a:xfrm>
            <a:off x="7776802" y="4604691"/>
            <a:ext cx="684810" cy="32754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smtClean="0"/>
              <a:t>YES</a:t>
            </a:r>
            <a:endParaRPr lang="ru-RU" sz="1000"/>
          </a:p>
        </p:txBody>
      </p:sp>
      <p:sp>
        <p:nvSpPr>
          <p:cNvPr id="10" name="Овал 9"/>
          <p:cNvSpPr/>
          <p:nvPr/>
        </p:nvSpPr>
        <p:spPr>
          <a:xfrm>
            <a:off x="7798129" y="5043136"/>
            <a:ext cx="663483" cy="32754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smtClean="0"/>
              <a:t>YES</a:t>
            </a:r>
            <a:endParaRPr lang="ru-RU" sz="1000"/>
          </a:p>
        </p:txBody>
      </p:sp>
      <p:sp>
        <p:nvSpPr>
          <p:cNvPr id="12" name="TextBox 11"/>
          <p:cNvSpPr txBox="1"/>
          <p:nvPr/>
        </p:nvSpPr>
        <p:spPr>
          <a:xfrm>
            <a:off x="7798129" y="5666517"/>
            <a:ext cx="996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/>
              <a:t>unclear</a:t>
            </a:r>
            <a:endParaRPr lang="ru-RU" sz="1000"/>
          </a:p>
        </p:txBody>
      </p:sp>
      <p:sp>
        <p:nvSpPr>
          <p:cNvPr id="14" name="TextBox 13"/>
          <p:cNvSpPr txBox="1"/>
          <p:nvPr/>
        </p:nvSpPr>
        <p:spPr>
          <a:xfrm>
            <a:off x="7776802" y="2684352"/>
            <a:ext cx="996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/>
              <a:t>unclear</a:t>
            </a:r>
            <a:endParaRPr lang="ru-RU" sz="1000"/>
          </a:p>
        </p:txBody>
      </p:sp>
      <p:sp>
        <p:nvSpPr>
          <p:cNvPr id="15" name="Овал 14"/>
          <p:cNvSpPr/>
          <p:nvPr/>
        </p:nvSpPr>
        <p:spPr>
          <a:xfrm>
            <a:off x="7776801" y="3361836"/>
            <a:ext cx="684811" cy="32754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smtClean="0"/>
              <a:t>NO</a:t>
            </a:r>
            <a:endParaRPr lang="ru-RU" sz="1000"/>
          </a:p>
        </p:txBody>
      </p:sp>
      <p:sp>
        <p:nvSpPr>
          <p:cNvPr id="13" name="Овал 12"/>
          <p:cNvSpPr/>
          <p:nvPr/>
        </p:nvSpPr>
        <p:spPr>
          <a:xfrm>
            <a:off x="7814049" y="4221715"/>
            <a:ext cx="663483" cy="32754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smtClean="0"/>
              <a:t>YES</a:t>
            </a:r>
            <a:endParaRPr lang="ru-RU" sz="1000"/>
          </a:p>
        </p:txBody>
      </p:sp>
    </p:spTree>
    <p:extLst>
      <p:ext uri="{BB962C8B-B14F-4D97-AF65-F5344CB8AC3E}">
        <p14:creationId xmlns:p14="http://schemas.microsoft.com/office/powerpoint/2010/main" val="248563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/>
      <p:bldP spid="14" grpId="0"/>
      <p:bldP spid="15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Outcomes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4448" y="1958453"/>
            <a:ext cx="7290055" cy="825691"/>
          </a:xfrm>
        </p:spPr>
        <p:txBody>
          <a:bodyPr>
            <a:normAutofit/>
          </a:bodyPr>
          <a:lstStyle/>
          <a:p>
            <a:r>
              <a:rPr lang="en-US" smtClean="0"/>
              <a:t>1. Service companies differ from each other in terms of depth and significance of relations with consumers </a:t>
            </a:r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756720" y="2697717"/>
            <a:ext cx="7290055" cy="825691"/>
          </a:xfrm>
          <a:prstGeom prst="rect">
            <a:avLst/>
          </a:prstGeom>
        </p:spPr>
        <p:txBody>
          <a:bodyPr vert="horz" lIns="45720" tIns="45720" rIns="45720" bIns="45720" rtlCol="0"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</a:t>
            </a:r>
            <a:r>
              <a:rPr lang="en-US" smtClean="0"/>
              <a:t>. Internet services belongs to service industry and thus we may assume that they pay great attention on RM, specifically on building relations with final consumers</a:t>
            </a:r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745344" y="3655349"/>
            <a:ext cx="7290055" cy="825691"/>
          </a:xfrm>
          <a:prstGeom prst="rect">
            <a:avLst/>
          </a:prstGeom>
        </p:spPr>
        <p:txBody>
          <a:bodyPr vert="horz" lIns="45720" tIns="45720" rIns="45720" bIns="45720" rtlCol="0"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3. Despite this fact, the Internet service chosen for this research (Buruki.ru) is not strongly RM-oriented, lacking  personalization and customization</a:t>
            </a:r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747616" y="4558389"/>
            <a:ext cx="7290055" cy="1160023"/>
          </a:xfrm>
          <a:prstGeom prst="rect">
            <a:avLst/>
          </a:prstGeom>
        </p:spPr>
        <p:txBody>
          <a:bodyPr vert="horz" lIns="45720" tIns="45720" rIns="45720" bIns="45720" rtlCol="0"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4. Possible reason (field to further investigations) – specificity of the Internet environment. Consumers easily enter/exit the market, as do the companies [no capital expenditures] + competitive advantage unsustainable (no personal factor)</a:t>
            </a:r>
            <a:endParaRPr lang="ru-RU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745343" y="5645636"/>
            <a:ext cx="7290055" cy="1160023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5. However – large data-mining opportunities (actions of consumers easily tracked). Question of effectiveness of RM strategies open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713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mtClean="0"/>
              <a:t>3. Individual project	</a:t>
            </a:r>
            <a:endParaRPr lang="ru-RU" altLang="ru-RU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81200"/>
          <a:ext cx="82296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981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Problem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mtClean="0"/>
              <a:t>More and more companies in the present days are going digital. According to RM researchers, service-providers should rely heavily on RM model. Much time passed since their investigations, and more clear understanding of working principles of service-providers is needed</a:t>
            </a:r>
          </a:p>
          <a:p>
            <a:pPr marL="0" indent="0">
              <a:buNone/>
            </a:pPr>
            <a:endParaRPr lang="en-US" sz="4400" cap="all" spc="10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 smtClean="0"/>
              <a:t>The objective is to analyze one company that provides Internet-services on B2C market according to Gronroos Marketing strategy continuum model to understand whether all its principles are followed and all opportunities used to be true RM-oriented company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68096" y="3819164"/>
            <a:ext cx="200888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cap="all" spc="10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objective</a:t>
            </a:r>
            <a:endParaRPr lang="ru-RU" sz="4400" cap="all" spc="10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73208" y="3698550"/>
            <a:ext cx="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9660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About buruki.ru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68096" y="2084832"/>
            <a:ext cx="2275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5 FACTS</a:t>
            </a: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27546" y="2674960"/>
            <a:ext cx="21290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solidFill>
                  <a:srgbClr val="FF0000"/>
                </a:solidFill>
              </a:rPr>
              <a:t>500 000</a:t>
            </a:r>
          </a:p>
          <a:p>
            <a:r>
              <a:rPr lang="en-US" smtClean="0"/>
              <a:t>users per month visit </a:t>
            </a:r>
            <a:r>
              <a:rPr lang="en-US" b="1" smtClean="0"/>
              <a:t>buruki.ru</a:t>
            </a:r>
            <a:endParaRPr lang="ru-RU" b="1"/>
          </a:p>
        </p:txBody>
      </p:sp>
      <p:sp>
        <p:nvSpPr>
          <p:cNvPr id="6" name="TextBox 5"/>
          <p:cNvSpPr txBox="1"/>
          <p:nvPr/>
        </p:nvSpPr>
        <p:spPr>
          <a:xfrm>
            <a:off x="3427859" y="2663584"/>
            <a:ext cx="233149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40</a:t>
            </a:r>
          </a:p>
          <a:p>
            <a:r>
              <a:rPr lang="en-US" dirty="0" smtClean="0"/>
              <a:t>seconds - maximum time to select the offers that fit your request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00886" y="2665856"/>
            <a:ext cx="204261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solidFill>
                  <a:srgbClr val="FF0000"/>
                </a:solidFill>
              </a:rPr>
              <a:t>35</a:t>
            </a:r>
          </a:p>
          <a:p>
            <a:r>
              <a:rPr lang="en-US" smtClean="0"/>
              <a:t>agencies are compared during one search 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837533" y="4641074"/>
            <a:ext cx="20426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solidFill>
                  <a:srgbClr val="FF0000"/>
                </a:solidFill>
              </a:rPr>
              <a:t>&gt;10 000</a:t>
            </a:r>
          </a:p>
          <a:p>
            <a:r>
              <a:rPr lang="en-US" smtClean="0"/>
              <a:t>hotels offer you the best deals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79487" y="4641074"/>
            <a:ext cx="239205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solidFill>
                  <a:srgbClr val="FF0000"/>
                </a:solidFill>
              </a:rPr>
              <a:t>2</a:t>
            </a:r>
          </a:p>
          <a:p>
            <a:r>
              <a:rPr lang="en-US" smtClean="0"/>
              <a:t>Years we are working for you searching for the cheapest tickets</a:t>
            </a: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327545" y="2620370"/>
            <a:ext cx="2280311" cy="15678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414216" y="2645054"/>
            <a:ext cx="2345134" cy="1567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349624" y="2645054"/>
            <a:ext cx="2343999" cy="156789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68075" y="4474868"/>
            <a:ext cx="2280311" cy="156789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360730" y="4503459"/>
            <a:ext cx="2280311" cy="156789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991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buruki.ru in the framework of marketing strategy continuum</a:t>
            </a:r>
            <a:endParaRPr lang="ru-RU"/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91"/>
          <a:stretch/>
        </p:blipFill>
        <p:spPr bwMode="auto">
          <a:xfrm>
            <a:off x="464023" y="2232260"/>
            <a:ext cx="7042246" cy="3977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4023" y="6373504"/>
            <a:ext cx="5336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/>
              <a:t>Source: Gronroos, 1994</a:t>
            </a:r>
            <a:endParaRPr lang="ru-RU" sz="120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455391" y="5868537"/>
            <a:ext cx="736979" cy="341194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0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Product continuum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59558" y="2251881"/>
            <a:ext cx="6796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The Internet-</a:t>
            </a:r>
            <a:r>
              <a:rPr lang="en-US" u="sng" smtClean="0"/>
              <a:t>service</a:t>
            </a:r>
            <a:r>
              <a:rPr lang="en-US" smtClean="0"/>
              <a:t> searching for best prices of…</a:t>
            </a:r>
            <a:endParaRPr lang="ru-RU"/>
          </a:p>
        </p:txBody>
      </p:sp>
      <p:pic>
        <p:nvPicPr>
          <p:cNvPr id="3074" name="Picture 2" descr="http://static.diary.ru/userdir/1/7/4/7/174784/5682736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248" y="3112216"/>
            <a:ext cx="1897039" cy="1565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5264" y="4677274"/>
            <a:ext cx="1978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Avia tickets</a:t>
            </a:r>
          </a:p>
          <a:p>
            <a:r>
              <a:rPr lang="en-US" smtClean="0"/>
              <a:t>(Self-service)</a:t>
            </a:r>
            <a:endParaRPr lang="ru-RU"/>
          </a:p>
        </p:txBody>
      </p:sp>
      <p:pic>
        <p:nvPicPr>
          <p:cNvPr id="3076" name="Picture 4" descr="http://www.happyplay.ru/components/com_virtuemart/shop_image/product/_________________4c7d08514937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232" y="2943577"/>
            <a:ext cx="1950493" cy="1950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6" descr="data:image/jpeg;base64,/9j/4AAQSkZJRgABAQAAAQABAAD/2wCEAAkGBhQSEBQUERQWFRUVFxcWFxcXFBgYFBYaFxQYFBUUGBUaHSYeGBojGRgVIC8gIycpLi0sFx8xNjAqNSctLCkBCQoKDgwOGg8PGiwkHyUpKS0tMC8sLCkuKSkpLywpLCwvKSwpLCwtLCwsLCwsLCkvKSwsLSwsLCwsLSwsLCwpLP/AABEIAOAA4QMBIgACEQEDEQH/xAAbAAABBQEBAAAAAAAAAAAAAAAAAgMEBQYBB//EAEsQAAIBAgMFBAQLBAgEBwEAAAECAwARBBIhBTFBUWEGEyJxMkKBkQcUIzNSU2JygpKhQ6KxwRUkNGOTo7Lhc4PR0kR0s8LT4vA1/8QAGgEAAwEBAQEAAAAAAAAAAAAAAAMEAgUBBv/EAC8RAAIBAwEFBgcAAwAAAAAAAAABAgMRIQQSMUFR8GFxgaGx0QUTIjKRweEzQvH/2gAMAwEAAhEDEQA/APcaKKKACiiigAooooAKKKKACiiigAooooAKKKKACkySBQWYgAAkkmwAGpJPAVX7Q29HE2QXkltcRR2Z7fSbW0a/acgdaxHaTtGz6MyO28Roc0EVjcFmI+XkHDTIp4Ei9Jq1o01dlen0lSvK0UayWd8SpdQy4dPGu8PiCviWw3rFcDq/RfTu45AwBU3BAII3EHUGvF4O0uKifvVlkaxGbMzMhveysCba2PI6G26t/wBke0SyBVGiSFjFc+gwGaTCk811ZOaHT0TS6OojUK9Z8OqaeO1vXYauiiiqjkhRRRQAUUUUAFFFFABRRRQAUUUUAFFFFABRSI5L36Ej3UugAooooAKKK4TQB2iqqbtPhlbKJRI/0IgZX9qRhiPbVbje2RX0YgnWeVUP+FH3kvsKrWJVIxy2OhQqTdoo09NYnFJGpaRlRRvZmCqPadK88x/a+V9O+byijWJfzv3jn2ZKz2IfO2ZvE3Nizt+dyzfrUVTX04/bk6VH4RVnmbsj0DaHwiYZLiHNO32BZPbI1lt929ZfaXbLFTaZhCn0Yic56GU2P5QvnVbFgHZC6i4Btv8AESBc2Xe1gRe264pCYRz6p6k6KPNjoPbUFTWVp7sHXofDtNSy8tc/YVAJH+TjBOa5yLoGIFyzAekbA+JrnrTT7Nk4oR1bwr+ZrD9akSYgIhSM3LaO/Mb8i31y3sSTqbDQAa1ripr88s6ME/8AWyXd/wAFbTmVYhChDeLPIw9EtbKqrfeqgtrxLngATH7O7dEDskoJhkK5wps6Mpuk0Z4Oh1HP3VHxJqHjMIYyua12RZABwDjMt+Ry2PkRVlKT3od8mE4OnPN+r+B7rsPbHeBUdlZiuZJF0SdPrF5MNAyeqehBq4rwTYHaRsP4GzNEWzWBs8b8JYmPouNdDowJBFjXrXZztUk6qGZSzaI4FklIFyLH0JQNTGdeIzLrXVpVVLB8dr/h09NK6zHn11+tDRRRTzlCZJAoJYgAbyTYDzNIw+KSQXjZXHNWDD3iq3beHiLxNicvdJm0e3dd4coRnv4bgZwC2l252qrwOVxO6rAskGqzYY+A+Et3bmwvYAZl1FnU6Hdhys7DYwTjc1dFJRrgHmL0qtigooooAKKKKAIcO2YHF1miYcxIpH8arNpdsYERu6dZSu8qc0SffcaX+wCWPAcRl+20RwpU9zEY7m0pgifQ2KozMpKldQOYy8Qaw21NuPLYFiQNBfcByVdy+y1Q1dTKL2Usne0XwpahKe19Pmez9ksd32ER+LFied2Yub24+KovbDaE0AhljkCJnKS3j7xVVlv3pGZTZSutjuYnhWL+DXtgsLHDzsFRtUYmyq19VY8Ab7+luNelbWiDRgMARnS4OoILhWBHIqWHtp8JbcMEWroPTalxksXx3Mxm0O2+IhlaPPE5Q2LfFXUX6A4jUdeNLj7aOw1xMadBgnJ9/fsKq9tbCKOYNTJEpaBjvnw6/s78ZYt3Mras/G1c6tXq05WOzp9Fpq9NSW/ju9jWYntRcf2nFP0RYIV9+Rn/AFqnxe0g+9A3WV3xB/zWZB7FFNqiEC6kHmDv/CR/Okq6Ib5Sx4ZvR9qj0vK4HO+6pZ6irLe+vUqp6SjDdHPXgOTvNkGbOIyLgarHY7rKLL+lRoYSxsgJPIC/8KUcU+YtmbM28gkE+6uSYhm0ZmI5FiR7jUzabvksjFxVkkSpDHGoTKsj3u7ZjZeARGU2NtSTqLmwva5Y7yP6DeRkFv0S/wCtMUUOQKHN+Y9PiS9twC6Ko0Vdb6db63NyedNPITvJPmb1wC5sNSdB16U5Lg5F0ZHHmjD+VGXk0tmOBhjRHg3kDFBcIAWJZVAubDViBcnhShh2PCw5t4VHmx0pG0MYojEUZuoOZmtbO9rAgHUKoJAvr4mJtewZCPFnrbeI7yK0SIc0xBA/ZowLP9kstwi8ze/IHeKrGYtpZGkf0mNzYWA4AAcABYAcABRiZLmmCasjhWKoQtl7wqVgNovCSUIsbBlIujgG4DLxsdQdCDqCDrRgMF3huxyxr6cm8KOQ+k54LvJ6XINo4zvZWcLlXQKv0UVQiLfjZQBfibnjW92QlabcGrribrYfwolLLMpZftNdx5SH0h0ex5u1bKLtxhSql3MWbUd6jIp8pLZGHVWIrwldd2tei/BhDiImkaUNHhShLGTwJnuLMua3DNc7ufCqqVWTdj534l8LoU4OrHHZff3G6btLg2Ug4nDlSLEGaMgg7wReoMk8UkYgwoVIHYK8iqEiysfFHFoBI76rdbgXJvcAFY2vE7f1OATt9YqhIB1M5Fm/AGPSpuB2S2cS4hxJKB4bC0UV9CI1N9SNC5ux6DSqss+csoc+uzrxLSiiimE4UUUUAFFFFAFd2iwDz4SaKOwaSNkGYkL4hbUgH+FeJbR7JYiGfuCheTJ3mWIl/Be2awF9/C1e+SOFBJNgBck7gBvNZLsKhnfEY9h/aHyRX4Qx+FfeRr1Wp6tNTaR09FrJ6aMmkrdvMb7M/B1hkhieaLPMUVmDklQxFyO79HQ6ag7q1W0vmX6KT7tf5VJqNtL5mT7jf6TTVFRVkRTqzqz2pu5D7RbCGKisGySoc8Mg9KNxuPlwI4ivM9pYcsXcp3csZtiYhuRjumTnE+8cibbiK9hqg7T9nDNaaAhcRGCFJF0kU+lBKPWRtfK96TqKCqRKtDrHQn2dddn5v5/gcUhjKlbvcEPfcOItVqOzsjxd5lGW19/itzAqjxeFsDJGrKqtkljbV8O/1b81PqvxHWrvZ3bF+5EVl0GUNxA3bt17ca5MYxT2ah9HUc5RVShm7zfgU0uDI3a0wavo3HIMORv+hGopqaGM+qfa4t/pv+tJdHkPjXe5orcPgyyliyogNszXsTvygAEsba6DTjalnAr9dF/m393d1Y4fZnfuqllVQLKoYALc62F76nUk6njTXaTY4hkNmWxJ9Yede/KajtWweKvGU9jayRI50i8SHPJ6rWIRD9IX8TMOFwADrrwrzJbcaQz13DwPK2WNSx423Ac2O5R1NhS0m8IqUVG7f5Y1LLTMOFeZisYGilmJZVVVXezMxAUbtSeIqXiGw8Vw5aZ+IjcJEvTvCrGQ/dAHImndlbIxWLRkw0QigexdySFYKbjNK1ywB1yoLX1IqulRzkJVVGO1uXN4Xv7lE2CF/FLEPJmf3ZFarDAd4QYcCJZHcgyOq2Jy3yoACcqC5JLEXNrgZddNsjsXhwdBJjnG8RfJ4VTyacmzW+ySfs1scNsebJkMiYaP6rCIAfbM4ufNVU9asjS4s5up+LU1iP1d+F+LX9EYePsBJlEm0sUkCcA0gZuoBY5VPlmq6w2y8JBGXwuAmxZUZs8iWUgakr3oGY8siG9afB7GhibOkYz/AFjkySnzlclv1qb8YPOtpwj1f19ji1tfWq4bxyX0ryz5lFsOSXFwrLFLDBE3qwRhpRzVpJBlDDl3ftqyh7KwZg0gadxuadjKQeaq3hX8IFZ/aSts+dsXApOHkI+NQj1SdPjCD+I/63XZ4XFLIivGwZWAZWG4g6g1RTcZIiquSzHc+rMcArtFFOJQooooAKKKKACiiigDN/CLjjFs3EFd7KE9jsEb90mrLs5CiYSFImVlWNQCpBBsoubjmbn21YkX31UT9k8OzFkTuXPrwM0LeZyEBvxA1hp7V0OUouGw+dy4qNtH5phzsv5iF/nVcNmYqP5vFBxynhDH88RjPvBrhOLugm7jKXS+TvMxswbQNpw517fsMqCvhou6KK4TWrizO9pez7M3xjDBe/VcrI3zeJj4wyDd5E7j+mHx+w1kiOJwYYoCRLCb99h2HpKRvIHvtrqN3rBas5tvYsiy/GsFYTgWkjOkeJUeo3Jx6rew1JWpxnvOlo9ZOi8P2fY/0+HceaYbaxXqKnLtVTV9NsHDbSVnwx+L4lfnYWFrNxDpvGvrr7RfdiNsbLnwrZZ4yvJt6N91hofLf0rnyozh2o+noVqGpwsS5Pf/AHwNTsOMz4hI0Nr3JI4KBcn+XmRWkfYU+KZmSdsNFmKxiNflJApIMrvcEhiCQOVqyHwX40fH7H1onA8wVb+ANbPCdtYQI8PEGfEgrEYcrAoVIWRmYi2VQCbgm9qr08YqN5HH+J/MhW2YLcl53z5Gd2l2YnjcJOyyBzlhxSqEdZD6EU4G9XPhDG5BI11tWSE2IxDiBe8dibCPMbAjfdb2FuJO6vb9q4dZIJFbcVbXlYXDDkQbEHmKzeytihpZ3w94xM5aacWzknV4ID6qhs2Z+eg1F03U06csGdJ8T+XTltq7W7lfrguXaUux+yEMD5XT45ihYmMG2HhvqDI5Fh+IEngnGtaNhmSxxbCXlEoy4ZeQ7v8AaW5vccgtWWEwaQoEiUKo4DiTvJO8k7yTqeNdY0yygrI5tbVVK8tqT67OXh5nL2AA0A0AG4dAKQTXWptnqechSQGkFq4TSSanlIYkDm4sbEHQgjQg6EEbiLVnNlTHZuIELE/E8Q3yTE37iU6mIn6LcD/9jWitUbaOBjmieKQZlcWI3eRHUHUHmKIVXB3Nq1rPczQUVk+yu23jk+JYpryoLwyH9vGNx++o3jpxsTWsrrQmpq6I6kHB2YUUUVswFFFFABRRRQAUVmdvx4jFTfFsPIYIkAM8y+mS2qwpusctmJvuZedjDj7MSYC0+HxM0iLrNFKwZWT12XdldRdhztbjS3J33YHKkrZlnkbKoWKe80Kcs8h8lXu7e+Ue6ptZ/Z20xJipWNwrfIwt6r9yW77KfpZy2nER3F7G2pOxiEb3ZelqSWrhNILUmUz1IUTSS1JLUkmkuRpIp9udmExDCVWaHEL6M0ejjow9deh99Vk3aDE4dSm0cKMRDuM0KhlI/vIjoOu4cga1RNCyW3VlVLMcpYs1f9dzMfsXG7GEyzwukUgvYM0iKMwKnwt4dxI00rRHtBgEZpO/wwZh4mEkedgNwJBuacxXZnCYjWTDxM3E5AG/MLH9azHZ3slhRjcZDJAjd28bxBrkCORL2sTYgMCNaoTkrWtk3KUat5TlK6XF3xfn4k6ftL/SD/FsEGaMm0+IylUWP10S+pdhdel79RrY4lRQqAKqgAACwAGgAHAUQQKihUUKo3BQAB5AaCuuaZZrLJZSTxFWQhqaZqUxpkuOYqWcj2KOMabJpRpJPt/h/vUsmORy1NwyF790twCQWJstxoQGsbkHTQGxuL3Fqi44l3jhUkGUnMwPiWNADIwPAm6IDwMl+FIxm1SPBD4ETwqF00GgtyHICsOUKcdufhzZtRcsIfxLSR6yRnLxdDnA6sLBgOoB62pBxIIBBBB1BBuCDuIPEVDi29Ih9LMOTa/rvpjEyqA0sIsg1mi+rvvmT7F/SA+9ob5lbdOp/jvfk/0NVOS+45tnZ64hQCxR1OaKUelG43N5XAuOXUCrbsp2iacNDiBkxUPhlTg3KVOatodOfIi9TnJ3bud9PfuqHtONiUnw5/rWHF000mj3vhzxbS5HtA4Gn6WtsOzNVKSnG3S/n/T0KioGwtspisOk0e5xu4qRoynqDU+uwnfKOU007MKKKK9PAooooAgbOkBedfWWTxc/FGjKfy2H4Tyqlx+wcZLO0ffoMG7ZmAX5cgnM8N7Wyk31vezW6VL2/sWZnGIwcgjnVcpDi8UyAkhHHAgk2Yai5HHSovtmbwMMPhl4yL42t9kZm187eYpMuTT8CqC/2TXjw67C27QbYYuMJhj/AFiQasNRh4/Wmbrb0RxJFTJdhp8WWCPwd2q9028oyao/Ugi55633mk7A7Ox4RCFJd3OaSVzeSRubH32HD3k2tbSvlipSSsocPNlZs7Hd7ErkZSQQy/RdSVkT2OGHsp8moGDGSfEx8M6SjylSx/zI5D+KphNRzdnYZbODpNJLUkmuE0hyPUjpNcvSb1y9YcjVh/Dy2bz0qn25/V9oYXE7klBwkv4jngP5wRfrVjekbe2d8bwUsQ9Ir4TydfFGeniAqmhO6cfFHmFJN7nh+JcGmnNV/Zna/wAZwkUp9Jls45OvhcW4eIGp71VOV1dCNlxbTKF8IcbJOjO6QRkxARsVaSTKC7lhrlTMFC7iQ172AruwsYS74PFhTNEAytlAWeImyyhdwIOjAbju6TuzYtHKOIxGJv7Z3Yfular+2+GZI48ZEPlcI3eab3iOk0Z6Fdfw1lRSjtDr3l8v8d/94/wexhbDOuYloJGChibtE5NlVmOpjY2AJ1ViBcgjLJNI25tXDnCXk+UTEJlSNReSbOuixrvLEEa8N+lVvZ7FSNAFnFpoj3coJBOZQCGJGhzIyNcc6j1MFF3RuF3G7664j0LWxcrcVwt19srlv9CVSyS1czjLiIW4SLJh2/5i94h/NGV/HWame1wd40Nc/VK8IeJZQV2/AW81Jw+0DG4Zd44cCOKnoRpUOSaozzVLFNO6Ldi6sy8xsXcSKgN4ZF7zDngF3tD+G4I+yberSBMQbg2I1B4jkak4BfjmAeFfn8Oe8i8xcqPI+JD0Iqpw83eKpUHxC4HHqLcx/Kq68d01ufqJpZvF710n4lpsHH/Fcao3QY4kgerHiVsGAHAPcEfeUerXoFea4nA99hJ4lPyqAYiO3qvFvAPFiptp01rb9m9rjFYSGbi6jN0YeFx+YGuvpam1DPXX7Obq6dntLu9vbwLOiiirCEKKKKACiiigAooooApZ9Mcft4cf5Ux/+U1IJpnHD+ux/wDl5/8A1cPThNc/UYkVRykBNJJoJrhNRtm7BeuXrl65esXNCr0uCfKenGmr0ktQpOLugavggbGPxfaGIw/qTj41DyufDOo/FZrcjWkash2olKJFiV9LCSCQ8zE/gnT8pB/Ca1mcEAg3BAIPMHUGujCopxuhdWO6XWP5YqYNox4abE986ohEc4ZjYeJe5YDmc0QNh9MUqTFz4pSsUYihYEGSdTnZSCDkw+hAI4yEfdNRtuYZFxGFxDKGySd2b6hRKMqMAdARJ3Yvv8RrTg06k9pWMTajaSWfYxnweYGNFlRhfEYaRoC7Es3dg3iy39BCvBbDS9WMyBcdKPrIopPNlZ42P5e7HsqC0q4fbTksFTEYUO9zpnjkyKfaunmalnNJiTMVKoI+7QH02uwYuV9UeEAA66m4GlT12lT2e0flz2uDXXmd2pGzxsqeno0f/ERhJF++qjyJrOdoLZ1lT5udVlX8QBI87n9a005qpxGC73DTxAeOBzNGOcct3KjoHEygf3a1Eo/Ng4cVlD6UtiSfD36RkpZaiSTVyaSoUs1SxidiMS42Dt04bEJJ6t7OOan0vdv8wKudrp3WJmjS2RyJktuKy+I68RnDm27UVg5MRWrw+J77CYWW/iiZ8I/ll76E+wDL7apcW6Tjyz7i6tLZmp88ftddpc9mZ8uKj6kqfap/narL4OT3fxzDcIMS+Xoj3y/6SfbVBh37plc+kpDBeOhuC3IdN56DfyPtnFgdqY4urukzR2yZdMqXJsxF/Sp2hmoqz5+q/hFqaUqjagr3Xo/ZnqVFUWw+22ExZCxSgOfUcZH9gPpfhJq9rrpp7jizpypvZmrMKKKK9MBRRRQAUUUUAU2LN8YPs4dv35U/7DSyablP9bm6QwD3yYgn+ApZNcvUv6yyCwcJrhNBNJJqNs2dvSGekvJUd5ay2MUbjrS020tMNLTTS1i41QHpgrqUf0XBVvJhlb9Cad7E4lmwSI/pwM+HfzibKP3ctQDJUnYb93tDEx+riI48WnK9u6l9pYKas0jvdC60fp8+vz5Flt7BmXDSovpFCU++vjj1O7xhdaWNss6gQKDzkb5odFtrKR9khftcKexeGWQZXGYXuQSbG3BhuYdDcdKGFPc3DcSqzVmQY9nqJO9bxykZe8YDNYX8K2FlXU6DnrffT5pzLSSeXv4/7VJK7d2MuMTJz0/jVViJ3jkDQ2DMkkIvuzOpaEm+mkqqvL5U1ayjSqraUJZGC+la6dHU54z7HCn2VmE9iaaHRV1ZmB21EqTsImLRkBhc3Zc2uRuKsDcFTqLcKpsRLXovwjRLLh8NikFgwt1tIveLf3N768xxRp06ezUaO1o5/Mpp9YGJJr1rOxMhbDYpL6rJhZV6Hvu7Y/lNY6tt8G2HzR488Fw4992df9FPhG7t3j9ZZUW+71RNlcAFmOgBJPlqTWEx+KMkjOd7G/lyHsFhWz7bjuUZCbF3YKvEorm7dFuAo5623GsITUenpuN2zOmSl9aAHl/+617D8F/bN8SrYec5pI1zK59J0uFIbmykjXiDzBJ8ere/A9s5mxjy+pHGVJ4FnIsvuVj7udX0m1LBn4jThKhJy4bu/wDp7FRRRV58cFFFFABRRRQBQ3vicSeXcL7kdv8A3U6TTEMgbE4sKQcvcE2N7HK6EHkRl3U8a5Gp+8uj7eiA0zI9Lkaokr1G2NijkklR3krkj1Hd6w2URiKaSm2kpt3ppnrFxqiOmSibF5JcDP8AVzHDv9zEL4SegYVHL0xtJC+ExKjeI+9Xo0LiS4/Dnp+nnszPJwuuuOD0WVdaZYUYPGd9BFKP2iK/5lDW/WusK6VVWeDkR5MZakGnCKTlqSSGoaYVGmitv93H/aphNt3v4/7UzIl6S0MizPbYUNseRfqZio6AYiyD/DZa8txSV6Vt+S2ExaDjio7+Rw8T/wAVrE4TY8mIkEcSlmPuA4sTwA51TOe049yOvoWoQk3uu36GfSMkhQCSTYAC5JOgAA3mvSsPEuytlyLKR8axQv3d9VW2WxtuCqWJPNrCoTbQwuzAVwoXE4y1mnOsUR3FU5ny9p9WsVj9oSSuzyuWZjdmO88r9BwG4cqens9/oPntauyWIX8X/BW19rSYmZ5ZTdmN+gHBQOAA0AqHXVUkgAXJ0AG8k7gBXo3ZL4NQqjEbR8CCxEJOp5d5/wBg1O4/RojFyeCirWpaWGfBcyj7H/B9LjbSMTFB9MjxPzEYO/7x089RXqeyMEkJTDYIZYomJmfQ5mt81mI8Tk2LH1QoGlxZW0MaFizTP8Vwy2G/JK4toumsYI3KvjP2bWMLZu1sRPlXBYdcPh0sO8nRhmHKOBSpt1J/WqYxjHCPnNRqamoy8R5cF7s1lFFFUHLCiiq2bFtJI0UJyhLd7JvykgERpfQvYgknRQRvJ08bsepXJc2MCnKLs2/Kup8zwUdSRUWVGf5xrD6CEgH70mhPkLdb0/HAqCyiw3neSTxJJ1J6mkNU1Wq1uGRSIeHw+TEFgFWNoVjKgWsUd2WygWtaR/0pn+kcOxtHiISTuXvFDe69zU1qalUMCGAYHeGAYH2HSufKsmrTV/Uet9yNiYmXeCOvD31AlepH9FKvzLNB0jI7v2wsDH7lB61Gnzr86mYfWQKTbq+GJLD/AJZfyFJtCf2PwZTCVt5HkaozvUsYUumeErKn0ozmseII3gjkRpUCQ8DSJxlHeiqDT3CWammeh2potSx6QovUjZy55Ah3SK8Z/HGyfzqEWqXsXXExffX9DetUn9a70eVF9D7maD4PcRn2Xh771DJ+V2UfoBV6VrNfBl//ADwOAllt+etOwruNXiu44tXFSXexlqaanmFIK1LJAmMkUm1Kxs8cCGSeRYkHFjv6AcT0GtZPafbtmBXBR5B9dKviPWOI/wAW91LdPZzN29fwOpxlU+1exLxeLwsaYv44dGnQKg+ccxwQ+go133BO7mRWM2nt5nVo8Ogw0Db0U3lk/wCLJvI+yDbXjTTQ+JmYlnY3Z2N2Y8ST/KmZI6y6+LR/p1aOnUcyd/T8FW8NS9i9lZsY+WFdB6TnRE8zz6DWtXsLsNnAlxZMcR9Fde9kPABd4v5XPAca2WMxkWFgGe2GhGiRp8/IfojLqCfs3bW5Zdapo0W1tSwgr6/Y+ill9fkgdneyWHwJtEvxjEj0nOgjuOeoiHvYg8RucbbDSylcKBip1NjKbrg8OdxAIvmbot2NzqBoOYbY8+MUCdThcJwwyG0soOt53Hog8UGuupvWpwmESJFSNVRFFgqiwHsFXRjfdhHFq1bvam9qXXVlgqdn9l1DibEucTONzuLJH0ii9FB11PWryiimpJbiWUnLeFFFFemRvETqiM7GyqCzHkALk+6qvsjIr4KF1ObvFLsebuxaU/nLVaYiAOjI2oYFT5EWP6VgexyTYOR8GWHeIzMkchIjnjJuJInAJRxrmWxGm4EMaXJ2kh8IKUJWecfjJvXFMsKZ/pP6yOSM9Uzr5548wA87UqPEo/oMrfdYG3nbdU1VHiTQlxTZp5hTTCubUQ5DTUg041INQzQ1EDFbKRn7xS0cv1kbZX8mO5x0YEUlsXiF0mjjxacwFjnH4W+TY+RTyqca5RDU1KWE8cnlG8PeVufASEKxbDOfVlvGb8gXujfhJpWJ7Fta8UgbkGFv3he/uqbJGGBDAEHeCLg+YNQU2LGmsJeA/wBy5RfbH82fatPWsoy/yU/x7Gk5x+2T8clTiOz2IU2MTHqviH6VabE2O0AfEzjKI0dlU79FJLHkLX99S48Vik3SpKOUseVv8SOw/cqB2o2riJsK8C4dg0lkLRyo6hCfHbMUa+W41AGu+qaL0ie2pbuDwalVrTWw7We99niT/g7whTZkFxqwaQ/jdmH6EVoSlZlNu4hUVIcMkSqAqmWa5AUWHgjBvp9oVDxMmJk+dxLAfRgURL+e7SfvCqp6zTxVr37iV0Jzk5PF31uNHtLasGHF55VQnct7u33UF2b2Cs7ju2cr6YWHu1+smHi81hBv+YjyqFDs2OO5RQCd7b3Pm5ux9prkiVDP4g3/AI1b1Kqemgvuz1yKvEYcu/eTO00n0nN8vRFHhQeQpqRKsXSpmD7PM7DPcccgHyhHMg6IOrW6A1PBVK0sZZY6kaazgoMPs55XCRqWY8uHUncB1Na3s/2XVCHAWWT6xge4T7g0MrddB1BFW6bOhw8Jacokai7C9o/N2Osh89N1lqAcViNoaQZsNhTvlIy4iYf3Sn5tT9M68hXYo6VU8yy+urkFXVSqK0cR59eiFY7bQSUw4RfjWLtZmY/Jwg8ZHGiD7C2Jtz1MrY3ZYJJ3+Jf4xiSPnGHhj+zEm5B13n22qy2TseLDRiOBAijXqx4szb2PU1Nq5R4sglU4Q/r9l2BRRRWxIUUUUAFFFFABUHa2xIsSgWZb2N1YEq6H6SONVPlU6ivGr7z1Np3RRR4TGQaJImJQbhN8nMBy71AVf2qD1om2kjf2nCyoRxMXegeTw58vmbVe0V5sm9u+9fr+eRRYfFQObQYoZvoNIHPtVz3g8gRUpopF9JA45xtZvyObD85qZi8BHKMssaSDk6hh7iKqz2UjXXDvLhz/AHUh7v8AwXzR/u0uVJPekbU1z67x1ZI2IUPlY7lcFGPkDbN5i9dlwrDh7qiypjIxldIcZHxAAilPmjXjc+1KjwbZgDBRJJhJDuinUqh6KH8BH/CYVJU0dKXZ11xGJy4Z6/PkSjSTUx2b9rHmH04tfaU9L2LnptMOr3MThrbxuYdCOB6G1cytoKsftz1yGRqriRq5TskDDeCP4e+m65c4uLs0OTucpLClV1UJ3AnyFYSu7I9I7rTDrVqmzHbhbz/6U6+HhhsZWuT6ItcseSxi5Y9ADV9HQ1qnCy7cGXWjHtKSPAu/oKT14e/dTzbDC275wt9yqCztzCgan2A1dBpZPRHcpzIDSnyXVU9uY81FQJts4eBzHEGnxB3pH8pMeXeOTZB94gDhXWp/DqUMzd/Ly3inqJyxHrx3DuC2LbUL3Y6kNMfNvRj/AA3PUUxiu0KRsYMHGZ5xvRD4EJ9aaU6L7bseVB2ZicV/an7iI/sIGOdhykxGh9iW8zVxgNnRwII4UVEG5VFh59T1NdCEFFWgrIRKS3yd35fnrvKbCdl2kcTY9xPIDdIwCMNF9xD6bfabXyrRUUU1JITKblvCiiivTIUUUUAFFFFABRRRQAUUUUAFFFFABRRRQAU3Ph1dSrqrKd6sAVPmDoacooAoW7IxprhZJMKd9omvF7YHvH7gKjzviYiDiYFxKjdNhwVnUczCTf8Aw39laaisbC4DVVfHPXPeVGzNoJMpOGnDgaMri7J9lh4XU/evUpi/rQq33GUn3OF/jTW0uz0M7B2UrIPRljYpKvlIupHQ3HSoq4fGw+g8eJTlL8lN/iICjfkXzrxrhJHuHuf59/exKbFgf+Hk9iIf1DWo/pCU6JhnHV3jRf3WZv3aZG25h6WCnv8AYfDsvsPeg+8CkPtHGSaRYZYvtYiVdP8Alwlr+WZa8SjHd6fw92Xxt+f6SGgnYEyyrEu8iIXIHWWQWt5Ip61Uw7ciDMuAhbFSbmkDfJ6cJMU981uQLeVSh2V705sbK2JO/uyMmHHlCp8X4y1XkUQUBVAUDQACwA5ADdXtmw2ort8l7vyKEbBnn1xk5Cn9hhyY4/J5fnH9hUdKuMBs2KBAkMaxqOCqAPM8z1NSaK0opC5TbxwCiiitGAooooAKKKKACiiigAooooAKKKKA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2" name="Picture 10" descr="http://cs402520.vk.me/v402520752/2c48/4KNb4ARXAE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969" y="3100155"/>
            <a:ext cx="1670145" cy="163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785270" y="4710198"/>
            <a:ext cx="1978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Hotel bookings</a:t>
            </a:r>
          </a:p>
          <a:p>
            <a:r>
              <a:rPr lang="en-US" smtClean="0"/>
              <a:t>(Self-service)</a:t>
            </a:r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5012130" y="4698822"/>
            <a:ext cx="19789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Car rentals</a:t>
            </a:r>
          </a:p>
          <a:p>
            <a:r>
              <a:rPr lang="en-US" smtClean="0"/>
              <a:t>(Partnership with rentalcars.com)</a:t>
            </a:r>
            <a:endParaRPr lang="ru-RU"/>
          </a:p>
        </p:txBody>
      </p:sp>
      <p:pic>
        <p:nvPicPr>
          <p:cNvPr id="3084" name="Picture 12" descr="http://lomcor.ru/img/strahovani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488" y="2985486"/>
            <a:ext cx="1752787" cy="1818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7307230" y="4714742"/>
            <a:ext cx="19789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Insurance</a:t>
            </a:r>
          </a:p>
          <a:p>
            <a:r>
              <a:rPr lang="en-US" smtClean="0"/>
              <a:t>(Partnership with cherehapa.com)</a:t>
            </a: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900752" y="5773003"/>
            <a:ext cx="753356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smtClean="0"/>
              <a:t>DOES IT WORK ACCORDING TO PRINCIPLES OF RM?</a:t>
            </a:r>
            <a:endParaRPr lang="ru-RU" b="1"/>
          </a:p>
        </p:txBody>
      </p:sp>
    </p:spTree>
    <p:extLst>
      <p:ext uri="{BB962C8B-B14F-4D97-AF65-F5344CB8AC3E}">
        <p14:creationId xmlns:p14="http://schemas.microsoft.com/office/powerpoint/2010/main" val="49384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7" grpId="0"/>
      <p:bldP spid="18" grpId="0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2892" y="510622"/>
            <a:ext cx="7290054" cy="1499616"/>
          </a:xfrm>
        </p:spPr>
        <p:txBody>
          <a:bodyPr/>
          <a:lstStyle/>
          <a:p>
            <a:r>
              <a:rPr lang="en-US" smtClean="0"/>
              <a:t>Ladder of relationship</a:t>
            </a:r>
            <a:endParaRPr lang="ru-RU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220411" y="2197055"/>
            <a:ext cx="144462" cy="4321175"/>
          </a:xfrm>
          <a:prstGeom prst="rect">
            <a:avLst/>
          </a:prstGeom>
          <a:solidFill>
            <a:srgbClr val="EAC1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buClr>
                <a:schemeClr val="accent2"/>
              </a:buClr>
              <a:buSzPct val="75000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buSzPct val="65000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buClr>
                <a:schemeClr val="accent2"/>
              </a:buClr>
              <a:buSzPct val="75000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buClr>
                <a:schemeClr val="accent1"/>
              </a:buClr>
              <a:buSzPct val="50000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 sz="140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020636" y="2197055"/>
            <a:ext cx="144462" cy="4321175"/>
          </a:xfrm>
          <a:prstGeom prst="rect">
            <a:avLst/>
          </a:prstGeom>
          <a:solidFill>
            <a:srgbClr val="EAC1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buClr>
                <a:schemeClr val="accent2"/>
              </a:buClr>
              <a:buSzPct val="75000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buSzPct val="65000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buClr>
                <a:schemeClr val="accent2"/>
              </a:buClr>
              <a:buSzPct val="75000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buClr>
                <a:schemeClr val="accent1"/>
              </a:buClr>
              <a:buSzPct val="50000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 sz="1400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1364873" y="2412955"/>
            <a:ext cx="1655763" cy="360363"/>
          </a:xfrm>
          <a:prstGeom prst="rect">
            <a:avLst/>
          </a:prstGeom>
          <a:solidFill>
            <a:srgbClr val="EAC1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buClr>
                <a:schemeClr val="accent2"/>
              </a:buClr>
              <a:buSzPct val="75000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buSzPct val="65000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buClr>
                <a:schemeClr val="accent2"/>
              </a:buClr>
              <a:buSzPct val="75000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buClr>
                <a:schemeClr val="accent1"/>
              </a:buClr>
              <a:buSzPct val="50000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400" b="1">
                <a:cs typeface="Arial" panose="020B0604020202020204" pitchFamily="34" charset="0"/>
              </a:rPr>
              <a:t>Commitment</a:t>
            </a:r>
            <a:endParaRPr lang="ru-RU" altLang="ru-RU" sz="1400" b="1">
              <a:cs typeface="Arial" panose="020B0604020202020204" pitchFamily="34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1364873" y="4933905"/>
            <a:ext cx="1655763" cy="360363"/>
          </a:xfrm>
          <a:prstGeom prst="rect">
            <a:avLst/>
          </a:prstGeom>
          <a:solidFill>
            <a:srgbClr val="EAC1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buClr>
                <a:schemeClr val="accent2"/>
              </a:buClr>
              <a:buSzPct val="75000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buSzPct val="65000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buClr>
                <a:schemeClr val="accent2"/>
              </a:buClr>
              <a:buSzPct val="75000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buClr>
                <a:schemeClr val="accent1"/>
              </a:buClr>
              <a:buSzPct val="50000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400" b="1">
                <a:cs typeface="Arial" panose="020B0604020202020204" pitchFamily="34" charset="0"/>
              </a:rPr>
              <a:t>Exploration</a:t>
            </a:r>
            <a:endParaRPr lang="ru-RU" altLang="ru-RU" sz="1400" b="1">
              <a:cs typeface="Arial" panose="020B0604020202020204" pitchFamily="34" charset="0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364873" y="3925843"/>
            <a:ext cx="1655763" cy="360362"/>
          </a:xfrm>
          <a:prstGeom prst="rect">
            <a:avLst/>
          </a:prstGeom>
          <a:solidFill>
            <a:srgbClr val="EAC1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buClr>
                <a:schemeClr val="accent2"/>
              </a:buClr>
              <a:buSzPct val="75000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buSzPct val="65000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buClr>
                <a:schemeClr val="accent2"/>
              </a:buClr>
              <a:buSzPct val="75000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buClr>
                <a:schemeClr val="accent1"/>
              </a:buClr>
              <a:buSzPct val="50000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400" b="1">
                <a:cs typeface="Arial" panose="020B0604020202020204" pitchFamily="34" charset="0"/>
              </a:rPr>
              <a:t>Expansion</a:t>
            </a:r>
            <a:endParaRPr lang="ru-RU" altLang="ru-RU" sz="1400" b="1">
              <a:cs typeface="Arial" panose="020B0604020202020204" pitchFamily="34" charset="0"/>
            </a:endParaRPr>
          </a:p>
        </p:txBody>
      </p:sp>
      <p:sp>
        <p:nvSpPr>
          <p:cNvPr id="9" name="Rectangle 26"/>
          <p:cNvSpPr>
            <a:spLocks noChangeArrowheads="1"/>
          </p:cNvSpPr>
          <p:nvPr/>
        </p:nvSpPr>
        <p:spPr bwMode="auto">
          <a:xfrm>
            <a:off x="1364873" y="5437143"/>
            <a:ext cx="1655763" cy="360362"/>
          </a:xfrm>
          <a:prstGeom prst="rect">
            <a:avLst/>
          </a:prstGeom>
          <a:solidFill>
            <a:srgbClr val="EAC1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buClr>
                <a:schemeClr val="accent2"/>
              </a:buClr>
              <a:buSzPct val="75000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buSzPct val="65000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buClr>
                <a:schemeClr val="accent2"/>
              </a:buClr>
              <a:buSzPct val="75000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buClr>
                <a:schemeClr val="accent1"/>
              </a:buClr>
              <a:buSzPct val="50000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400" b="1">
                <a:cs typeface="Arial" panose="020B0604020202020204" pitchFamily="34" charset="0"/>
              </a:rPr>
              <a:t>Awareness</a:t>
            </a:r>
            <a:endParaRPr lang="ru-RU" altLang="ru-RU" sz="1400" b="1">
              <a:cs typeface="Arial" panose="020B0604020202020204" pitchFamily="34" charset="0"/>
            </a:endParaRPr>
          </a:p>
        </p:txBody>
      </p:sp>
      <p:sp>
        <p:nvSpPr>
          <p:cNvPr id="10" name="Line 27"/>
          <p:cNvSpPr>
            <a:spLocks noChangeShapeType="1"/>
          </p:cNvSpPr>
          <p:nvPr/>
        </p:nvSpPr>
        <p:spPr bwMode="auto">
          <a:xfrm>
            <a:off x="382135" y="4933905"/>
            <a:ext cx="3848670" cy="20230"/>
          </a:xfrm>
          <a:prstGeom prst="line">
            <a:avLst/>
          </a:prstGeom>
          <a:noFill/>
          <a:ln w="222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Rectangle 30"/>
          <p:cNvSpPr>
            <a:spLocks noChangeArrowheads="1"/>
          </p:cNvSpPr>
          <p:nvPr/>
        </p:nvSpPr>
        <p:spPr bwMode="auto">
          <a:xfrm>
            <a:off x="1364873" y="6266611"/>
            <a:ext cx="16557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buClr>
                <a:schemeClr val="accent2"/>
              </a:buClr>
              <a:buSzPct val="75000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buSzPct val="65000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buClr>
                <a:schemeClr val="accent2"/>
              </a:buClr>
              <a:buSzPct val="75000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buClr>
                <a:schemeClr val="accent1"/>
              </a:buClr>
              <a:buSzPct val="50000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400" b="1">
                <a:cs typeface="Arial" panose="020B0604020202020204" pitchFamily="34" charset="0"/>
              </a:rPr>
              <a:t>Based on Dwyer</a:t>
            </a:r>
            <a:r>
              <a:rPr lang="ru-RU" altLang="ru-RU" sz="1400" b="1">
                <a:cs typeface="Arial" panose="020B0604020202020204" pitchFamily="34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400" b="1">
                <a:cs typeface="Arial" panose="020B0604020202020204" pitchFamily="34" charset="0"/>
              </a:rPr>
              <a:t>et al.,</a:t>
            </a:r>
            <a:r>
              <a:rPr lang="ru-RU" altLang="ru-RU" sz="1400" b="1">
                <a:cs typeface="Arial" panose="020B0604020202020204" pitchFamily="34" charset="0"/>
              </a:rPr>
              <a:t> 1987</a:t>
            </a:r>
            <a:r>
              <a:rPr lang="en-US" altLang="ru-RU" sz="1400" b="1">
                <a:cs typeface="Arial" panose="020B0604020202020204" pitchFamily="34" charset="0"/>
              </a:rPr>
              <a:t>, p.15</a:t>
            </a:r>
            <a:endParaRPr lang="ru-RU" altLang="ru-RU" sz="1400" b="1">
              <a:cs typeface="Arial" panose="020B0604020202020204" pitchFamily="34" charset="0"/>
            </a:endParaRPr>
          </a:p>
        </p:txBody>
      </p:sp>
      <p:sp>
        <p:nvSpPr>
          <p:cNvPr id="12" name="Rectangle 31"/>
          <p:cNvSpPr>
            <a:spLocks noChangeArrowheads="1"/>
          </p:cNvSpPr>
          <p:nvPr/>
        </p:nvSpPr>
        <p:spPr bwMode="auto">
          <a:xfrm rot="16200000">
            <a:off x="-429001" y="3140031"/>
            <a:ext cx="236378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buClr>
                <a:schemeClr val="accent2"/>
              </a:buClr>
              <a:buSzPct val="75000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buSzPct val="65000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buClr>
                <a:schemeClr val="accent2"/>
              </a:buClr>
              <a:buSzPct val="75000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buClr>
                <a:schemeClr val="accent1"/>
              </a:buClr>
              <a:buSzPct val="50000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400" b="1">
                <a:cs typeface="Arial" panose="020B0604020202020204" pitchFamily="34" charset="0"/>
              </a:rPr>
              <a:t>Relationship marketing</a:t>
            </a:r>
            <a:endParaRPr lang="ru-RU" altLang="ru-RU" sz="1400" b="1">
              <a:cs typeface="Arial" panose="020B0604020202020204" pitchFamily="34" charset="0"/>
            </a:endParaRPr>
          </a:p>
        </p:txBody>
      </p:sp>
      <p:sp>
        <p:nvSpPr>
          <p:cNvPr id="13" name="Rectangle 32"/>
          <p:cNvSpPr>
            <a:spLocks noChangeArrowheads="1"/>
          </p:cNvSpPr>
          <p:nvPr/>
        </p:nvSpPr>
        <p:spPr bwMode="auto">
          <a:xfrm rot="16200000">
            <a:off x="-74989" y="5726068"/>
            <a:ext cx="165576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buClr>
                <a:schemeClr val="accent2"/>
              </a:buClr>
              <a:buSzPct val="75000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buSzPct val="65000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buClr>
                <a:schemeClr val="accent2"/>
              </a:buClr>
              <a:buSzPct val="75000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buClr>
                <a:schemeClr val="accent1"/>
              </a:buClr>
              <a:buSzPct val="50000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400" b="1">
                <a:cs typeface="Arial" panose="020B0604020202020204" pitchFamily="34" charset="0"/>
              </a:rPr>
              <a:t>Traditional marketing</a:t>
            </a:r>
            <a:endParaRPr lang="ru-RU" altLang="ru-RU" sz="1400" b="1">
              <a:cs typeface="Arial" panose="020B0604020202020204" pitchFamily="34" charset="0"/>
            </a:endParaRPr>
          </a:p>
        </p:txBody>
      </p:sp>
      <p:sp>
        <p:nvSpPr>
          <p:cNvPr id="14" name="TextBox 2"/>
          <p:cNvSpPr txBox="1">
            <a:spLocks noChangeArrowheads="1"/>
          </p:cNvSpPr>
          <p:nvPr/>
        </p:nvSpPr>
        <p:spPr bwMode="auto">
          <a:xfrm>
            <a:off x="1401386" y="1984330"/>
            <a:ext cx="16192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buClr>
                <a:schemeClr val="accent2"/>
              </a:buClr>
              <a:buSzPct val="75000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buSzPct val="65000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buClr>
                <a:schemeClr val="accent2"/>
              </a:buClr>
              <a:buSzPct val="75000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buClr>
                <a:schemeClr val="accent1"/>
              </a:buClr>
              <a:buSzPct val="50000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o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ru-RU" sz="1400"/>
              <a:t>(</a:t>
            </a:r>
            <a:r>
              <a:rPr lang="en-US" altLang="ru-RU" sz="1400" b="1"/>
              <a:t>Dissolution)</a:t>
            </a:r>
          </a:p>
        </p:txBody>
      </p:sp>
      <p:sp>
        <p:nvSpPr>
          <p:cNvPr id="20" name="Табличка 19"/>
          <p:cNvSpPr/>
          <p:nvPr/>
        </p:nvSpPr>
        <p:spPr>
          <a:xfrm rot="20269010">
            <a:off x="4814069" y="1435615"/>
            <a:ext cx="3398292" cy="2368126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WHAT DO THEY DO TO STAND OUT FROM THE CROWD?</a:t>
            </a:r>
            <a:endParaRPr lang="ru-RU"/>
          </a:p>
        </p:txBody>
      </p:sp>
      <p:pic>
        <p:nvPicPr>
          <p:cNvPr id="1026" name="Picture 2" descr="http://londonleprechaun.com/wp-content/uploads/2011/01/standout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966" y="4502106"/>
            <a:ext cx="2261952" cy="2135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0082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Interaction with consumer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Creating good impression…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68096" y="2961564"/>
            <a:ext cx="3435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mtClean="0"/>
              <a:t>Presenting the team and how they care about you</a:t>
            </a:r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952" y="3648839"/>
            <a:ext cx="2724150" cy="29813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51312" y="2963836"/>
            <a:ext cx="3435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mtClean="0"/>
              <a:t>Real-time feedback and Q&amp;A system</a:t>
            </a:r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1312" y="3648839"/>
            <a:ext cx="3905250" cy="22193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35904" y="4097661"/>
            <a:ext cx="2606722" cy="17543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i="1" smtClean="0"/>
              <a:t>This is Alexey. He is a programmer and makes Buruki code better and cleaner. Sometimes he leaves valuable comments: # WTF??? To be fixed!</a:t>
            </a:r>
            <a:endParaRPr lang="ru-RU" i="1"/>
          </a:p>
        </p:txBody>
      </p:sp>
    </p:spTree>
    <p:extLst>
      <p:ext uri="{BB962C8B-B14F-4D97-AF65-F5344CB8AC3E}">
        <p14:creationId xmlns:p14="http://schemas.microsoft.com/office/powerpoint/2010/main" val="1599552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ambosev.files.wordpress.com/2009/09/partn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258" y="4246536"/>
            <a:ext cx="2856005" cy="2130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Interaction with consumer</a:t>
            </a:r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729424" y="2342864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Providing high-quality service and creating dependence…</a:t>
            </a: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68096" y="2961564"/>
            <a:ext cx="29531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mtClean="0"/>
              <a:t>Whole package of touristic needs covered through cooperation with other complimentary service-providers </a:t>
            </a:r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977602" y="2963836"/>
            <a:ext cx="2109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mtClean="0"/>
              <a:t>Interface quick and easy</a:t>
            </a:r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7602" y="4086567"/>
            <a:ext cx="4920738" cy="19289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32014" y="2979756"/>
            <a:ext cx="21093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mtClean="0"/>
              <a:t>E-mail subscriptions with hot offers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620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20496" y="560192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Interaction with consumer</a:t>
            </a:r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729424" y="2342864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Involving into communication and WOM…</a:t>
            </a: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56726" y="2950188"/>
            <a:ext cx="2300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mtClean="0"/>
              <a:t>Social network presence &amp; Phone applications</a:t>
            </a:r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379" y="4253627"/>
            <a:ext cx="4687506" cy="5064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99253" y="2952460"/>
            <a:ext cx="2300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mtClean="0"/>
              <a:t>Virus contests and promo-actions</a:t>
            </a:r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5330" y="4506839"/>
            <a:ext cx="3848669" cy="2351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38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268</TotalTime>
  <Words>647</Words>
  <Application>Microsoft Office PowerPoint</Application>
  <PresentationFormat>Экран (4:3)</PresentationFormat>
  <Paragraphs>95</Paragraphs>
  <Slides>14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Интеграл</vt:lpstr>
      <vt:lpstr>Relationship marketing Buruki.ru</vt:lpstr>
      <vt:lpstr>Problem</vt:lpstr>
      <vt:lpstr>About buruki.ru</vt:lpstr>
      <vt:lpstr>buruki.ru in the framework of marketing strategy continuum</vt:lpstr>
      <vt:lpstr>Product continuum</vt:lpstr>
      <vt:lpstr>Ladder of relationship</vt:lpstr>
      <vt:lpstr>Interaction with consumer</vt:lpstr>
      <vt:lpstr>Interaction with consumer</vt:lpstr>
      <vt:lpstr>Презентация PowerPoint</vt:lpstr>
      <vt:lpstr>Collecting consumers’ data</vt:lpstr>
      <vt:lpstr>Using consumers’ data for more targeted approach?</vt:lpstr>
      <vt:lpstr>SUMMARY</vt:lpstr>
      <vt:lpstr>Outcomes</vt:lpstr>
      <vt:lpstr>3. Individual project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 Individual project </dc:title>
  <dc:creator>Александра</dc:creator>
  <cp:lastModifiedBy>Сашка</cp:lastModifiedBy>
  <cp:revision>50</cp:revision>
  <cp:lastPrinted>2013-12-03T13:45:41Z</cp:lastPrinted>
  <dcterms:created xsi:type="dcterms:W3CDTF">2013-12-01T18:36:05Z</dcterms:created>
  <dcterms:modified xsi:type="dcterms:W3CDTF">2013-12-03T15:28:39Z</dcterms:modified>
</cp:coreProperties>
</file>