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4"/>
  </p:sldMasterIdLst>
  <p:notesMasterIdLst>
    <p:notesMasterId r:id="rId14"/>
  </p:notesMasterIdLst>
  <p:handoutMasterIdLst>
    <p:handoutMasterId r:id="rId15"/>
  </p:handoutMasterIdLst>
  <p:sldIdLst>
    <p:sldId id="277" r:id="rId5"/>
    <p:sldId id="287" r:id="rId6"/>
    <p:sldId id="289" r:id="rId7"/>
    <p:sldId id="292" r:id="rId8"/>
    <p:sldId id="291" r:id="rId9"/>
    <p:sldId id="293" r:id="rId10"/>
    <p:sldId id="294" r:id="rId11"/>
    <p:sldId id="295" r:id="rId12"/>
    <p:sldId id="28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BCBCBC"/>
    <a:srgbClr val="45AFE7"/>
    <a:srgbClr val="002C76"/>
    <a:srgbClr val="F49202"/>
    <a:srgbClr val="464646"/>
    <a:srgbClr val="F2670E"/>
    <a:srgbClr val="464648"/>
    <a:srgbClr val="13B5EA"/>
    <a:srgbClr val="F6A01A"/>
    <a:srgbClr val="54BCE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97739" autoAdjust="0"/>
  </p:normalViewPr>
  <p:slideViewPr>
    <p:cSldViewPr snapToGrid="0" snapToObjects="1" showGuides="1">
      <p:cViewPr>
        <p:scale>
          <a:sx n="80" d="100"/>
          <a:sy n="80" d="100"/>
        </p:scale>
        <p:origin x="-1140" y="210"/>
      </p:cViewPr>
      <p:guideLst>
        <p:guide orient="horz" pos="597"/>
        <p:guide orient="horz" pos="851"/>
        <p:guide orient="horz" pos="4147"/>
        <p:guide pos="2880"/>
        <p:guide pos="838"/>
        <p:guide pos="5543"/>
        <p:guide pos="5019"/>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3" d="100"/>
          <a:sy n="93" d="100"/>
        </p:scale>
        <p:origin x="-348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18"/>
  <c:chart>
    <c:plotArea>
      <c:layout>
        <c:manualLayout>
          <c:layoutTarget val="inner"/>
          <c:xMode val="edge"/>
          <c:yMode val="edge"/>
          <c:x val="7.6541265675123898E-2"/>
          <c:y val="0.25694321767654199"/>
          <c:w val="0.80631501423554663"/>
          <c:h val="0.64364528453510439"/>
        </c:manualLayout>
      </c:layout>
      <c:barChart>
        <c:barDir val="col"/>
        <c:grouping val="clustered"/>
        <c:ser>
          <c:idx val="0"/>
          <c:order val="0"/>
          <c:tx>
            <c:strRef>
              <c:f>Лист1!$B$1</c:f>
              <c:strCache>
                <c:ptCount val="1"/>
                <c:pt idx="0">
                  <c:v>Traditional CRM</c:v>
                </c:pt>
              </c:strCache>
            </c:strRef>
          </c:tx>
          <c:cat>
            <c:strRef>
              <c:f>Лист1!$A$2</c:f>
              <c:strCache>
                <c:ptCount val="1"/>
                <c:pt idx="0">
                  <c:v>Conversion of sales</c:v>
                </c:pt>
              </c:strCache>
            </c:strRef>
          </c:cat>
          <c:val>
            <c:numRef>
              <c:f>Лист1!$B$2</c:f>
              <c:numCache>
                <c:formatCode>0%</c:formatCode>
                <c:ptCount val="1"/>
                <c:pt idx="0">
                  <c:v>2.0000000000000004E-2</c:v>
                </c:pt>
              </c:numCache>
            </c:numRef>
          </c:val>
        </c:ser>
        <c:ser>
          <c:idx val="1"/>
          <c:order val="1"/>
          <c:tx>
            <c:strRef>
              <c:f>Лист1!$C$1</c:f>
              <c:strCache>
                <c:ptCount val="1"/>
                <c:pt idx="0">
                  <c:v>MYRenault</c:v>
                </c:pt>
              </c:strCache>
            </c:strRef>
          </c:tx>
          <c:cat>
            <c:strRef>
              <c:f>Лист1!$A$2</c:f>
              <c:strCache>
                <c:ptCount val="1"/>
                <c:pt idx="0">
                  <c:v>Conversion of sales</c:v>
                </c:pt>
              </c:strCache>
            </c:strRef>
          </c:cat>
          <c:val>
            <c:numRef>
              <c:f>Лист1!$C$2</c:f>
              <c:numCache>
                <c:formatCode>0%</c:formatCode>
                <c:ptCount val="1"/>
                <c:pt idx="0">
                  <c:v>0.1</c:v>
                </c:pt>
              </c:numCache>
            </c:numRef>
          </c:val>
        </c:ser>
        <c:axId val="189421440"/>
        <c:axId val="189422976"/>
      </c:barChart>
      <c:catAx>
        <c:axId val="189421440"/>
        <c:scaling>
          <c:orientation val="minMax"/>
        </c:scaling>
        <c:axPos val="b"/>
        <c:tickLblPos val="nextTo"/>
        <c:crossAx val="189422976"/>
        <c:crosses val="autoZero"/>
        <c:auto val="1"/>
        <c:lblAlgn val="ctr"/>
        <c:lblOffset val="100"/>
      </c:catAx>
      <c:valAx>
        <c:axId val="189422976"/>
        <c:scaling>
          <c:orientation val="minMax"/>
        </c:scaling>
        <c:axPos val="l"/>
        <c:majorGridlines/>
        <c:numFmt formatCode="0%" sourceLinked="1"/>
        <c:tickLblPos val="nextTo"/>
        <c:crossAx val="189421440"/>
        <c:crosses val="autoZero"/>
        <c:crossBetween val="between"/>
      </c:valAx>
    </c:plotArea>
    <c:legend>
      <c:legendPos val="t"/>
      <c:layout>
        <c:manualLayout>
          <c:xMode val="edge"/>
          <c:yMode val="edge"/>
          <c:x val="8.1893895665455477E-2"/>
          <c:y val="0.12097374774419034"/>
          <c:w val="0.72420976998589925"/>
          <c:h val="6.6289630376274264E-2"/>
        </c:manualLayout>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83B781-0B2F-9C45-929D-369123967D16}" type="datetimeFigureOut">
              <a:rPr lang="en-US" smtClean="0"/>
              <a:pPr/>
              <a:t>12/9/2013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C50E01F-049C-7442-B106-A84C0B811556}" type="slidenum">
              <a:rPr lang="en-US" smtClean="0"/>
              <a:pPr/>
              <a:t>‹#›</a:t>
            </a:fld>
            <a:endParaRPr lang="en-US"/>
          </a:p>
        </p:txBody>
      </p:sp>
    </p:spTree>
    <p:extLst>
      <p:ext uri="{BB962C8B-B14F-4D97-AF65-F5344CB8AC3E}">
        <p14:creationId xmlns:p14="http://schemas.microsoft.com/office/powerpoint/2010/main" xmlns="" val="56285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Gothic"/>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Gothic"/>
              </a:defRPr>
            </a:lvl1pPr>
          </a:lstStyle>
          <a:p>
            <a:fld id="{B7D9BD59-E02C-A648-9058-7CD294FD1F03}" type="datetimeFigureOut">
              <a:rPr lang="en-US" smtClean="0"/>
              <a:pPr/>
              <a:t>12/9/2013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Gothic"/>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Gothic"/>
              </a:defRPr>
            </a:lvl1pPr>
          </a:lstStyle>
          <a:p>
            <a:fld id="{49072948-2D99-7148-890C-15389D921188}" type="slidenum">
              <a:rPr lang="en-US" smtClean="0"/>
              <a:pPr/>
              <a:t>‹#›</a:t>
            </a:fld>
            <a:endParaRPr lang="en-US" dirty="0"/>
          </a:p>
        </p:txBody>
      </p:sp>
    </p:spTree>
    <p:extLst>
      <p:ext uri="{BB962C8B-B14F-4D97-AF65-F5344CB8AC3E}">
        <p14:creationId xmlns:p14="http://schemas.microsoft.com/office/powerpoint/2010/main" xmlns="" val="32911902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Century Gothic"/>
        <a:ea typeface="+mn-ea"/>
        <a:cs typeface="+mn-cs"/>
      </a:defRPr>
    </a:lvl1pPr>
    <a:lvl2pPr marL="457200" algn="l" defTabSz="457200" rtl="0" eaLnBrk="1" latinLnBrk="0" hangingPunct="1">
      <a:defRPr sz="1200" kern="1200">
        <a:solidFill>
          <a:schemeClr val="tx1"/>
        </a:solidFill>
        <a:latin typeface="Century Gothic"/>
        <a:ea typeface="+mn-ea"/>
        <a:cs typeface="+mn-cs"/>
      </a:defRPr>
    </a:lvl2pPr>
    <a:lvl3pPr marL="914400" algn="l" defTabSz="457200" rtl="0" eaLnBrk="1" latinLnBrk="0" hangingPunct="1">
      <a:defRPr sz="1200" kern="1200">
        <a:solidFill>
          <a:schemeClr val="tx1"/>
        </a:solidFill>
        <a:latin typeface="Century Gothic"/>
        <a:ea typeface="+mn-ea"/>
        <a:cs typeface="+mn-cs"/>
      </a:defRPr>
    </a:lvl3pPr>
    <a:lvl4pPr marL="1371600" algn="l" defTabSz="457200" rtl="0" eaLnBrk="1" latinLnBrk="0" hangingPunct="1">
      <a:defRPr sz="1200" kern="1200">
        <a:solidFill>
          <a:schemeClr val="tx1"/>
        </a:solidFill>
        <a:latin typeface="Century Gothic"/>
        <a:ea typeface="+mn-ea"/>
        <a:cs typeface="+mn-cs"/>
      </a:defRPr>
    </a:lvl4pPr>
    <a:lvl5pPr marL="1828800" algn="l" defTabSz="457200" rtl="0" eaLnBrk="1" latinLnBrk="0" hangingPunct="1">
      <a:defRPr sz="1200" kern="1200">
        <a:solidFill>
          <a:schemeClr val="tx1"/>
        </a:solidFill>
        <a:latin typeface="Century Gothic"/>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ectangle 14"/>
          <p:cNvSpPr/>
          <p:nvPr userDrawn="1"/>
        </p:nvSpPr>
        <p:spPr>
          <a:xfrm>
            <a:off x="5" y="5941487"/>
            <a:ext cx="1533525" cy="9165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entury Gothic"/>
            </a:endParaRPr>
          </a:p>
        </p:txBody>
      </p:sp>
      <p:sp>
        <p:nvSpPr>
          <p:cNvPr id="2" name="Title 1"/>
          <p:cNvSpPr>
            <a:spLocks noGrp="1"/>
          </p:cNvSpPr>
          <p:nvPr>
            <p:ph type="ctrTitle"/>
          </p:nvPr>
        </p:nvSpPr>
        <p:spPr>
          <a:xfrm>
            <a:off x="1086803" y="2404065"/>
            <a:ext cx="7049664" cy="1056483"/>
          </a:xfrm>
          <a:effectLst/>
        </p:spPr>
        <p:txBody>
          <a:bodyPr>
            <a:normAutofit/>
          </a:bodyPr>
          <a:lstStyle>
            <a:lvl1pPr algn="l">
              <a:defRPr sz="2800" cap="all">
                <a:solidFill>
                  <a:srgbClr val="002C76"/>
                </a:solidFill>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093743" y="3424937"/>
            <a:ext cx="6400800" cy="546227"/>
          </a:xfrm>
          <a:effectLst/>
        </p:spPr>
        <p:txBody>
          <a:bodyPr>
            <a:normAutofit/>
          </a:bodyPr>
          <a:lstStyle>
            <a:lvl1pPr marL="0" indent="0" algn="l">
              <a:buNone/>
              <a:defRPr sz="160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Content">
    <p:bg>
      <p:bgRef idx="1001">
        <a:schemeClr val="bg1"/>
      </p:bgRef>
    </p:bg>
    <p:spTree>
      <p:nvGrpSpPr>
        <p:cNvPr id="1" name=""/>
        <p:cNvGrpSpPr/>
        <p:nvPr/>
      </p:nvGrpSpPr>
      <p:grpSpPr>
        <a:xfrm>
          <a:off x="0" y="0"/>
          <a:ext cx="0" cy="0"/>
          <a:chOff x="0" y="0"/>
          <a:chExt cx="0" cy="0"/>
        </a:xfrm>
      </p:grpSpPr>
      <p:sp>
        <p:nvSpPr>
          <p:cNvPr id="8"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10" name="Text Placeholder 9"/>
          <p:cNvSpPr>
            <a:spLocks noGrp="1"/>
          </p:cNvSpPr>
          <p:nvPr>
            <p:ph type="body" sz="quarter" idx="10"/>
          </p:nvPr>
        </p:nvSpPr>
        <p:spPr>
          <a:xfrm>
            <a:off x="1271015" y="1362456"/>
            <a:ext cx="6931152" cy="47548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41115" y="1279746"/>
            <a:ext cx="2723320" cy="1470025"/>
          </a:xfrm>
          <a:effectLst/>
        </p:spPr>
        <p:txBody>
          <a:bodyPr anchor="t">
            <a:normAutofit/>
          </a:bodyPr>
          <a:lstStyle>
            <a:lvl1pPr algn="l">
              <a:defRPr sz="3200" cap="all">
                <a:solidFill>
                  <a:srgbClr val="002C76"/>
                </a:solidFill>
              </a:defRPr>
            </a:lvl1pPr>
          </a:lstStyle>
          <a:p>
            <a:r>
              <a:rPr lang="en-US" dirty="0" smtClean="0"/>
              <a:t>AGENDA</a:t>
            </a:r>
            <a:endParaRPr lang="en-US" dirty="0"/>
          </a:p>
        </p:txBody>
      </p:sp>
      <p:sp>
        <p:nvSpPr>
          <p:cNvPr id="16" name="Content Placeholder 2"/>
          <p:cNvSpPr>
            <a:spLocks noGrp="1"/>
          </p:cNvSpPr>
          <p:nvPr>
            <p:ph sz="half" idx="1"/>
          </p:nvPr>
        </p:nvSpPr>
        <p:spPr>
          <a:xfrm>
            <a:off x="4142465" y="1374703"/>
            <a:ext cx="4286508" cy="4754880"/>
          </a:xfrm>
        </p:spPr>
        <p:txBody>
          <a:bodyPr lIns="0" rIns="0" anchor="t" anchorCtr="0">
            <a:normAutofit/>
          </a:bodyPr>
          <a:lstStyle>
            <a:lvl1pPr marL="228600" indent="-228600">
              <a:buClr>
                <a:srgbClr val="F6A01A"/>
              </a:buClr>
              <a:buSzPct val="100000"/>
              <a:defRPr sz="1800">
                <a:solidFill>
                  <a:srgbClr val="7F7F7F"/>
                </a:solidFill>
              </a:defRPr>
            </a:lvl1pPr>
            <a:lvl2pPr marL="576263" indent="-174625">
              <a:buClr>
                <a:srgbClr val="13B5EA"/>
              </a:buClr>
              <a:buSzPct val="100000"/>
              <a:buFont typeface="Arial"/>
              <a:buChar char="•"/>
              <a:defRPr sz="1600">
                <a:solidFill>
                  <a:srgbClr val="7F7F7F"/>
                </a:solidFill>
              </a:defRPr>
            </a:lvl2pPr>
            <a:lvl3pPr marL="1033463" indent="-119063">
              <a:buClr>
                <a:srgbClr val="13B5EA"/>
              </a:buClr>
              <a:buSzPct val="100000"/>
              <a:defRPr sz="1400">
                <a:solidFill>
                  <a:srgbClr val="7F7F7F"/>
                </a:solidFill>
              </a:defRPr>
            </a:lvl3pPr>
            <a:lvl4pPr>
              <a:buClr>
                <a:srgbClr val="13B5EA"/>
              </a:buClr>
              <a:buSzPct val="100000"/>
              <a:buFont typeface="Arial"/>
              <a:buChar char="•"/>
              <a:defRPr sz="1200">
                <a:solidFill>
                  <a:srgbClr val="7F7F7F"/>
                </a:solidFill>
              </a:defRPr>
            </a:lvl4pPr>
            <a:lvl5pPr marL="1828800" indent="-119063">
              <a:buClr>
                <a:srgbClr val="13B5EA"/>
              </a:buClr>
              <a:buSzPct val="100000"/>
              <a:buFont typeface="Arial"/>
              <a:buChar char="•"/>
              <a:defRPr sz="1200">
                <a:solidFill>
                  <a:srgbClr val="7F7F7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1076257" y="3580441"/>
            <a:ext cx="7723259" cy="1362075"/>
          </a:xfrm>
          <a:effectLst/>
        </p:spPr>
        <p:txBody>
          <a:bodyPr anchor="ctr" anchorCtr="0">
            <a:noAutofit/>
          </a:bodyPr>
          <a:lstStyle>
            <a:lvl1pPr algn="l">
              <a:defRPr sz="2800" b="0" cap="all">
                <a:solidFill>
                  <a:srgbClr val="002C76"/>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083193" y="4654855"/>
            <a:ext cx="7772400" cy="822447"/>
          </a:xfrm>
        </p:spPr>
        <p:txBody>
          <a:bodyPr anchor="t" anchorCtr="0"/>
          <a:lstStyle>
            <a:lvl1pPr marL="0" indent="0">
              <a:buNone/>
              <a:defRPr sz="2000">
                <a:solidFill>
                  <a:schemeClr val="bg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71588" y="1332505"/>
            <a:ext cx="3381818" cy="4754880"/>
          </a:xfrm>
        </p:spPr>
        <p:txBody>
          <a:bodyPr lIns="0" rIns="0">
            <a:normAutofit/>
          </a:bodyPr>
          <a:lstStyle>
            <a:lvl1pPr marL="228600" indent="-228600">
              <a:buClr>
                <a:srgbClr val="FDB913"/>
              </a:buClr>
              <a:buSzPct val="100000"/>
              <a:defRPr sz="1600">
                <a:solidFill>
                  <a:srgbClr val="7F7F7F"/>
                </a:solidFill>
              </a:defRPr>
            </a:lvl1pPr>
            <a:lvl2pPr marL="576263" indent="-119063">
              <a:buClr>
                <a:srgbClr val="13B5EA"/>
              </a:buClr>
              <a:buSzPct val="100000"/>
              <a:buFont typeface="Arial"/>
              <a:buChar char="•"/>
              <a:defRPr sz="1400">
                <a:solidFill>
                  <a:srgbClr val="7F7F7F"/>
                </a:solidFill>
              </a:defRPr>
            </a:lvl2pPr>
            <a:lvl3pPr marL="1033463" indent="-119063">
              <a:buClr>
                <a:srgbClr val="13B5EA"/>
              </a:buClr>
              <a:buSzPct val="100000"/>
              <a:defRPr sz="1200">
                <a:solidFill>
                  <a:srgbClr val="7F7F7F"/>
                </a:solidFill>
              </a:defRPr>
            </a:lvl3pPr>
            <a:lvl4pPr>
              <a:buClr>
                <a:srgbClr val="13B5EA"/>
              </a:buClr>
              <a:buSzPct val="100000"/>
              <a:buFont typeface="Arial"/>
              <a:buChar char="•"/>
              <a:defRPr sz="1200">
                <a:solidFill>
                  <a:srgbClr val="7F7F7F"/>
                </a:solidFill>
              </a:defRPr>
            </a:lvl4pPr>
            <a:lvl5pPr marL="1711325" indent="-119063">
              <a:buClr>
                <a:srgbClr val="13B5EA"/>
              </a:buClr>
              <a:buSzPct val="100000"/>
              <a:buFont typeface="Arial"/>
              <a:buChar char="•"/>
              <a:defRPr sz="1200">
                <a:solidFill>
                  <a:srgbClr val="7F7F7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00940" y="1332505"/>
            <a:ext cx="3381818" cy="4754880"/>
          </a:xfrm>
        </p:spPr>
        <p:txBody>
          <a:bodyPr lIns="0" rIns="0">
            <a:normAutofit/>
          </a:bodyPr>
          <a:lstStyle>
            <a:lvl1pPr marL="228600" indent="-228600">
              <a:buClr>
                <a:srgbClr val="FDB913"/>
              </a:buClr>
              <a:buSzPct val="100000"/>
              <a:defRPr lang="en-US" sz="1600" kern="1200" dirty="0" smtClean="0">
                <a:solidFill>
                  <a:srgbClr val="7F7F7F"/>
                </a:solidFill>
                <a:latin typeface="Century Gothic"/>
                <a:ea typeface="+mn-ea"/>
                <a:cs typeface="+mn-cs"/>
              </a:defRPr>
            </a:lvl1pPr>
            <a:lvl2pPr marL="576263" indent="-119063">
              <a:buClr>
                <a:srgbClr val="13B5EA"/>
              </a:buClr>
              <a:buSzPct val="100000"/>
              <a:buFont typeface="Arial"/>
              <a:buChar char="•"/>
              <a:defRPr sz="1400">
                <a:solidFill>
                  <a:srgbClr val="7F7F7F"/>
                </a:solidFill>
              </a:defRPr>
            </a:lvl2pPr>
            <a:lvl3pPr marL="1033463" indent="-119063">
              <a:buClr>
                <a:srgbClr val="13B5EA"/>
              </a:buClr>
              <a:buSzPct val="100000"/>
              <a:defRPr sz="1200">
                <a:solidFill>
                  <a:srgbClr val="7F7F7F"/>
                </a:solidFill>
              </a:defRPr>
            </a:lvl3pPr>
            <a:lvl4pPr marL="1490663" indent="-119063">
              <a:buClr>
                <a:srgbClr val="13B5EA"/>
              </a:buClr>
              <a:buSzPct val="100000"/>
              <a:buFont typeface="Arial"/>
              <a:buChar char="•"/>
              <a:defRPr sz="1200">
                <a:solidFill>
                  <a:srgbClr val="7F7F7F"/>
                </a:solidFill>
              </a:defRPr>
            </a:lvl4pPr>
            <a:lvl5pPr marL="1828800" indent="-119063">
              <a:buClr>
                <a:srgbClr val="13B5EA"/>
              </a:buClr>
              <a:buSzPct val="100000"/>
              <a:buFont typeface="Arial"/>
              <a:buChar char="•"/>
              <a:defRPr sz="1200">
                <a:solidFill>
                  <a:srgbClr val="7F7F7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e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4636" y="191855"/>
            <a:ext cx="7421753" cy="755904"/>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271588" y="1364007"/>
            <a:ext cx="6931152" cy="475488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noChangeAspect="1"/>
          </p:cNvSpPr>
          <p:nvPr>
            <p:ph type="sldNum" sz="quarter" idx="4"/>
          </p:nvPr>
        </p:nvSpPr>
        <p:spPr>
          <a:xfrm>
            <a:off x="8796207" y="6479514"/>
            <a:ext cx="222037" cy="221972"/>
          </a:xfrm>
          <a:prstGeom prst="ellipse">
            <a:avLst/>
          </a:prstGeom>
          <a:solidFill>
            <a:schemeClr val="accent1"/>
          </a:solidFill>
          <a:ln>
            <a:solidFill>
              <a:schemeClr val="accent1"/>
            </a:solidFill>
          </a:ln>
          <a:effectLst/>
        </p:spPr>
        <p:txBody>
          <a:bodyPr vert="horz" wrap="none" lIns="0" tIns="0" rIns="0" bIns="0" rtlCol="0" anchor="ctr"/>
          <a:lstStyle>
            <a:lvl1pPr algn="ctr">
              <a:defRPr sz="600">
                <a:ln>
                  <a:noFill/>
                </a:ln>
                <a:solidFill>
                  <a:schemeClr val="bg1"/>
                </a:solidFill>
                <a:latin typeface="Century Gothic"/>
                <a:cs typeface="Century Gothic"/>
              </a:defRPr>
            </a:lvl1pPr>
          </a:lstStyle>
          <a:p>
            <a:fld id="{510DC13F-268E-CE4F-8C47-0EF65CC64D65}" type="slidenum">
              <a:rPr lang="en-US" smtClean="0"/>
              <a:pPr/>
              <a:t>‹#›</a:t>
            </a:fld>
            <a:endParaRPr lang="en-US" dirty="0"/>
          </a:p>
        </p:txBody>
      </p:sp>
      <p:pic>
        <p:nvPicPr>
          <p:cNvPr id="8" name="Picture 7" descr="blog_template_left circles.png"/>
          <p:cNvPicPr>
            <a:picLocks noChangeAspect="1"/>
          </p:cNvPicPr>
          <p:nvPr userDrawn="1"/>
        </p:nvPicPr>
        <p:blipFill>
          <a:blip r:embed="rId9">
            <a:extLst>
              <a:ext uri="{28A0092B-C50C-407E-A947-70E740481C1C}">
                <a14:useLocalDpi xmlns:a14="http://schemas.microsoft.com/office/drawing/2010/main" xmlns="" val="0"/>
              </a:ext>
            </a:extLst>
          </a:blip>
          <a:stretch>
            <a:fillRect/>
          </a:stretch>
        </p:blipFill>
        <p:spPr>
          <a:xfrm>
            <a:off x="114417" y="1073856"/>
            <a:ext cx="1113056" cy="1437153"/>
          </a:xfrm>
          <a:prstGeom prst="rect">
            <a:avLst/>
          </a:prstGeom>
        </p:spPr>
      </p:pic>
      <p:pic>
        <p:nvPicPr>
          <p:cNvPr id="10" name="Picture 9" descr="blog_template_right circles.png"/>
          <p:cNvPicPr>
            <a:picLocks noChangeAspect="1"/>
          </p:cNvPicPr>
          <p:nvPr userDrawn="1"/>
        </p:nvPicPr>
        <p:blipFill>
          <a:blip r:embed="rId10">
            <a:extLst>
              <a:ext uri="{28A0092B-C50C-407E-A947-70E740481C1C}">
                <a14:useLocalDpi xmlns:a14="http://schemas.microsoft.com/office/drawing/2010/main" xmlns="" val="0"/>
              </a:ext>
            </a:extLst>
          </a:blip>
          <a:stretch>
            <a:fillRect/>
          </a:stretch>
        </p:blipFill>
        <p:spPr>
          <a:xfrm>
            <a:off x="7906389" y="54865"/>
            <a:ext cx="1211255" cy="1018992"/>
          </a:xfrm>
          <a:prstGeom prst="rect">
            <a:avLst/>
          </a:prstGeom>
        </p:spPr>
      </p:pic>
      <p:pic>
        <p:nvPicPr>
          <p:cNvPr id="12" name="Рисунок 11" descr="1378970854general_pages_12_September_2013_i3863_srednii_ball_zachislennyx_v_ekonom_vyshe_srednego_balla_po_moskve_i_moskovskoi_oblasti.jpg"/>
          <p:cNvPicPr>
            <a:picLocks noChangeAspect="1"/>
          </p:cNvPicPr>
          <p:nvPr userDrawn="1"/>
        </p:nvPicPr>
        <p:blipFill>
          <a:blip r:embed="rId11"/>
          <a:stretch>
            <a:fillRect/>
          </a:stretch>
        </p:blipFill>
        <p:spPr>
          <a:xfrm>
            <a:off x="269483" y="5941147"/>
            <a:ext cx="786379" cy="76033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1" r:id="rId4"/>
    <p:sldLayoutId id="2147483652" r:id="rId5"/>
    <p:sldLayoutId id="2147483654" r:id="rId6"/>
    <p:sldLayoutId id="2147483655" r:id="rId7"/>
  </p:sldLayoutIdLst>
  <p:timing>
    <p:tnLst>
      <p:par>
        <p:cTn id="1" dur="indefinite" restart="never" nodeType="tmRoot"/>
      </p:par>
    </p:tnLst>
  </p:timing>
  <p:hf hdr="0" ftr="0" dt="0"/>
  <p:txStyles>
    <p:titleStyle>
      <a:lvl1pPr algn="l" defTabSz="457200" rtl="0" eaLnBrk="1" latinLnBrk="0" hangingPunct="1">
        <a:spcBef>
          <a:spcPct val="0"/>
        </a:spcBef>
        <a:buNone/>
        <a:defRPr lang="en-US" sz="2400" kern="1200" cap="all" dirty="0">
          <a:solidFill>
            <a:srgbClr val="002C76"/>
          </a:solidFill>
          <a:effectLst/>
          <a:latin typeface="Century Gothic"/>
          <a:ea typeface="+mj-ea"/>
          <a:cs typeface="+mj-cs"/>
        </a:defRPr>
      </a:lvl1pPr>
    </p:titleStyle>
    <p:bodyStyle>
      <a:lvl1pPr marL="169863" indent="-169863" algn="l" defTabSz="457200" rtl="0" eaLnBrk="1" latinLnBrk="0" hangingPunct="1">
        <a:spcBef>
          <a:spcPct val="20000"/>
        </a:spcBef>
        <a:buClr>
          <a:srgbClr val="F6A01A"/>
        </a:buClr>
        <a:buSzPct val="100000"/>
        <a:buFont typeface="Arial"/>
        <a:buChar char="•"/>
        <a:defRPr sz="1600" kern="1200">
          <a:solidFill>
            <a:srgbClr val="7F7F7F"/>
          </a:solidFill>
          <a:latin typeface="Century Gothic"/>
          <a:ea typeface="+mn-ea"/>
          <a:cs typeface="+mn-cs"/>
        </a:defRPr>
      </a:lvl1pPr>
      <a:lvl2pPr marL="511175" indent="-119063" algn="l" defTabSz="457200" rtl="0" eaLnBrk="1" latinLnBrk="0" hangingPunct="1">
        <a:spcBef>
          <a:spcPct val="20000"/>
        </a:spcBef>
        <a:buClr>
          <a:srgbClr val="13B5EA"/>
        </a:buClr>
        <a:buSzPct val="100000"/>
        <a:buFont typeface="Arial"/>
        <a:buChar char="•"/>
        <a:defRPr sz="1400" kern="1200">
          <a:solidFill>
            <a:srgbClr val="7F7F7F"/>
          </a:solidFill>
          <a:latin typeface="Century Gothic"/>
          <a:ea typeface="+mn-ea"/>
          <a:cs typeface="+mn-cs"/>
        </a:defRPr>
      </a:lvl2pPr>
      <a:lvl3pPr marL="977900" indent="-119063" algn="l" defTabSz="457200" rtl="0" eaLnBrk="1" latinLnBrk="0" hangingPunct="1">
        <a:spcBef>
          <a:spcPct val="20000"/>
        </a:spcBef>
        <a:buClr>
          <a:srgbClr val="13B5EA"/>
        </a:buClr>
        <a:buFont typeface="Arial"/>
        <a:buChar char="•"/>
        <a:defRPr sz="1200" kern="1200">
          <a:solidFill>
            <a:srgbClr val="7F7F7F"/>
          </a:solidFill>
          <a:latin typeface="Century Gothic"/>
          <a:ea typeface="+mn-ea"/>
          <a:cs typeface="+mn-cs"/>
        </a:defRPr>
      </a:lvl3pPr>
      <a:lvl4pPr marL="1371600" indent="-119063" algn="l" defTabSz="457200" rtl="0" eaLnBrk="1" latinLnBrk="0" hangingPunct="1">
        <a:spcBef>
          <a:spcPct val="20000"/>
        </a:spcBef>
        <a:buClr>
          <a:srgbClr val="13B5EA"/>
        </a:buClr>
        <a:buFont typeface="Arial"/>
        <a:buChar char="•"/>
        <a:defRPr sz="1200" kern="1200">
          <a:solidFill>
            <a:srgbClr val="7F7F7F"/>
          </a:solidFill>
          <a:latin typeface="Century Gothic"/>
          <a:ea typeface="+mn-ea"/>
          <a:cs typeface="+mn-cs"/>
        </a:defRPr>
      </a:lvl4pPr>
      <a:lvl5pPr marL="1828800" indent="-119063" algn="l" defTabSz="457200" rtl="0" eaLnBrk="1" latinLnBrk="0" hangingPunct="1">
        <a:spcBef>
          <a:spcPct val="20000"/>
        </a:spcBef>
        <a:buClr>
          <a:srgbClr val="13B5EA"/>
        </a:buClr>
        <a:buFont typeface="Arial"/>
        <a:buChar char="•"/>
        <a:defRPr sz="1200" kern="1200">
          <a:solidFill>
            <a:srgbClr val="7F7F7F"/>
          </a:solidFill>
          <a:latin typeface="Century Gothic"/>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NtwyHyIjRAk"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mystarbucksidea.com/"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Customer Relationship Management: cases </a:t>
            </a:r>
            <a:endParaRPr lang="en-US" dirty="0"/>
          </a:p>
        </p:txBody>
      </p:sp>
      <p:sp>
        <p:nvSpPr>
          <p:cNvPr id="7" name="Subtitle 6"/>
          <p:cNvSpPr>
            <a:spLocks noGrp="1"/>
          </p:cNvSpPr>
          <p:nvPr>
            <p:ph type="subTitle" idx="1"/>
          </p:nvPr>
        </p:nvSpPr>
        <p:spPr/>
        <p:txBody>
          <a:bodyPr/>
          <a:lstStyle/>
          <a:p>
            <a:r>
              <a:rPr lang="en-US" dirty="0" smtClean="0"/>
              <a:t>By Suena Lee, 722</a:t>
            </a:r>
            <a:endParaRPr lang="en-US" dirty="0"/>
          </a:p>
        </p:txBody>
      </p:sp>
      <p:pic>
        <p:nvPicPr>
          <p:cNvPr id="4" name="Рисунок 3" descr="1378970854general_pages_12_September_2013_i3863_srednii_ball_zachislennyx_v_ekonom_vyshe_srednego_balla_po_moskve_i_moskovskoi_oblasti.jpg"/>
          <p:cNvPicPr>
            <a:picLocks noChangeAspect="1"/>
          </p:cNvPicPr>
          <p:nvPr/>
        </p:nvPicPr>
        <p:blipFill>
          <a:blip r:embed="rId2"/>
          <a:stretch>
            <a:fillRect/>
          </a:stretch>
        </p:blipFill>
        <p:spPr>
          <a:xfrm>
            <a:off x="7640359" y="5438898"/>
            <a:ext cx="1207332" cy="1167353"/>
          </a:xfrm>
          <a:prstGeom prst="rect">
            <a:avLst/>
          </a:prstGeom>
        </p:spPr>
      </p:pic>
    </p:spTree>
    <p:extLst>
      <p:ext uri="{BB962C8B-B14F-4D97-AF65-F5344CB8AC3E}">
        <p14:creationId xmlns:p14="http://schemas.microsoft.com/office/powerpoint/2010/main" xmlns="" val="3984391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1</a:t>
            </a:fld>
            <a:endParaRPr lang="en-US" dirty="0"/>
          </a:p>
        </p:txBody>
      </p:sp>
      <p:sp>
        <p:nvSpPr>
          <p:cNvPr id="3" name="Заголовок 2"/>
          <p:cNvSpPr>
            <a:spLocks noGrp="1"/>
          </p:cNvSpPr>
          <p:nvPr>
            <p:ph type="title"/>
          </p:nvPr>
        </p:nvSpPr>
        <p:spPr/>
        <p:txBody>
          <a:bodyPr/>
          <a:lstStyle/>
          <a:p>
            <a:r>
              <a:rPr lang="en-US" dirty="0" smtClean="0"/>
              <a:t>CRM concept</a:t>
            </a:r>
            <a:endParaRPr lang="ru-RU" dirty="0"/>
          </a:p>
        </p:txBody>
      </p:sp>
      <p:sp>
        <p:nvSpPr>
          <p:cNvPr id="4" name="Текст 3"/>
          <p:cNvSpPr>
            <a:spLocks noGrp="1"/>
          </p:cNvSpPr>
          <p:nvPr>
            <p:ph type="body" sz="quarter" idx="10"/>
          </p:nvPr>
        </p:nvSpPr>
        <p:spPr>
          <a:xfrm>
            <a:off x="1808901" y="1472259"/>
            <a:ext cx="2352696" cy="1129015"/>
          </a:xfrm>
        </p:spPr>
        <p:txBody>
          <a:bodyPr/>
          <a:lstStyle/>
          <a:p>
            <a:pPr algn="ctr">
              <a:buNone/>
            </a:pPr>
            <a:r>
              <a:rPr lang="en-US" sz="1800" dirty="0" smtClean="0">
                <a:solidFill>
                  <a:schemeClr val="accent4"/>
                </a:solidFill>
              </a:rPr>
              <a:t>	3 goals of CRM implementation</a:t>
            </a:r>
            <a:endParaRPr lang="ru-RU" sz="1800" dirty="0">
              <a:solidFill>
                <a:schemeClr val="accent4"/>
              </a:solidFill>
            </a:endParaRPr>
          </a:p>
        </p:txBody>
      </p:sp>
      <p:pic>
        <p:nvPicPr>
          <p:cNvPr id="5" name="Рисунок 4" descr="1378970854general_pages_12_September_2013_i3863_srednii_ball_zachislennyx_v_ekonom_vyshe_srednego_balla_po_moskve_i_moskovskoi_oblasti.jpg"/>
          <p:cNvPicPr>
            <a:picLocks noChangeAspect="1"/>
          </p:cNvPicPr>
          <p:nvPr/>
        </p:nvPicPr>
        <p:blipFill>
          <a:blip r:embed="rId2"/>
          <a:stretch>
            <a:fillRect/>
          </a:stretch>
        </p:blipFill>
        <p:spPr>
          <a:xfrm>
            <a:off x="269483" y="5941147"/>
            <a:ext cx="786379" cy="760339"/>
          </a:xfrm>
          <a:prstGeom prst="rect">
            <a:avLst/>
          </a:prstGeom>
        </p:spPr>
      </p:pic>
      <p:sp>
        <p:nvSpPr>
          <p:cNvPr id="22" name="Правая фигурная скобка 21"/>
          <p:cNvSpPr/>
          <p:nvPr/>
        </p:nvSpPr>
        <p:spPr>
          <a:xfrm>
            <a:off x="4161597" y="1223682"/>
            <a:ext cx="429771" cy="137759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ru-RU"/>
          </a:p>
        </p:txBody>
      </p:sp>
      <p:sp>
        <p:nvSpPr>
          <p:cNvPr id="26" name="Текст 3"/>
          <p:cNvSpPr txBox="1">
            <a:spLocks/>
          </p:cNvSpPr>
          <p:nvPr/>
        </p:nvSpPr>
        <p:spPr>
          <a:xfrm>
            <a:off x="4731395" y="1223682"/>
            <a:ext cx="3484758" cy="1377592"/>
          </a:xfrm>
          <a:prstGeom prst="rect">
            <a:avLst/>
          </a:prstGeom>
        </p:spPr>
        <p:txBody>
          <a:bodyPr vert="horz" lIns="91440" tIns="45720" rIns="91440" bIns="45720" rtlCol="0">
            <a:noAutofit/>
          </a:bodyPr>
          <a:lstStyle/>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b="0" i="0" u="none" strike="noStrike" kern="1200" cap="none" spc="0" normalizeH="0" baseline="0" noProof="0" dirty="0" smtClean="0">
                <a:ln>
                  <a:noFill/>
                </a:ln>
                <a:solidFill>
                  <a:srgbClr val="7F7F7F"/>
                </a:solidFill>
                <a:effectLst/>
                <a:uLnTx/>
                <a:uFillTx/>
                <a:latin typeface="Century Gothic"/>
                <a:ea typeface="+mn-ea"/>
                <a:cs typeface="+mn-cs"/>
              </a:rPr>
              <a:t>Operative</a:t>
            </a: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lang="en-US" dirty="0" smtClean="0">
                <a:solidFill>
                  <a:srgbClr val="7F7F7F"/>
                </a:solidFill>
                <a:latin typeface="Century Gothic"/>
              </a:rPr>
              <a:t>Analytical</a:t>
            </a: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b="0" i="0" u="none" strike="noStrike" kern="1200" cap="none" spc="0" normalizeH="0" baseline="0" noProof="0" dirty="0" smtClean="0">
                <a:ln>
                  <a:noFill/>
                </a:ln>
                <a:solidFill>
                  <a:srgbClr val="7F7F7F"/>
                </a:solidFill>
                <a:effectLst/>
                <a:uLnTx/>
                <a:uFillTx/>
                <a:latin typeface="Century Gothic"/>
                <a:ea typeface="+mn-ea"/>
                <a:cs typeface="+mn-cs"/>
              </a:rPr>
              <a:t>Collaborative</a:t>
            </a:r>
            <a:endParaRPr kumimoji="0" lang="ru-RU" b="0" i="0" u="none" strike="noStrike" kern="1200" cap="none" spc="0" normalizeH="0" baseline="0" noProof="0" dirty="0">
              <a:ln>
                <a:noFill/>
              </a:ln>
              <a:solidFill>
                <a:srgbClr val="7F7F7F"/>
              </a:solidFill>
              <a:effectLst/>
              <a:uLnTx/>
              <a:uFillTx/>
              <a:latin typeface="Century Gothic"/>
              <a:ea typeface="+mn-ea"/>
              <a:cs typeface="+mn-cs"/>
            </a:endParaRPr>
          </a:p>
        </p:txBody>
      </p:sp>
      <p:graphicFrame>
        <p:nvGraphicFramePr>
          <p:cNvPr id="27" name="Таблица 26"/>
          <p:cNvGraphicFramePr>
            <a:graphicFrameLocks noGrp="1"/>
          </p:cNvGraphicFramePr>
          <p:nvPr/>
        </p:nvGraphicFramePr>
        <p:xfrm>
          <a:off x="0" y="2923627"/>
          <a:ext cx="9163368" cy="3017520"/>
        </p:xfrm>
        <a:graphic>
          <a:graphicData uri="http://schemas.openxmlformats.org/drawingml/2006/table">
            <a:tbl>
              <a:tblPr bandRow="1">
                <a:tableStyleId>{D27102A9-8310-4765-A935-A1911B00CA55}</a:tableStyleId>
              </a:tblPr>
              <a:tblGrid>
                <a:gridCol w="1759973"/>
                <a:gridCol w="7403395"/>
              </a:tblGrid>
              <a:tr h="389964">
                <a:tc>
                  <a:txBody>
                    <a:bodyPr/>
                    <a:lstStyle/>
                    <a:p>
                      <a:r>
                        <a:rPr lang="en-US" sz="1400" dirty="0" smtClean="0">
                          <a:solidFill>
                            <a:schemeClr val="accent4"/>
                          </a:solidFill>
                          <a:latin typeface="Century Gothic" pitchFamily="34" charset="0"/>
                        </a:rPr>
                        <a:t>Technology</a:t>
                      </a:r>
                      <a:endParaRPr lang="ru-RU" sz="1400" dirty="0">
                        <a:solidFill>
                          <a:schemeClr val="accent4"/>
                        </a:solidFill>
                        <a:latin typeface="Century Gothic" pitchFamily="34" charset="0"/>
                      </a:endParaRPr>
                    </a:p>
                  </a:txBody>
                  <a:tcPr/>
                </a:tc>
                <a:tc>
                  <a:txBody>
                    <a:bodyPr/>
                    <a:lstStyle/>
                    <a:p>
                      <a:r>
                        <a:rPr lang="en-US" sz="1400" kern="1200" dirty="0" smtClean="0">
                          <a:latin typeface="Century Gothic" pitchFamily="34" charset="0"/>
                        </a:rPr>
                        <a:t>CRM is the technology used to blend sales, marketing, and service information systems to build partnerships with customers (Shoemaker, 2001, p. 178). </a:t>
                      </a:r>
                      <a:endParaRPr lang="ru-RU" sz="1400" dirty="0">
                        <a:latin typeface="Century Gothic" pitchFamily="34" charset="0"/>
                      </a:endParaRPr>
                    </a:p>
                  </a:txBody>
                  <a:tcPr/>
                </a:tc>
              </a:tr>
              <a:tr h="396240">
                <a:tc>
                  <a:txBody>
                    <a:bodyPr/>
                    <a:lstStyle/>
                    <a:p>
                      <a:r>
                        <a:rPr lang="en-US" sz="1400" dirty="0" smtClean="0">
                          <a:solidFill>
                            <a:schemeClr val="accent4"/>
                          </a:solidFill>
                          <a:latin typeface="Century Gothic" pitchFamily="34" charset="0"/>
                        </a:rPr>
                        <a:t>Process</a:t>
                      </a:r>
                      <a:endParaRPr lang="ru-RU" sz="1400" dirty="0">
                        <a:solidFill>
                          <a:schemeClr val="accent4"/>
                        </a:solidFill>
                        <a:latin typeface="Century Gothic" pitchFamily="34" charset="0"/>
                      </a:endParaRPr>
                    </a:p>
                  </a:txBody>
                  <a:tcPr/>
                </a:tc>
                <a:tc>
                  <a:txBody>
                    <a:bodyPr/>
                    <a:lstStyle/>
                    <a:p>
                      <a:r>
                        <a:rPr lang="en-US" sz="1400" kern="1200" dirty="0" smtClean="0">
                          <a:latin typeface="Century Gothic" pitchFamily="34" charset="0"/>
                        </a:rPr>
                        <a:t>CRM the creation and leveraging of linkages and relationships with external marketplace entities, especially channels </a:t>
                      </a:r>
                      <a:r>
                        <a:rPr lang="da-DK" sz="1400" kern="1200" dirty="0" smtClean="0">
                          <a:latin typeface="Century Gothic" pitchFamily="34" charset="0"/>
                        </a:rPr>
                        <a:t>and end users (Srivastava, 1999, p. 169) </a:t>
                      </a:r>
                      <a:endParaRPr lang="ru-RU" sz="1400" dirty="0">
                        <a:latin typeface="Century Gothic" pitchFamily="34" charset="0"/>
                      </a:endParaRPr>
                    </a:p>
                  </a:txBody>
                  <a:tcPr/>
                </a:tc>
              </a:tr>
              <a:tr h="276312">
                <a:tc>
                  <a:txBody>
                    <a:bodyPr/>
                    <a:lstStyle/>
                    <a:p>
                      <a:r>
                        <a:rPr lang="en-US" sz="1400" dirty="0" smtClean="0">
                          <a:solidFill>
                            <a:schemeClr val="accent4"/>
                          </a:solidFill>
                          <a:latin typeface="Century Gothic" pitchFamily="34" charset="0"/>
                        </a:rPr>
                        <a:t>Philosophy</a:t>
                      </a:r>
                      <a:endParaRPr lang="ru-RU" sz="1400" dirty="0">
                        <a:solidFill>
                          <a:schemeClr val="accent4"/>
                        </a:solidFill>
                        <a:latin typeface="Century Gothic" pitchFamily="34" charset="0"/>
                      </a:endParaRPr>
                    </a:p>
                  </a:txBody>
                  <a:tcPr/>
                </a:tc>
                <a:tc>
                  <a:txBody>
                    <a:bodyPr/>
                    <a:lstStyle/>
                    <a:p>
                      <a:pPr marL="0" algn="l" defTabSz="457200" rtl="0" eaLnBrk="1" latinLnBrk="0" hangingPunct="1"/>
                      <a:r>
                        <a:rPr lang="en-US" sz="1400" kern="1200" dirty="0" smtClean="0">
                          <a:solidFill>
                            <a:schemeClr val="tx1"/>
                          </a:solidFill>
                          <a:latin typeface="Century Gothic" pitchFamily="34" charset="0"/>
                          <a:ea typeface="+mn-ea"/>
                          <a:cs typeface="+mn-cs"/>
                        </a:rPr>
                        <a:t>CRM is not a discrete project—it is a business philosophy aimed at achieving customer centricity for  he company (</a:t>
                      </a:r>
                      <a:r>
                        <a:rPr lang="en-US" sz="1400" kern="1200" dirty="0" err="1" smtClean="0">
                          <a:solidFill>
                            <a:schemeClr val="tx1"/>
                          </a:solidFill>
                          <a:latin typeface="Century Gothic" pitchFamily="34" charset="0"/>
                          <a:ea typeface="+mn-ea"/>
                          <a:cs typeface="+mn-cs"/>
                        </a:rPr>
                        <a:t>Hasan</a:t>
                      </a:r>
                      <a:r>
                        <a:rPr lang="en-US" sz="1400" kern="1200" dirty="0" smtClean="0">
                          <a:solidFill>
                            <a:schemeClr val="tx1"/>
                          </a:solidFill>
                          <a:latin typeface="Century Gothic" pitchFamily="34" charset="0"/>
                          <a:ea typeface="+mn-ea"/>
                          <a:cs typeface="+mn-cs"/>
                        </a:rPr>
                        <a:t>, 2003, p. 16). </a:t>
                      </a:r>
                      <a:endParaRPr lang="ru-RU" sz="1400" kern="1200" dirty="0" smtClean="0">
                        <a:solidFill>
                          <a:schemeClr val="tx1"/>
                        </a:solidFill>
                        <a:latin typeface="Century Gothic" pitchFamily="34" charset="0"/>
                        <a:ea typeface="+mn-ea"/>
                        <a:cs typeface="+mn-cs"/>
                      </a:endParaRPr>
                    </a:p>
                  </a:txBody>
                  <a:tcPr/>
                </a:tc>
              </a:tr>
              <a:tr h="397136">
                <a:tc>
                  <a:txBody>
                    <a:bodyPr/>
                    <a:lstStyle/>
                    <a:p>
                      <a:r>
                        <a:rPr lang="en-US" sz="1400" dirty="0" smtClean="0">
                          <a:solidFill>
                            <a:schemeClr val="accent4"/>
                          </a:solidFill>
                          <a:latin typeface="Century Gothic" pitchFamily="34" charset="0"/>
                        </a:rPr>
                        <a:t>Capacity </a:t>
                      </a:r>
                      <a:endParaRPr lang="ru-RU" sz="1400" dirty="0">
                        <a:solidFill>
                          <a:schemeClr val="accent4"/>
                        </a:solidFill>
                        <a:latin typeface="Century Gothic" pitchFamily="34" charset="0"/>
                      </a:endParaRPr>
                    </a:p>
                  </a:txBody>
                  <a:tcPr/>
                </a:tc>
                <a:tc>
                  <a:txBody>
                    <a:bodyPr/>
                    <a:lstStyle/>
                    <a:p>
                      <a:pPr marL="0" algn="l" defTabSz="457200" rtl="0" eaLnBrk="1" latinLnBrk="0" hangingPunct="1"/>
                      <a:r>
                        <a:rPr lang="en-US" sz="1400" kern="1200" dirty="0" smtClean="0">
                          <a:solidFill>
                            <a:schemeClr val="tx1"/>
                          </a:solidFill>
                          <a:latin typeface="Century Gothic" pitchFamily="34" charset="0"/>
                          <a:ea typeface="+mn-ea"/>
                          <a:cs typeface="+mn-cs"/>
                        </a:rPr>
                        <a:t>[CRM] means being willing and able to change your behavior toward an individual customer based on what the customer tells you and what else you know about that customer (Peppers , 1999, p. 101). </a:t>
                      </a:r>
                      <a:endParaRPr lang="ru-RU" sz="1400" kern="1200" dirty="0" smtClean="0">
                        <a:solidFill>
                          <a:schemeClr val="tx1"/>
                        </a:solidFill>
                        <a:latin typeface="Century Gothic" pitchFamily="34" charset="0"/>
                        <a:ea typeface="+mn-ea"/>
                        <a:cs typeface="+mn-cs"/>
                      </a:endParaRPr>
                    </a:p>
                  </a:txBody>
                  <a:tcPr/>
                </a:tc>
              </a:tr>
              <a:tr h="276312">
                <a:tc>
                  <a:txBody>
                    <a:bodyPr/>
                    <a:lstStyle/>
                    <a:p>
                      <a:r>
                        <a:rPr lang="en-US" sz="1400" dirty="0" smtClean="0">
                          <a:solidFill>
                            <a:schemeClr val="accent4"/>
                          </a:solidFill>
                          <a:latin typeface="Century Gothic" pitchFamily="34" charset="0"/>
                        </a:rPr>
                        <a:t>Strategy</a:t>
                      </a:r>
                      <a:endParaRPr lang="ru-RU" sz="1400" dirty="0">
                        <a:solidFill>
                          <a:schemeClr val="accent4"/>
                        </a:solidFill>
                        <a:latin typeface="Century Gothic" pitchFamily="34" charset="0"/>
                      </a:endParaRPr>
                    </a:p>
                  </a:txBody>
                  <a:tcPr/>
                </a:tc>
                <a:tc>
                  <a:txBody>
                    <a:bodyPr/>
                    <a:lstStyle/>
                    <a:p>
                      <a:pPr marL="0" algn="l" defTabSz="457200" rtl="0" eaLnBrk="1" latinLnBrk="0" hangingPunct="1"/>
                      <a:r>
                        <a:rPr lang="en-US" sz="1400" kern="1200" dirty="0" smtClean="0">
                          <a:solidFill>
                            <a:schemeClr val="tx1"/>
                          </a:solidFill>
                          <a:latin typeface="Century Gothic" pitchFamily="34" charset="0"/>
                          <a:ea typeface="+mn-ea"/>
                          <a:cs typeface="+mn-cs"/>
                        </a:rPr>
                        <a:t>[CRM enables companies to] invest in the customers that are (potentially) valuable for the company, but also minimize their investments </a:t>
                      </a:r>
                      <a:r>
                        <a:rPr lang="nl-NL" sz="1400" kern="1200" dirty="0" smtClean="0">
                          <a:solidFill>
                            <a:schemeClr val="tx1"/>
                          </a:solidFill>
                          <a:latin typeface="Century Gothic" pitchFamily="34" charset="0"/>
                          <a:ea typeface="+mn-ea"/>
                          <a:cs typeface="+mn-cs"/>
                        </a:rPr>
                        <a:t>in nonvaluable customers (Verhoef &amp; Donkers,</a:t>
                      </a:r>
                      <a:r>
                        <a:rPr lang="en-US" sz="1400" kern="1200" dirty="0" smtClean="0">
                          <a:solidFill>
                            <a:schemeClr val="tx1"/>
                          </a:solidFill>
                          <a:latin typeface="Century Gothic" pitchFamily="34" charset="0"/>
                          <a:ea typeface="+mn-ea"/>
                          <a:cs typeface="+mn-cs"/>
                        </a:rPr>
                        <a:t> 2001, p. 189). </a:t>
                      </a:r>
                      <a:endParaRPr lang="ru-RU" sz="1400" kern="1200" dirty="0" smtClean="0">
                        <a:solidFill>
                          <a:schemeClr val="tx1"/>
                        </a:solidFill>
                        <a:latin typeface="Century Gothic" pitchFamily="34" charset="0"/>
                        <a:ea typeface="+mn-ea"/>
                        <a:cs typeface="+mn-cs"/>
                      </a:endParaRPr>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wipe(down)">
                                      <p:cBhvr>
                                        <p:cTn id="18" dur="500"/>
                                        <p:tgtEl>
                                          <p:spTgt spid="26">
                                            <p:txEl>
                                              <p:pRg st="0" end="0"/>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6">
                                            <p:txEl>
                                              <p:pRg st="1" end="1"/>
                                            </p:txEl>
                                          </p:spTgt>
                                        </p:tgtEl>
                                        <p:attrNameLst>
                                          <p:attrName>style.visibility</p:attrName>
                                        </p:attrNameLst>
                                      </p:cBhvr>
                                      <p:to>
                                        <p:strVal val="visible"/>
                                      </p:to>
                                    </p:set>
                                    <p:animEffect transition="in" filter="wipe(down)">
                                      <p:cBhvr>
                                        <p:cTn id="21" dur="500"/>
                                        <p:tgtEl>
                                          <p:spTgt spid="26">
                                            <p:txEl>
                                              <p:pRg st="1" end="1"/>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6">
                                            <p:txEl>
                                              <p:pRg st="2" end="2"/>
                                            </p:txEl>
                                          </p:spTgt>
                                        </p:tgtEl>
                                        <p:attrNameLst>
                                          <p:attrName>style.visibility</p:attrName>
                                        </p:attrNameLst>
                                      </p:cBhvr>
                                      <p:to>
                                        <p:strVal val="visible"/>
                                      </p:to>
                                    </p:set>
                                    <p:animEffect transition="in" filter="wipe(down)">
                                      <p:cBhvr>
                                        <p:cTn id="24" dur="500"/>
                                        <p:tgtEl>
                                          <p:spTgt spid="2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2" grpId="0" animBg="1"/>
      <p:bldP spid="26"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2</a:t>
            </a:fld>
            <a:endParaRPr lang="en-US" dirty="0"/>
          </a:p>
        </p:txBody>
      </p:sp>
      <p:sp>
        <p:nvSpPr>
          <p:cNvPr id="3" name="Заголовок 2"/>
          <p:cNvSpPr>
            <a:spLocks noGrp="1"/>
          </p:cNvSpPr>
          <p:nvPr>
            <p:ph type="title"/>
          </p:nvPr>
        </p:nvSpPr>
        <p:spPr/>
        <p:txBody>
          <a:bodyPr/>
          <a:lstStyle/>
          <a:p>
            <a:r>
              <a:rPr lang="en-US" dirty="0" smtClean="0"/>
              <a:t>Starbucks &amp; square</a:t>
            </a:r>
            <a:endParaRPr lang="ru-RU" dirty="0"/>
          </a:p>
        </p:txBody>
      </p:sp>
      <p:pic>
        <p:nvPicPr>
          <p:cNvPr id="1026" name="Picture 2"/>
          <p:cNvPicPr>
            <a:picLocks noChangeAspect="1" noChangeArrowheads="1"/>
          </p:cNvPicPr>
          <p:nvPr/>
        </p:nvPicPr>
        <p:blipFill>
          <a:blip r:embed="rId2"/>
          <a:srcRect/>
          <a:stretch>
            <a:fillRect/>
          </a:stretch>
        </p:blipFill>
        <p:spPr bwMode="auto">
          <a:xfrm>
            <a:off x="7664004" y="5825186"/>
            <a:ext cx="1076325" cy="876300"/>
          </a:xfrm>
          <a:prstGeom prst="rect">
            <a:avLst/>
          </a:prstGeom>
          <a:noFill/>
          <a:ln w="9525">
            <a:noFill/>
            <a:miter lim="800000"/>
            <a:headEnd/>
            <a:tailEnd/>
          </a:ln>
        </p:spPr>
      </p:pic>
      <p:sp>
        <p:nvSpPr>
          <p:cNvPr id="9" name="Текст 8"/>
          <p:cNvSpPr>
            <a:spLocks noGrp="1"/>
          </p:cNvSpPr>
          <p:nvPr>
            <p:ph type="body" sz="quarter" idx="10"/>
          </p:nvPr>
        </p:nvSpPr>
        <p:spPr>
          <a:xfrm>
            <a:off x="1271015" y="1113074"/>
            <a:ext cx="6931152" cy="1333243"/>
          </a:xfrm>
        </p:spPr>
        <p:txBody>
          <a:bodyPr/>
          <a:lstStyle/>
          <a:p>
            <a:pPr lvl="0">
              <a:defRPr/>
            </a:pPr>
            <a:r>
              <a:rPr lang="en-US" cap="all" dirty="0" smtClean="0"/>
              <a:t>ABOUT 7,000 STARBUCKS LOCATIONS OFFER A SUPPOSEDLY SIMPLE SYSTEM FOR LETTING CUSTOMERS PAY WITH CREDIT AND DEBIT CARDS USING SQUARE WALLET. STARBUCKS EVEN INVESTED $25 MILLION IN THE PAYMENTS STARTUP. </a:t>
            </a:r>
          </a:p>
          <a:p>
            <a:pPr lvl="0" fontAlgn="base">
              <a:defRPr/>
            </a:pPr>
            <a:r>
              <a:rPr lang="en-US" dirty="0" smtClean="0">
                <a:hlinkClick r:id="rId3"/>
              </a:rPr>
              <a:t>http://www.youtube.com/watch?v=NtwyHyIjRAk</a:t>
            </a:r>
            <a:endParaRPr lang="ru-RU" dirty="0"/>
          </a:p>
        </p:txBody>
      </p:sp>
      <p:sp>
        <p:nvSpPr>
          <p:cNvPr id="10" name="Текст 3"/>
          <p:cNvSpPr txBox="1">
            <a:spLocks/>
          </p:cNvSpPr>
          <p:nvPr/>
        </p:nvSpPr>
        <p:spPr>
          <a:xfrm>
            <a:off x="484636" y="2695698"/>
            <a:ext cx="4835509" cy="4005787"/>
          </a:xfrm>
          <a:prstGeom prst="rect">
            <a:avLst/>
          </a:prstGeom>
        </p:spPr>
        <p:txBody>
          <a:bodyPr vert="horz" lIns="91440" tIns="45720" rIns="91440" bIns="45720" rtlCol="0">
            <a:noAutofit/>
          </a:bodyPr>
          <a:lstStyle/>
          <a:p>
            <a:pPr marL="169863" marR="0" lvl="0" indent="-169863" algn="l" defTabSz="457200" rtl="0" eaLnBrk="1" fontAlgn="auto" latinLnBrk="0" hangingPunct="1">
              <a:lnSpc>
                <a:spcPct val="100000"/>
              </a:lnSpc>
              <a:spcBef>
                <a:spcPct val="20000"/>
              </a:spcBef>
              <a:spcAft>
                <a:spcPts val="0"/>
              </a:spcAft>
              <a:buClr>
                <a:srgbClr val="F6A01A"/>
              </a:buClr>
              <a:buSzPct val="100000"/>
              <a:buFont typeface="Arial"/>
              <a:buChar char="•"/>
              <a:tabLst/>
              <a:defRPr/>
            </a:pP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Square Wallet is the fast, easy way to pay with your phone at local businesses across the country. With Square Wallet, you can pay with your name and discover new places to shop and eat.☆ Get started in three easy steps:</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1. Download Square Wallet. Set up your account and link a credit or debit card.</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2. Tap “Pay Here” when you’re ready to pay at any participating merchant.</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3. When using Square Wallet at Starbucks, scan your QR code at the register. At other Square businesses, simply say your name.</a:t>
            </a:r>
          </a:p>
          <a:p>
            <a:pPr marL="169863" marR="0" lvl="0" indent="-169863" algn="l" defTabSz="457200" rtl="0" eaLnBrk="1" fontAlgn="auto" latinLnBrk="0" hangingPunct="1">
              <a:lnSpc>
                <a:spcPct val="100000"/>
              </a:lnSpc>
              <a:spcBef>
                <a:spcPct val="20000"/>
              </a:spcBef>
              <a:spcAft>
                <a:spcPts val="0"/>
              </a:spcAft>
              <a:buClr>
                <a:srgbClr val="F6A01A"/>
              </a:buClr>
              <a:buSzPct val="100000"/>
              <a:buFont typeface="Arial"/>
              <a:buChar char="•"/>
              <a:tabLst/>
              <a:defRPr/>
            </a:pP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With Square Wallet you can:</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Pay with your phone.</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Charge transactions directly to your credit or debit card. There’s no hassle of reloading funds.</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Set up “hands-free checkout” for your favorite places, then pay with your name–without taking your phone out of your pocket.</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Track rewards using </a:t>
            </a:r>
            <a:r>
              <a:rPr kumimoji="0" lang="en-US" sz="1100" b="0" i="0" u="none" strike="noStrike" kern="1200" cap="none" spc="0" normalizeH="0" baseline="0" noProof="0" dirty="0" smtClean="0">
                <a:ln>
                  <a:noFill/>
                </a:ln>
                <a:solidFill>
                  <a:srgbClr val="FF0000"/>
                </a:solidFill>
                <a:effectLst/>
                <a:uLnTx/>
                <a:uFillTx/>
                <a:latin typeface="Century Gothic"/>
                <a:ea typeface="+mn-ea"/>
                <a:cs typeface="+mn-cs"/>
              </a:rPr>
              <a:t>automatic digital punch cards.</a:t>
            </a: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View receipts instantly and see </a:t>
            </a:r>
            <a:r>
              <a:rPr kumimoji="0" lang="en-US" sz="1100" b="0" i="0" u="none" strike="noStrike" kern="1200" cap="none" spc="0" normalizeH="0" baseline="0" noProof="0" dirty="0" smtClean="0">
                <a:ln>
                  <a:noFill/>
                </a:ln>
                <a:solidFill>
                  <a:srgbClr val="FF0000"/>
                </a:solidFill>
                <a:effectLst/>
                <a:uLnTx/>
                <a:uFillTx/>
                <a:latin typeface="Century Gothic"/>
                <a:ea typeface="+mn-ea"/>
                <a:cs typeface="+mn-cs"/>
              </a:rPr>
              <a:t>previous payments at any time</a:t>
            </a: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a:t>
            </a:r>
            <a:b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br>
            <a:r>
              <a:rPr kumimoji="0" lang="en-US" sz="1100" b="0" i="0" u="none" strike="noStrike" kern="1200" cap="none" spc="0" normalizeH="0" baseline="0" noProof="0" dirty="0" smtClean="0">
                <a:ln>
                  <a:noFill/>
                </a:ln>
                <a:solidFill>
                  <a:srgbClr val="7F7F7F"/>
                </a:solidFill>
                <a:effectLst/>
                <a:uLnTx/>
                <a:uFillTx/>
                <a:latin typeface="Century Gothic"/>
                <a:ea typeface="+mn-ea"/>
                <a:cs typeface="+mn-cs"/>
              </a:rPr>
              <a:t>- Discover new places to shop and eat.</a:t>
            </a:r>
          </a:p>
          <a:p>
            <a:pPr marL="169863" marR="0" lvl="0" indent="-169863" algn="l" defTabSz="457200" rtl="0" eaLnBrk="1" fontAlgn="auto" latinLnBrk="0" hangingPunct="1">
              <a:lnSpc>
                <a:spcPct val="100000"/>
              </a:lnSpc>
              <a:spcBef>
                <a:spcPct val="20000"/>
              </a:spcBef>
              <a:spcAft>
                <a:spcPts val="0"/>
              </a:spcAft>
              <a:buClr>
                <a:srgbClr val="F6A01A"/>
              </a:buClr>
              <a:buSzPct val="100000"/>
              <a:buFont typeface="Arial"/>
              <a:buChar char="•"/>
              <a:tabLst/>
              <a:defRPr/>
            </a:pPr>
            <a:endParaRPr kumimoji="0" lang="ru-RU" sz="1100" b="0" i="0" u="none" strike="noStrike" kern="1200" cap="none" spc="0" normalizeH="0" baseline="0" noProof="0" dirty="0">
              <a:ln>
                <a:noFill/>
              </a:ln>
              <a:solidFill>
                <a:srgbClr val="7F7F7F"/>
              </a:solidFill>
              <a:effectLst/>
              <a:uLnTx/>
              <a:uFillTx/>
              <a:latin typeface="Century Gothic"/>
              <a:ea typeface="+mn-ea"/>
              <a:cs typeface="+mn-cs"/>
            </a:endParaRPr>
          </a:p>
        </p:txBody>
      </p:sp>
      <p:pic>
        <p:nvPicPr>
          <p:cNvPr id="11" name="Рисунок 10" descr="ый.png"/>
          <p:cNvPicPr>
            <a:picLocks noChangeAspect="1"/>
          </p:cNvPicPr>
          <p:nvPr/>
        </p:nvPicPr>
        <p:blipFill>
          <a:blip r:embed="rId4"/>
          <a:stretch>
            <a:fillRect/>
          </a:stretch>
        </p:blipFill>
        <p:spPr>
          <a:xfrm>
            <a:off x="5386296" y="2968829"/>
            <a:ext cx="3631948" cy="241069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3</a:t>
            </a:fld>
            <a:endParaRPr lang="en-US" dirty="0"/>
          </a:p>
        </p:txBody>
      </p:sp>
      <p:sp>
        <p:nvSpPr>
          <p:cNvPr id="3" name="Заголовок 2"/>
          <p:cNvSpPr>
            <a:spLocks noGrp="1"/>
          </p:cNvSpPr>
          <p:nvPr>
            <p:ph type="title"/>
          </p:nvPr>
        </p:nvSpPr>
        <p:spPr/>
        <p:txBody>
          <a:bodyPr/>
          <a:lstStyle/>
          <a:p>
            <a:r>
              <a:rPr lang="en-US" dirty="0" smtClean="0"/>
              <a:t>Starbucks &amp; square</a:t>
            </a:r>
            <a:endParaRPr lang="ru-RU" dirty="0"/>
          </a:p>
        </p:txBody>
      </p:sp>
      <p:sp>
        <p:nvSpPr>
          <p:cNvPr id="5" name="Текст 3"/>
          <p:cNvSpPr txBox="1">
            <a:spLocks/>
          </p:cNvSpPr>
          <p:nvPr/>
        </p:nvSpPr>
        <p:spPr>
          <a:xfrm>
            <a:off x="1419470" y="947759"/>
            <a:ext cx="7598773" cy="4754880"/>
          </a:xfrm>
          <a:prstGeom prst="rect">
            <a:avLst/>
          </a:prstGeom>
        </p:spPr>
        <p:txBody>
          <a:bodyPr vert="horz" lIns="91440" tIns="45720" rIns="91440" bIns="45720" rtlCol="0">
            <a:noAutofit/>
          </a:bodyPr>
          <a:lstStyle/>
          <a:p>
            <a:pPr marL="169863" marR="0" lvl="0" indent="-169863" algn="l" defTabSz="457200" rtl="0" eaLnBrk="1" fontAlgn="auto" latinLnBrk="0" hangingPunct="1">
              <a:lnSpc>
                <a:spcPct val="100000"/>
              </a:lnSpc>
              <a:spcBef>
                <a:spcPct val="20000"/>
              </a:spcBef>
              <a:spcAft>
                <a:spcPts val="0"/>
              </a:spcAft>
              <a:buClr>
                <a:srgbClr val="F6A01A"/>
              </a:buClr>
              <a:buSzPct val="100000"/>
              <a:buFont typeface="Arial"/>
              <a:buChar char="•"/>
              <a:tabLst/>
              <a:defRPr/>
            </a:pPr>
            <a:r>
              <a:rPr kumimoji="0" lang="en-US" sz="1400" b="0" i="0" u="none" strike="noStrike" kern="1200" cap="none" spc="0" normalizeH="0" baseline="0" noProof="0" dirty="0" smtClean="0">
                <a:ln>
                  <a:noFill/>
                </a:ln>
                <a:solidFill>
                  <a:srgbClr val="7F7F7F"/>
                </a:solidFill>
                <a:effectLst/>
                <a:uLnTx/>
                <a:uFillTx/>
                <a:latin typeface="Century Gothic"/>
                <a:ea typeface="+mn-ea"/>
                <a:cs typeface="+mn-cs"/>
              </a:rPr>
              <a:t>“</a:t>
            </a:r>
            <a:r>
              <a:rPr kumimoji="0" lang="en-US" sz="1400" b="1" i="0" u="none" strike="noStrike" kern="1200" cap="none" spc="0" normalizeH="0" baseline="0" noProof="0" dirty="0" smtClean="0">
                <a:ln>
                  <a:noFill/>
                </a:ln>
                <a:solidFill>
                  <a:srgbClr val="7F7F7F"/>
                </a:solidFill>
                <a:effectLst/>
                <a:uLnTx/>
                <a:uFillTx/>
                <a:latin typeface="Century Gothic"/>
                <a:ea typeface="+mn-ea"/>
                <a:cs typeface="+mn-cs"/>
              </a:rPr>
              <a:t>Paying with your phone makes life easier”</a:t>
            </a:r>
          </a:p>
          <a:p>
            <a:pPr marL="169863" marR="0" lvl="0" indent="-169863" algn="l" defTabSz="457200" rtl="0" eaLnBrk="1" fontAlgn="base" latinLnBrk="0" hangingPunct="1">
              <a:lnSpc>
                <a:spcPct val="100000"/>
              </a:lnSpc>
              <a:spcBef>
                <a:spcPct val="20000"/>
              </a:spcBef>
              <a:spcAft>
                <a:spcPts val="0"/>
              </a:spcAft>
              <a:buClr>
                <a:srgbClr val="F6A01A"/>
              </a:buClr>
              <a:buSzPct val="100000"/>
              <a:buFont typeface="Arial"/>
              <a:buChar char="•"/>
              <a:tabLst/>
              <a:defRPr/>
            </a:pPr>
            <a:r>
              <a:rPr kumimoji="0" lang="en-US" sz="1400" b="0" i="0" u="none" strike="noStrike" kern="1200" cap="none" spc="0" normalizeH="0" baseline="0" noProof="0" dirty="0" smtClean="0">
                <a:ln>
                  <a:noFill/>
                </a:ln>
                <a:solidFill>
                  <a:srgbClr val="7F7F7F"/>
                </a:solidFill>
                <a:effectLst/>
                <a:uLnTx/>
                <a:uFillTx/>
                <a:latin typeface="Century Gothic"/>
                <a:ea typeface="+mn-ea"/>
                <a:cs typeface="+mn-cs"/>
              </a:rPr>
              <a:t>Walk into a Starbucks store and place your order. Open the Square Wallet app, tap on “Starbucks” and scan your phone. That’s it! Now you’ve got all that extra time to enjoy your coffee.</a:t>
            </a:r>
          </a:p>
          <a:p>
            <a:pPr marL="169863" marR="0" lvl="0" indent="-169863" algn="l" defTabSz="457200" rtl="0" eaLnBrk="1" fontAlgn="base" latinLnBrk="0" hangingPunct="1">
              <a:lnSpc>
                <a:spcPct val="100000"/>
              </a:lnSpc>
              <a:spcBef>
                <a:spcPct val="20000"/>
              </a:spcBef>
              <a:spcAft>
                <a:spcPts val="0"/>
              </a:spcAft>
              <a:buClr>
                <a:srgbClr val="F6A01A"/>
              </a:buClr>
              <a:buSzPct val="100000"/>
              <a:buFont typeface="Arial"/>
              <a:buChar char="•"/>
              <a:tabLst/>
              <a:defRPr/>
            </a:pPr>
            <a:r>
              <a:rPr kumimoji="0" lang="en-US" sz="1400" b="0" i="0" u="none" strike="noStrike" kern="1200" cap="none" spc="0" normalizeH="0" baseline="0" noProof="0" dirty="0" smtClean="0">
                <a:ln>
                  <a:noFill/>
                </a:ln>
                <a:solidFill>
                  <a:srgbClr val="7F7F7F"/>
                </a:solidFill>
                <a:effectLst/>
                <a:uLnTx/>
                <a:uFillTx/>
                <a:latin typeface="Century Gothic"/>
                <a:ea typeface="+mn-ea"/>
                <a:cs typeface="+mn-cs"/>
              </a:rPr>
              <a:t>But Square Wallet does more than that – it also connects you to other local businesses in your neighborhood and helps you discover great places and deals. Starbucks is partnering with Square to bring the mobile payment revolution to more places in your city and across the country.</a:t>
            </a:r>
          </a:p>
          <a:p>
            <a:pPr marL="169863" marR="0" lvl="0" indent="-169863" algn="l" defTabSz="457200" rtl="0" eaLnBrk="1" fontAlgn="base" latinLnBrk="0" hangingPunct="1">
              <a:lnSpc>
                <a:spcPct val="100000"/>
              </a:lnSpc>
              <a:spcBef>
                <a:spcPct val="20000"/>
              </a:spcBef>
              <a:spcAft>
                <a:spcPts val="0"/>
              </a:spcAft>
              <a:buClr>
                <a:srgbClr val="F6A01A"/>
              </a:buClr>
              <a:buSzPct val="100000"/>
              <a:buFont typeface="Arial"/>
              <a:buChar char="•"/>
              <a:tabLst/>
              <a:defRPr/>
            </a:pPr>
            <a:r>
              <a:rPr kumimoji="0" lang="en-US" sz="1400" b="0" i="0" u="none" strike="noStrike" kern="1200" cap="none" spc="0" normalizeH="0" baseline="0" noProof="0" dirty="0" smtClean="0">
                <a:ln>
                  <a:noFill/>
                </a:ln>
                <a:solidFill>
                  <a:srgbClr val="7F7F7F"/>
                </a:solidFill>
                <a:effectLst/>
                <a:uLnTx/>
                <a:uFillTx/>
                <a:latin typeface="Century Gothic"/>
                <a:ea typeface="+mn-ea"/>
                <a:cs typeface="+mn-cs"/>
              </a:rPr>
              <a:t>Square Wallet links directly to your credit or debit card and manages your digital receipts. It basically turns your phone into your wallet!</a:t>
            </a:r>
          </a:p>
          <a:p>
            <a:pPr marL="169863" marR="0" lvl="0" indent="-169863" algn="l" defTabSz="457200" rtl="0" eaLnBrk="1" fontAlgn="base" latinLnBrk="0" hangingPunct="1">
              <a:lnSpc>
                <a:spcPct val="100000"/>
              </a:lnSpc>
              <a:spcBef>
                <a:spcPct val="20000"/>
              </a:spcBef>
              <a:spcAft>
                <a:spcPts val="0"/>
              </a:spcAft>
              <a:buClr>
                <a:srgbClr val="F6A01A"/>
              </a:buClr>
              <a:buSzPct val="100000"/>
              <a:buFont typeface="Arial"/>
              <a:buChar char="•"/>
              <a:tabLst/>
              <a:defRPr/>
            </a:pPr>
            <a:r>
              <a:rPr kumimoji="0" lang="en-US" sz="1400" b="0" i="0" u="none" strike="noStrike" kern="1200" cap="none" spc="0" normalizeH="0" baseline="0" noProof="0" dirty="0" smtClean="0">
                <a:ln>
                  <a:noFill/>
                </a:ln>
                <a:solidFill>
                  <a:srgbClr val="7F7F7F"/>
                </a:solidFill>
                <a:effectLst/>
                <a:uLnTx/>
                <a:uFillTx/>
                <a:latin typeface="Century Gothic"/>
                <a:ea typeface="+mn-ea"/>
                <a:cs typeface="+mn-cs"/>
              </a:rPr>
              <a:t>Got an idea on how to make this app even better? Tell us about it at </a:t>
            </a:r>
            <a:r>
              <a:rPr kumimoji="0" lang="en-US" sz="1400" b="1" i="0" u="none" strike="noStrike" kern="1200" cap="none" spc="0" normalizeH="0" baseline="0" noProof="0" dirty="0" smtClean="0">
                <a:ln>
                  <a:noFill/>
                </a:ln>
                <a:solidFill>
                  <a:srgbClr val="7F7F7F"/>
                </a:solidFill>
                <a:effectLst/>
                <a:uLnTx/>
                <a:uFillTx/>
                <a:latin typeface="Century Gothic"/>
                <a:ea typeface="+mn-ea"/>
                <a:cs typeface="+mn-cs"/>
                <a:hlinkClick r:id="rId2"/>
              </a:rPr>
              <a:t>mystarbucksidea.com</a:t>
            </a:r>
            <a:r>
              <a:rPr lang="en-US" sz="1400" dirty="0" smtClean="0">
                <a:solidFill>
                  <a:srgbClr val="7F7F7F"/>
                </a:solidFill>
                <a:latin typeface="Century Gothic"/>
              </a:rPr>
              <a:t>. (</a:t>
            </a:r>
            <a:r>
              <a:rPr lang="en-US" sz="1400" b="1" i="1" dirty="0" smtClean="0">
                <a:solidFill>
                  <a:srgbClr val="7F7F7F"/>
                </a:solidFill>
                <a:latin typeface="Century Gothic"/>
              </a:rPr>
              <a:t>users propose their ideas – collaboration</a:t>
            </a:r>
            <a:r>
              <a:rPr lang="en-US" sz="1400" dirty="0" smtClean="0">
                <a:solidFill>
                  <a:srgbClr val="7F7F7F"/>
                </a:solidFill>
                <a:latin typeface="Century Gothic"/>
              </a:rPr>
              <a:t>)</a:t>
            </a:r>
            <a:endParaRPr kumimoji="0" lang="en-US" sz="1400" b="0" i="0" u="none" strike="noStrike" kern="1200" cap="none" spc="0" normalizeH="0" baseline="0" noProof="0" dirty="0" smtClean="0">
              <a:ln>
                <a:noFill/>
              </a:ln>
              <a:solidFill>
                <a:srgbClr val="7F7F7F"/>
              </a:solidFill>
              <a:effectLst/>
              <a:uLnTx/>
              <a:uFillTx/>
              <a:latin typeface="Century Gothic"/>
              <a:ea typeface="+mn-ea"/>
              <a:cs typeface="+mn-cs"/>
            </a:endParaRPr>
          </a:p>
          <a:p>
            <a:pPr marL="169863" marR="0" lvl="0" indent="-169863" algn="l" defTabSz="457200" rtl="0" eaLnBrk="1" fontAlgn="auto" latinLnBrk="0" hangingPunct="1">
              <a:lnSpc>
                <a:spcPct val="100000"/>
              </a:lnSpc>
              <a:spcBef>
                <a:spcPct val="20000"/>
              </a:spcBef>
              <a:spcAft>
                <a:spcPts val="0"/>
              </a:spcAft>
              <a:buClr>
                <a:srgbClr val="F6A01A"/>
              </a:buClr>
              <a:buSzPct val="100000"/>
              <a:buFont typeface="Arial"/>
              <a:buNone/>
              <a:tabLst/>
              <a:defRPr/>
            </a:pPr>
            <a:endParaRPr kumimoji="0" lang="ru-RU" sz="1400" b="0" i="0" u="none" strike="noStrike" kern="1200" cap="none" spc="0" normalizeH="0" baseline="0" noProof="0" dirty="0">
              <a:ln>
                <a:noFill/>
              </a:ln>
              <a:solidFill>
                <a:srgbClr val="7F7F7F"/>
              </a:solidFill>
              <a:effectLst/>
              <a:uLnTx/>
              <a:uFillTx/>
              <a:latin typeface="Century Gothic"/>
              <a:ea typeface="+mn-ea"/>
              <a:cs typeface="+mn-cs"/>
            </a:endParaRPr>
          </a:p>
        </p:txBody>
      </p:sp>
      <p:pic>
        <p:nvPicPr>
          <p:cNvPr id="6" name="Рисунок 5" descr="sta.png"/>
          <p:cNvPicPr>
            <a:picLocks noChangeAspect="1"/>
          </p:cNvPicPr>
          <p:nvPr/>
        </p:nvPicPr>
        <p:blipFill>
          <a:blip r:embed="rId3"/>
          <a:stretch>
            <a:fillRect/>
          </a:stretch>
        </p:blipFill>
        <p:spPr>
          <a:xfrm>
            <a:off x="1698173" y="3909490"/>
            <a:ext cx="5640778" cy="2791996"/>
          </a:xfrm>
          <a:prstGeom prst="rect">
            <a:avLst/>
          </a:prstGeom>
        </p:spPr>
      </p:pic>
      <p:pic>
        <p:nvPicPr>
          <p:cNvPr id="7" name="Picture 2"/>
          <p:cNvPicPr>
            <a:picLocks noChangeAspect="1" noChangeArrowheads="1"/>
          </p:cNvPicPr>
          <p:nvPr/>
        </p:nvPicPr>
        <p:blipFill>
          <a:blip r:embed="rId4"/>
          <a:srcRect/>
          <a:stretch>
            <a:fillRect/>
          </a:stretch>
        </p:blipFill>
        <p:spPr bwMode="auto">
          <a:xfrm>
            <a:off x="7664004" y="5825186"/>
            <a:ext cx="1076325" cy="876300"/>
          </a:xfrm>
          <a:prstGeom prst="rect">
            <a:avLst/>
          </a:prstGeom>
          <a:noFill/>
          <a:ln w="9525">
            <a:noFill/>
            <a:miter lim="800000"/>
            <a:headEnd/>
            <a:tailEnd/>
          </a:ln>
        </p:spPr>
      </p:pic>
      <p:sp>
        <p:nvSpPr>
          <p:cNvPr id="8" name="TextBox 7"/>
          <p:cNvSpPr txBox="1"/>
          <p:nvPr/>
        </p:nvSpPr>
        <p:spPr>
          <a:xfrm rot="1742883">
            <a:off x="4732197" y="4567764"/>
            <a:ext cx="4038285" cy="338554"/>
          </a:xfrm>
          <a:prstGeom prst="rect">
            <a:avLst/>
          </a:prstGeom>
          <a:noFill/>
        </p:spPr>
        <p:txBody>
          <a:bodyPr wrap="none" rtlCol="0">
            <a:spAutoFit/>
          </a:bodyPr>
          <a:lstStyle/>
          <a:p>
            <a:r>
              <a:rPr lang="en-US" sz="1600" dirty="0" smtClean="0">
                <a:solidFill>
                  <a:srgbClr val="FF0000"/>
                </a:solidFill>
                <a:latin typeface="Century Gothic" pitchFamily="34" charset="0"/>
              </a:rPr>
              <a:t>Controlled by </a:t>
            </a:r>
            <a:r>
              <a:rPr lang="en-US" sz="1600" dirty="0" err="1" smtClean="0">
                <a:solidFill>
                  <a:srgbClr val="FF0000"/>
                </a:solidFill>
                <a:latin typeface="Century Gothic" pitchFamily="34" charset="0"/>
              </a:rPr>
              <a:t>Salesforce</a:t>
            </a:r>
            <a:r>
              <a:rPr lang="en-US" sz="1600" dirty="0" smtClean="0">
                <a:solidFill>
                  <a:srgbClr val="FF0000"/>
                </a:solidFill>
                <a:latin typeface="Century Gothic" pitchFamily="34" charset="0"/>
              </a:rPr>
              <a:t> – CRM system</a:t>
            </a:r>
            <a:endParaRPr lang="ru-RU" sz="1600" dirty="0">
              <a:solidFill>
                <a:srgbClr val="FF0000"/>
              </a:solidFill>
              <a:latin typeface="Century Gothic" pitchFamily="34" charset="0"/>
            </a:endParaRPr>
          </a:p>
        </p:txBody>
      </p:sp>
      <p:sp>
        <p:nvSpPr>
          <p:cNvPr id="9" name="Текст 3"/>
          <p:cNvSpPr txBox="1">
            <a:spLocks/>
          </p:cNvSpPr>
          <p:nvPr/>
        </p:nvSpPr>
        <p:spPr>
          <a:xfrm>
            <a:off x="136441" y="4037610"/>
            <a:ext cx="2566057" cy="1377592"/>
          </a:xfrm>
          <a:prstGeom prst="rect">
            <a:avLst/>
          </a:prstGeom>
        </p:spPr>
        <p:txBody>
          <a:bodyPr vert="horz" lIns="91440" tIns="45720" rIns="91440" bIns="45720" rtlCol="0">
            <a:noAutofit/>
          </a:bodyPr>
          <a:lstStyle/>
          <a:p>
            <a:pPr marL="342900" lvl="0" indent="-342900">
              <a:lnSpc>
                <a:spcPct val="150000"/>
              </a:lnSpc>
              <a:spcBef>
                <a:spcPct val="20000"/>
              </a:spcBef>
              <a:buClr>
                <a:srgbClr val="F6A01A"/>
              </a:buClr>
              <a:buSzPct val="100000"/>
              <a:defRPr/>
            </a:pPr>
            <a:r>
              <a:rPr lang="en-US" sz="1600" i="1" dirty="0" smtClean="0">
                <a:solidFill>
                  <a:srgbClr val="7F7F7F"/>
                </a:solidFill>
                <a:latin typeface="Century Gothic"/>
              </a:rPr>
              <a:t>Meets 3 CRM goals:</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Operative</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lang="en-US" sz="1600" i="1" dirty="0" smtClean="0">
                <a:solidFill>
                  <a:srgbClr val="7F7F7F"/>
                </a:solidFill>
                <a:latin typeface="Century Gothic"/>
              </a:rPr>
              <a:t>Analytical</a:t>
            </a: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Collaborative</a:t>
            </a:r>
            <a:endParaRPr kumimoji="0" lang="ru-RU" sz="1600" b="0" i="1" u="none" strike="noStrike" kern="1200" cap="none" spc="0" normalizeH="0" baseline="0" noProof="0" dirty="0">
              <a:ln>
                <a:noFill/>
              </a:ln>
              <a:solidFill>
                <a:srgbClr val="7F7F7F"/>
              </a:solidFill>
              <a:effectLst/>
              <a:uLnTx/>
              <a:uFillTx/>
              <a:latin typeface="Century Gothic"/>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wipe(down)">
                                      <p:cBhvr>
                                        <p:cTn id="10" dur="500"/>
                                        <p:tgtEl>
                                          <p:spTgt spid="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wipe(down)">
                                      <p:cBhvr>
                                        <p:cTn id="13" dur="500"/>
                                        <p:tgtEl>
                                          <p:spTgt spid="9">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wipe(down)">
                                      <p:cBhvr>
                                        <p:cTn id="1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4</a:t>
            </a:fld>
            <a:endParaRPr lang="en-US" dirty="0"/>
          </a:p>
        </p:txBody>
      </p:sp>
      <p:sp>
        <p:nvSpPr>
          <p:cNvPr id="3" name="Заголовок 2"/>
          <p:cNvSpPr>
            <a:spLocks noGrp="1"/>
          </p:cNvSpPr>
          <p:nvPr>
            <p:ph type="title"/>
          </p:nvPr>
        </p:nvSpPr>
        <p:spPr/>
        <p:txBody>
          <a:bodyPr/>
          <a:lstStyle/>
          <a:p>
            <a:r>
              <a:rPr lang="en-US" dirty="0" smtClean="0"/>
              <a:t>Pepsi &amp; social media</a:t>
            </a:r>
            <a:endParaRPr lang="ru-RU" dirty="0"/>
          </a:p>
        </p:txBody>
      </p:sp>
      <p:sp>
        <p:nvSpPr>
          <p:cNvPr id="4" name="Текст 3"/>
          <p:cNvSpPr>
            <a:spLocks noGrp="1"/>
          </p:cNvSpPr>
          <p:nvPr>
            <p:ph type="body" sz="quarter" idx="10"/>
          </p:nvPr>
        </p:nvSpPr>
        <p:spPr>
          <a:xfrm>
            <a:off x="1478376" y="783771"/>
            <a:ext cx="4563341" cy="1958968"/>
          </a:xfrm>
        </p:spPr>
        <p:txBody>
          <a:bodyPr/>
          <a:lstStyle/>
          <a:p>
            <a:pPr>
              <a:buNone/>
            </a:pPr>
            <a:r>
              <a:rPr lang="en-US" dirty="0" smtClean="0"/>
              <a:t>Interactive platforms:</a:t>
            </a:r>
          </a:p>
          <a:p>
            <a:r>
              <a:rPr lang="en-US" dirty="0" smtClean="0"/>
              <a:t>505 </a:t>
            </a:r>
            <a:r>
              <a:rPr lang="en-US" dirty="0" smtClean="0"/>
              <a:t>178 followers – VK.COM</a:t>
            </a:r>
          </a:p>
          <a:p>
            <a:r>
              <a:rPr lang="ru-RU" dirty="0" smtClean="0"/>
              <a:t>29 043 137 </a:t>
            </a:r>
            <a:r>
              <a:rPr lang="en-US" dirty="0" smtClean="0"/>
              <a:t>likes – </a:t>
            </a:r>
            <a:r>
              <a:rPr lang="en-US" dirty="0" smtClean="0"/>
              <a:t>FACEBOOK.COM</a:t>
            </a:r>
            <a:endParaRPr lang="en-US" dirty="0" smtClean="0"/>
          </a:p>
          <a:p>
            <a:pPr>
              <a:buNone/>
            </a:pPr>
            <a:r>
              <a:rPr lang="en-US" dirty="0" smtClean="0"/>
              <a:t>Controlled by analytical platforms like </a:t>
            </a:r>
            <a:r>
              <a:rPr lang="en-US" dirty="0" err="1" smtClean="0"/>
              <a:t>Jaggajam</a:t>
            </a:r>
            <a:r>
              <a:rPr lang="en-US" dirty="0" smtClean="0"/>
              <a:t>, </a:t>
            </a:r>
            <a:r>
              <a:rPr lang="en-US" dirty="0" err="1" smtClean="0"/>
              <a:t>Socialbakers</a:t>
            </a:r>
            <a:endParaRPr lang="ru-RU" dirty="0"/>
          </a:p>
        </p:txBody>
      </p:sp>
      <p:pic>
        <p:nvPicPr>
          <p:cNvPr id="6" name="Рисунок 5" descr="pepsi.png"/>
          <p:cNvPicPr>
            <a:picLocks noChangeAspect="1"/>
          </p:cNvPicPr>
          <p:nvPr/>
        </p:nvPicPr>
        <p:blipFill>
          <a:blip r:embed="rId2"/>
          <a:stretch>
            <a:fillRect/>
          </a:stretch>
        </p:blipFill>
        <p:spPr>
          <a:xfrm>
            <a:off x="6589059" y="1132248"/>
            <a:ext cx="2207148" cy="2051765"/>
          </a:xfrm>
          <a:prstGeom prst="rect">
            <a:avLst/>
          </a:prstGeom>
        </p:spPr>
      </p:pic>
      <p:pic>
        <p:nvPicPr>
          <p:cNvPr id="8" name="Рисунок 7" descr="PEP.png"/>
          <p:cNvPicPr>
            <a:picLocks noChangeAspect="1"/>
          </p:cNvPicPr>
          <p:nvPr/>
        </p:nvPicPr>
        <p:blipFill>
          <a:blip r:embed="rId3"/>
          <a:stretch>
            <a:fillRect/>
          </a:stretch>
        </p:blipFill>
        <p:spPr>
          <a:xfrm>
            <a:off x="4405427" y="2036050"/>
            <a:ext cx="2838164" cy="1680005"/>
          </a:xfrm>
          <a:prstGeom prst="rect">
            <a:avLst/>
          </a:prstGeom>
        </p:spPr>
      </p:pic>
      <p:sp>
        <p:nvSpPr>
          <p:cNvPr id="9" name="Прямоугольник 8"/>
          <p:cNvSpPr/>
          <p:nvPr/>
        </p:nvSpPr>
        <p:spPr>
          <a:xfrm>
            <a:off x="3756680" y="5513815"/>
            <a:ext cx="4345259" cy="646331"/>
          </a:xfrm>
          <a:prstGeom prst="rect">
            <a:avLst/>
          </a:prstGeom>
        </p:spPr>
        <p:txBody>
          <a:bodyPr wrap="square">
            <a:spAutoFit/>
          </a:bodyPr>
          <a:lstStyle/>
          <a:p>
            <a:r>
              <a:rPr lang="ru-RU" b="1" dirty="0" smtClean="0">
                <a:latin typeface="Century Gothic" pitchFamily="34" charset="0"/>
              </a:rPr>
              <a:t>100 000 </a:t>
            </a:r>
            <a:r>
              <a:rPr lang="en-US" b="1" dirty="0" smtClean="0">
                <a:latin typeface="Century Gothic" pitchFamily="34" charset="0"/>
              </a:rPr>
              <a:t>LIKES </a:t>
            </a:r>
            <a:r>
              <a:rPr lang="ru-RU" b="1" dirty="0" smtClean="0">
                <a:latin typeface="Century Gothic" pitchFamily="34" charset="0"/>
              </a:rPr>
              <a:t> </a:t>
            </a:r>
            <a:r>
              <a:rPr lang="en-US" b="1" dirty="0" smtClean="0">
                <a:latin typeface="Century Gothic" pitchFamily="34" charset="0"/>
              </a:rPr>
              <a:t>WERE COLLECTED for 71 HOURS AND 20 MINUTES</a:t>
            </a:r>
            <a:endParaRPr lang="ru-RU" b="1" dirty="0">
              <a:latin typeface="Century Gothic" pitchFamily="34" charset="0"/>
            </a:endParaRPr>
          </a:p>
        </p:txBody>
      </p:sp>
      <p:pic>
        <p:nvPicPr>
          <p:cNvPr id="10" name="Рисунок 9" descr="pem.jpg"/>
          <p:cNvPicPr>
            <a:picLocks noChangeAspect="1"/>
          </p:cNvPicPr>
          <p:nvPr/>
        </p:nvPicPr>
        <p:blipFill>
          <a:blip r:embed="rId4"/>
          <a:stretch>
            <a:fillRect/>
          </a:stretch>
        </p:blipFill>
        <p:spPr>
          <a:xfrm>
            <a:off x="1478376" y="2906727"/>
            <a:ext cx="2278305" cy="3253419"/>
          </a:xfrm>
          <a:prstGeom prst="rect">
            <a:avLst/>
          </a:prstGeom>
        </p:spPr>
      </p:pic>
      <p:sp>
        <p:nvSpPr>
          <p:cNvPr id="11" name="Прямоугольник 10"/>
          <p:cNvSpPr/>
          <p:nvPr/>
        </p:nvSpPr>
        <p:spPr>
          <a:xfrm>
            <a:off x="3529940" y="3716055"/>
            <a:ext cx="5266267" cy="1569660"/>
          </a:xfrm>
          <a:prstGeom prst="rect">
            <a:avLst/>
          </a:prstGeom>
        </p:spPr>
        <p:txBody>
          <a:bodyPr wrap="square">
            <a:spAutoFit/>
          </a:bodyPr>
          <a:lstStyle/>
          <a:p>
            <a:r>
              <a:rPr lang="en-US" sz="1200" dirty="0" smtClean="0">
                <a:latin typeface="Century Gothic" pitchFamily="34" charset="0"/>
              </a:rPr>
              <a:t>Collectible Cans are dedicated to the 25th anniversary of the singer's album «Bad». In May 2012 Pepsi products appeared in China, the U.S. and Europe . Action had incredible success </a:t>
            </a:r>
            <a:r>
              <a:rPr lang="en-US" sz="1200" dirty="0" err="1" smtClean="0">
                <a:latin typeface="Century Gothic" pitchFamily="34" charset="0"/>
              </a:rPr>
              <a:t>worldwidely</a:t>
            </a:r>
            <a:r>
              <a:rPr lang="en-US" sz="1200" dirty="0" smtClean="0">
                <a:latin typeface="Century Gothic" pitchFamily="34" charset="0"/>
              </a:rPr>
              <a:t>, and Russian fans of Michael Jackson wrote hundreds of posts in the group of Pepsi «</a:t>
            </a:r>
            <a:r>
              <a:rPr lang="en-US" sz="1200" dirty="0" err="1" smtClean="0">
                <a:latin typeface="Century Gothic" pitchFamily="34" charset="0"/>
              </a:rPr>
              <a:t>Vkontakte</a:t>
            </a:r>
            <a:r>
              <a:rPr lang="en-US" sz="1200" dirty="0" smtClean="0">
                <a:latin typeface="Century Gothic" pitchFamily="34" charset="0"/>
              </a:rPr>
              <a:t>» requesting the release of a collectible series in Russia.</a:t>
            </a:r>
          </a:p>
          <a:p>
            <a:r>
              <a:rPr lang="en-US" sz="1200" dirty="0" smtClean="0">
                <a:latin typeface="Century Gothic" pitchFamily="34" charset="0"/>
              </a:rPr>
              <a:t>PepsiCo is in Russia had promised to release collectible series, if appropriate post would gather 100,000 "likes"</a:t>
            </a:r>
          </a:p>
        </p:txBody>
      </p:sp>
      <p:pic>
        <p:nvPicPr>
          <p:cNvPr id="12" name="Рисунок 11" descr="1281607201_pepsi.png"/>
          <p:cNvPicPr>
            <a:picLocks noChangeAspect="1"/>
          </p:cNvPicPr>
          <p:nvPr/>
        </p:nvPicPr>
        <p:blipFill>
          <a:blip r:embed="rId5"/>
          <a:stretch>
            <a:fillRect/>
          </a:stretch>
        </p:blipFill>
        <p:spPr>
          <a:xfrm>
            <a:off x="7243591" y="6053601"/>
            <a:ext cx="1325595" cy="647885"/>
          </a:xfrm>
          <a:prstGeom prst="rect">
            <a:avLst/>
          </a:prstGeom>
        </p:spPr>
      </p:pic>
      <p:sp>
        <p:nvSpPr>
          <p:cNvPr id="13" name="Текст 3"/>
          <p:cNvSpPr txBox="1">
            <a:spLocks/>
          </p:cNvSpPr>
          <p:nvPr/>
        </p:nvSpPr>
        <p:spPr>
          <a:xfrm>
            <a:off x="0" y="2495217"/>
            <a:ext cx="2566057" cy="1377592"/>
          </a:xfrm>
          <a:prstGeom prst="rect">
            <a:avLst/>
          </a:prstGeom>
        </p:spPr>
        <p:txBody>
          <a:bodyPr vert="horz" lIns="91440" tIns="45720" rIns="91440" bIns="45720" rtlCol="0">
            <a:noAutofit/>
          </a:bodyPr>
          <a:lstStyle/>
          <a:p>
            <a:pPr marL="342900" lvl="0" indent="-342900">
              <a:lnSpc>
                <a:spcPct val="150000"/>
              </a:lnSpc>
              <a:spcBef>
                <a:spcPct val="20000"/>
              </a:spcBef>
              <a:buClr>
                <a:srgbClr val="F6A01A"/>
              </a:buClr>
              <a:buSzPct val="100000"/>
              <a:defRPr/>
            </a:pPr>
            <a:r>
              <a:rPr lang="en-US" sz="1600" i="1" dirty="0" smtClean="0">
                <a:solidFill>
                  <a:srgbClr val="7F7F7F"/>
                </a:solidFill>
                <a:latin typeface="Century Gothic"/>
              </a:rPr>
              <a:t>Meets 3 CRM goals:</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Operative</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lang="en-US" sz="1600" i="1" dirty="0" smtClean="0">
                <a:solidFill>
                  <a:srgbClr val="7F7F7F"/>
                </a:solidFill>
                <a:latin typeface="Century Gothic"/>
              </a:rPr>
              <a:t>Analytical</a:t>
            </a: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Collaborative</a:t>
            </a:r>
            <a:endParaRPr kumimoji="0" lang="ru-RU" sz="1600" b="0" i="1" u="none" strike="noStrike" kern="1200" cap="none" spc="0" normalizeH="0" baseline="0" noProof="0" dirty="0">
              <a:ln>
                <a:noFill/>
              </a:ln>
              <a:solidFill>
                <a:srgbClr val="7F7F7F"/>
              </a:solidFill>
              <a:effectLst/>
              <a:uLnTx/>
              <a:uFillTx/>
              <a:latin typeface="Century Gothic"/>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down)">
                                      <p:cBhvr>
                                        <p:cTn id="7" dur="500"/>
                                        <p:tgtEl>
                                          <p:spTgt spid="1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wipe(down)">
                                      <p:cBhvr>
                                        <p:cTn id="10" dur="500"/>
                                        <p:tgtEl>
                                          <p:spTgt spid="1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xEl>
                                              <p:pRg st="2" end="2"/>
                                            </p:txEl>
                                          </p:spTgt>
                                        </p:tgtEl>
                                        <p:attrNameLst>
                                          <p:attrName>style.visibility</p:attrName>
                                        </p:attrNameLst>
                                      </p:cBhvr>
                                      <p:to>
                                        <p:strVal val="visible"/>
                                      </p:to>
                                    </p:set>
                                    <p:animEffect transition="in" filter="wipe(down)">
                                      <p:cBhvr>
                                        <p:cTn id="13" dur="500"/>
                                        <p:tgtEl>
                                          <p:spTgt spid="1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xEl>
                                              <p:pRg st="3" end="3"/>
                                            </p:txEl>
                                          </p:spTgt>
                                        </p:tgtEl>
                                        <p:attrNameLst>
                                          <p:attrName>style.visibility</p:attrName>
                                        </p:attrNameLst>
                                      </p:cBhvr>
                                      <p:to>
                                        <p:strVal val="visible"/>
                                      </p:to>
                                    </p:set>
                                    <p:animEffect transition="in" filter="wipe(down)">
                                      <p:cBhvr>
                                        <p:cTn id="16"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5</a:t>
            </a:fld>
            <a:endParaRPr lang="en-US" dirty="0"/>
          </a:p>
        </p:txBody>
      </p:sp>
      <p:sp>
        <p:nvSpPr>
          <p:cNvPr id="3" name="Заголовок 2"/>
          <p:cNvSpPr>
            <a:spLocks noGrp="1"/>
          </p:cNvSpPr>
          <p:nvPr>
            <p:ph type="title"/>
          </p:nvPr>
        </p:nvSpPr>
        <p:spPr/>
        <p:txBody>
          <a:bodyPr/>
          <a:lstStyle/>
          <a:p>
            <a:r>
              <a:rPr lang="en-US" dirty="0" smtClean="0"/>
              <a:t>Renault &amp; </a:t>
            </a:r>
            <a:r>
              <a:rPr lang="en-US" dirty="0" smtClean="0">
                <a:solidFill>
                  <a:schemeClr val="accent2"/>
                </a:solidFill>
              </a:rPr>
              <a:t>my</a:t>
            </a:r>
            <a:r>
              <a:rPr lang="en-US" dirty="0" smtClean="0"/>
              <a:t> </a:t>
            </a:r>
            <a:r>
              <a:rPr lang="en-US" dirty="0" err="1" smtClean="0"/>
              <a:t>renault</a:t>
            </a:r>
            <a:endParaRPr lang="ru-RU" dirty="0"/>
          </a:p>
        </p:txBody>
      </p:sp>
      <p:pic>
        <p:nvPicPr>
          <p:cNvPr id="3074" name="Picture 2"/>
          <p:cNvPicPr>
            <a:picLocks noChangeAspect="1" noChangeArrowheads="1"/>
          </p:cNvPicPr>
          <p:nvPr/>
        </p:nvPicPr>
        <p:blipFill>
          <a:blip r:embed="rId2"/>
          <a:srcRect/>
          <a:stretch>
            <a:fillRect/>
          </a:stretch>
        </p:blipFill>
        <p:spPr bwMode="auto">
          <a:xfrm>
            <a:off x="1457573" y="1102138"/>
            <a:ext cx="3078802" cy="1741404"/>
          </a:xfrm>
          <a:prstGeom prst="rect">
            <a:avLst/>
          </a:prstGeom>
          <a:noFill/>
          <a:ln w="9525">
            <a:noFill/>
            <a:miter lim="800000"/>
            <a:headEnd/>
            <a:tailEnd/>
          </a:ln>
        </p:spPr>
      </p:pic>
      <p:pic>
        <p:nvPicPr>
          <p:cNvPr id="3075" name="Picture 3"/>
          <p:cNvPicPr>
            <a:picLocks noChangeAspect="1" noChangeArrowheads="1"/>
          </p:cNvPicPr>
          <p:nvPr/>
        </p:nvPicPr>
        <p:blipFill>
          <a:blip r:embed="rId3"/>
          <a:srcRect/>
          <a:stretch>
            <a:fillRect/>
          </a:stretch>
        </p:blipFill>
        <p:spPr bwMode="auto">
          <a:xfrm>
            <a:off x="4750131" y="947759"/>
            <a:ext cx="3823854" cy="2092443"/>
          </a:xfrm>
          <a:prstGeom prst="rect">
            <a:avLst/>
          </a:prstGeom>
          <a:noFill/>
          <a:ln w="9525">
            <a:noFill/>
            <a:miter lim="800000"/>
            <a:headEnd/>
            <a:tailEnd/>
          </a:ln>
        </p:spPr>
      </p:pic>
      <p:pic>
        <p:nvPicPr>
          <p:cNvPr id="3076" name="Picture 4"/>
          <p:cNvPicPr>
            <a:picLocks noChangeAspect="1" noChangeArrowheads="1"/>
          </p:cNvPicPr>
          <p:nvPr/>
        </p:nvPicPr>
        <p:blipFill>
          <a:blip r:embed="rId4"/>
          <a:srcRect/>
          <a:stretch>
            <a:fillRect/>
          </a:stretch>
        </p:blipFill>
        <p:spPr bwMode="auto">
          <a:xfrm>
            <a:off x="1120734" y="3188914"/>
            <a:ext cx="4931227" cy="2847467"/>
          </a:xfrm>
          <a:prstGeom prst="rect">
            <a:avLst/>
          </a:prstGeom>
          <a:noFill/>
          <a:ln w="9525">
            <a:noFill/>
            <a:miter lim="800000"/>
            <a:headEnd/>
            <a:tailEnd/>
          </a:ln>
        </p:spPr>
      </p:pic>
      <p:sp>
        <p:nvSpPr>
          <p:cNvPr id="8" name="TextBox 7"/>
          <p:cNvSpPr txBox="1"/>
          <p:nvPr/>
        </p:nvSpPr>
        <p:spPr>
          <a:xfrm>
            <a:off x="6051961" y="3846684"/>
            <a:ext cx="2996333" cy="2031325"/>
          </a:xfrm>
          <a:prstGeom prst="rect">
            <a:avLst/>
          </a:prstGeom>
          <a:noFill/>
        </p:spPr>
        <p:txBody>
          <a:bodyPr wrap="none" rtlCol="0">
            <a:spAutoFit/>
          </a:bodyPr>
          <a:lstStyle/>
          <a:p>
            <a:r>
              <a:rPr lang="en-US" dirty="0" smtClean="0">
                <a:latin typeface="Century Gothic" pitchFamily="34" charset="0"/>
              </a:rPr>
              <a:t>Involved in Project:</a:t>
            </a:r>
          </a:p>
          <a:p>
            <a:r>
              <a:rPr lang="en-US" dirty="0" smtClean="0">
                <a:latin typeface="Century Gothic" pitchFamily="34" charset="0"/>
              </a:rPr>
              <a:t>RENAULT –</a:t>
            </a:r>
            <a:r>
              <a:rPr lang="en-US" dirty="0" smtClean="0">
                <a:latin typeface="Century Gothic" pitchFamily="34" charset="0"/>
              </a:rPr>
              <a:t>&gt;</a:t>
            </a:r>
            <a:r>
              <a:rPr lang="en-US" dirty="0" smtClean="0">
                <a:latin typeface="Century Gothic" pitchFamily="34" charset="0"/>
              </a:rPr>
              <a:t> strategy, </a:t>
            </a:r>
          </a:p>
          <a:p>
            <a:r>
              <a:rPr lang="en-US" dirty="0" smtClean="0">
                <a:latin typeface="Century Gothic" pitchFamily="34" charset="0"/>
              </a:rPr>
              <a:t>Analyses, CRM it-system</a:t>
            </a:r>
            <a:endParaRPr lang="en-US" dirty="0" smtClean="0">
              <a:latin typeface="Century Gothic" pitchFamily="34" charset="0"/>
            </a:endParaRPr>
          </a:p>
          <a:p>
            <a:r>
              <a:rPr lang="en-US" dirty="0" smtClean="0">
                <a:latin typeface="Century Gothic" pitchFamily="34" charset="0"/>
              </a:rPr>
              <a:t>DILLERS –&gt; offers, </a:t>
            </a:r>
          </a:p>
          <a:p>
            <a:r>
              <a:rPr lang="en-US" dirty="0" smtClean="0">
                <a:latin typeface="Century Gothic" pitchFamily="34" charset="0"/>
              </a:rPr>
              <a:t>information</a:t>
            </a:r>
            <a:endParaRPr lang="en-US" dirty="0" smtClean="0">
              <a:latin typeface="Century Gothic" pitchFamily="34" charset="0"/>
            </a:endParaRPr>
          </a:p>
          <a:p>
            <a:r>
              <a:rPr lang="en-US" dirty="0" smtClean="0">
                <a:latin typeface="Century Gothic" pitchFamily="34" charset="0"/>
              </a:rPr>
              <a:t>ADVERTISING </a:t>
            </a:r>
            <a:r>
              <a:rPr lang="en-US" dirty="0" smtClean="0">
                <a:latin typeface="Century Gothic" pitchFamily="34" charset="0"/>
              </a:rPr>
              <a:t>AGENCY -&gt;</a:t>
            </a:r>
          </a:p>
          <a:p>
            <a:r>
              <a:rPr lang="en-US" dirty="0" smtClean="0">
                <a:latin typeface="Century Gothic" pitchFamily="34" charset="0"/>
              </a:rPr>
              <a:t>Usability, interface, traffic</a:t>
            </a:r>
            <a:endParaRPr lang="en-US" dirty="0" smtClean="0">
              <a:latin typeface="Century Gothic" pitchFamily="34" charset="0"/>
            </a:endParaRPr>
          </a:p>
        </p:txBody>
      </p:sp>
      <p:pic>
        <p:nvPicPr>
          <p:cNvPr id="9" name="Рисунок 8" descr="b13246.jpg"/>
          <p:cNvPicPr>
            <a:picLocks noChangeAspect="1"/>
          </p:cNvPicPr>
          <p:nvPr/>
        </p:nvPicPr>
        <p:blipFill>
          <a:blip r:embed="rId5"/>
          <a:stretch>
            <a:fillRect/>
          </a:stretch>
        </p:blipFill>
        <p:spPr>
          <a:xfrm>
            <a:off x="7319654" y="6132856"/>
            <a:ext cx="1254331" cy="56863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6</a:t>
            </a:fld>
            <a:endParaRPr lang="en-US" dirty="0"/>
          </a:p>
        </p:txBody>
      </p:sp>
      <p:pic>
        <p:nvPicPr>
          <p:cNvPr id="4098" name="Picture 2"/>
          <p:cNvPicPr>
            <a:picLocks noChangeAspect="1" noChangeArrowheads="1"/>
          </p:cNvPicPr>
          <p:nvPr/>
        </p:nvPicPr>
        <p:blipFill>
          <a:blip r:embed="rId2"/>
          <a:srcRect/>
          <a:stretch>
            <a:fillRect/>
          </a:stretch>
        </p:blipFill>
        <p:spPr bwMode="auto">
          <a:xfrm>
            <a:off x="4903731" y="3886942"/>
            <a:ext cx="3038475" cy="2076450"/>
          </a:xfrm>
          <a:prstGeom prst="rect">
            <a:avLst/>
          </a:prstGeom>
          <a:noFill/>
          <a:ln w="9525">
            <a:noFill/>
            <a:miter lim="800000"/>
            <a:headEnd/>
            <a:tailEnd/>
          </a:ln>
        </p:spPr>
      </p:pic>
      <p:pic>
        <p:nvPicPr>
          <p:cNvPr id="4099" name="Picture 3"/>
          <p:cNvPicPr>
            <a:picLocks noChangeAspect="1" noChangeArrowheads="1"/>
          </p:cNvPicPr>
          <p:nvPr/>
        </p:nvPicPr>
        <p:blipFill>
          <a:blip r:embed="rId3"/>
          <a:srcRect/>
          <a:stretch>
            <a:fillRect/>
          </a:stretch>
        </p:blipFill>
        <p:spPr bwMode="auto">
          <a:xfrm>
            <a:off x="4703742" y="1224890"/>
            <a:ext cx="2705100" cy="1866900"/>
          </a:xfrm>
          <a:prstGeom prst="rect">
            <a:avLst/>
          </a:prstGeom>
          <a:noFill/>
          <a:ln w="9525">
            <a:noFill/>
            <a:miter lim="800000"/>
            <a:headEnd/>
            <a:tailEnd/>
          </a:ln>
        </p:spPr>
      </p:pic>
      <p:sp>
        <p:nvSpPr>
          <p:cNvPr id="7" name="Заголовок 2"/>
          <p:cNvSpPr txBox="1">
            <a:spLocks/>
          </p:cNvSpPr>
          <p:nvPr/>
        </p:nvSpPr>
        <p:spPr>
          <a:xfrm>
            <a:off x="484636" y="191855"/>
            <a:ext cx="7421753" cy="755904"/>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all" spc="0" normalizeH="0" baseline="0" noProof="0" dirty="0" smtClean="0">
                <a:ln>
                  <a:noFill/>
                </a:ln>
                <a:solidFill>
                  <a:srgbClr val="002C76"/>
                </a:solidFill>
                <a:effectLst/>
                <a:uLnTx/>
                <a:uFillTx/>
                <a:latin typeface="Century Gothic"/>
                <a:ea typeface="+mj-ea"/>
                <a:cs typeface="+mj-cs"/>
              </a:rPr>
              <a:t>Renault &amp; </a:t>
            </a:r>
            <a:r>
              <a:rPr kumimoji="0" lang="en-US" sz="2400" b="0" i="0" u="none" strike="noStrike" kern="1200" cap="all" spc="0" normalizeH="0" baseline="0" noProof="0" dirty="0" smtClean="0">
                <a:ln>
                  <a:noFill/>
                </a:ln>
                <a:solidFill>
                  <a:schemeClr val="accent2"/>
                </a:solidFill>
                <a:effectLst/>
                <a:uLnTx/>
                <a:uFillTx/>
                <a:latin typeface="Century Gothic"/>
                <a:ea typeface="+mj-ea"/>
                <a:cs typeface="+mj-cs"/>
              </a:rPr>
              <a:t>my</a:t>
            </a:r>
            <a:r>
              <a:rPr kumimoji="0" lang="en-US" sz="2400" b="0" i="0" u="none" strike="noStrike" kern="1200" cap="all" spc="0" normalizeH="0" baseline="0" noProof="0" dirty="0" smtClean="0">
                <a:ln>
                  <a:noFill/>
                </a:ln>
                <a:solidFill>
                  <a:srgbClr val="002C76"/>
                </a:solidFill>
                <a:effectLst/>
                <a:uLnTx/>
                <a:uFillTx/>
                <a:latin typeface="Century Gothic"/>
                <a:ea typeface="+mj-ea"/>
                <a:cs typeface="+mj-cs"/>
              </a:rPr>
              <a:t> </a:t>
            </a:r>
            <a:r>
              <a:rPr kumimoji="0" lang="en-US" sz="2400" b="0" i="0" u="none" strike="noStrike" kern="1200" cap="all" spc="0" normalizeH="0" baseline="0" noProof="0" dirty="0" err="1" smtClean="0">
                <a:ln>
                  <a:noFill/>
                </a:ln>
                <a:solidFill>
                  <a:srgbClr val="002C76"/>
                </a:solidFill>
                <a:effectLst/>
                <a:uLnTx/>
                <a:uFillTx/>
                <a:latin typeface="Century Gothic"/>
                <a:ea typeface="+mj-ea"/>
                <a:cs typeface="+mj-cs"/>
              </a:rPr>
              <a:t>renault</a:t>
            </a:r>
            <a:endParaRPr kumimoji="0" lang="ru-RU" sz="2400" b="0" i="0" u="none" strike="noStrike" kern="1200" cap="all" spc="0" normalizeH="0" baseline="0" noProof="0" dirty="0">
              <a:ln>
                <a:noFill/>
              </a:ln>
              <a:solidFill>
                <a:srgbClr val="002C76"/>
              </a:solidFill>
              <a:effectLst/>
              <a:uLnTx/>
              <a:uFillTx/>
              <a:latin typeface="Century Gothic"/>
              <a:ea typeface="+mj-ea"/>
              <a:cs typeface="+mj-cs"/>
            </a:endParaRPr>
          </a:p>
        </p:txBody>
      </p:sp>
      <p:pic>
        <p:nvPicPr>
          <p:cNvPr id="4100" name="Picture 4"/>
          <p:cNvPicPr>
            <a:picLocks noChangeAspect="1" noChangeArrowheads="1"/>
          </p:cNvPicPr>
          <p:nvPr/>
        </p:nvPicPr>
        <p:blipFill>
          <a:blip r:embed="rId4"/>
          <a:srcRect/>
          <a:stretch>
            <a:fillRect/>
          </a:stretch>
        </p:blipFill>
        <p:spPr bwMode="auto">
          <a:xfrm>
            <a:off x="2017692" y="1411967"/>
            <a:ext cx="2686050" cy="1828800"/>
          </a:xfrm>
          <a:prstGeom prst="rect">
            <a:avLst/>
          </a:prstGeom>
          <a:noFill/>
          <a:ln w="9525">
            <a:noFill/>
            <a:miter lim="800000"/>
            <a:headEnd/>
            <a:tailEnd/>
          </a:ln>
        </p:spPr>
      </p:pic>
      <p:pic>
        <p:nvPicPr>
          <p:cNvPr id="4101" name="Picture 5"/>
          <p:cNvPicPr>
            <a:picLocks noChangeAspect="1" noChangeArrowheads="1"/>
          </p:cNvPicPr>
          <p:nvPr/>
        </p:nvPicPr>
        <p:blipFill>
          <a:blip r:embed="rId5"/>
          <a:srcRect/>
          <a:stretch>
            <a:fillRect/>
          </a:stretch>
        </p:blipFill>
        <p:spPr bwMode="auto">
          <a:xfrm>
            <a:off x="1246724" y="3610099"/>
            <a:ext cx="3800475" cy="1905000"/>
          </a:xfrm>
          <a:prstGeom prst="rect">
            <a:avLst/>
          </a:prstGeom>
          <a:noFill/>
          <a:ln w="9525">
            <a:noFill/>
            <a:miter lim="800000"/>
            <a:headEnd/>
            <a:tailEnd/>
          </a:ln>
        </p:spPr>
      </p:pic>
      <p:sp>
        <p:nvSpPr>
          <p:cNvPr id="10" name="TextBox 9"/>
          <p:cNvSpPr txBox="1"/>
          <p:nvPr/>
        </p:nvSpPr>
        <p:spPr>
          <a:xfrm>
            <a:off x="2956956" y="3240767"/>
            <a:ext cx="3466013" cy="369332"/>
          </a:xfrm>
          <a:prstGeom prst="rect">
            <a:avLst/>
          </a:prstGeom>
          <a:noFill/>
        </p:spPr>
        <p:txBody>
          <a:bodyPr wrap="none" rtlCol="0">
            <a:spAutoFit/>
          </a:bodyPr>
          <a:lstStyle/>
          <a:p>
            <a:r>
              <a:rPr lang="en-US" b="1" dirty="0" smtClean="0">
                <a:latin typeface="Century Gothic" pitchFamily="34" charset="0"/>
              </a:rPr>
              <a:t>ONLY FOR </a:t>
            </a:r>
            <a:r>
              <a:rPr lang="en-US" b="1" dirty="0" smtClean="0">
                <a:solidFill>
                  <a:schemeClr val="accent2"/>
                </a:solidFill>
                <a:latin typeface="Century Gothic" pitchFamily="34" charset="0"/>
              </a:rPr>
              <a:t>MY</a:t>
            </a:r>
            <a:r>
              <a:rPr lang="en-US" b="1" dirty="0" smtClean="0">
                <a:latin typeface="Century Gothic" pitchFamily="34" charset="0"/>
              </a:rPr>
              <a:t>RENAULT USERS!</a:t>
            </a:r>
            <a:endParaRPr lang="ru-RU" b="1" dirty="0">
              <a:latin typeface="Century Gothic" pitchFamily="34" charset="0"/>
            </a:endParaRPr>
          </a:p>
        </p:txBody>
      </p:sp>
      <p:pic>
        <p:nvPicPr>
          <p:cNvPr id="11" name="Рисунок 10" descr="b13246.jpg"/>
          <p:cNvPicPr>
            <a:picLocks noChangeAspect="1"/>
          </p:cNvPicPr>
          <p:nvPr/>
        </p:nvPicPr>
        <p:blipFill>
          <a:blip r:embed="rId6"/>
          <a:stretch>
            <a:fillRect/>
          </a:stretch>
        </p:blipFill>
        <p:spPr>
          <a:xfrm>
            <a:off x="7319654" y="6132856"/>
            <a:ext cx="1254331" cy="56863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
          </p:nvPr>
        </p:nvSpPr>
        <p:spPr/>
        <p:txBody>
          <a:bodyPr/>
          <a:lstStyle/>
          <a:p>
            <a:fld id="{510DC13F-268E-CE4F-8C47-0EF65CC64D65}" type="slidenum">
              <a:rPr lang="en-US" smtClean="0"/>
              <a:pPr/>
              <a:t>7</a:t>
            </a:fld>
            <a:endParaRPr lang="en-US" dirty="0"/>
          </a:p>
        </p:txBody>
      </p:sp>
      <p:sp>
        <p:nvSpPr>
          <p:cNvPr id="3" name="Заголовок 2"/>
          <p:cNvSpPr>
            <a:spLocks noGrp="1"/>
          </p:cNvSpPr>
          <p:nvPr>
            <p:ph type="title"/>
          </p:nvPr>
        </p:nvSpPr>
        <p:spPr/>
        <p:txBody>
          <a:bodyPr/>
          <a:lstStyle/>
          <a:p>
            <a:pPr lvl="0">
              <a:defRPr/>
            </a:pPr>
            <a:r>
              <a:rPr lang="en-US" dirty="0" smtClean="0"/>
              <a:t>Renault &amp; </a:t>
            </a:r>
            <a:r>
              <a:rPr lang="en-US" dirty="0" smtClean="0">
                <a:solidFill>
                  <a:schemeClr val="accent2"/>
                </a:solidFill>
              </a:rPr>
              <a:t>my</a:t>
            </a:r>
            <a:r>
              <a:rPr lang="en-US" dirty="0" smtClean="0"/>
              <a:t> </a:t>
            </a:r>
            <a:r>
              <a:rPr lang="en-US" dirty="0" err="1" smtClean="0"/>
              <a:t>renault</a:t>
            </a:r>
            <a:endParaRPr lang="ru-RU" dirty="0"/>
          </a:p>
        </p:txBody>
      </p:sp>
      <p:sp>
        <p:nvSpPr>
          <p:cNvPr id="4" name="Текст 3"/>
          <p:cNvSpPr>
            <a:spLocks noGrp="1"/>
          </p:cNvSpPr>
          <p:nvPr>
            <p:ph type="body" sz="quarter" idx="10"/>
          </p:nvPr>
        </p:nvSpPr>
        <p:spPr>
          <a:xfrm>
            <a:off x="1271015" y="1626919"/>
            <a:ext cx="3348486" cy="1178863"/>
          </a:xfrm>
        </p:spPr>
        <p:txBody>
          <a:bodyPr/>
          <a:lstStyle/>
          <a:p>
            <a:r>
              <a:rPr lang="en-US" dirty="0" smtClean="0"/>
              <a:t>In March 2013 Database is consisted of 1 000 000 clients</a:t>
            </a:r>
            <a:endParaRPr lang="ru-RU" dirty="0"/>
          </a:p>
        </p:txBody>
      </p:sp>
      <p:pic>
        <p:nvPicPr>
          <p:cNvPr id="5122" name="Picture 2"/>
          <p:cNvPicPr>
            <a:picLocks noChangeAspect="1" noChangeArrowheads="1"/>
          </p:cNvPicPr>
          <p:nvPr/>
        </p:nvPicPr>
        <p:blipFill>
          <a:blip r:embed="rId2"/>
          <a:srcRect/>
          <a:stretch>
            <a:fillRect/>
          </a:stretch>
        </p:blipFill>
        <p:spPr bwMode="auto">
          <a:xfrm>
            <a:off x="4619501" y="1362456"/>
            <a:ext cx="3689817" cy="1804272"/>
          </a:xfrm>
          <a:prstGeom prst="rect">
            <a:avLst/>
          </a:prstGeom>
          <a:noFill/>
          <a:ln w="9525">
            <a:noFill/>
            <a:miter lim="800000"/>
            <a:headEnd/>
            <a:tailEnd/>
          </a:ln>
        </p:spPr>
      </p:pic>
      <p:graphicFrame>
        <p:nvGraphicFramePr>
          <p:cNvPr id="6" name="Диаграмма 5"/>
          <p:cNvGraphicFramePr/>
          <p:nvPr/>
        </p:nvGraphicFramePr>
        <p:xfrm>
          <a:off x="2049101" y="2805782"/>
          <a:ext cx="2783525" cy="346438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832625" y="3850772"/>
            <a:ext cx="3963581" cy="2197525"/>
          </a:xfrm>
          <a:prstGeom prst="rect">
            <a:avLst/>
          </a:prstGeom>
          <a:noFill/>
        </p:spPr>
        <p:txBody>
          <a:bodyPr wrap="square" rtlCol="0">
            <a:spAutoFit/>
          </a:bodyPr>
          <a:lstStyle/>
          <a:p>
            <a:pPr marL="169863" indent="-169863">
              <a:spcBef>
                <a:spcPct val="20000"/>
              </a:spcBef>
              <a:buClr>
                <a:srgbClr val="F6A01A"/>
              </a:buClr>
              <a:buSzPct val="100000"/>
            </a:pPr>
            <a:r>
              <a:rPr lang="en-US" dirty="0" smtClean="0">
                <a:solidFill>
                  <a:srgbClr val="7F7F7F"/>
                </a:solidFill>
                <a:latin typeface="Century Gothic"/>
              </a:rPr>
              <a:t>RESULTS:</a:t>
            </a:r>
          </a:p>
          <a:p>
            <a:pPr marL="169863" indent="-169863">
              <a:spcBef>
                <a:spcPct val="20000"/>
              </a:spcBef>
              <a:buClr>
                <a:srgbClr val="F6A01A"/>
              </a:buClr>
              <a:buSzPct val="100000"/>
              <a:buFont typeface="Arial"/>
              <a:buChar char="•"/>
            </a:pPr>
            <a:r>
              <a:rPr lang="en-US" dirty="0" smtClean="0">
                <a:solidFill>
                  <a:srgbClr val="7F7F7F"/>
                </a:solidFill>
                <a:latin typeface="Century Gothic"/>
              </a:rPr>
              <a:t>Actualization and segmentation of personal data</a:t>
            </a:r>
          </a:p>
          <a:p>
            <a:pPr marL="169863" indent="-169863">
              <a:spcBef>
                <a:spcPct val="20000"/>
              </a:spcBef>
              <a:buClr>
                <a:srgbClr val="F6A01A"/>
              </a:buClr>
              <a:buSzPct val="100000"/>
              <a:buFont typeface="Arial"/>
              <a:buChar char="•"/>
            </a:pPr>
            <a:r>
              <a:rPr lang="en-US" dirty="0" smtClean="0">
                <a:solidFill>
                  <a:srgbClr val="7F7F7F"/>
                </a:solidFill>
                <a:latin typeface="Century Gothic"/>
              </a:rPr>
              <a:t>Loyalty programs Development</a:t>
            </a:r>
          </a:p>
          <a:p>
            <a:pPr marL="169863" indent="-169863">
              <a:spcBef>
                <a:spcPct val="20000"/>
              </a:spcBef>
              <a:buClr>
                <a:srgbClr val="F6A01A"/>
              </a:buClr>
              <a:buSzPct val="100000"/>
              <a:buFont typeface="Arial"/>
              <a:buChar char="•"/>
            </a:pPr>
            <a:r>
              <a:rPr lang="en-US" dirty="0" smtClean="0">
                <a:solidFill>
                  <a:srgbClr val="7F7F7F"/>
                </a:solidFill>
                <a:latin typeface="Century Gothic"/>
              </a:rPr>
              <a:t>Effective communication with clients</a:t>
            </a:r>
            <a:endParaRPr lang="en-US" sz="1600" dirty="0" smtClean="0">
              <a:solidFill>
                <a:srgbClr val="7F7F7F"/>
              </a:solidFill>
              <a:latin typeface="Century Gothic"/>
            </a:endParaRPr>
          </a:p>
          <a:p>
            <a:pPr>
              <a:buFont typeface="Arial" pitchFamily="34" charset="0"/>
              <a:buChar char="•"/>
            </a:pPr>
            <a:endParaRPr lang="ru-RU" dirty="0">
              <a:latin typeface="Century Gothic" pitchFamily="34" charset="0"/>
            </a:endParaRPr>
          </a:p>
        </p:txBody>
      </p:sp>
      <p:pic>
        <p:nvPicPr>
          <p:cNvPr id="8" name="Рисунок 7" descr="b13246.jpg"/>
          <p:cNvPicPr>
            <a:picLocks noChangeAspect="1"/>
          </p:cNvPicPr>
          <p:nvPr/>
        </p:nvPicPr>
        <p:blipFill>
          <a:blip r:embed="rId4"/>
          <a:stretch>
            <a:fillRect/>
          </a:stretch>
        </p:blipFill>
        <p:spPr>
          <a:xfrm>
            <a:off x="7319654" y="6132856"/>
            <a:ext cx="1254331" cy="568630"/>
          </a:xfrm>
          <a:prstGeom prst="rect">
            <a:avLst/>
          </a:prstGeom>
        </p:spPr>
      </p:pic>
      <p:sp>
        <p:nvSpPr>
          <p:cNvPr id="9" name="Текст 3"/>
          <p:cNvSpPr txBox="1">
            <a:spLocks/>
          </p:cNvSpPr>
          <p:nvPr/>
        </p:nvSpPr>
        <p:spPr>
          <a:xfrm>
            <a:off x="0" y="2660073"/>
            <a:ext cx="2566057" cy="1377592"/>
          </a:xfrm>
          <a:prstGeom prst="rect">
            <a:avLst/>
          </a:prstGeom>
        </p:spPr>
        <p:txBody>
          <a:bodyPr vert="horz" lIns="91440" tIns="45720" rIns="91440" bIns="45720" rtlCol="0">
            <a:noAutofit/>
          </a:bodyPr>
          <a:lstStyle/>
          <a:p>
            <a:pPr marL="342900" lvl="0" indent="-342900">
              <a:lnSpc>
                <a:spcPct val="150000"/>
              </a:lnSpc>
              <a:spcBef>
                <a:spcPct val="20000"/>
              </a:spcBef>
              <a:buClr>
                <a:srgbClr val="F6A01A"/>
              </a:buClr>
              <a:buSzPct val="100000"/>
              <a:defRPr/>
            </a:pPr>
            <a:r>
              <a:rPr lang="en-US" sz="1600" i="1" dirty="0" smtClean="0">
                <a:solidFill>
                  <a:srgbClr val="7F7F7F"/>
                </a:solidFill>
                <a:latin typeface="Century Gothic"/>
              </a:rPr>
              <a:t>Meets 3 CRM goals:</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Operative</a:t>
            </a:r>
            <a:endParaRPr kumimoji="0" lang="en-US" sz="1600" b="0" i="1" u="none" strike="noStrike" kern="1200" cap="none" spc="0" normalizeH="0" baseline="0" noProof="0" dirty="0" smtClean="0">
              <a:ln>
                <a:noFill/>
              </a:ln>
              <a:solidFill>
                <a:srgbClr val="7F7F7F"/>
              </a:solidFill>
              <a:effectLst/>
              <a:uLnTx/>
              <a:uFillTx/>
              <a:latin typeface="Century Gothic"/>
              <a:ea typeface="+mn-ea"/>
              <a:cs typeface="+mn-cs"/>
            </a:endParaRP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lang="en-US" sz="1600" i="1" dirty="0" smtClean="0">
                <a:solidFill>
                  <a:srgbClr val="7F7F7F"/>
                </a:solidFill>
                <a:latin typeface="Century Gothic"/>
              </a:rPr>
              <a:t>Analytical</a:t>
            </a:r>
          </a:p>
          <a:p>
            <a:pPr marL="342900" marR="0" lvl="0" indent="-342900" defTabSz="457200" rtl="0" eaLnBrk="1" fontAlgn="auto" latinLnBrk="0" hangingPunct="1">
              <a:lnSpc>
                <a:spcPct val="150000"/>
              </a:lnSpc>
              <a:spcBef>
                <a:spcPct val="20000"/>
              </a:spcBef>
              <a:spcAft>
                <a:spcPts val="0"/>
              </a:spcAft>
              <a:buClr>
                <a:srgbClr val="F6A01A"/>
              </a:buClr>
              <a:buSzPct val="100000"/>
              <a:buFont typeface="+mj-lt"/>
              <a:buAutoNum type="arabicPeriod"/>
              <a:tabLst/>
              <a:defRPr/>
            </a:pPr>
            <a:r>
              <a:rPr kumimoji="0" lang="en-US" sz="1600" b="0" i="1" u="none" strike="noStrike" kern="1200" cap="none" spc="0" normalizeH="0" baseline="0" noProof="0" dirty="0" smtClean="0">
                <a:ln>
                  <a:noFill/>
                </a:ln>
                <a:solidFill>
                  <a:srgbClr val="7F7F7F"/>
                </a:solidFill>
                <a:effectLst/>
                <a:uLnTx/>
                <a:uFillTx/>
                <a:latin typeface="Century Gothic"/>
                <a:ea typeface="+mn-ea"/>
                <a:cs typeface="+mn-cs"/>
              </a:rPr>
              <a:t>Collaborative</a:t>
            </a:r>
            <a:endParaRPr kumimoji="0" lang="ru-RU" sz="1600" b="0" i="1" u="none" strike="noStrike" kern="1200" cap="none" spc="0" normalizeH="0" baseline="0" noProof="0" dirty="0">
              <a:ln>
                <a:noFill/>
              </a:ln>
              <a:solidFill>
                <a:srgbClr val="7F7F7F"/>
              </a:solidFill>
              <a:effectLst/>
              <a:uLnTx/>
              <a:uFillTx/>
              <a:latin typeface="Century Gothic"/>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down)">
                                      <p:cBhvr>
                                        <p:cTn id="7" dur="500"/>
                                        <p:tgtEl>
                                          <p:spTgt spid="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wipe(down)">
                                      <p:cBhvr>
                                        <p:cTn id="10" dur="500"/>
                                        <p:tgtEl>
                                          <p:spTgt spid="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wipe(down)">
                                      <p:cBhvr>
                                        <p:cTn id="13" dur="500"/>
                                        <p:tgtEl>
                                          <p:spTgt spid="9">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wipe(down)">
                                      <p:cBhvr>
                                        <p:cTn id="1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Thank you for attention!</a:t>
            </a:r>
            <a:endParaRPr lang="en-US" dirty="0"/>
          </a:p>
        </p:txBody>
      </p:sp>
      <p:pic>
        <p:nvPicPr>
          <p:cNvPr id="4" name="Рисунок 3" descr="1378970854general_pages_12_September_2013_i3863_srednii_ball_zachislennyx_v_ekonom_vyshe_srednego_balla_po_moskve_i_moskovskoi_oblasti.jpg"/>
          <p:cNvPicPr>
            <a:picLocks noChangeAspect="1"/>
          </p:cNvPicPr>
          <p:nvPr/>
        </p:nvPicPr>
        <p:blipFill>
          <a:blip r:embed="rId2"/>
          <a:stretch>
            <a:fillRect/>
          </a:stretch>
        </p:blipFill>
        <p:spPr>
          <a:xfrm>
            <a:off x="4001235" y="4438331"/>
            <a:ext cx="1141530" cy="1103730"/>
          </a:xfrm>
          <a:prstGeom prst="rect">
            <a:avLst/>
          </a:prstGeom>
        </p:spPr>
      </p:pic>
    </p:spTree>
    <p:extLst>
      <p:ext uri="{BB962C8B-B14F-4D97-AF65-F5344CB8AC3E}">
        <p14:creationId xmlns:p14="http://schemas.microsoft.com/office/powerpoint/2010/main" xmlns="" val="39843916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ResolutionMedia">
      <a:dk1>
        <a:srgbClr val="7F7F7F"/>
      </a:dk1>
      <a:lt1>
        <a:sysClr val="window" lastClr="FFFFFF"/>
      </a:lt1>
      <a:dk2>
        <a:srgbClr val="1F497D"/>
      </a:dk2>
      <a:lt2>
        <a:srgbClr val="EEECE1"/>
      </a:lt2>
      <a:accent1>
        <a:srgbClr val="13B5EA"/>
      </a:accent1>
      <a:accent2>
        <a:srgbClr val="FDB913"/>
      </a:accent2>
      <a:accent3>
        <a:srgbClr val="7F7F7F"/>
      </a:accent3>
      <a:accent4>
        <a:srgbClr val="002C76"/>
      </a:accent4>
      <a:accent5>
        <a:srgbClr val="FF6600"/>
      </a:accent5>
      <a:accent6>
        <a:srgbClr val="6922FF"/>
      </a:accent6>
      <a:hlink>
        <a:srgbClr val="13B5EA"/>
      </a:hlink>
      <a:folHlink>
        <a:srgbClr val="13B5E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ResolutionMedia">
    <a:dk1>
      <a:srgbClr val="7F7F7F"/>
    </a:dk1>
    <a:lt1>
      <a:sysClr val="window" lastClr="FFFFFF"/>
    </a:lt1>
    <a:dk2>
      <a:srgbClr val="1F497D"/>
    </a:dk2>
    <a:lt2>
      <a:srgbClr val="EEECE1"/>
    </a:lt2>
    <a:accent1>
      <a:srgbClr val="13B5EA"/>
    </a:accent1>
    <a:accent2>
      <a:srgbClr val="FDB913"/>
    </a:accent2>
    <a:accent3>
      <a:srgbClr val="7F7F7F"/>
    </a:accent3>
    <a:accent4>
      <a:srgbClr val="002C76"/>
    </a:accent4>
    <a:accent5>
      <a:srgbClr val="FF6600"/>
    </a:accent5>
    <a:accent6>
      <a:srgbClr val="6922FF"/>
    </a:accent6>
    <a:hlink>
      <a:srgbClr val="13B5EA"/>
    </a:hlink>
    <a:folHlink>
      <a:srgbClr val="13B5EA"/>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F8373DE6AAA94DA511CCE8C8B5C23E" ma:contentTypeVersion="0" ma:contentTypeDescription="Create a new document." ma:contentTypeScope="" ma:versionID="ae194014fcf96a0b2dbc9f5fd93e463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548BA7-D213-4DC8-BB77-D2098E293F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5E2192D-9868-4274-B65A-14662EF16DCC}">
  <ds:schemaRefs>
    <ds:schemaRef ds:uri="http://schemas.microsoft.com/sharepoint/v3/contenttype/forms"/>
  </ds:schemaRefs>
</ds:datastoreItem>
</file>

<file path=customXml/itemProps3.xml><?xml version="1.0" encoding="utf-8"?>
<ds:datastoreItem xmlns:ds="http://schemas.openxmlformats.org/officeDocument/2006/customXml" ds:itemID="{6D618567-E4A8-49D8-88B1-0D16F2BDB2A8}">
  <ds:schemaRefs>
    <ds:schemaRef ds:uri="http://purl.org/dc/dcmitype/"/>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http://www.w3.org/XML/1998/namespace"/>
    <ds:schemaRef ds:uri="http://purl.org/dc/elements/1.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3069</TotalTime>
  <Words>517</Words>
  <Application>Microsoft Office PowerPoint</Application>
  <PresentationFormat>Экран (4:3)</PresentationFormat>
  <Paragraphs>73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Customer Relationship Management: cases </vt:lpstr>
      <vt:lpstr>CRM concept</vt:lpstr>
      <vt:lpstr>Starbucks &amp; square</vt:lpstr>
      <vt:lpstr>Starbucks &amp; square</vt:lpstr>
      <vt:lpstr>Pepsi &amp; social media</vt:lpstr>
      <vt:lpstr>Renault &amp; my renault</vt:lpstr>
      <vt:lpstr>Слайд 6</vt:lpstr>
      <vt:lpstr>Renault &amp; my renault</vt:lpstr>
      <vt:lpstr>Thank you for attention!</vt:lpstr>
    </vt:vector>
  </TitlesOfParts>
  <Company>OmnicomMediaGroup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First Last</dc:creator>
  <cp:lastModifiedBy>Suena</cp:lastModifiedBy>
  <cp:revision>169</cp:revision>
  <cp:lastPrinted>2011-06-09T21:36:45Z</cp:lastPrinted>
  <dcterms:created xsi:type="dcterms:W3CDTF">2012-02-09T19:42:56Z</dcterms:created>
  <dcterms:modified xsi:type="dcterms:W3CDTF">2013-12-09T15:17:35Z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0x01010038F8373DE6AAA94DA511CCE8C8B5C23E</vt:lpwstr>
  </property>
</Properties>
</file>