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Problem of CRM implementation in LLC Glosav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Khisamutdinova Lily, 722 group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79729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Why?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There was no focus on strategically important clients (dispersion of responsibility)</a:t>
            </a:r>
          </a:p>
          <a:p>
            <a:r>
              <a:rPr lang="ru-RU" sz="1800" dirty="0" smtClean="0"/>
              <a:t>Employees didn’t completely enclose themselves in all processes </a:t>
            </a:r>
          </a:p>
          <a:p>
            <a:r>
              <a:rPr lang="en-US" sz="1800" dirty="0" smtClean="0"/>
              <a:t>A</a:t>
            </a:r>
            <a:r>
              <a:rPr lang="ru-RU" sz="1800" dirty="0" smtClean="0"/>
              <a:t>utomized call center system wasn’t simple for all clients</a:t>
            </a:r>
          </a:p>
          <a:p>
            <a:r>
              <a:rPr lang="ru-RU" sz="1800" dirty="0" smtClean="0"/>
              <a:t>Not all info was included in database (new clients)</a:t>
            </a:r>
          </a:p>
          <a:p>
            <a:r>
              <a:rPr lang="en-US" sz="1800" dirty="0" smtClean="0"/>
              <a:t>E</a:t>
            </a:r>
            <a:r>
              <a:rPr lang="ru-RU" sz="1800" dirty="0" smtClean="0"/>
              <a:t>mployees ignored alarm messages concerning problems and rejections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99894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What to do?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2323653"/>
            <a:ext cx="4608628" cy="348161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</a:t>
            </a:r>
            <a:r>
              <a:rPr lang="ru-RU" sz="1800" dirty="0" smtClean="0"/>
              <a:t>o understand clients’ needs completely</a:t>
            </a:r>
          </a:p>
          <a:p>
            <a:r>
              <a:rPr lang="en-US" sz="1800" dirty="0" smtClean="0"/>
              <a:t>T</a:t>
            </a:r>
            <a:r>
              <a:rPr lang="ru-RU" sz="1800" dirty="0" smtClean="0"/>
              <a:t>o create professional CRM system with all info</a:t>
            </a:r>
          </a:p>
          <a:p>
            <a:r>
              <a:rPr lang="en-US" sz="1800" dirty="0" smtClean="0"/>
              <a:t>T</a:t>
            </a:r>
            <a:r>
              <a:rPr lang="ru-RU" sz="1800" dirty="0" smtClean="0"/>
              <a:t>o make motivate bonus system</a:t>
            </a:r>
          </a:p>
          <a:p>
            <a:r>
              <a:rPr lang="en-US" sz="1800" dirty="0" smtClean="0"/>
              <a:t>T</a:t>
            </a:r>
            <a:r>
              <a:rPr lang="ru-RU" sz="1800" dirty="0" smtClean="0"/>
              <a:t>o track call centers, alarm messages, employees’ input</a:t>
            </a:r>
          </a:p>
          <a:p>
            <a:r>
              <a:rPr lang="en-US" sz="1800" dirty="0" smtClean="0"/>
              <a:t>T</a:t>
            </a:r>
            <a:r>
              <a:rPr lang="ru-RU" sz="1800" dirty="0" smtClean="0"/>
              <a:t>o place priority</a:t>
            </a:r>
            <a:endParaRPr lang="ru-RU" sz="1800" dirty="0"/>
          </a:p>
        </p:txBody>
      </p:sp>
      <p:pic>
        <p:nvPicPr>
          <p:cNvPr id="8194" name="Picture 2" descr="http://news.bbcimg.co.uk/media/images/62422000/jpg/_62422570_lightbulb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49"/>
          <a:stretch/>
        </p:blipFill>
        <p:spPr bwMode="auto">
          <a:xfrm>
            <a:off x="4943438" y="4581128"/>
            <a:ext cx="3751601" cy="195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253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Contents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1800" dirty="0" smtClean="0"/>
              <a:t>Common info about Glosav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/>
              <a:t>Main problem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/>
              <a:t>Purpose of CRM implementation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/>
              <a:t>Steps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/>
              <a:t>Outcomes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/>
              <a:t>Why did it happen?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/>
              <a:t>What to do?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91965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A few words about the company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4680635" cy="376964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</a:t>
            </a:r>
            <a:r>
              <a:rPr lang="ru-RU" sz="1800" dirty="0" smtClean="0"/>
              <a:t>ain focus of business – transport monitoring, GPS/GLONASS technologies, software development</a:t>
            </a:r>
          </a:p>
          <a:p>
            <a:r>
              <a:rPr lang="ru-RU" sz="1800" dirty="0" smtClean="0"/>
              <a:t>Activity on Russian market since 2008</a:t>
            </a:r>
          </a:p>
          <a:p>
            <a:r>
              <a:rPr lang="en-US" sz="1800" dirty="0" smtClean="0"/>
              <a:t>C</a:t>
            </a:r>
            <a:r>
              <a:rPr lang="ru-RU" sz="1800" dirty="0" smtClean="0"/>
              <a:t>ore competitors: M2M telematics, NIS Glonass, Gurtam, Autofon, Omnicomm</a:t>
            </a:r>
            <a:endParaRPr lang="ru-RU" sz="1800" dirty="0"/>
          </a:p>
          <a:p>
            <a:r>
              <a:rPr lang="ru-RU" sz="1800" dirty="0" smtClean="0"/>
              <a:t>Number of employees </a:t>
            </a:r>
            <a:r>
              <a:rPr lang="ru-RU" sz="1800" dirty="0"/>
              <a:t> ≈ </a:t>
            </a:r>
            <a:r>
              <a:rPr lang="ru-RU" sz="1800" dirty="0" smtClean="0"/>
              <a:t>50</a:t>
            </a:r>
          </a:p>
          <a:p>
            <a:r>
              <a:rPr lang="ru-RU" sz="1800" dirty="0" smtClean="0"/>
              <a:t>Number of partners/clients ≈ 250</a:t>
            </a:r>
            <a:endParaRPr lang="ru-RU" sz="1800" dirty="0"/>
          </a:p>
        </p:txBody>
      </p:sp>
      <p:pic>
        <p:nvPicPr>
          <p:cNvPr id="1026" name="Picture 2" descr="http://www.aggf.ru/logo/glosa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425" y="2139529"/>
            <a:ext cx="1771650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orex-gid.com/images/stories/1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357" y="2865155"/>
            <a:ext cx="2833868" cy="212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405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s.123rf.com/400wm/400/400/nasirkhan/nasirkhan1108/nasirkhan110800162/10387715-3d------n----n--n-------n----n--n--n---noe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16832"/>
            <a:ext cx="2155422" cy="287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Main problem (2011)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2323652"/>
            <a:ext cx="5472724" cy="362562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Lack of information about clients</a:t>
            </a:r>
          </a:p>
          <a:p>
            <a:r>
              <a:rPr lang="en-US" sz="1800" dirty="0" smtClean="0"/>
              <a:t>D</a:t>
            </a:r>
            <a:r>
              <a:rPr lang="ru-RU" sz="1800" dirty="0" smtClean="0"/>
              <a:t>issatisfaction from company’s service</a:t>
            </a:r>
          </a:p>
          <a:p>
            <a:r>
              <a:rPr lang="en-US" sz="1800" dirty="0" smtClean="0"/>
              <a:t>B</a:t>
            </a:r>
            <a:r>
              <a:rPr lang="ru-RU" sz="1800" dirty="0" smtClean="0"/>
              <a:t>ig number of rejections (</a:t>
            </a:r>
            <a:r>
              <a:rPr lang="ru-RU" sz="1800" dirty="0"/>
              <a:t>≈ </a:t>
            </a:r>
            <a:r>
              <a:rPr lang="ru-RU" sz="1800" dirty="0" smtClean="0"/>
              <a:t>10 per month)</a:t>
            </a:r>
          </a:p>
          <a:p>
            <a:r>
              <a:rPr lang="en-US" sz="1800" dirty="0" smtClean="0"/>
              <a:t>L</a:t>
            </a:r>
            <a:r>
              <a:rPr lang="ru-RU" sz="1800" dirty="0" smtClean="0"/>
              <a:t>ack of professionals and client-oriented employees (staff turnover)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	</a:t>
            </a:r>
            <a:r>
              <a:rPr lang="en-US" sz="1800" b="1" dirty="0" smtClean="0"/>
              <a:t>L</a:t>
            </a:r>
            <a:r>
              <a:rPr lang="ru-RU" sz="1800" b="1" dirty="0"/>
              <a:t>ack of complex CRM system</a:t>
            </a:r>
          </a:p>
          <a:p>
            <a:endParaRPr lang="ru-RU" sz="18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915816" y="4005064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6072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Purposes of CRM implementation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2323653"/>
            <a:ext cx="4752644" cy="340960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</a:t>
            </a:r>
            <a:r>
              <a:rPr lang="ru-RU" sz="1800" dirty="0" smtClean="0"/>
              <a:t>o make segmentation of clients</a:t>
            </a:r>
          </a:p>
          <a:p>
            <a:r>
              <a:rPr lang="en-US" sz="1800" dirty="0" smtClean="0"/>
              <a:t>T</a:t>
            </a:r>
            <a:r>
              <a:rPr lang="ru-RU" sz="1800" dirty="0" smtClean="0"/>
              <a:t>o create</a:t>
            </a:r>
            <a:r>
              <a:rPr lang="ru-RU" sz="1800" dirty="0"/>
              <a:t> </a:t>
            </a:r>
            <a:r>
              <a:rPr lang="ru-RU" sz="1800" dirty="0" smtClean="0"/>
              <a:t>a complex base with all nessesary info</a:t>
            </a:r>
          </a:p>
          <a:p>
            <a:r>
              <a:rPr lang="en-US" sz="1800" dirty="0" smtClean="0"/>
              <a:t>T</a:t>
            </a:r>
            <a:r>
              <a:rPr lang="ru-RU" sz="1800" dirty="0" smtClean="0"/>
              <a:t>o improve customer service</a:t>
            </a:r>
          </a:p>
          <a:p>
            <a:r>
              <a:rPr lang="en-US" sz="1800" dirty="0" smtClean="0"/>
              <a:t>T</a:t>
            </a:r>
            <a:r>
              <a:rPr lang="ru-RU" sz="1800" dirty="0" smtClean="0"/>
              <a:t>o develop key account management in the company</a:t>
            </a:r>
          </a:p>
          <a:p>
            <a:r>
              <a:rPr lang="en-US" sz="1800" dirty="0" smtClean="0"/>
              <a:t>T</a:t>
            </a:r>
            <a:r>
              <a:rPr lang="ru-RU" sz="1800" dirty="0" smtClean="0"/>
              <a:t>o increase loyalty rate </a:t>
            </a:r>
          </a:p>
          <a:p>
            <a:r>
              <a:rPr lang="en-US" sz="1800" dirty="0" smtClean="0"/>
              <a:t>T</a:t>
            </a:r>
            <a:r>
              <a:rPr lang="ru-RU" sz="1800" dirty="0" smtClean="0"/>
              <a:t>o strengthen competitiveness on the market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3074" name="Picture 2" descr="http://dojoblog.net/wp-content/uploads/2012/11/happy-client-busin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709" y="2420888"/>
            <a:ext cx="2879205" cy="203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700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What was made? Step 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5256699" cy="3553620"/>
          </a:xfrm>
        </p:spPr>
        <p:txBody>
          <a:bodyPr>
            <a:normAutofit/>
          </a:bodyPr>
          <a:lstStyle/>
          <a:p>
            <a:r>
              <a:rPr lang="ru-RU" sz="1800" dirty="0"/>
              <a:t>S</a:t>
            </a:r>
            <a:r>
              <a:rPr lang="ru-RU" sz="1800" dirty="0" smtClean="0"/>
              <a:t>egmentation: 3 types of clients (VIP, resourse, middle)</a:t>
            </a:r>
          </a:p>
          <a:p>
            <a:r>
              <a:rPr lang="ru-RU" sz="1800" dirty="0" smtClean="0"/>
              <a:t>Database: number of active/passive clients, contact info, transactions, rejections, responsible managers, info from call centers</a:t>
            </a:r>
          </a:p>
          <a:p>
            <a:r>
              <a:rPr lang="en-US" sz="1800" dirty="0" smtClean="0"/>
              <a:t>A</a:t>
            </a:r>
            <a:r>
              <a:rPr lang="ru-RU" sz="1800" dirty="0" smtClean="0"/>
              <a:t>ppointment of strategically important clients</a:t>
            </a:r>
          </a:p>
          <a:p>
            <a:r>
              <a:rPr lang="en-US" sz="1800" dirty="0" smtClean="0"/>
              <a:t>C</a:t>
            </a:r>
            <a:r>
              <a:rPr lang="ru-RU" sz="1800" dirty="0" smtClean="0"/>
              <a:t>ollection of feedback from all clients</a:t>
            </a:r>
            <a:endParaRPr lang="ru-RU" sz="1800" dirty="0"/>
          </a:p>
        </p:txBody>
      </p:sp>
      <p:pic>
        <p:nvPicPr>
          <p:cNvPr id="4098" name="Picture 2" descr="http://gildiyaprodavcov.ru/_pu/0/275502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348880"/>
            <a:ext cx="14287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068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What was made? Step 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2323653"/>
            <a:ext cx="4104572" cy="340960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R</a:t>
            </a:r>
            <a:r>
              <a:rPr lang="ru-RU" sz="1800" dirty="0" smtClean="0"/>
              <a:t>eplacement in sales team (new motivated, client-oriented employees)</a:t>
            </a:r>
          </a:p>
          <a:p>
            <a:r>
              <a:rPr lang="en-US" sz="1800" dirty="0" smtClean="0"/>
              <a:t>N</a:t>
            </a:r>
            <a:r>
              <a:rPr lang="ru-RU" sz="1800" dirty="0" smtClean="0"/>
              <a:t>ew bonus system for employees</a:t>
            </a:r>
          </a:p>
          <a:p>
            <a:r>
              <a:rPr lang="en-US" sz="1800" dirty="0" smtClean="0"/>
              <a:t>T</a:t>
            </a:r>
            <a:r>
              <a:rPr lang="ru-RU" sz="1800" dirty="0" smtClean="0"/>
              <a:t>racking of call center’s work with clients</a:t>
            </a:r>
            <a:endParaRPr lang="ru-RU" sz="1800" dirty="0"/>
          </a:p>
        </p:txBody>
      </p:sp>
      <p:pic>
        <p:nvPicPr>
          <p:cNvPr id="5124" name="Picture 4" descr="http://strana-sovetov.com/images/stories/tip/miscellaneous/career/employee-loyalty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8" y="2276872"/>
            <a:ext cx="313475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529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What was made? Step 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4320595" cy="362562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IT system with complex info about all clients</a:t>
            </a:r>
          </a:p>
          <a:p>
            <a:r>
              <a:rPr lang="ru-RU" sz="1800" dirty="0" smtClean="0"/>
              <a:t>Access for all employees</a:t>
            </a:r>
          </a:p>
          <a:p>
            <a:r>
              <a:rPr lang="en-US" sz="1800" dirty="0" smtClean="0"/>
              <a:t>A</a:t>
            </a:r>
            <a:r>
              <a:rPr lang="ru-RU" sz="1800" dirty="0" smtClean="0"/>
              <a:t>larm messages in case of rejections/problems with clients for all chain of managers</a:t>
            </a:r>
          </a:p>
          <a:p>
            <a:r>
              <a:rPr lang="en-US" sz="1800" dirty="0" smtClean="0"/>
              <a:t>I</a:t>
            </a:r>
            <a:r>
              <a:rPr lang="ru-RU" sz="1800" dirty="0" smtClean="0"/>
              <a:t>mprovement of call centers (new automized and simple system)</a:t>
            </a:r>
            <a:endParaRPr lang="ru-RU" sz="1800" dirty="0"/>
          </a:p>
        </p:txBody>
      </p:sp>
      <p:pic>
        <p:nvPicPr>
          <p:cNvPr id="6146" name="Picture 2" descr="http://imperia-fw.clan.su/_nw/0/808958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276872"/>
            <a:ext cx="2808312" cy="340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269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Outcomes (2012)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2323653"/>
            <a:ext cx="3816539" cy="3697635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10 passive clients become active</a:t>
            </a:r>
          </a:p>
          <a:p>
            <a:r>
              <a:rPr lang="ru-RU" sz="1800" dirty="0" smtClean="0"/>
              <a:t>13 new companies were attracted</a:t>
            </a:r>
          </a:p>
          <a:p>
            <a:r>
              <a:rPr lang="ru-RU" sz="1800" dirty="0" smtClean="0"/>
              <a:t>3 companies gave recommends further</a:t>
            </a:r>
          </a:p>
          <a:p>
            <a:r>
              <a:rPr lang="en-US" sz="1800" dirty="0" smtClean="0"/>
              <a:t>N</a:t>
            </a:r>
            <a:r>
              <a:rPr lang="ru-RU" sz="1800" dirty="0" smtClean="0"/>
              <a:t>umber of rejections decreased on 15%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BUT:</a:t>
            </a:r>
          </a:p>
          <a:p>
            <a:r>
              <a:rPr lang="ru-RU" sz="1800" dirty="0" smtClean="0"/>
              <a:t>3 VIP clients has gone</a:t>
            </a:r>
          </a:p>
          <a:p>
            <a:r>
              <a:rPr lang="ru-RU" sz="1800" dirty="0" smtClean="0"/>
              <a:t>5 resourse clients were not satisfacted totally</a:t>
            </a:r>
          </a:p>
          <a:p>
            <a:endParaRPr lang="ru-RU" sz="1800" dirty="0"/>
          </a:p>
        </p:txBody>
      </p:sp>
      <p:pic>
        <p:nvPicPr>
          <p:cNvPr id="7170" name="Picture 2" descr="http://www.wallon.ru/_ph/23/6574261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48880"/>
            <a:ext cx="3438261" cy="257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0372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65</TotalTime>
  <Words>436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Остин</vt:lpstr>
      <vt:lpstr>Problem of CRM implementation in LLC Glosav</vt:lpstr>
      <vt:lpstr>Contents</vt:lpstr>
      <vt:lpstr>A few words about the company</vt:lpstr>
      <vt:lpstr>Main problem (2011)</vt:lpstr>
      <vt:lpstr>Purposes of CRM implementation</vt:lpstr>
      <vt:lpstr>What was made? Step 1.</vt:lpstr>
      <vt:lpstr>What was made? Step 2.</vt:lpstr>
      <vt:lpstr>What was made? Step 3.</vt:lpstr>
      <vt:lpstr>Outcomes (2012)</vt:lpstr>
      <vt:lpstr>Why?</vt:lpstr>
      <vt:lpstr>What to do?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CRM system in LLC Glosav</dc:title>
  <cp:lastModifiedBy>khisamutdinova</cp:lastModifiedBy>
  <cp:revision>11</cp:revision>
  <dcterms:modified xsi:type="dcterms:W3CDTF">2013-12-02T15:34:21Z</dcterms:modified>
</cp:coreProperties>
</file>