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9" r:id="rId3"/>
    <p:sldId id="269" r:id="rId4"/>
    <p:sldId id="261" r:id="rId5"/>
    <p:sldId id="262" r:id="rId6"/>
    <p:sldId id="263" r:id="rId7"/>
    <p:sldId id="264" r:id="rId8"/>
    <p:sldId id="265" r:id="rId9"/>
    <p:sldId id="258" r:id="rId10"/>
    <p:sldId id="260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648" autoAdjust="0"/>
  </p:normalViewPr>
  <p:slideViewPr>
    <p:cSldViewPr>
      <p:cViewPr varScale="1">
        <p:scale>
          <a:sx n="63" d="100"/>
          <a:sy n="63" d="100"/>
        </p:scale>
        <p:origin x="-15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9DC53-79A7-46EB-A003-36530302D5AF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D9A0D-A4BB-4597-B6CD-5F119F8ED5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329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D9A0D-A4BB-4597-B6CD-5F119F8ED56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396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based </a:t>
            </a:r>
            <a:r>
              <a:rPr lang="en-US" sz="1200" b="0" i="0" u="none" strike="noStrike" baseline="0" dirty="0" smtClean="0"/>
              <a:t>on the empirical work of the IMP Group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D9A0D-A4BB-4597-B6CD-5F119F8ED56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742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Briefly</a:t>
            </a:r>
            <a:r>
              <a:rPr lang="en-US" baseline="0" dirty="0" smtClean="0"/>
              <a:t> it is what happens between a single company and others that constitutes the core of business.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D9A0D-A4BB-4597-B6CD-5F119F8ED5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2</a:t>
            </a:r>
            <a:r>
              <a:rPr lang="en-US" baseline="0" dirty="0" smtClean="0"/>
              <a:t>) All companies simultaneously interact with several others and interaction between any 2 companies may affect their interactions with these others.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D9A0D-A4BB-4597-B6CD-5F119F8ED5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baseline="0" dirty="0" smtClean="0"/>
              <a:t>IMP research has demonstrated that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Interaction takes a wide variety of forms in the business landscape: some have a very long history whilst others are more spontaneous; some include complicated technical problem-solving whilst others are very simple from this point of view., etc.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 BUSINESS RELATIONSHIP is a</a:t>
            </a:r>
            <a:r>
              <a:rPr lang="en-US" sz="1200" b="0" i="0" u="none" strike="noStrike" baseline="0" dirty="0" smtClean="0"/>
              <a:t> significant category of interaction processes that become so important to those involved in them that they acquire some quasi-organizational features.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type of interaction process can extend over many years and involve many resources, activities, individuals and many different type of problem solving.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D9A0D-A4BB-4597-B6CD-5F119F8ED56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814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dirty="0" smtClean="0"/>
              <a:t>PRODEXPO-2014:</a:t>
            </a:r>
            <a:r>
              <a:rPr lang="en-US" sz="1200" b="0" baseline="0" dirty="0" smtClean="0"/>
              <a:t> the largest international exhibition for food stuff and soft drinks.</a:t>
            </a:r>
            <a:endParaRPr lang="en-US" sz="1200" b="0" dirty="0" smtClean="0"/>
          </a:p>
          <a:p>
            <a:r>
              <a:rPr lang="en-US" dirty="0" smtClean="0"/>
              <a:t>VEGAS LEX:</a:t>
            </a:r>
            <a:r>
              <a:rPr lang="en-US" baseline="0" dirty="0" smtClean="0"/>
              <a:t> combine and adapt human resources, organize internships. These relationships makes them feel stable. </a:t>
            </a:r>
          </a:p>
          <a:p>
            <a:r>
              <a:rPr lang="en-US" baseline="0" dirty="0" smtClean="0"/>
              <a:t>Vi, the largest media advertising market operator in Russia and Eastern Europe: 2 main and only competitors that provide placement on TV.</a:t>
            </a:r>
          </a:p>
          <a:p>
            <a:r>
              <a:rPr lang="en-US" baseline="0" dirty="0" smtClean="0"/>
              <a:t>Tele2: structured relationships, 600 </a:t>
            </a:r>
            <a:r>
              <a:rPr lang="en-US" baseline="0" dirty="0" err="1" smtClean="0"/>
              <a:t>ppl</a:t>
            </a:r>
            <a:r>
              <a:rPr lang="en-US" baseline="0" dirty="0" smtClean="0"/>
              <a:t>, Tele2 provides all the instructions\trainings\</a:t>
            </a:r>
            <a:r>
              <a:rPr lang="en-US" baseline="0" dirty="0" err="1" smtClean="0"/>
              <a:t>evalutions</a:t>
            </a:r>
            <a:r>
              <a:rPr lang="en-US" baseline="0" dirty="0" smtClean="0"/>
              <a:t>, head of this body is a Tele2 employee. For Tele2 this interaction is critical because of its importance for their subscribers and lack of labor issues, for company X – profit.</a:t>
            </a:r>
          </a:p>
          <a:p>
            <a:r>
              <a:rPr lang="en-US" baseline="0" dirty="0" smtClean="0"/>
              <a:t>***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Each of these relationships is unique. The total investments of the two companies in these continuing interactions are considerable and their effects are highly significant.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is often difficult to evaluate the interactions and its developments and most companies have to engage in a large number of such interaction processes just in order to find the few that are worth developing further.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D9A0D-A4BB-4597-B6CD-5F119F8ED5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baseline="0" dirty="0" smtClean="0"/>
              <a:t>Here is a diagram demonstrating a process of interaction:</a:t>
            </a:r>
          </a:p>
          <a:p>
            <a:pPr>
              <a:buFont typeface="Arial" pitchFamily="34" charset="0"/>
              <a:buChar char="•"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spiral at the centre of the figure is a representation of the process of interaction from which emerge products, services, deliveries, developments, adaptations and payments, each with their particular characteristics and timing. </a:t>
            </a:r>
          </a:p>
          <a:p>
            <a:pPr>
              <a:buFont typeface="Arial" pitchFamily="34" charset="0"/>
              <a:buChar char="•"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arrows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A and B from the spiral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represents A and B’s interpretation and assessment of what has emerged from the interaction and what has been their counterpart’s intentions and approach to it. </a:t>
            </a:r>
          </a:p>
          <a:p>
            <a:pPr>
              <a:buFont typeface="Arial" pitchFamily="34" charset="0"/>
              <a:buChar char="•"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arrows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 A and B to the curve represent A and B’s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respective approaches to the interaction between them.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spiral indicates that interaction is an evolving process. It has no single identifiable outcome or end-point because each output is an input into the continuing process and will be interpreted differently by each counterpart involved in the interaction and by others.</a:t>
            </a:r>
            <a:endParaRPr lang="en-US" sz="1200" b="0" i="0" u="none" strike="noStrike" baseline="0" dirty="0" smtClean="0"/>
          </a:p>
          <a:p>
            <a:r>
              <a:rPr lang="en-US" sz="1200" b="0" i="0" u="none" strike="noStrike" baseline="0" dirty="0" smtClean="0"/>
              <a:t>No actor ever interacts with just one counterpart. – NEXT FIGURE, a typical situation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D9A0D-A4BB-4597-B6CD-5F119F8ED56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4872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greater the involvement of a company in a particular interaction, the greater will be the effects on its own activities, on its resources and on the company itself. Interaction is a cumulative process over time.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D9A0D-A4BB-4597-B6CD-5F119F8ED5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sz="1200" b="0" i="0" u="none" strike="noStrike" baseline="0" dirty="0" smtClean="0"/>
              <a:t>The knowledge on which operations are based is not bound by corporate borders, but effectively exists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between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companies.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i="0" u="none" strike="noStrike" baseline="0" dirty="0" smtClean="0"/>
              <a:t>This development might lead to negative as well as positive outcomes for companies by leading them into uneconomic activities or to unproductive investments.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D9A0D-A4BB-4597-B6CD-5F119F8ED56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797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3C7A-F683-42CE-BB8B-2A24AD7A435E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F03E3F9-B7D6-4736-8F35-2758C3D2D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3C7A-F683-42CE-BB8B-2A24AD7A435E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3E3F9-B7D6-4736-8F35-2758C3D2D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3C7A-F683-42CE-BB8B-2A24AD7A435E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3E3F9-B7D6-4736-8F35-2758C3D2D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3C7A-F683-42CE-BB8B-2A24AD7A435E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3E3F9-B7D6-4736-8F35-2758C3D2D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3C7A-F683-42CE-BB8B-2A24AD7A435E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03E3F9-B7D6-4736-8F35-2758C3D2D2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3C7A-F683-42CE-BB8B-2A24AD7A435E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3E3F9-B7D6-4736-8F35-2758C3D2D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3C7A-F683-42CE-BB8B-2A24AD7A435E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3E3F9-B7D6-4736-8F35-2758C3D2D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3C7A-F683-42CE-BB8B-2A24AD7A435E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3E3F9-B7D6-4736-8F35-2758C3D2D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3C7A-F683-42CE-BB8B-2A24AD7A435E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3E3F9-B7D6-4736-8F35-2758C3D2D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3C7A-F683-42CE-BB8B-2A24AD7A435E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3E3F9-B7D6-4736-8F35-2758C3D2D2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13C7A-F683-42CE-BB8B-2A24AD7A435E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F03E3F9-B7D6-4736-8F35-2758C3D2D2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3313C7A-F683-42CE-BB8B-2A24AD7A435E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F03E3F9-B7D6-4736-8F35-2758C3D2D2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017241"/>
            <a:ext cx="7772400" cy="4571999"/>
          </a:xfrm>
        </p:spPr>
        <p:txBody>
          <a:bodyPr/>
          <a:lstStyle/>
          <a:p>
            <a:r>
              <a:rPr lang="en-US" sz="5400" dirty="0" smtClean="0"/>
              <a:t>Interaction as a part of business relationship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Victoria </a:t>
            </a:r>
            <a:r>
              <a:rPr lang="en-US" dirty="0" err="1" smtClean="0"/>
              <a:t>vorobyeva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Managerial outcomes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0" dirty="0" smtClean="0"/>
              <a:t>Management as a </a:t>
            </a:r>
            <a:r>
              <a:rPr lang="en-US" sz="2400" b="0" dirty="0"/>
              <a:t>process of working within a structure </a:t>
            </a:r>
            <a:r>
              <a:rPr lang="en-US" sz="2400" b="0" dirty="0" smtClean="0"/>
              <a:t>of specific </a:t>
            </a:r>
            <a:r>
              <a:rPr lang="en-US" sz="2400" b="0" dirty="0"/>
              <a:t>interdependencies with others</a:t>
            </a:r>
            <a:r>
              <a:rPr lang="en-US" sz="2400" b="0" dirty="0" smtClean="0"/>
              <a:t>.</a:t>
            </a:r>
            <a:r>
              <a:rPr lang="en-US" sz="2400" b="0" dirty="0"/>
              <a:t> </a:t>
            </a:r>
            <a:endParaRPr lang="en-US" sz="2400" b="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b="0" dirty="0" smtClean="0"/>
              <a:t>Interaction </a:t>
            </a:r>
            <a:r>
              <a:rPr lang="en-US" sz="2400" b="0" dirty="0"/>
              <a:t>can be </a:t>
            </a:r>
            <a:r>
              <a:rPr lang="en-US" sz="2400" b="0" dirty="0" smtClean="0"/>
              <a:t>the means </a:t>
            </a:r>
            <a:r>
              <a:rPr lang="en-US" sz="2400" b="0" dirty="0"/>
              <a:t>through which business actors </a:t>
            </a:r>
            <a:r>
              <a:rPr lang="en-US" sz="2400" b="0" dirty="0" smtClean="0"/>
              <a:t>coevolve and </a:t>
            </a:r>
            <a:r>
              <a:rPr lang="en-US" sz="2400" b="0" dirty="0"/>
              <a:t>co-create the physical as </a:t>
            </a:r>
            <a:r>
              <a:rPr lang="en-US" sz="2400" b="0" dirty="0" smtClean="0"/>
              <a:t>well as </a:t>
            </a:r>
            <a:r>
              <a:rPr lang="en-US" sz="2400" b="0" dirty="0"/>
              <a:t>the economic </a:t>
            </a:r>
            <a:r>
              <a:rPr lang="en-US" sz="2400" b="0" dirty="0" smtClean="0"/>
              <a:t>context.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0" dirty="0" smtClean="0"/>
              <a:t>The development </a:t>
            </a:r>
            <a:r>
              <a:rPr lang="en-US" sz="2400" b="0" dirty="0"/>
              <a:t>of interaction processes </a:t>
            </a:r>
            <a:r>
              <a:rPr lang="en-US" sz="2400" b="0" dirty="0" smtClean="0"/>
              <a:t>with others </a:t>
            </a:r>
            <a:r>
              <a:rPr lang="en-US" sz="2400" b="0" dirty="0"/>
              <a:t>enables </a:t>
            </a:r>
            <a:r>
              <a:rPr lang="en-US" sz="2400" b="0" dirty="0" smtClean="0"/>
              <a:t>each </a:t>
            </a:r>
            <a:r>
              <a:rPr lang="en-US" sz="2400" b="0" dirty="0"/>
              <a:t>company </a:t>
            </a:r>
            <a:r>
              <a:rPr lang="en-US" sz="2400" b="0" dirty="0" smtClean="0"/>
              <a:t>to </a:t>
            </a:r>
            <a:r>
              <a:rPr lang="en-US" sz="2400" b="0" dirty="0" err="1" smtClean="0"/>
              <a:t>rationalise</a:t>
            </a:r>
            <a:r>
              <a:rPr lang="en-US" sz="2400" b="0" dirty="0" smtClean="0"/>
              <a:t> </a:t>
            </a:r>
            <a:r>
              <a:rPr lang="en-US" sz="2400" b="0" dirty="0"/>
              <a:t>investment in its own </a:t>
            </a:r>
            <a:r>
              <a:rPr lang="en-US" sz="2400" b="0" dirty="0" smtClean="0"/>
              <a:t>physical and </a:t>
            </a:r>
            <a:r>
              <a:rPr lang="en-US" sz="2400" b="0" dirty="0"/>
              <a:t>intellectual assets.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15953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56792"/>
            <a:ext cx="5791200" cy="1371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Thank you!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54587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Interpret business interaction process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Introduce the conceptualized model of interaction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Highlight interaction as </a:t>
            </a:r>
            <a:r>
              <a:rPr lang="en-US" dirty="0"/>
              <a:t>the central process within the business </a:t>
            </a:r>
            <a:r>
              <a:rPr lang="en-US" dirty="0" smtClean="0"/>
              <a:t>landscape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5800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5791200" cy="1371600"/>
          </a:xfrm>
        </p:spPr>
        <p:txBody>
          <a:bodyPr/>
          <a:lstStyle/>
          <a:p>
            <a:pPr algn="ctr"/>
            <a:r>
              <a:rPr lang="en-US" dirty="0" smtClean="0"/>
              <a:t>What is Interaction?</a:t>
            </a:r>
            <a:endParaRPr lang="ru-RU" dirty="0"/>
          </a:p>
        </p:txBody>
      </p:sp>
      <p:pic>
        <p:nvPicPr>
          <p:cNvPr id="1026" name="Picture 2" descr="http://tplusb.de/media/Bilder/Teamwork_mit_Insights_Discovery_g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132856"/>
            <a:ext cx="4791405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4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Always involves costs for each actor but benefits usually outweigh these costs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Not just a dyadic process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The major means </a:t>
            </a:r>
            <a:r>
              <a:rPr lang="en-US" dirty="0"/>
              <a:t>through which </a:t>
            </a:r>
            <a:r>
              <a:rPr lang="en-US" dirty="0" smtClean="0"/>
              <a:t>companies systematically </a:t>
            </a:r>
            <a:r>
              <a:rPr lang="en-US" dirty="0"/>
              <a:t>relate and combine </a:t>
            </a:r>
            <a:r>
              <a:rPr lang="en-US" dirty="0" smtClean="0"/>
              <a:t>their activities </a:t>
            </a:r>
            <a:r>
              <a:rPr lang="en-US" dirty="0"/>
              <a:t>and resources to each </a:t>
            </a:r>
            <a:r>
              <a:rPr lang="en-US" dirty="0" smtClean="0"/>
              <a:t>other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Provides a means for companies to address their respective issues and problems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May generate problems for the companies and conflict between them OR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May lead to change and dynamism in companies as well as leading to cooperation and stability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0939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051720" y="2132856"/>
            <a:ext cx="4242638" cy="223224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800" b="1" dirty="0" smtClean="0"/>
              <a:t>Business relationship</a:t>
            </a:r>
            <a:endParaRPr lang="ru-RU" sz="3800" b="1" dirty="0"/>
          </a:p>
        </p:txBody>
      </p:sp>
    </p:spTree>
    <p:extLst>
      <p:ext uri="{BB962C8B-B14F-4D97-AF65-F5344CB8AC3E}">
        <p14:creationId xmlns:p14="http://schemas.microsoft.com/office/powerpoint/2010/main" val="212748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9552" y="1572768"/>
            <a:ext cx="3744416" cy="639762"/>
          </a:xfrm>
        </p:spPr>
        <p:txBody>
          <a:bodyPr/>
          <a:lstStyle/>
          <a:p>
            <a:r>
              <a:rPr lang="en-US" dirty="0" smtClean="0"/>
              <a:t>Interactions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39552" y="2259366"/>
            <a:ext cx="3744416" cy="4121962"/>
          </a:xfrm>
        </p:spPr>
        <p:txBody>
          <a:bodyPr>
            <a:normAutofit/>
          </a:bodyPr>
          <a:lstStyle/>
          <a:p>
            <a:pPr marL="268288" indent="-268288">
              <a:buFont typeface="+mj-lt"/>
              <a:buAutoNum type="arabicPeriod"/>
            </a:pPr>
            <a:r>
              <a:rPr lang="en-US" sz="2000" b="0" dirty="0" smtClean="0"/>
              <a:t>ROSATOM </a:t>
            </a:r>
            <a:r>
              <a:rPr lang="en-US" sz="2000" b="0" dirty="0" smtClean="0"/>
              <a:t>organizes </a:t>
            </a:r>
            <a:r>
              <a:rPr lang="en-US" sz="2000" b="0" dirty="0" smtClean="0"/>
              <a:t>tenders.</a:t>
            </a:r>
          </a:p>
          <a:p>
            <a:pPr marL="268288" indent="-268288">
              <a:buFont typeface="+mj-lt"/>
              <a:buAutoNum type="arabicPeriod"/>
            </a:pPr>
            <a:r>
              <a:rPr lang="en-US" sz="2000" b="0" dirty="0" smtClean="0"/>
              <a:t>Companies gathering at PRODEXPO-2014.</a:t>
            </a:r>
          </a:p>
          <a:p>
            <a:pPr marL="268288" indent="-268288">
              <a:buFont typeface="+mj-lt"/>
              <a:buAutoNum type="arabicPeriod"/>
            </a:pPr>
            <a:r>
              <a:rPr lang="en-US" sz="2000" b="0" dirty="0" err="1" smtClean="0"/>
              <a:t>Groupon</a:t>
            </a:r>
            <a:r>
              <a:rPr lang="en-US" sz="2000" b="0" dirty="0" smtClean="0"/>
              <a:t> provides 55% discount for </a:t>
            </a:r>
            <a:r>
              <a:rPr lang="en-US" sz="2000" b="0" dirty="0" err="1" smtClean="0"/>
              <a:t>Ronikon</a:t>
            </a:r>
            <a:r>
              <a:rPr lang="en-US" sz="2000" b="0" dirty="0" smtClean="0"/>
              <a:t> furniture (one-time offer).</a:t>
            </a:r>
          </a:p>
          <a:p>
            <a:pPr marL="268288" indent="-268288">
              <a:buFont typeface="+mj-lt"/>
              <a:buAutoNum type="arabicPeriod"/>
            </a:pPr>
            <a:endParaRPr lang="en-US" sz="2000" b="0" dirty="0" smtClean="0"/>
          </a:p>
          <a:p>
            <a:pPr marL="268288" indent="-268288">
              <a:buFont typeface="+mj-lt"/>
              <a:buAutoNum type="arabicPeriod"/>
            </a:pPr>
            <a:endParaRPr lang="en-US" sz="2000" b="0" dirty="0" smtClean="0"/>
          </a:p>
          <a:p>
            <a:pPr marL="268288" indent="-268288">
              <a:buFont typeface="+mj-lt"/>
              <a:buAutoNum type="arabicPeriod"/>
            </a:pPr>
            <a:endParaRPr lang="ru-RU" sz="2000" b="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716016" y="1572768"/>
            <a:ext cx="3669032" cy="639762"/>
          </a:xfrm>
        </p:spPr>
        <p:txBody>
          <a:bodyPr/>
          <a:lstStyle/>
          <a:p>
            <a:r>
              <a:rPr lang="en-US" dirty="0" smtClean="0"/>
              <a:t>Business relationship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16016" y="2259366"/>
            <a:ext cx="3672408" cy="4121962"/>
          </a:xfrm>
        </p:spPr>
        <p:txBody>
          <a:bodyPr>
            <a:normAutofit/>
          </a:bodyPr>
          <a:lstStyle/>
          <a:p>
            <a:pPr marL="268288" indent="-268288">
              <a:buFont typeface="+mj-lt"/>
              <a:buAutoNum type="arabicPeriod"/>
            </a:pPr>
            <a:r>
              <a:rPr lang="en-US" sz="2000" b="0" dirty="0" smtClean="0"/>
              <a:t>VEGAS LEX law firm partners with some law firms abroad to share the projects and experience.</a:t>
            </a:r>
          </a:p>
          <a:p>
            <a:pPr marL="268288" indent="-268288">
              <a:buFont typeface="+mj-lt"/>
              <a:buAutoNum type="arabicPeriod"/>
            </a:pPr>
            <a:r>
              <a:rPr lang="en-US" sz="2000" b="0" dirty="0" err="1" smtClean="0"/>
              <a:t>Gazprom</a:t>
            </a:r>
            <a:r>
              <a:rPr lang="en-US" sz="2000" b="0" dirty="0" smtClean="0"/>
              <a:t>-Media top-management has been updated with new people from Vi.</a:t>
            </a:r>
          </a:p>
          <a:p>
            <a:pPr marL="268288" indent="-268288">
              <a:buFont typeface="+mj-lt"/>
              <a:buAutoNum type="arabicPeriod"/>
            </a:pPr>
            <a:r>
              <a:rPr lang="en-US" sz="2000" b="0" dirty="0" smtClean="0"/>
              <a:t>Tele2 has the long-term relationships with the X company that provides call-center services.</a:t>
            </a:r>
          </a:p>
          <a:p>
            <a:pPr marL="268288" indent="-268288">
              <a:buFont typeface="+mj-lt"/>
              <a:buAutoNum type="arabicPeriod"/>
            </a:pPr>
            <a:endParaRPr lang="ru-RU" sz="2000" b="0" dirty="0"/>
          </a:p>
        </p:txBody>
      </p:sp>
    </p:spTree>
    <p:extLst>
      <p:ext uri="{BB962C8B-B14F-4D97-AF65-F5344CB8AC3E}">
        <p14:creationId xmlns:p14="http://schemas.microsoft.com/office/powerpoint/2010/main" val="227343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9" y="1268760"/>
            <a:ext cx="8208912" cy="5388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923112" cy="1371600"/>
          </a:xfrm>
        </p:spPr>
        <p:txBody>
          <a:bodyPr/>
          <a:lstStyle/>
          <a:p>
            <a:r>
              <a:rPr lang="en-US" dirty="0" smtClean="0"/>
              <a:t>Business interaction process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493" y="4832048"/>
            <a:ext cx="6408712" cy="1996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7412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interaction?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Interaction is the </a:t>
            </a:r>
            <a:r>
              <a:rPr lang="en-US" b="0" dirty="0" smtClean="0"/>
              <a:t>substantive process </a:t>
            </a:r>
            <a:r>
              <a:rPr lang="en-US" b="0" dirty="0"/>
              <a:t>that occurs between</a:t>
            </a:r>
          </a:p>
          <a:p>
            <a:r>
              <a:rPr lang="en-US" b="0" dirty="0"/>
              <a:t>business actors through which </a:t>
            </a:r>
            <a:r>
              <a:rPr lang="en-US" b="0" dirty="0" smtClean="0"/>
              <a:t>all of </a:t>
            </a:r>
            <a:r>
              <a:rPr lang="en-US" b="0" dirty="0"/>
              <a:t>the aspects of business:</a:t>
            </a:r>
          </a:p>
          <a:p>
            <a:r>
              <a:rPr lang="en-US" b="0" dirty="0"/>
              <a:t>material, financial and human </a:t>
            </a:r>
            <a:r>
              <a:rPr lang="en-US" b="0" dirty="0" smtClean="0"/>
              <a:t>and all </a:t>
            </a:r>
            <a:r>
              <a:rPr lang="en-US" b="0" dirty="0"/>
              <a:t>of the elements of business:</a:t>
            </a:r>
          </a:p>
          <a:p>
            <a:r>
              <a:rPr lang="en-US" b="0" dirty="0"/>
              <a:t>actors, activities and </a:t>
            </a:r>
            <a:r>
              <a:rPr lang="en-US" b="0" dirty="0" smtClean="0"/>
              <a:t>resources take </a:t>
            </a:r>
            <a:r>
              <a:rPr lang="en-US" b="0" dirty="0"/>
              <a:t>their form, are changed and</a:t>
            </a:r>
          </a:p>
          <a:p>
            <a:r>
              <a:rPr lang="en-US" b="0" dirty="0"/>
              <a:t>are transformed</a:t>
            </a:r>
            <a:r>
              <a:rPr lang="en-US" b="0" dirty="0" smtClean="0"/>
              <a:t>.</a:t>
            </a:r>
          </a:p>
          <a:p>
            <a:endParaRPr lang="en-US" b="0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Business interaction is a process in which ideas, solutions, technologies and problems and interdependencies are transferred across a network of companies.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277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403230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0" dirty="0"/>
              <a:t>interaction is the core process </a:t>
            </a:r>
            <a:r>
              <a:rPr lang="en-US" sz="2400" b="0" dirty="0" smtClean="0"/>
              <a:t>of the </a:t>
            </a:r>
            <a:r>
              <a:rPr lang="en-US" sz="2400" b="0" dirty="0"/>
              <a:t>business </a:t>
            </a:r>
            <a:r>
              <a:rPr lang="en-US" sz="2400" b="0" dirty="0" smtClean="0"/>
              <a:t>landscape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0" dirty="0"/>
              <a:t>the </a:t>
            </a:r>
            <a:r>
              <a:rPr lang="en-US" sz="2400" b="0" dirty="0" smtClean="0"/>
              <a:t>process between </a:t>
            </a:r>
            <a:r>
              <a:rPr lang="en-US" sz="2400" b="0" dirty="0"/>
              <a:t>each set of counterparts </a:t>
            </a:r>
            <a:r>
              <a:rPr lang="en-US" sz="2400" b="0" dirty="0" smtClean="0"/>
              <a:t>is unique </a:t>
            </a:r>
            <a:r>
              <a:rPr lang="en-US" sz="2400" b="0" dirty="0"/>
              <a:t>and may involve multiple </a:t>
            </a:r>
            <a:r>
              <a:rPr lang="en-US" sz="2400" b="0" dirty="0" smtClean="0"/>
              <a:t>episodes over time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0" dirty="0"/>
              <a:t>products </a:t>
            </a:r>
            <a:r>
              <a:rPr lang="en-US" sz="2400" b="0" dirty="0" smtClean="0"/>
              <a:t>or services </a:t>
            </a:r>
            <a:r>
              <a:rPr lang="en-US" sz="2400" b="0" dirty="0"/>
              <a:t>are </a:t>
            </a:r>
            <a:r>
              <a:rPr lang="en-US" sz="2400" b="0" dirty="0" smtClean="0"/>
              <a:t>the </a:t>
            </a:r>
            <a:r>
              <a:rPr lang="en-US" sz="2400" b="0" dirty="0"/>
              <a:t>most </a:t>
            </a:r>
            <a:r>
              <a:rPr lang="en-US" sz="2400" b="0" dirty="0" smtClean="0"/>
              <a:t>immediately apparent outcomes of interaction processes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0" dirty="0"/>
              <a:t>business actors</a:t>
            </a:r>
            <a:r>
              <a:rPr lang="en-US" sz="2400" b="0" dirty="0" smtClean="0"/>
              <a:t>, activities</a:t>
            </a:r>
            <a:r>
              <a:rPr lang="en-US" sz="2400" b="0" dirty="0"/>
              <a:t>, resources are not simply </a:t>
            </a:r>
            <a:r>
              <a:rPr lang="en-US" sz="2400" b="0" dirty="0" smtClean="0"/>
              <a:t>the result </a:t>
            </a:r>
            <a:r>
              <a:rPr lang="en-US" sz="2400" b="0" dirty="0"/>
              <a:t>of individual company strategy </a:t>
            </a:r>
            <a:r>
              <a:rPr lang="en-US" sz="2400" b="0" dirty="0" smtClean="0"/>
              <a:t>but are </a:t>
            </a:r>
            <a:r>
              <a:rPr lang="en-US" sz="2400" b="0" dirty="0"/>
              <a:t>equally the outcome of </a:t>
            </a:r>
            <a:r>
              <a:rPr lang="en-US" sz="2400" b="0" dirty="0" smtClean="0"/>
              <a:t>specific interaction processes</a:t>
            </a:r>
            <a:endParaRPr lang="ru-RU" sz="2400" b="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1426</TotalTime>
  <Words>957</Words>
  <Application>Microsoft Office PowerPoint</Application>
  <PresentationFormat>Экран (4:3)</PresentationFormat>
  <Paragraphs>74</Paragraphs>
  <Slides>11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Главная</vt:lpstr>
      <vt:lpstr>Interaction as a part of business relationship</vt:lpstr>
      <vt:lpstr>Objectives</vt:lpstr>
      <vt:lpstr>What is Interaction?</vt:lpstr>
      <vt:lpstr>interaction</vt:lpstr>
      <vt:lpstr>Презентация PowerPoint</vt:lpstr>
      <vt:lpstr>Examples</vt:lpstr>
      <vt:lpstr>Business interaction process</vt:lpstr>
      <vt:lpstr>What is interaction?</vt:lpstr>
      <vt:lpstr>Conclusions</vt:lpstr>
      <vt:lpstr>Managerial outcomes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Interaction in business network</dc:title>
  <dc:creator>User</dc:creator>
  <cp:lastModifiedBy>Воробьева Виктория Сергеевна</cp:lastModifiedBy>
  <cp:revision>92</cp:revision>
  <dcterms:created xsi:type="dcterms:W3CDTF">2013-12-01T11:20:44Z</dcterms:created>
  <dcterms:modified xsi:type="dcterms:W3CDTF">2013-12-05T15:19:00Z</dcterms:modified>
</cp:coreProperties>
</file>