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66" r:id="rId4"/>
    <p:sldId id="267" r:id="rId5"/>
    <p:sldId id="268" r:id="rId6"/>
    <p:sldId id="269" r:id="rId7"/>
    <p:sldId id="270" r:id="rId8"/>
    <p:sldId id="271" r:id="rId9"/>
    <p:sldId id="272" r:id="rId10"/>
    <p:sldId id="273" r:id="rId11"/>
    <p:sldId id="274" r:id="rId12"/>
    <p:sldId id="275" r:id="rId13"/>
    <p:sldId id="260" r:id="rId14"/>
    <p:sldId id="261" r:id="rId15"/>
    <p:sldId id="262" r:id="rId16"/>
    <p:sldId id="276" r:id="rId17"/>
    <p:sldId id="263" r:id="rId18"/>
    <p:sldId id="264" r:id="rId19"/>
    <p:sldId id="277" r:id="rId20"/>
    <p:sldId id="278" r:id="rId21"/>
    <p:sldId id="257" r:id="rId22"/>
    <p:sldId id="259"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576"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33FD99-2E0F-4F6D-B311-3C2B9E12DC6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ru-RU"/>
        </a:p>
      </dgm:t>
    </dgm:pt>
    <dgm:pt modelId="{4D252881-0C9F-41EB-8D54-490113B86E98}">
      <dgm:prSet phldrT="[Текст]"/>
      <dgm:spPr/>
      <dgm:t>
        <a:bodyPr/>
        <a:lstStyle/>
        <a:p>
          <a:r>
            <a:rPr lang="en-US" b="1" dirty="0" smtClean="0"/>
            <a:t>Clients</a:t>
          </a:r>
          <a:r>
            <a:rPr lang="en-US" dirty="0" smtClean="0"/>
            <a:t>:</a:t>
          </a:r>
        </a:p>
        <a:p>
          <a:r>
            <a:rPr lang="en-US" dirty="0" smtClean="0"/>
            <a:t>Best price and range of goods; flexible discount systems</a:t>
          </a:r>
          <a:endParaRPr lang="ru-RU" dirty="0"/>
        </a:p>
      </dgm:t>
    </dgm:pt>
    <dgm:pt modelId="{7D5E94C1-EF21-4228-8817-AE30367A5893}" type="parTrans" cxnId="{D3A36AA8-0DAB-4DAD-86C4-FF59EA23A2A6}">
      <dgm:prSet/>
      <dgm:spPr/>
      <dgm:t>
        <a:bodyPr/>
        <a:lstStyle/>
        <a:p>
          <a:endParaRPr lang="ru-RU"/>
        </a:p>
      </dgm:t>
    </dgm:pt>
    <dgm:pt modelId="{73D1E0FC-2DC0-45B4-8BA6-B1B667B29D73}" type="sibTrans" cxnId="{D3A36AA8-0DAB-4DAD-86C4-FF59EA23A2A6}">
      <dgm:prSet/>
      <dgm:spPr/>
      <dgm:t>
        <a:bodyPr/>
        <a:lstStyle/>
        <a:p>
          <a:endParaRPr lang="ru-RU"/>
        </a:p>
      </dgm:t>
    </dgm:pt>
    <dgm:pt modelId="{9E9B2038-734B-488A-9765-80073C104F52}">
      <dgm:prSet phldrT="[Текст]"/>
      <dgm:spPr/>
      <dgm:t>
        <a:bodyPr/>
        <a:lstStyle/>
        <a:p>
          <a:r>
            <a:rPr lang="en-US" b="1" dirty="0" smtClean="0"/>
            <a:t>Suppliers</a:t>
          </a:r>
          <a:r>
            <a:rPr lang="en-US" dirty="0" smtClean="0"/>
            <a:t>:</a:t>
          </a:r>
        </a:p>
        <a:p>
          <a:r>
            <a:rPr lang="en-US" dirty="0" smtClean="0"/>
            <a:t>- LR, clear and honest relations</a:t>
          </a:r>
        </a:p>
        <a:p>
          <a:r>
            <a:rPr lang="en-US" dirty="0" smtClean="0"/>
            <a:t>- Mutual beneficial agreements</a:t>
          </a:r>
          <a:endParaRPr lang="ru-RU" dirty="0"/>
        </a:p>
      </dgm:t>
    </dgm:pt>
    <dgm:pt modelId="{89A108A6-4B42-43CC-B1A6-333CD91AB3B6}" type="parTrans" cxnId="{B310338F-BC44-43C8-A71B-D230EB953C30}">
      <dgm:prSet/>
      <dgm:spPr/>
      <dgm:t>
        <a:bodyPr/>
        <a:lstStyle/>
        <a:p>
          <a:endParaRPr lang="ru-RU"/>
        </a:p>
      </dgm:t>
    </dgm:pt>
    <dgm:pt modelId="{60A1F22A-BD34-4F00-ADAD-71668DD92FFF}" type="sibTrans" cxnId="{B310338F-BC44-43C8-A71B-D230EB953C30}">
      <dgm:prSet/>
      <dgm:spPr/>
      <dgm:t>
        <a:bodyPr/>
        <a:lstStyle/>
        <a:p>
          <a:endParaRPr lang="ru-RU"/>
        </a:p>
      </dgm:t>
    </dgm:pt>
    <dgm:pt modelId="{D8E864FB-BE68-416D-960D-36B1C7E66724}">
      <dgm:prSet phldrT="[Текст]"/>
      <dgm:spPr/>
      <dgm:t>
        <a:bodyPr/>
        <a:lstStyle/>
        <a:p>
          <a:r>
            <a:rPr lang="en-US" b="1" dirty="0" smtClean="0"/>
            <a:t>Government</a:t>
          </a:r>
          <a:r>
            <a:rPr lang="en-US" dirty="0" smtClean="0"/>
            <a:t>:</a:t>
          </a:r>
        </a:p>
        <a:p>
          <a:r>
            <a:rPr lang="en-US" dirty="0" smtClean="0"/>
            <a:t>- Sales permission</a:t>
          </a:r>
        </a:p>
        <a:p>
          <a:r>
            <a:rPr lang="en-US" dirty="0" smtClean="0"/>
            <a:t>- Territorial legislation, etc.</a:t>
          </a:r>
          <a:endParaRPr lang="ru-RU" dirty="0"/>
        </a:p>
      </dgm:t>
    </dgm:pt>
    <dgm:pt modelId="{80B86155-9D55-486A-A613-C6B057C0FDE1}" type="parTrans" cxnId="{8CD14925-0648-4183-9ADA-2D57CD70A2C9}">
      <dgm:prSet/>
      <dgm:spPr/>
      <dgm:t>
        <a:bodyPr/>
        <a:lstStyle/>
        <a:p>
          <a:endParaRPr lang="ru-RU"/>
        </a:p>
      </dgm:t>
    </dgm:pt>
    <dgm:pt modelId="{0B156522-0CA4-4781-B04E-D9D2ED69D155}" type="sibTrans" cxnId="{8CD14925-0648-4183-9ADA-2D57CD70A2C9}">
      <dgm:prSet/>
      <dgm:spPr/>
      <dgm:t>
        <a:bodyPr/>
        <a:lstStyle/>
        <a:p>
          <a:endParaRPr lang="ru-RU"/>
        </a:p>
      </dgm:t>
    </dgm:pt>
    <dgm:pt modelId="{63496A78-2057-477E-87B8-49385C03F2D5}">
      <dgm:prSet phldrT="[Текст]"/>
      <dgm:spPr/>
      <dgm:t>
        <a:bodyPr/>
        <a:lstStyle/>
        <a:p>
          <a:r>
            <a:rPr lang="en-US" b="1" dirty="0" smtClean="0"/>
            <a:t>Internal</a:t>
          </a:r>
          <a:r>
            <a:rPr lang="en-US" dirty="0" smtClean="0"/>
            <a:t>:</a:t>
          </a:r>
        </a:p>
        <a:p>
          <a:r>
            <a:rPr lang="en-US" dirty="0" smtClean="0"/>
            <a:t>- Employees;</a:t>
          </a:r>
        </a:p>
        <a:p>
          <a:r>
            <a:rPr lang="en-US" dirty="0" smtClean="0"/>
            <a:t>- Owners (co-founders)</a:t>
          </a:r>
          <a:endParaRPr lang="ru-RU" dirty="0"/>
        </a:p>
      </dgm:t>
    </dgm:pt>
    <dgm:pt modelId="{235ED204-C820-4722-A60C-A0FB662B0A80}" type="parTrans" cxnId="{172F3F0D-2DEB-4DCB-AD0C-F108CF09D022}">
      <dgm:prSet/>
      <dgm:spPr/>
      <dgm:t>
        <a:bodyPr/>
        <a:lstStyle/>
        <a:p>
          <a:endParaRPr lang="ru-RU"/>
        </a:p>
      </dgm:t>
    </dgm:pt>
    <dgm:pt modelId="{2D5A6025-E03F-4F4C-8E8A-0BB21EDC60C6}" type="sibTrans" cxnId="{172F3F0D-2DEB-4DCB-AD0C-F108CF09D022}">
      <dgm:prSet/>
      <dgm:spPr/>
      <dgm:t>
        <a:bodyPr/>
        <a:lstStyle/>
        <a:p>
          <a:endParaRPr lang="ru-RU"/>
        </a:p>
      </dgm:t>
    </dgm:pt>
    <dgm:pt modelId="{B09B710C-1305-479A-8F7E-42246D38C18E}">
      <dgm:prSet phldrT="[Текст]"/>
      <dgm:spPr/>
      <dgm:t>
        <a:bodyPr/>
        <a:lstStyle/>
        <a:p>
          <a:r>
            <a:rPr lang="en-US" b="1" dirty="0" smtClean="0"/>
            <a:t>Competitors &amp; Partners</a:t>
          </a:r>
          <a:r>
            <a:rPr lang="en-US" dirty="0" smtClean="0"/>
            <a:t>:</a:t>
          </a:r>
        </a:p>
        <a:p>
          <a:r>
            <a:rPr lang="en-US" dirty="0" smtClean="0"/>
            <a:t>- Actions and strategies connected with sales and market share</a:t>
          </a:r>
          <a:endParaRPr lang="ru-RU" dirty="0"/>
        </a:p>
      </dgm:t>
    </dgm:pt>
    <dgm:pt modelId="{CB4ED429-08C9-4F1F-9980-218A5505BA82}" type="parTrans" cxnId="{0F65ACC5-5A02-475B-B3AF-90B4AE621A8C}">
      <dgm:prSet/>
      <dgm:spPr/>
      <dgm:t>
        <a:bodyPr/>
        <a:lstStyle/>
        <a:p>
          <a:endParaRPr lang="ru-RU"/>
        </a:p>
      </dgm:t>
    </dgm:pt>
    <dgm:pt modelId="{FBBF5815-D257-4342-84EF-CD210683E553}" type="sibTrans" cxnId="{0F65ACC5-5A02-475B-B3AF-90B4AE621A8C}">
      <dgm:prSet/>
      <dgm:spPr/>
      <dgm:t>
        <a:bodyPr/>
        <a:lstStyle/>
        <a:p>
          <a:endParaRPr lang="ru-RU"/>
        </a:p>
      </dgm:t>
    </dgm:pt>
    <dgm:pt modelId="{EEACD878-67CD-4F99-866A-6E39B8B53CE2}" type="pres">
      <dgm:prSet presAssocID="{C333FD99-2E0F-4F6D-B311-3C2B9E12DC6C}" presName="diagram" presStyleCnt="0">
        <dgm:presLayoutVars>
          <dgm:chMax val="1"/>
          <dgm:dir/>
          <dgm:animLvl val="ctr"/>
          <dgm:resizeHandles val="exact"/>
        </dgm:presLayoutVars>
      </dgm:prSet>
      <dgm:spPr/>
      <dgm:t>
        <a:bodyPr/>
        <a:lstStyle/>
        <a:p>
          <a:endParaRPr lang="ru-RU"/>
        </a:p>
      </dgm:t>
    </dgm:pt>
    <dgm:pt modelId="{C3367C11-B8BC-4575-B823-F605E6C16578}" type="pres">
      <dgm:prSet presAssocID="{C333FD99-2E0F-4F6D-B311-3C2B9E12DC6C}" presName="matrix" presStyleCnt="0"/>
      <dgm:spPr/>
    </dgm:pt>
    <dgm:pt modelId="{7AF72937-BA02-4D2F-81DB-BD0F988EBDEB}" type="pres">
      <dgm:prSet presAssocID="{C333FD99-2E0F-4F6D-B311-3C2B9E12DC6C}" presName="tile1" presStyleLbl="node1" presStyleIdx="0" presStyleCnt="4"/>
      <dgm:spPr/>
      <dgm:t>
        <a:bodyPr/>
        <a:lstStyle/>
        <a:p>
          <a:endParaRPr lang="ru-RU"/>
        </a:p>
      </dgm:t>
    </dgm:pt>
    <dgm:pt modelId="{1BF75C92-CC48-4949-AEA1-9B66AC6B0A46}" type="pres">
      <dgm:prSet presAssocID="{C333FD99-2E0F-4F6D-B311-3C2B9E12DC6C}" presName="tile1text" presStyleLbl="node1" presStyleIdx="0" presStyleCnt="4">
        <dgm:presLayoutVars>
          <dgm:chMax val="0"/>
          <dgm:chPref val="0"/>
          <dgm:bulletEnabled val="1"/>
        </dgm:presLayoutVars>
      </dgm:prSet>
      <dgm:spPr/>
      <dgm:t>
        <a:bodyPr/>
        <a:lstStyle/>
        <a:p>
          <a:endParaRPr lang="ru-RU"/>
        </a:p>
      </dgm:t>
    </dgm:pt>
    <dgm:pt modelId="{50ADD9CE-15CE-418E-B9A8-2866DC736FE2}" type="pres">
      <dgm:prSet presAssocID="{C333FD99-2E0F-4F6D-B311-3C2B9E12DC6C}" presName="tile2" presStyleLbl="node1" presStyleIdx="1" presStyleCnt="4" custLinFactNeighborY="1264"/>
      <dgm:spPr/>
      <dgm:t>
        <a:bodyPr/>
        <a:lstStyle/>
        <a:p>
          <a:endParaRPr lang="ru-RU"/>
        </a:p>
      </dgm:t>
    </dgm:pt>
    <dgm:pt modelId="{B0B9595A-4BE7-4794-9C3C-C0C68C49016D}" type="pres">
      <dgm:prSet presAssocID="{C333FD99-2E0F-4F6D-B311-3C2B9E12DC6C}" presName="tile2text" presStyleLbl="node1" presStyleIdx="1" presStyleCnt="4">
        <dgm:presLayoutVars>
          <dgm:chMax val="0"/>
          <dgm:chPref val="0"/>
          <dgm:bulletEnabled val="1"/>
        </dgm:presLayoutVars>
      </dgm:prSet>
      <dgm:spPr/>
      <dgm:t>
        <a:bodyPr/>
        <a:lstStyle/>
        <a:p>
          <a:endParaRPr lang="ru-RU"/>
        </a:p>
      </dgm:t>
    </dgm:pt>
    <dgm:pt modelId="{4C95E0C7-E14D-4CB8-8753-FCCBD4F6FF63}" type="pres">
      <dgm:prSet presAssocID="{C333FD99-2E0F-4F6D-B311-3C2B9E12DC6C}" presName="tile3" presStyleLbl="node1" presStyleIdx="2" presStyleCnt="4"/>
      <dgm:spPr/>
      <dgm:t>
        <a:bodyPr/>
        <a:lstStyle/>
        <a:p>
          <a:endParaRPr lang="ru-RU"/>
        </a:p>
      </dgm:t>
    </dgm:pt>
    <dgm:pt modelId="{FF3B0929-FF9E-4DD9-99AD-797A339BD2F5}" type="pres">
      <dgm:prSet presAssocID="{C333FD99-2E0F-4F6D-B311-3C2B9E12DC6C}" presName="tile3text" presStyleLbl="node1" presStyleIdx="2" presStyleCnt="4">
        <dgm:presLayoutVars>
          <dgm:chMax val="0"/>
          <dgm:chPref val="0"/>
          <dgm:bulletEnabled val="1"/>
        </dgm:presLayoutVars>
      </dgm:prSet>
      <dgm:spPr/>
      <dgm:t>
        <a:bodyPr/>
        <a:lstStyle/>
        <a:p>
          <a:endParaRPr lang="ru-RU"/>
        </a:p>
      </dgm:t>
    </dgm:pt>
    <dgm:pt modelId="{DDB16A4A-0329-48A9-BB39-0A2C459211D2}" type="pres">
      <dgm:prSet presAssocID="{C333FD99-2E0F-4F6D-B311-3C2B9E12DC6C}" presName="tile4" presStyleLbl="node1" presStyleIdx="3" presStyleCnt="4"/>
      <dgm:spPr/>
      <dgm:t>
        <a:bodyPr/>
        <a:lstStyle/>
        <a:p>
          <a:endParaRPr lang="ru-RU"/>
        </a:p>
      </dgm:t>
    </dgm:pt>
    <dgm:pt modelId="{1835A7BB-3E64-410C-8C6C-176503305B03}" type="pres">
      <dgm:prSet presAssocID="{C333FD99-2E0F-4F6D-B311-3C2B9E12DC6C}" presName="tile4text" presStyleLbl="node1" presStyleIdx="3" presStyleCnt="4">
        <dgm:presLayoutVars>
          <dgm:chMax val="0"/>
          <dgm:chPref val="0"/>
          <dgm:bulletEnabled val="1"/>
        </dgm:presLayoutVars>
      </dgm:prSet>
      <dgm:spPr/>
      <dgm:t>
        <a:bodyPr/>
        <a:lstStyle/>
        <a:p>
          <a:endParaRPr lang="ru-RU"/>
        </a:p>
      </dgm:t>
    </dgm:pt>
    <dgm:pt modelId="{BB6E0D31-61BA-43F8-BC18-5302BBA4176F}" type="pres">
      <dgm:prSet presAssocID="{C333FD99-2E0F-4F6D-B311-3C2B9E12DC6C}" presName="centerTile" presStyleLbl="fgShp" presStyleIdx="0" presStyleCnt="1">
        <dgm:presLayoutVars>
          <dgm:chMax val="0"/>
          <dgm:chPref val="0"/>
        </dgm:presLayoutVars>
      </dgm:prSet>
      <dgm:spPr/>
      <dgm:t>
        <a:bodyPr/>
        <a:lstStyle/>
        <a:p>
          <a:endParaRPr lang="ru-RU"/>
        </a:p>
      </dgm:t>
    </dgm:pt>
  </dgm:ptLst>
  <dgm:cxnLst>
    <dgm:cxn modelId="{7A82ED1F-DC90-8C46-9019-0124231BF29E}" type="presOf" srcId="{9E9B2038-734B-488A-9765-80073C104F52}" destId="{7AF72937-BA02-4D2F-81DB-BD0F988EBDEB}" srcOrd="0" destOrd="0" presId="urn:microsoft.com/office/officeart/2005/8/layout/matrix1"/>
    <dgm:cxn modelId="{3EA3816B-B74D-9041-8092-EF66D331204F}" type="presOf" srcId="{C333FD99-2E0F-4F6D-B311-3C2B9E12DC6C}" destId="{EEACD878-67CD-4F99-866A-6E39B8B53CE2}" srcOrd="0" destOrd="0" presId="urn:microsoft.com/office/officeart/2005/8/layout/matrix1"/>
    <dgm:cxn modelId="{F1FCE029-594D-0943-876B-6260713933DE}" type="presOf" srcId="{63496A78-2057-477E-87B8-49385C03F2D5}" destId="{FF3B0929-FF9E-4DD9-99AD-797A339BD2F5}" srcOrd="1" destOrd="0" presId="urn:microsoft.com/office/officeart/2005/8/layout/matrix1"/>
    <dgm:cxn modelId="{B310338F-BC44-43C8-A71B-D230EB953C30}" srcId="{4D252881-0C9F-41EB-8D54-490113B86E98}" destId="{9E9B2038-734B-488A-9765-80073C104F52}" srcOrd="0" destOrd="0" parTransId="{89A108A6-4B42-43CC-B1A6-333CD91AB3B6}" sibTransId="{60A1F22A-BD34-4F00-ADAD-71668DD92FFF}"/>
    <dgm:cxn modelId="{0F65ACC5-5A02-475B-B3AF-90B4AE621A8C}" srcId="{4D252881-0C9F-41EB-8D54-490113B86E98}" destId="{B09B710C-1305-479A-8F7E-42246D38C18E}" srcOrd="3" destOrd="0" parTransId="{CB4ED429-08C9-4F1F-9980-218A5505BA82}" sibTransId="{FBBF5815-D257-4342-84EF-CD210683E553}"/>
    <dgm:cxn modelId="{172F3F0D-2DEB-4DCB-AD0C-F108CF09D022}" srcId="{4D252881-0C9F-41EB-8D54-490113B86E98}" destId="{63496A78-2057-477E-87B8-49385C03F2D5}" srcOrd="2" destOrd="0" parTransId="{235ED204-C820-4722-A60C-A0FB662B0A80}" sibTransId="{2D5A6025-E03F-4F4C-8E8A-0BB21EDC60C6}"/>
    <dgm:cxn modelId="{0367C5F5-AB81-734E-B9A3-724BA1BA22D2}" type="presOf" srcId="{63496A78-2057-477E-87B8-49385C03F2D5}" destId="{4C95E0C7-E14D-4CB8-8753-FCCBD4F6FF63}" srcOrd="0" destOrd="0" presId="urn:microsoft.com/office/officeart/2005/8/layout/matrix1"/>
    <dgm:cxn modelId="{64786B81-69E3-1B48-9168-F412851D5245}" type="presOf" srcId="{D8E864FB-BE68-416D-960D-36B1C7E66724}" destId="{B0B9595A-4BE7-4794-9C3C-C0C68C49016D}" srcOrd="1" destOrd="0" presId="urn:microsoft.com/office/officeart/2005/8/layout/matrix1"/>
    <dgm:cxn modelId="{F9CDD247-F4E5-2A4F-946C-3FA1262DAA55}" type="presOf" srcId="{4D252881-0C9F-41EB-8D54-490113B86E98}" destId="{BB6E0D31-61BA-43F8-BC18-5302BBA4176F}" srcOrd="0" destOrd="0" presId="urn:microsoft.com/office/officeart/2005/8/layout/matrix1"/>
    <dgm:cxn modelId="{9C2E29BF-6306-5F4F-B5FC-39E80445EA41}" type="presOf" srcId="{B09B710C-1305-479A-8F7E-42246D38C18E}" destId="{1835A7BB-3E64-410C-8C6C-176503305B03}" srcOrd="1" destOrd="0" presId="urn:microsoft.com/office/officeart/2005/8/layout/matrix1"/>
    <dgm:cxn modelId="{8CD14925-0648-4183-9ADA-2D57CD70A2C9}" srcId="{4D252881-0C9F-41EB-8D54-490113B86E98}" destId="{D8E864FB-BE68-416D-960D-36B1C7E66724}" srcOrd="1" destOrd="0" parTransId="{80B86155-9D55-486A-A613-C6B057C0FDE1}" sibTransId="{0B156522-0CA4-4781-B04E-D9D2ED69D155}"/>
    <dgm:cxn modelId="{8D285188-C989-E949-830F-FCB9E7697805}" type="presOf" srcId="{9E9B2038-734B-488A-9765-80073C104F52}" destId="{1BF75C92-CC48-4949-AEA1-9B66AC6B0A46}" srcOrd="1" destOrd="0" presId="urn:microsoft.com/office/officeart/2005/8/layout/matrix1"/>
    <dgm:cxn modelId="{D3A36AA8-0DAB-4DAD-86C4-FF59EA23A2A6}" srcId="{C333FD99-2E0F-4F6D-B311-3C2B9E12DC6C}" destId="{4D252881-0C9F-41EB-8D54-490113B86E98}" srcOrd="0" destOrd="0" parTransId="{7D5E94C1-EF21-4228-8817-AE30367A5893}" sibTransId="{73D1E0FC-2DC0-45B4-8BA6-B1B667B29D73}"/>
    <dgm:cxn modelId="{3BF1D134-31FA-D041-BCEF-90B26C3CE058}" type="presOf" srcId="{B09B710C-1305-479A-8F7E-42246D38C18E}" destId="{DDB16A4A-0329-48A9-BB39-0A2C459211D2}" srcOrd="0" destOrd="0" presId="urn:microsoft.com/office/officeart/2005/8/layout/matrix1"/>
    <dgm:cxn modelId="{FC0D85A4-E136-A048-9EA9-ADC80FB700DF}" type="presOf" srcId="{D8E864FB-BE68-416D-960D-36B1C7E66724}" destId="{50ADD9CE-15CE-418E-B9A8-2866DC736FE2}" srcOrd="0" destOrd="0" presId="urn:microsoft.com/office/officeart/2005/8/layout/matrix1"/>
    <dgm:cxn modelId="{E9AAD4F1-CF4E-894E-9FDA-23986919A8F5}" type="presParOf" srcId="{EEACD878-67CD-4F99-866A-6E39B8B53CE2}" destId="{C3367C11-B8BC-4575-B823-F605E6C16578}" srcOrd="0" destOrd="0" presId="urn:microsoft.com/office/officeart/2005/8/layout/matrix1"/>
    <dgm:cxn modelId="{FD258747-5A47-BC4C-965B-9103BDE69F2A}" type="presParOf" srcId="{C3367C11-B8BC-4575-B823-F605E6C16578}" destId="{7AF72937-BA02-4D2F-81DB-BD0F988EBDEB}" srcOrd="0" destOrd="0" presId="urn:microsoft.com/office/officeart/2005/8/layout/matrix1"/>
    <dgm:cxn modelId="{D7A12102-E7CF-4B4F-BCE8-B0E724D794B1}" type="presParOf" srcId="{C3367C11-B8BC-4575-B823-F605E6C16578}" destId="{1BF75C92-CC48-4949-AEA1-9B66AC6B0A46}" srcOrd="1" destOrd="0" presId="urn:microsoft.com/office/officeart/2005/8/layout/matrix1"/>
    <dgm:cxn modelId="{3E8F0BD0-480B-EA44-BCE8-C2589C783B2E}" type="presParOf" srcId="{C3367C11-B8BC-4575-B823-F605E6C16578}" destId="{50ADD9CE-15CE-418E-B9A8-2866DC736FE2}" srcOrd="2" destOrd="0" presId="urn:microsoft.com/office/officeart/2005/8/layout/matrix1"/>
    <dgm:cxn modelId="{BFC5FC82-5876-E042-9843-D345A8317303}" type="presParOf" srcId="{C3367C11-B8BC-4575-B823-F605E6C16578}" destId="{B0B9595A-4BE7-4794-9C3C-C0C68C49016D}" srcOrd="3" destOrd="0" presId="urn:microsoft.com/office/officeart/2005/8/layout/matrix1"/>
    <dgm:cxn modelId="{17984752-E977-594F-B09E-592C70718D78}" type="presParOf" srcId="{C3367C11-B8BC-4575-B823-F605E6C16578}" destId="{4C95E0C7-E14D-4CB8-8753-FCCBD4F6FF63}" srcOrd="4" destOrd="0" presId="urn:microsoft.com/office/officeart/2005/8/layout/matrix1"/>
    <dgm:cxn modelId="{693203BC-BBC3-6642-AEF0-2A9003A1C5D1}" type="presParOf" srcId="{C3367C11-B8BC-4575-B823-F605E6C16578}" destId="{FF3B0929-FF9E-4DD9-99AD-797A339BD2F5}" srcOrd="5" destOrd="0" presId="urn:microsoft.com/office/officeart/2005/8/layout/matrix1"/>
    <dgm:cxn modelId="{8310CD5E-0C41-EE44-8F64-92A865F375EB}" type="presParOf" srcId="{C3367C11-B8BC-4575-B823-F605E6C16578}" destId="{DDB16A4A-0329-48A9-BB39-0A2C459211D2}" srcOrd="6" destOrd="0" presId="urn:microsoft.com/office/officeart/2005/8/layout/matrix1"/>
    <dgm:cxn modelId="{65A872B6-B2C2-1749-A9FB-DF32F94E65C0}" type="presParOf" srcId="{C3367C11-B8BC-4575-B823-F605E6C16578}" destId="{1835A7BB-3E64-410C-8C6C-176503305B03}" srcOrd="7" destOrd="0" presId="urn:microsoft.com/office/officeart/2005/8/layout/matrix1"/>
    <dgm:cxn modelId="{3F8BFB73-5910-7E45-884E-2E2D138D4773}" type="presParOf" srcId="{EEACD878-67CD-4F99-866A-6E39B8B53CE2}" destId="{BB6E0D31-61BA-43F8-BC18-5302BBA4176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72937-BA02-4D2F-81DB-BD0F988EBDEB}">
      <dsp:nvSpPr>
        <dsp:cNvPr id="0" name=""/>
        <dsp:cNvSpPr/>
      </dsp:nvSpPr>
      <dsp:spPr>
        <a:xfrm rot="16200000">
          <a:off x="769521" y="-769521"/>
          <a:ext cx="1922512" cy="3461556"/>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t>Suppliers</a:t>
          </a:r>
          <a:r>
            <a:rPr lang="en-US" sz="1200" kern="1200" dirty="0" smtClean="0"/>
            <a:t>:</a:t>
          </a:r>
        </a:p>
        <a:p>
          <a:pPr lvl="0" algn="ctr" defTabSz="533400">
            <a:lnSpc>
              <a:spcPct val="90000"/>
            </a:lnSpc>
            <a:spcBef>
              <a:spcPct val="0"/>
            </a:spcBef>
            <a:spcAft>
              <a:spcPct val="35000"/>
            </a:spcAft>
          </a:pPr>
          <a:r>
            <a:rPr lang="en-US" sz="1200" kern="1200" dirty="0" smtClean="0"/>
            <a:t>- LR, clear and honest relations</a:t>
          </a:r>
        </a:p>
        <a:p>
          <a:pPr lvl="0" algn="ctr" defTabSz="533400">
            <a:lnSpc>
              <a:spcPct val="90000"/>
            </a:lnSpc>
            <a:spcBef>
              <a:spcPct val="0"/>
            </a:spcBef>
            <a:spcAft>
              <a:spcPct val="35000"/>
            </a:spcAft>
          </a:pPr>
          <a:r>
            <a:rPr lang="en-US" sz="1200" kern="1200" dirty="0" smtClean="0"/>
            <a:t>- Mutual beneficial agreements</a:t>
          </a:r>
          <a:endParaRPr lang="ru-RU" sz="1200" kern="1200" dirty="0"/>
        </a:p>
      </dsp:txBody>
      <dsp:txXfrm rot="5400000">
        <a:off x="-1" y="1"/>
        <a:ext cx="3461556" cy="1441884"/>
      </dsp:txXfrm>
    </dsp:sp>
    <dsp:sp modelId="{50ADD9CE-15CE-418E-B9A8-2866DC736FE2}">
      <dsp:nvSpPr>
        <dsp:cNvPr id="0" name=""/>
        <dsp:cNvSpPr/>
      </dsp:nvSpPr>
      <dsp:spPr>
        <a:xfrm>
          <a:off x="3461556" y="24300"/>
          <a:ext cx="3461556" cy="1922512"/>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t>Government</a:t>
          </a:r>
          <a:r>
            <a:rPr lang="en-US" sz="1200" kern="1200" dirty="0" smtClean="0"/>
            <a:t>:</a:t>
          </a:r>
        </a:p>
        <a:p>
          <a:pPr lvl="0" algn="ctr" defTabSz="533400">
            <a:lnSpc>
              <a:spcPct val="90000"/>
            </a:lnSpc>
            <a:spcBef>
              <a:spcPct val="0"/>
            </a:spcBef>
            <a:spcAft>
              <a:spcPct val="35000"/>
            </a:spcAft>
          </a:pPr>
          <a:r>
            <a:rPr lang="en-US" sz="1200" kern="1200" dirty="0" smtClean="0"/>
            <a:t>- Sales permission</a:t>
          </a:r>
        </a:p>
        <a:p>
          <a:pPr lvl="0" algn="ctr" defTabSz="533400">
            <a:lnSpc>
              <a:spcPct val="90000"/>
            </a:lnSpc>
            <a:spcBef>
              <a:spcPct val="0"/>
            </a:spcBef>
            <a:spcAft>
              <a:spcPct val="35000"/>
            </a:spcAft>
          </a:pPr>
          <a:r>
            <a:rPr lang="en-US" sz="1200" kern="1200" dirty="0" smtClean="0"/>
            <a:t>- Territorial legislation, etc.</a:t>
          </a:r>
          <a:endParaRPr lang="ru-RU" sz="1200" kern="1200" dirty="0"/>
        </a:p>
      </dsp:txBody>
      <dsp:txXfrm>
        <a:off x="3461556" y="24300"/>
        <a:ext cx="3461556" cy="1441884"/>
      </dsp:txXfrm>
    </dsp:sp>
    <dsp:sp modelId="{4C95E0C7-E14D-4CB8-8753-FCCBD4F6FF63}">
      <dsp:nvSpPr>
        <dsp:cNvPr id="0" name=""/>
        <dsp:cNvSpPr/>
      </dsp:nvSpPr>
      <dsp:spPr>
        <a:xfrm rot="10800000">
          <a:off x="0" y="1922512"/>
          <a:ext cx="3461556" cy="1922512"/>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t>Internal</a:t>
          </a:r>
          <a:r>
            <a:rPr lang="en-US" sz="1200" kern="1200" dirty="0" smtClean="0"/>
            <a:t>:</a:t>
          </a:r>
        </a:p>
        <a:p>
          <a:pPr lvl="0" algn="ctr" defTabSz="533400">
            <a:lnSpc>
              <a:spcPct val="90000"/>
            </a:lnSpc>
            <a:spcBef>
              <a:spcPct val="0"/>
            </a:spcBef>
            <a:spcAft>
              <a:spcPct val="35000"/>
            </a:spcAft>
          </a:pPr>
          <a:r>
            <a:rPr lang="en-US" sz="1200" kern="1200" dirty="0" smtClean="0"/>
            <a:t>- Employees;</a:t>
          </a:r>
        </a:p>
        <a:p>
          <a:pPr lvl="0" algn="ctr" defTabSz="533400">
            <a:lnSpc>
              <a:spcPct val="90000"/>
            </a:lnSpc>
            <a:spcBef>
              <a:spcPct val="0"/>
            </a:spcBef>
            <a:spcAft>
              <a:spcPct val="35000"/>
            </a:spcAft>
          </a:pPr>
          <a:r>
            <a:rPr lang="en-US" sz="1200" kern="1200" dirty="0" smtClean="0"/>
            <a:t>- Owners (co-founders)</a:t>
          </a:r>
          <a:endParaRPr lang="ru-RU" sz="1200" kern="1200" dirty="0"/>
        </a:p>
      </dsp:txBody>
      <dsp:txXfrm rot="10800000">
        <a:off x="0" y="2403139"/>
        <a:ext cx="3461556" cy="1441884"/>
      </dsp:txXfrm>
    </dsp:sp>
    <dsp:sp modelId="{DDB16A4A-0329-48A9-BB39-0A2C459211D2}">
      <dsp:nvSpPr>
        <dsp:cNvPr id="0" name=""/>
        <dsp:cNvSpPr/>
      </dsp:nvSpPr>
      <dsp:spPr>
        <a:xfrm rot="5400000">
          <a:off x="4231078" y="1152990"/>
          <a:ext cx="1922512" cy="3461556"/>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t>Competitors &amp; Partners</a:t>
          </a:r>
          <a:r>
            <a:rPr lang="en-US" sz="1200" kern="1200" dirty="0" smtClean="0"/>
            <a:t>:</a:t>
          </a:r>
        </a:p>
        <a:p>
          <a:pPr lvl="0" algn="ctr" defTabSz="533400">
            <a:lnSpc>
              <a:spcPct val="90000"/>
            </a:lnSpc>
            <a:spcBef>
              <a:spcPct val="0"/>
            </a:spcBef>
            <a:spcAft>
              <a:spcPct val="35000"/>
            </a:spcAft>
          </a:pPr>
          <a:r>
            <a:rPr lang="en-US" sz="1200" kern="1200" dirty="0" smtClean="0"/>
            <a:t>- Actions and strategies connected with sales and market share</a:t>
          </a:r>
          <a:endParaRPr lang="ru-RU" sz="1200" kern="1200" dirty="0"/>
        </a:p>
      </dsp:txBody>
      <dsp:txXfrm rot="-5400000">
        <a:off x="3461556" y="2403139"/>
        <a:ext cx="3461556" cy="1441884"/>
      </dsp:txXfrm>
    </dsp:sp>
    <dsp:sp modelId="{BB6E0D31-61BA-43F8-BC18-5302BBA4176F}">
      <dsp:nvSpPr>
        <dsp:cNvPr id="0" name=""/>
        <dsp:cNvSpPr/>
      </dsp:nvSpPr>
      <dsp:spPr>
        <a:xfrm>
          <a:off x="2423089" y="1441883"/>
          <a:ext cx="2076933" cy="961256"/>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Clients</a:t>
          </a:r>
          <a:r>
            <a:rPr lang="en-US" sz="1200" kern="1200" dirty="0" smtClean="0"/>
            <a:t>:</a:t>
          </a:r>
        </a:p>
        <a:p>
          <a:pPr lvl="0" algn="ctr" defTabSz="533400">
            <a:lnSpc>
              <a:spcPct val="90000"/>
            </a:lnSpc>
            <a:spcBef>
              <a:spcPct val="0"/>
            </a:spcBef>
            <a:spcAft>
              <a:spcPct val="35000"/>
            </a:spcAft>
          </a:pPr>
          <a:r>
            <a:rPr lang="en-US" sz="1200" kern="1200" dirty="0" smtClean="0"/>
            <a:t>Best price and range of goods; flexible discount systems</a:t>
          </a:r>
          <a:endParaRPr lang="ru-RU" sz="1200" kern="1200" dirty="0"/>
        </a:p>
      </dsp:txBody>
      <dsp:txXfrm>
        <a:off x="2470014" y="1488808"/>
        <a:ext cx="1983083" cy="86740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FD42965-45E9-44DD-BD76-01E6AF10FF90}" type="datetimeFigureOut">
              <a:rPr lang="ru-RU" smtClean="0"/>
              <a:t>10.12.13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F1F8EFF8-9697-4A1F-837C-4F41C48A00A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1F8EFF8-9697-4A1F-837C-4F41C48A00A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1F8EFF8-9697-4A1F-837C-4F41C48A00A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1F8EFF8-9697-4A1F-837C-4F41C48A00A9}"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1F8EFF8-9697-4A1F-837C-4F41C48A00A9}"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1F8EFF8-9697-4A1F-837C-4F41C48A00A9}"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1F8EFF8-9697-4A1F-837C-4F41C48A00A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1F8EFF8-9697-4A1F-837C-4F41C48A00A9}"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FD42965-45E9-44DD-BD76-01E6AF10FF90}" type="datetimeFigureOut">
              <a:rPr lang="ru-RU" smtClean="0"/>
              <a:t>10.12.13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1F8EFF8-9697-4A1F-837C-4F41C48A00A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FD42965-45E9-44DD-BD76-01E6AF10FF90}" type="datetimeFigureOut">
              <a:rPr lang="ru-RU" smtClean="0"/>
              <a:t>10.12.13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1F8EFF8-9697-4A1F-837C-4F41C48A00A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FD42965-45E9-44DD-BD76-01E6AF10FF90}" type="datetimeFigureOut">
              <a:rPr lang="ru-RU" smtClean="0"/>
              <a:t>10.12.13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F1F8EFF8-9697-4A1F-837C-4F41C48A00A9}"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FD42965-45E9-44DD-BD76-01E6AF10FF90}" type="datetimeFigureOut">
              <a:rPr lang="ru-RU" smtClean="0"/>
              <a:t>10.12.13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1F8EFF8-9697-4A1F-837C-4F41C48A00A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2.gif"/><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20.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2.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8032" y="1959279"/>
            <a:ext cx="7772400" cy="1829761"/>
          </a:xfrm>
        </p:spPr>
        <p:txBody>
          <a:bodyPr/>
          <a:lstStyle/>
          <a:p>
            <a:r>
              <a:rPr lang="en-US" dirty="0" smtClean="0"/>
              <a:t>Features of Relationship Marketing in </a:t>
            </a:r>
            <a:r>
              <a:rPr lang="en-US" dirty="0" err="1" smtClean="0"/>
              <a:t>Auchan</a:t>
            </a:r>
            <a:r>
              <a:rPr lang="en-US" dirty="0" smtClean="0"/>
              <a:t> </a:t>
            </a:r>
            <a:endParaRPr lang="ru-RU" dirty="0"/>
          </a:p>
        </p:txBody>
      </p:sp>
      <p:sp>
        <p:nvSpPr>
          <p:cNvPr id="3" name="Подзаголовок 2"/>
          <p:cNvSpPr>
            <a:spLocks noGrp="1"/>
          </p:cNvSpPr>
          <p:nvPr>
            <p:ph type="subTitle" idx="1"/>
          </p:nvPr>
        </p:nvSpPr>
        <p:spPr>
          <a:xfrm>
            <a:off x="685800" y="3885480"/>
            <a:ext cx="7772400" cy="1199704"/>
          </a:xfrm>
        </p:spPr>
        <p:txBody>
          <a:bodyPr>
            <a:normAutofit fontScale="47500" lnSpcReduction="20000"/>
          </a:bodyPr>
          <a:lstStyle/>
          <a:p>
            <a:r>
              <a:rPr lang="en-US" dirty="0" err="1"/>
              <a:t>Viktoriya</a:t>
            </a:r>
            <a:r>
              <a:rPr lang="en-US" dirty="0"/>
              <a:t> </a:t>
            </a:r>
            <a:r>
              <a:rPr lang="en-US" dirty="0" err="1"/>
              <a:t>Basheeva</a:t>
            </a:r>
            <a:endParaRPr lang="en-US" dirty="0"/>
          </a:p>
          <a:p>
            <a:r>
              <a:rPr lang="en-US" dirty="0"/>
              <a:t>Olga </a:t>
            </a:r>
            <a:r>
              <a:rPr lang="en-US" dirty="0" err="1"/>
              <a:t>Gulakova</a:t>
            </a:r>
            <a:endParaRPr lang="en-US" dirty="0"/>
          </a:p>
          <a:p>
            <a:r>
              <a:rPr lang="en-US" dirty="0" err="1"/>
              <a:t>Liliya</a:t>
            </a:r>
            <a:r>
              <a:rPr lang="en-US" dirty="0"/>
              <a:t> </a:t>
            </a:r>
            <a:r>
              <a:rPr lang="en-US" dirty="0" err="1"/>
              <a:t>Hisamutdinova</a:t>
            </a:r>
            <a:endParaRPr lang="ru-RU" dirty="0"/>
          </a:p>
          <a:p>
            <a:r>
              <a:rPr lang="en-US" dirty="0" smtClean="0"/>
              <a:t>Olga </a:t>
            </a:r>
            <a:r>
              <a:rPr lang="en-US" dirty="0" err="1" smtClean="0"/>
              <a:t>Kusraeva</a:t>
            </a:r>
            <a:endParaRPr lang="en-US" dirty="0" smtClean="0"/>
          </a:p>
          <a:p>
            <a:r>
              <a:rPr lang="en-US" dirty="0" err="1" smtClean="0"/>
              <a:t>Arina</a:t>
            </a:r>
            <a:r>
              <a:rPr lang="en-US" dirty="0" smtClean="0"/>
              <a:t> </a:t>
            </a:r>
            <a:r>
              <a:rPr lang="en-US" dirty="0" err="1" smtClean="0"/>
              <a:t>Shalnova</a:t>
            </a:r>
            <a:endParaRPr lang="en-US" dirty="0" smtClean="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32656"/>
            <a:ext cx="7170764" cy="1573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332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0" y="99155"/>
            <a:ext cx="8229600" cy="1143000"/>
          </a:xfrm>
        </p:spPr>
        <p:txBody>
          <a:bodyPr/>
          <a:lstStyle/>
          <a:p>
            <a:pPr algn="l"/>
            <a:r>
              <a:rPr lang="en-US" dirty="0" smtClean="0"/>
              <a:t>External relations: Russia</a:t>
            </a:r>
            <a:endParaRPr lang="ru-RU" dirty="0"/>
          </a:p>
        </p:txBody>
      </p:sp>
      <p:pic>
        <p:nvPicPr>
          <p:cNvPr id="4" name="Содержимое 3"/>
          <p:cNvPicPr>
            <a:picLocks noGrp="1" noChangeAspect="1"/>
          </p:cNvPicPr>
          <p:nvPr>
            <p:ph idx="1"/>
          </p:nvPr>
        </p:nvPicPr>
        <p:blipFill rotWithShape="1">
          <a:blip r:embed="rId2"/>
          <a:srcRect l="-733" t="4686" r="-106" b="4963"/>
          <a:stretch/>
        </p:blipFill>
        <p:spPr>
          <a:xfrm>
            <a:off x="479327" y="1862206"/>
            <a:ext cx="3300585" cy="3943058"/>
          </a:xfrm>
        </p:spPr>
      </p:pic>
      <p:sp>
        <p:nvSpPr>
          <p:cNvPr id="6" name="TextBox 5"/>
          <p:cNvSpPr txBox="1"/>
          <p:nvPr/>
        </p:nvSpPr>
        <p:spPr>
          <a:xfrm>
            <a:off x="3906670" y="1844824"/>
            <a:ext cx="4983706" cy="3970318"/>
          </a:xfrm>
          <a:prstGeom prst="rect">
            <a:avLst/>
          </a:prstGeom>
          <a:noFill/>
        </p:spPr>
        <p:txBody>
          <a:bodyPr wrap="square" rtlCol="0">
            <a:spAutoFit/>
          </a:bodyPr>
          <a:lstStyle/>
          <a:p>
            <a:pPr algn="ctr"/>
            <a:r>
              <a:rPr lang="en-US" dirty="0" smtClean="0"/>
              <a:t>A-</a:t>
            </a:r>
            <a:r>
              <a:rPr lang="en-US" dirty="0" err="1" smtClean="0"/>
              <a:t>Mobayl</a:t>
            </a:r>
            <a:endParaRPr lang="en-US" dirty="0" smtClean="0"/>
          </a:p>
          <a:p>
            <a:pPr marL="285750" indent="-285750">
              <a:buFont typeface="Arial"/>
              <a:buChar char="•"/>
            </a:pPr>
            <a:r>
              <a:rPr lang="ru-RU" dirty="0" err="1" smtClean="0"/>
              <a:t>E</a:t>
            </a:r>
            <a:r>
              <a:rPr lang="en-US" dirty="0" err="1" smtClean="0"/>
              <a:t>xclusive</a:t>
            </a:r>
            <a:r>
              <a:rPr lang="en-US" dirty="0" smtClean="0"/>
              <a:t> sales in </a:t>
            </a:r>
            <a:r>
              <a:rPr lang="en-US" dirty="0" err="1" smtClean="0"/>
              <a:t>Auchan</a:t>
            </a:r>
            <a:r>
              <a:rPr lang="en-US" dirty="0" smtClean="0"/>
              <a:t> </a:t>
            </a:r>
          </a:p>
          <a:p>
            <a:pPr marL="285750" indent="-285750">
              <a:buFont typeface="Arial"/>
              <a:buChar char="•"/>
            </a:pPr>
            <a:r>
              <a:rPr lang="en-US" dirty="0" smtClean="0"/>
              <a:t>15 minutes of free communication between subscribers of the tariff every day</a:t>
            </a:r>
          </a:p>
          <a:p>
            <a:pPr marL="285750" indent="-285750">
              <a:buFont typeface="Arial"/>
              <a:buChar char="•"/>
            </a:pPr>
            <a:r>
              <a:rPr lang="en-US" dirty="0" smtClean="0"/>
              <a:t>"The new mobile tariff "A-</a:t>
            </a:r>
            <a:r>
              <a:rPr lang="en-US" dirty="0" err="1" smtClean="0"/>
              <a:t>Mobayl</a:t>
            </a:r>
            <a:r>
              <a:rPr lang="en-US" dirty="0" smtClean="0"/>
              <a:t>" is developed specially for visitors "</a:t>
            </a:r>
            <a:r>
              <a:rPr lang="en-US" dirty="0" err="1" smtClean="0"/>
              <a:t>Auchan</a:t>
            </a:r>
            <a:r>
              <a:rPr lang="en-US" dirty="0" smtClean="0"/>
              <a:t>" taking into account their requirements and completely corresponds to "</a:t>
            </a:r>
            <a:r>
              <a:rPr lang="en-US" dirty="0" err="1" smtClean="0"/>
              <a:t>Auchan</a:t>
            </a:r>
            <a:r>
              <a:rPr lang="en-US" dirty="0" smtClean="0"/>
              <a:t>" philosophy - to increase consumer ability of our clients, offering more and more qualitative goods and services in the low prices", - the sales director noted </a:t>
            </a:r>
            <a:r>
              <a:rPr lang="en-US" dirty="0" err="1" smtClean="0"/>
              <a:t>Auchan</a:t>
            </a:r>
            <a:r>
              <a:rPr lang="en-US" dirty="0" smtClean="0"/>
              <a:t> Russia Thierry </a:t>
            </a:r>
            <a:r>
              <a:rPr lang="en-US" dirty="0" err="1" smtClean="0"/>
              <a:t>Tromber</a:t>
            </a:r>
            <a:r>
              <a:rPr lang="en-US" dirty="0" smtClean="0"/>
              <a:t> </a:t>
            </a:r>
            <a:endParaRPr lang="ru-RU" dirty="0"/>
          </a:p>
        </p:txBody>
      </p:sp>
      <p:sp>
        <p:nvSpPr>
          <p:cNvPr id="7" name="Содержимое 2"/>
          <p:cNvSpPr txBox="1">
            <a:spLocks/>
          </p:cNvSpPr>
          <p:nvPr/>
        </p:nvSpPr>
        <p:spPr>
          <a:xfrm>
            <a:off x="457200" y="1246329"/>
            <a:ext cx="8229600" cy="707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err="1" smtClean="0"/>
              <a:t>Auchan</a:t>
            </a:r>
            <a:r>
              <a:rPr lang="en-US" dirty="0" smtClean="0"/>
              <a:t> and MTS</a:t>
            </a:r>
            <a:endParaRPr lang="ru-RU" dirty="0"/>
          </a:p>
        </p:txBody>
      </p:sp>
      <p:pic>
        <p:nvPicPr>
          <p:cNvPr id="8" name="Изображение 7"/>
          <p:cNvPicPr>
            <a:picLocks noChangeAspect="1"/>
          </p:cNvPicPr>
          <p:nvPr/>
        </p:nvPicPr>
        <p:blipFill>
          <a:blip r:embed="rId3"/>
          <a:stretch>
            <a:fillRect/>
          </a:stretch>
        </p:blipFill>
        <p:spPr>
          <a:xfrm>
            <a:off x="6948264" y="753033"/>
            <a:ext cx="1738536" cy="977927"/>
          </a:xfrm>
          <a:prstGeom prst="rect">
            <a:avLst/>
          </a:prstGeom>
        </p:spPr>
      </p:pic>
      <p:pic>
        <p:nvPicPr>
          <p:cNvPr id="9" name="Picture 2" descr="http://www.logo00.com/logo-auchan/logo-auchan.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552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pPr algn="l"/>
            <a:r>
              <a:rPr lang="en-US" dirty="0" smtClean="0"/>
              <a:t>External relations: Russia</a:t>
            </a:r>
            <a:endParaRPr lang="ru-RU" dirty="0"/>
          </a:p>
        </p:txBody>
      </p:sp>
      <p:sp>
        <p:nvSpPr>
          <p:cNvPr id="3" name="Содержимое 2"/>
          <p:cNvSpPr>
            <a:spLocks noGrp="1"/>
          </p:cNvSpPr>
          <p:nvPr>
            <p:ph idx="1"/>
          </p:nvPr>
        </p:nvSpPr>
        <p:spPr>
          <a:xfrm>
            <a:off x="457200" y="1209088"/>
            <a:ext cx="8229600" cy="707744"/>
          </a:xfrm>
        </p:spPr>
        <p:txBody>
          <a:bodyPr/>
          <a:lstStyle/>
          <a:p>
            <a:pPr marL="0" indent="0">
              <a:buNone/>
            </a:pPr>
            <a:r>
              <a:rPr lang="en-US" dirty="0" err="1" smtClean="0"/>
              <a:t>Auchan</a:t>
            </a:r>
            <a:r>
              <a:rPr lang="en-US" dirty="0" smtClean="0"/>
              <a:t> and Environment</a:t>
            </a:r>
            <a:endParaRPr lang="ru-RU" dirty="0"/>
          </a:p>
        </p:txBody>
      </p:sp>
      <p:pic>
        <p:nvPicPr>
          <p:cNvPr id="4" name="Изображение 3"/>
          <p:cNvPicPr>
            <a:picLocks noChangeAspect="1"/>
          </p:cNvPicPr>
          <p:nvPr/>
        </p:nvPicPr>
        <p:blipFill>
          <a:blip r:embed="rId2"/>
          <a:stretch>
            <a:fillRect/>
          </a:stretch>
        </p:blipFill>
        <p:spPr>
          <a:xfrm>
            <a:off x="899592" y="3140968"/>
            <a:ext cx="2245665" cy="2728009"/>
          </a:xfrm>
          <a:prstGeom prst="rect">
            <a:avLst/>
          </a:prstGeom>
        </p:spPr>
      </p:pic>
      <p:pic>
        <p:nvPicPr>
          <p:cNvPr id="5" name="Изображение 4"/>
          <p:cNvPicPr>
            <a:picLocks noChangeAspect="1"/>
          </p:cNvPicPr>
          <p:nvPr/>
        </p:nvPicPr>
        <p:blipFill>
          <a:blip r:embed="rId3"/>
          <a:stretch>
            <a:fillRect/>
          </a:stretch>
        </p:blipFill>
        <p:spPr>
          <a:xfrm>
            <a:off x="3851920" y="3140968"/>
            <a:ext cx="1800200" cy="2723988"/>
          </a:xfrm>
          <a:prstGeom prst="rect">
            <a:avLst/>
          </a:prstGeom>
        </p:spPr>
      </p:pic>
      <p:pic>
        <p:nvPicPr>
          <p:cNvPr id="6" name="Изображение 5"/>
          <p:cNvPicPr>
            <a:picLocks noChangeAspect="1"/>
          </p:cNvPicPr>
          <p:nvPr/>
        </p:nvPicPr>
        <p:blipFill>
          <a:blip r:embed="rId4"/>
          <a:stretch>
            <a:fillRect/>
          </a:stretch>
        </p:blipFill>
        <p:spPr>
          <a:xfrm>
            <a:off x="6588224" y="3140968"/>
            <a:ext cx="1800200" cy="2723987"/>
          </a:xfrm>
          <a:prstGeom prst="rect">
            <a:avLst/>
          </a:prstGeom>
        </p:spPr>
      </p:pic>
      <p:sp>
        <p:nvSpPr>
          <p:cNvPr id="7" name="TextBox 6"/>
          <p:cNvSpPr txBox="1"/>
          <p:nvPr/>
        </p:nvSpPr>
        <p:spPr>
          <a:xfrm>
            <a:off x="457200" y="1745521"/>
            <a:ext cx="7930707" cy="1323439"/>
          </a:xfrm>
          <a:prstGeom prst="rect">
            <a:avLst/>
          </a:prstGeom>
          <a:noFill/>
        </p:spPr>
        <p:txBody>
          <a:bodyPr wrap="square" rtlCol="0">
            <a:spAutoFit/>
          </a:bodyPr>
          <a:lstStyle/>
          <a:p>
            <a:r>
              <a:rPr lang="en-US" sz="1600" dirty="0" smtClean="0"/>
              <a:t>Green cash desk </a:t>
            </a:r>
            <a:r>
              <a:rPr lang="ru-RU" sz="1600" dirty="0" smtClean="0"/>
              <a:t>–</a:t>
            </a:r>
            <a:r>
              <a:rPr lang="en-US" sz="1600" dirty="0" smtClean="0"/>
              <a:t> cash desk where customer can buy</a:t>
            </a:r>
            <a:r>
              <a:rPr lang="ru-RU" sz="1600" dirty="0" smtClean="0"/>
              <a:t> </a:t>
            </a:r>
            <a:r>
              <a:rPr lang="en-US" sz="1600" dirty="0" err="1" smtClean="0"/>
              <a:t>ecobags</a:t>
            </a:r>
            <a:r>
              <a:rPr lang="en-US" sz="1600" dirty="0" smtClean="0"/>
              <a:t> that are produced from recycled materials instead of getting free plastic bags. Introduction of such cash desks with </a:t>
            </a:r>
            <a:r>
              <a:rPr lang="en-US" sz="1600" dirty="0" err="1" smtClean="0"/>
              <a:t>ecobags</a:t>
            </a:r>
            <a:r>
              <a:rPr lang="en-US" sz="1600" dirty="0" smtClean="0"/>
              <a:t> allowed company to reduce the consumption of plastic bags that pollute the environment and offer customers an alternative version of the package.</a:t>
            </a:r>
            <a:endParaRPr lang="ru-RU" sz="1600" dirty="0"/>
          </a:p>
        </p:txBody>
      </p:sp>
      <p:pic>
        <p:nvPicPr>
          <p:cNvPr id="8" name="Picture 2" descr="http://www.logo00.com/logo-auchan/logo-auchan.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352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smtClean="0"/>
              <a:t>External relations: Russia</a:t>
            </a:r>
            <a:endParaRPr lang="ru-RU" dirty="0"/>
          </a:p>
        </p:txBody>
      </p:sp>
      <p:sp>
        <p:nvSpPr>
          <p:cNvPr id="4" name="Содержимое 2"/>
          <p:cNvSpPr txBox="1">
            <a:spLocks/>
          </p:cNvSpPr>
          <p:nvPr/>
        </p:nvSpPr>
        <p:spPr>
          <a:xfrm>
            <a:off x="457200" y="1246329"/>
            <a:ext cx="8229600" cy="707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err="1" smtClean="0"/>
              <a:t>Auchan</a:t>
            </a:r>
            <a:r>
              <a:rPr lang="en-US" dirty="0" smtClean="0"/>
              <a:t> and Metro</a:t>
            </a:r>
            <a:endParaRPr lang="ru-RU" dirty="0"/>
          </a:p>
        </p:txBody>
      </p:sp>
      <p:pic>
        <p:nvPicPr>
          <p:cNvPr id="7" name="Содержимое 6"/>
          <p:cNvPicPr>
            <a:picLocks noGrp="1" noChangeAspect="1"/>
          </p:cNvPicPr>
          <p:nvPr>
            <p:ph idx="1"/>
          </p:nvPr>
        </p:nvPicPr>
        <p:blipFill rotWithShape="1">
          <a:blip r:embed="rId2"/>
          <a:srcRect l="10584" t="8725" r="19966" b="8725"/>
          <a:stretch/>
        </p:blipFill>
        <p:spPr>
          <a:xfrm>
            <a:off x="611560" y="2492896"/>
            <a:ext cx="3312368" cy="2620210"/>
          </a:xfrm>
        </p:spPr>
      </p:pic>
      <p:pic>
        <p:nvPicPr>
          <p:cNvPr id="8" name="Изображение 7"/>
          <p:cNvPicPr>
            <a:picLocks noChangeAspect="1"/>
          </p:cNvPicPr>
          <p:nvPr/>
        </p:nvPicPr>
        <p:blipFill rotWithShape="1">
          <a:blip r:embed="rId3"/>
          <a:srcRect r="23454"/>
          <a:stretch/>
        </p:blipFill>
        <p:spPr>
          <a:xfrm>
            <a:off x="5148064" y="2492896"/>
            <a:ext cx="3528392" cy="2599235"/>
          </a:xfrm>
          <a:prstGeom prst="rect">
            <a:avLst/>
          </a:prstGeom>
        </p:spPr>
      </p:pic>
      <p:pic>
        <p:nvPicPr>
          <p:cNvPr id="9" name="Picture 2" descr="http://www.logo00.com/logo-auchan/logo-auchan.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
        <p:nvSpPr>
          <p:cNvPr id="10" name="Содержимое 2"/>
          <p:cNvSpPr txBox="1">
            <a:spLocks/>
          </p:cNvSpPr>
          <p:nvPr/>
        </p:nvSpPr>
        <p:spPr>
          <a:xfrm>
            <a:off x="5220072" y="1268760"/>
            <a:ext cx="3672408" cy="707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err="1" smtClean="0"/>
              <a:t>Auchan</a:t>
            </a:r>
            <a:r>
              <a:rPr lang="en-US" dirty="0" smtClean="0"/>
              <a:t> and </a:t>
            </a:r>
            <a:r>
              <a:rPr lang="en-US" dirty="0" err="1" smtClean="0"/>
              <a:t>Enka</a:t>
            </a:r>
            <a:endParaRPr lang="ru-RU" dirty="0"/>
          </a:p>
        </p:txBody>
      </p:sp>
      <p:pic>
        <p:nvPicPr>
          <p:cNvPr id="11" name="Изображение 10"/>
          <p:cNvPicPr>
            <a:picLocks noChangeAspect="1"/>
          </p:cNvPicPr>
          <p:nvPr/>
        </p:nvPicPr>
        <p:blipFill>
          <a:blip r:embed="rId5"/>
          <a:stretch>
            <a:fillRect/>
          </a:stretch>
        </p:blipFill>
        <p:spPr>
          <a:xfrm>
            <a:off x="1403648" y="1916832"/>
            <a:ext cx="1584176" cy="514857"/>
          </a:xfrm>
          <a:prstGeom prst="rect">
            <a:avLst/>
          </a:prstGeom>
        </p:spPr>
      </p:pic>
      <p:pic>
        <p:nvPicPr>
          <p:cNvPr id="12" name="Изображение 11"/>
          <p:cNvPicPr>
            <a:picLocks noChangeAspect="1"/>
          </p:cNvPicPr>
          <p:nvPr/>
        </p:nvPicPr>
        <p:blipFill>
          <a:blip r:embed="rId6"/>
          <a:stretch>
            <a:fillRect/>
          </a:stretch>
        </p:blipFill>
        <p:spPr>
          <a:xfrm>
            <a:off x="6300192" y="1844825"/>
            <a:ext cx="1368152" cy="504056"/>
          </a:xfrm>
          <a:prstGeom prst="rect">
            <a:avLst/>
          </a:prstGeom>
        </p:spPr>
      </p:pic>
      <p:sp>
        <p:nvSpPr>
          <p:cNvPr id="13" name="TextBox 12"/>
          <p:cNvSpPr txBox="1"/>
          <p:nvPr/>
        </p:nvSpPr>
        <p:spPr>
          <a:xfrm>
            <a:off x="395536" y="5229200"/>
            <a:ext cx="4104456" cy="646331"/>
          </a:xfrm>
          <a:prstGeom prst="rect">
            <a:avLst/>
          </a:prstGeom>
          <a:noFill/>
        </p:spPr>
        <p:txBody>
          <a:bodyPr wrap="square" rtlCol="0">
            <a:spAutoFit/>
          </a:bodyPr>
          <a:lstStyle/>
          <a:p>
            <a:r>
              <a:rPr lang="en-US" dirty="0" err="1" smtClean="0"/>
              <a:t>Auchan</a:t>
            </a:r>
            <a:r>
              <a:rPr lang="en-US" dirty="0" smtClean="0"/>
              <a:t> bought Real supermarkets in Kazan (20</a:t>
            </a:r>
            <a:r>
              <a:rPr lang="ru-RU" dirty="0" smtClean="0"/>
              <a:t>12</a:t>
            </a:r>
            <a:r>
              <a:rPr lang="en-US" dirty="0" smtClean="0"/>
              <a:t>)</a:t>
            </a:r>
            <a:endParaRPr lang="ru-RU" dirty="0"/>
          </a:p>
        </p:txBody>
      </p:sp>
      <p:sp>
        <p:nvSpPr>
          <p:cNvPr id="14" name="TextBox 13"/>
          <p:cNvSpPr txBox="1"/>
          <p:nvPr/>
        </p:nvSpPr>
        <p:spPr>
          <a:xfrm>
            <a:off x="5053197" y="5157192"/>
            <a:ext cx="4104456" cy="646331"/>
          </a:xfrm>
          <a:prstGeom prst="rect">
            <a:avLst/>
          </a:prstGeom>
          <a:noFill/>
        </p:spPr>
        <p:txBody>
          <a:bodyPr wrap="square" rtlCol="0">
            <a:spAutoFit/>
          </a:bodyPr>
          <a:lstStyle/>
          <a:p>
            <a:r>
              <a:rPr lang="en-US" dirty="0" err="1" smtClean="0"/>
              <a:t>Auchan</a:t>
            </a:r>
            <a:r>
              <a:rPr lang="en-US" dirty="0" smtClean="0"/>
              <a:t> bought </a:t>
            </a:r>
            <a:r>
              <a:rPr lang="en-US" dirty="0" err="1" smtClean="0"/>
              <a:t>Ramstor</a:t>
            </a:r>
            <a:r>
              <a:rPr lang="en-US" dirty="0" smtClean="0"/>
              <a:t> chain  supermarkets (2</a:t>
            </a:r>
            <a:r>
              <a:rPr lang="ru-RU" dirty="0" smtClean="0"/>
              <a:t>007</a:t>
            </a:r>
            <a:r>
              <a:rPr lang="en-US" dirty="0" smtClean="0"/>
              <a:t>)</a:t>
            </a:r>
            <a:endParaRPr lang="ru-RU" dirty="0"/>
          </a:p>
        </p:txBody>
      </p:sp>
    </p:spTree>
    <p:extLst>
      <p:ext uri="{BB962C8B-B14F-4D97-AF65-F5344CB8AC3E}">
        <p14:creationId xmlns:p14="http://schemas.microsoft.com/office/powerpoint/2010/main" val="3315376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lstStyle/>
          <a:p>
            <a:r>
              <a:rPr lang="en-US" dirty="0" smtClean="0"/>
              <a:t>Distribution strategy</a:t>
            </a:r>
            <a:endParaRPr lang="ru-RU" dirty="0"/>
          </a:p>
        </p:txBody>
      </p:sp>
      <p:sp>
        <p:nvSpPr>
          <p:cNvPr id="3" name="Объект 2"/>
          <p:cNvSpPr>
            <a:spLocks noGrp="1"/>
          </p:cNvSpPr>
          <p:nvPr>
            <p:ph idx="1"/>
          </p:nvPr>
        </p:nvSpPr>
        <p:spPr>
          <a:xfrm>
            <a:off x="457200" y="1279301"/>
            <a:ext cx="8229600" cy="4525963"/>
          </a:xfrm>
        </p:spPr>
        <p:txBody>
          <a:bodyPr>
            <a:normAutofit fontScale="92500" lnSpcReduction="10000"/>
          </a:bodyPr>
          <a:lstStyle/>
          <a:p>
            <a:pPr>
              <a:buFont typeface="Wingdings" panose="05000000000000000000" pitchFamily="2" charset="2"/>
              <a:buChar char="v"/>
            </a:pPr>
            <a:r>
              <a:rPr lang="en-US" dirty="0" smtClean="0"/>
              <a:t>Development  </a:t>
            </a:r>
            <a:r>
              <a:rPr lang="en-US" dirty="0"/>
              <a:t>a national logistics network in </a:t>
            </a:r>
            <a:r>
              <a:rPr lang="en-US" dirty="0" smtClean="0"/>
              <a:t>every country( </a:t>
            </a:r>
            <a:r>
              <a:rPr lang="en-US" dirty="0"/>
              <a:t>where volumes are big </a:t>
            </a:r>
            <a:r>
              <a:rPr lang="en-US" dirty="0" smtClean="0"/>
              <a:t>enough)</a:t>
            </a:r>
          </a:p>
          <a:p>
            <a:pPr lvl="1">
              <a:buFont typeface="Wingdings" panose="05000000000000000000" pitchFamily="2" charset="2"/>
              <a:buChar char="ü"/>
            </a:pPr>
            <a:r>
              <a:rPr lang="en-US" sz="2000" dirty="0"/>
              <a:t>Using alternative modes of </a:t>
            </a:r>
            <a:r>
              <a:rPr lang="en-US" sz="2000" dirty="0" smtClean="0"/>
              <a:t>transportation(deliveries by barge and rail for reduction truck mileage and safeguard the environment)</a:t>
            </a:r>
          </a:p>
          <a:p>
            <a:pPr lvl="1" algn="just">
              <a:buFont typeface="Wingdings" panose="05000000000000000000" pitchFamily="2" charset="2"/>
              <a:buChar char="ü"/>
            </a:pPr>
            <a:r>
              <a:rPr lang="en-US" sz="2000" dirty="0"/>
              <a:t>Developing </a:t>
            </a:r>
            <a:r>
              <a:rPr lang="en-US" sz="2000" dirty="0" smtClean="0"/>
              <a:t>Backhauling( trucks collecting </a:t>
            </a:r>
            <a:r>
              <a:rPr lang="en-US" sz="2000" dirty="0"/>
              <a:t>goods ordered from suppliers and </a:t>
            </a:r>
            <a:r>
              <a:rPr lang="en-US" sz="2000" dirty="0" smtClean="0"/>
              <a:t>then delivering </a:t>
            </a:r>
            <a:r>
              <a:rPr lang="en-US" sz="2000" dirty="0"/>
              <a:t>them to the warehouses after completing their store deliveries</a:t>
            </a:r>
            <a:r>
              <a:rPr lang="en-US" sz="2000" dirty="0" smtClean="0"/>
              <a:t>.)</a:t>
            </a:r>
          </a:p>
          <a:p>
            <a:pPr lvl="1" algn="just">
              <a:buFont typeface="Wingdings" panose="05000000000000000000" pitchFamily="2" charset="2"/>
              <a:buChar char="ü"/>
            </a:pPr>
            <a:r>
              <a:rPr lang="en-US" sz="2000" dirty="0"/>
              <a:t>Creating consolidation </a:t>
            </a:r>
            <a:r>
              <a:rPr lang="en-US" sz="2000" dirty="0" smtClean="0"/>
              <a:t>warehouses(</a:t>
            </a:r>
            <a:r>
              <a:rPr lang="en-US" sz="2000" dirty="0"/>
              <a:t>consolidation </a:t>
            </a:r>
            <a:r>
              <a:rPr lang="en-US" sz="2000" dirty="0" smtClean="0"/>
              <a:t>platforms make </a:t>
            </a:r>
            <a:r>
              <a:rPr lang="en-US" sz="2000" dirty="0"/>
              <a:t>sure that suppliers can reduce their mileage </a:t>
            </a:r>
            <a:r>
              <a:rPr lang="en-US" sz="2000" dirty="0" smtClean="0"/>
              <a:t>. </a:t>
            </a:r>
            <a:r>
              <a:rPr lang="en-US" sz="2000" dirty="0" err="1" smtClean="0"/>
              <a:t>Auchan</a:t>
            </a:r>
            <a:r>
              <a:rPr lang="en-US" sz="2000" dirty="0" smtClean="0"/>
              <a:t> can </a:t>
            </a:r>
            <a:r>
              <a:rPr lang="en-US" sz="2000" dirty="0"/>
              <a:t>send the warehouses full trucks that contain products from several suppliers</a:t>
            </a:r>
            <a:r>
              <a:rPr lang="en-US" sz="2000" dirty="0" smtClean="0"/>
              <a:t>)</a:t>
            </a:r>
          </a:p>
          <a:p>
            <a:pPr lvl="1" algn="just">
              <a:buFont typeface="Wingdings" panose="05000000000000000000" pitchFamily="2" charset="2"/>
              <a:buChar char="ü"/>
            </a:pPr>
            <a:r>
              <a:rPr lang="en-US" sz="2000" dirty="0" smtClean="0"/>
              <a:t>Using logistics </a:t>
            </a:r>
            <a:r>
              <a:rPr lang="en-US" sz="2000" dirty="0"/>
              <a:t>platforms (distribution </a:t>
            </a:r>
            <a:r>
              <a:rPr lang="en-US" sz="2000" dirty="0" smtClean="0"/>
              <a:t>warehouses) for gathering  </a:t>
            </a:r>
            <a:r>
              <a:rPr lang="en-US" sz="2000" dirty="0"/>
              <a:t>products from different </a:t>
            </a:r>
            <a:r>
              <a:rPr lang="en-US" sz="2000" dirty="0" smtClean="0"/>
              <a:t>manufacturers and redistributing  them </a:t>
            </a:r>
            <a:r>
              <a:rPr lang="en-US" sz="2000" dirty="0"/>
              <a:t>to the different stores </a:t>
            </a:r>
          </a:p>
          <a:p>
            <a:pPr lvl="1" algn="just">
              <a:buFont typeface="Wingdings" panose="05000000000000000000" pitchFamily="2" charset="2"/>
              <a:buChar char="ü"/>
            </a:pPr>
            <a:endParaRPr lang="en-US" sz="2000" dirty="0"/>
          </a:p>
          <a:p>
            <a:pPr lvl="1" algn="just">
              <a:buFont typeface="Wingdings" panose="05000000000000000000" pitchFamily="2" charset="2"/>
              <a:buChar char="ü"/>
            </a:pPr>
            <a:endParaRPr lang="en-US" sz="2000" dirty="0" smtClean="0"/>
          </a:p>
          <a:p>
            <a:pPr marL="0" indent="0">
              <a:buNone/>
            </a:pPr>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989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Logistic management</a:t>
            </a:r>
            <a:endParaRPr lang="ru-RU" dirty="0"/>
          </a:p>
        </p:txBody>
      </p:sp>
      <p:sp>
        <p:nvSpPr>
          <p:cNvPr id="3" name="Объект 2"/>
          <p:cNvSpPr>
            <a:spLocks noGrp="1"/>
          </p:cNvSpPr>
          <p:nvPr>
            <p:ph idx="1"/>
          </p:nvPr>
        </p:nvSpPr>
        <p:spPr/>
        <p:txBody>
          <a:bodyPr/>
          <a:lstStyle/>
          <a:p>
            <a:r>
              <a:rPr lang="en-US" dirty="0" smtClean="0"/>
              <a:t>Using 3 PL system</a:t>
            </a:r>
          </a:p>
          <a:p>
            <a:r>
              <a:rPr lang="en-US" dirty="0" smtClean="0"/>
              <a:t>Average inventory is 37 of COGS</a:t>
            </a:r>
          </a:p>
          <a:p>
            <a:r>
              <a:rPr lang="en-US" dirty="0" smtClean="0"/>
              <a:t>ERP systems</a:t>
            </a:r>
          </a:p>
          <a:p>
            <a:r>
              <a:rPr lang="en-US" dirty="0" smtClean="0"/>
              <a:t>Supply soft chain provider- </a:t>
            </a:r>
            <a:r>
              <a:rPr lang="en-US" dirty="0" err="1" smtClean="0"/>
              <a:t>Generix</a:t>
            </a:r>
            <a:r>
              <a:rPr lang="en-US" dirty="0" smtClean="0"/>
              <a:t>. Integration of 3PL and logistics capabilities</a:t>
            </a:r>
          </a:p>
          <a:p>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7421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Relationship with suppliers</a:t>
            </a:r>
            <a:endParaRPr lang="ru-RU" dirty="0"/>
          </a:p>
        </p:txBody>
      </p:sp>
      <p:sp>
        <p:nvSpPr>
          <p:cNvPr id="3" name="Объект 2"/>
          <p:cNvSpPr>
            <a:spLocks noGrp="1"/>
          </p:cNvSpPr>
          <p:nvPr>
            <p:ph idx="1"/>
          </p:nvPr>
        </p:nvSpPr>
        <p:spPr>
          <a:xfrm>
            <a:off x="457200" y="1340768"/>
            <a:ext cx="8229600" cy="4709120"/>
          </a:xfrm>
        </p:spPr>
        <p:txBody>
          <a:bodyPr>
            <a:normAutofit/>
          </a:bodyPr>
          <a:lstStyle/>
          <a:p>
            <a:r>
              <a:rPr lang="en-US" dirty="0" err="1" smtClean="0"/>
              <a:t>Auchan</a:t>
            </a:r>
            <a:r>
              <a:rPr lang="en-US" dirty="0" smtClean="0"/>
              <a:t> and key suppliers manage inventory together.</a:t>
            </a:r>
          </a:p>
          <a:p>
            <a:r>
              <a:rPr lang="en-US" dirty="0" smtClean="0"/>
              <a:t>Suppliers deliver </a:t>
            </a:r>
            <a:r>
              <a:rPr lang="en-US" dirty="0"/>
              <a:t>products to the stores ready to </a:t>
            </a:r>
            <a:r>
              <a:rPr lang="en-US" dirty="0" smtClean="0"/>
              <a:t>sell(elimination </a:t>
            </a:r>
            <a:r>
              <a:rPr lang="en-US" dirty="0"/>
              <a:t>a lot of store work to prepare those products for </a:t>
            </a:r>
            <a:r>
              <a:rPr lang="en-US" dirty="0" smtClean="0"/>
              <a:t>sale)</a:t>
            </a:r>
          </a:p>
          <a:p>
            <a:r>
              <a:rPr lang="en-US" dirty="0"/>
              <a:t>60% of </a:t>
            </a:r>
            <a:r>
              <a:rPr lang="en-US" dirty="0" err="1" smtClean="0"/>
              <a:t>Auchan's</a:t>
            </a:r>
            <a:r>
              <a:rPr lang="en-US" dirty="0" smtClean="0"/>
              <a:t> </a:t>
            </a:r>
            <a:r>
              <a:rPr lang="en-US" dirty="0"/>
              <a:t>inventory is now controlled and co-managed by key vendors until it arrives at the stores</a:t>
            </a:r>
            <a:r>
              <a:rPr lang="en-US" dirty="0" smtClean="0"/>
              <a:t>.</a:t>
            </a:r>
          </a:p>
          <a:p>
            <a:r>
              <a:rPr lang="en-US" dirty="0" smtClean="0"/>
              <a:t>Development closer relationship with 30 suppliers(</a:t>
            </a:r>
            <a:r>
              <a:rPr lang="en-US" dirty="0"/>
              <a:t>account for 65% to 70% of </a:t>
            </a:r>
            <a:r>
              <a:rPr lang="en-US" dirty="0" smtClean="0"/>
              <a:t>business)</a:t>
            </a:r>
            <a:endParaRPr lang="en-US" dirty="0"/>
          </a:p>
          <a:p>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456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pPr marL="109728" indent="0">
              <a:lnSpc>
                <a:spcPct val="110000"/>
              </a:lnSpc>
              <a:buNone/>
            </a:pPr>
            <a:r>
              <a:rPr lang="en-US" sz="3300" dirty="0"/>
              <a:t>Care of buyers</a:t>
            </a:r>
          </a:p>
          <a:p>
            <a:pPr marL="109728" indent="0">
              <a:lnSpc>
                <a:spcPct val="110000"/>
              </a:lnSpc>
              <a:buNone/>
            </a:pPr>
            <a:endParaRPr lang="en-US" dirty="0" smtClean="0"/>
          </a:p>
          <a:p>
            <a:pPr marL="109728" indent="0">
              <a:lnSpc>
                <a:spcPct val="110000"/>
              </a:lnSpc>
              <a:buNone/>
            </a:pPr>
            <a:r>
              <a:rPr lang="en-US" sz="2900" dirty="0" smtClean="0"/>
              <a:t>the </a:t>
            </a:r>
            <a:r>
              <a:rPr lang="en-US" sz="2900" dirty="0"/>
              <a:t>main thing in </a:t>
            </a:r>
            <a:r>
              <a:rPr lang="en-US" sz="2900" dirty="0" err="1" smtClean="0"/>
              <a:t>Auchan’s</a:t>
            </a:r>
            <a:r>
              <a:rPr lang="en-US" sz="2900" dirty="0" smtClean="0"/>
              <a:t> </a:t>
            </a:r>
            <a:r>
              <a:rPr lang="en-US" sz="2900" dirty="0"/>
              <a:t>relationship with suppliers: </a:t>
            </a:r>
            <a:r>
              <a:rPr lang="en-US" sz="2900" dirty="0" err="1" smtClean="0"/>
              <a:t>Auchan</a:t>
            </a:r>
            <a:r>
              <a:rPr lang="en-US" sz="2900" dirty="0" smtClean="0"/>
              <a:t> </a:t>
            </a:r>
            <a:r>
              <a:rPr lang="en-US" sz="2900" dirty="0"/>
              <a:t>undertake with them joint efforts to offer </a:t>
            </a:r>
            <a:r>
              <a:rPr lang="en-US" sz="2900" dirty="0" smtClean="0"/>
              <a:t>buyers </a:t>
            </a:r>
            <a:r>
              <a:rPr lang="en-US" sz="2900" dirty="0"/>
              <a:t>the best prices that allows to increase commodity turnover and, eventually, profit of all parties.</a:t>
            </a:r>
          </a:p>
          <a:p>
            <a:pPr>
              <a:lnSpc>
                <a:spcPct val="110000"/>
              </a:lnSpc>
            </a:pPr>
            <a:endParaRPr lang="en-US" dirty="0"/>
          </a:p>
          <a:p>
            <a:pPr marL="109728" indent="0">
              <a:lnSpc>
                <a:spcPct val="110000"/>
              </a:lnSpc>
              <a:buNone/>
            </a:pPr>
            <a:r>
              <a:rPr lang="en-US" sz="3300" dirty="0" err="1" smtClean="0"/>
              <a:t>Auchan</a:t>
            </a:r>
            <a:r>
              <a:rPr lang="en-US" sz="3300" dirty="0" smtClean="0"/>
              <a:t> </a:t>
            </a:r>
            <a:r>
              <a:rPr lang="en-US" sz="3300" dirty="0"/>
              <a:t>cooperation with suppliers is based on the following principles</a:t>
            </a:r>
          </a:p>
          <a:p>
            <a:pPr>
              <a:lnSpc>
                <a:spcPct val="110000"/>
              </a:lnSpc>
            </a:pPr>
            <a:endParaRPr lang="en-US" dirty="0"/>
          </a:p>
          <a:p>
            <a:pPr>
              <a:lnSpc>
                <a:spcPct val="110000"/>
              </a:lnSpc>
            </a:pPr>
            <a:r>
              <a:rPr lang="en-US" sz="2900" dirty="0"/>
              <a:t>Transparency of relationship, honesty and mutual trust.</a:t>
            </a:r>
          </a:p>
          <a:p>
            <a:pPr>
              <a:lnSpc>
                <a:spcPct val="110000"/>
              </a:lnSpc>
            </a:pPr>
            <a:r>
              <a:rPr lang="en-US" sz="2900" dirty="0"/>
              <a:t>Creation of long-term partnership.</a:t>
            </a:r>
          </a:p>
          <a:p>
            <a:pPr>
              <a:lnSpc>
                <a:spcPct val="110000"/>
              </a:lnSpc>
            </a:pPr>
            <a:r>
              <a:rPr lang="en-US" sz="2900" dirty="0"/>
              <a:t>Respect both parties of the Russian legislation concerning protection of the rights of consumers and providing the correct information to consumers, and also observance of safety requirements of goods, especially food.</a:t>
            </a:r>
          </a:p>
          <a:p>
            <a:pPr>
              <a:lnSpc>
                <a:spcPct val="110000"/>
              </a:lnSpc>
            </a:pPr>
            <a:r>
              <a:rPr lang="en-US" sz="2900" dirty="0" err="1"/>
              <a:t>Auchan</a:t>
            </a:r>
            <a:r>
              <a:rPr lang="en-US" sz="2900" dirty="0"/>
              <a:t> gives the chance to the suppliers of an exit to the new regional and international markets</a:t>
            </a:r>
            <a:r>
              <a:rPr lang="en-US" sz="2900" dirty="0" smtClean="0"/>
              <a:t>.</a:t>
            </a:r>
            <a:endParaRPr lang="en-US" sz="2900" dirty="0"/>
          </a:p>
          <a:p>
            <a:pPr>
              <a:lnSpc>
                <a:spcPct val="110000"/>
              </a:lnSpc>
            </a:pPr>
            <a:r>
              <a:rPr lang="en-US" sz="2900" dirty="0" err="1"/>
              <a:t>Auchan</a:t>
            </a:r>
            <a:r>
              <a:rPr lang="en-US" sz="2900" dirty="0"/>
              <a:t> strictly fulfills the obligations under the terms of purchases, orders and payment.</a:t>
            </a:r>
            <a:endParaRPr lang="ru-RU" sz="2900" dirty="0"/>
          </a:p>
        </p:txBody>
      </p:sp>
      <p:sp>
        <p:nvSpPr>
          <p:cNvPr id="3" name="Название 2"/>
          <p:cNvSpPr>
            <a:spLocks noGrp="1"/>
          </p:cNvSpPr>
          <p:nvPr>
            <p:ph type="title"/>
          </p:nvPr>
        </p:nvSpPr>
        <p:spPr/>
        <p:txBody>
          <a:bodyPr>
            <a:normAutofit fontScale="90000"/>
          </a:bodyPr>
          <a:lstStyle/>
          <a:p>
            <a:r>
              <a:rPr lang="en-US" dirty="0" smtClean="0"/>
              <a:t>Building </a:t>
            </a:r>
            <a:r>
              <a:rPr lang="en-US" dirty="0"/>
              <a:t>r</a:t>
            </a:r>
            <a:r>
              <a:rPr lang="en-US" dirty="0" smtClean="0"/>
              <a:t>elationships with suppliers</a:t>
            </a:r>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488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Using technologies for communication with suppliers</a:t>
            </a:r>
            <a:endParaRPr lang="ru-RU" dirty="0"/>
          </a:p>
        </p:txBody>
      </p:sp>
      <p:sp>
        <p:nvSpPr>
          <p:cNvPr id="3" name="Объект 2"/>
          <p:cNvSpPr>
            <a:spLocks noGrp="1"/>
          </p:cNvSpPr>
          <p:nvPr>
            <p:ph idx="1"/>
          </p:nvPr>
        </p:nvSpPr>
        <p:spPr>
          <a:xfrm>
            <a:off x="457200" y="1384176"/>
            <a:ext cx="8229600" cy="4925144"/>
          </a:xfrm>
        </p:spPr>
        <p:txBody>
          <a:bodyPr>
            <a:normAutofit fontScale="92500" lnSpcReduction="10000"/>
          </a:bodyPr>
          <a:lstStyle/>
          <a:p>
            <a:r>
              <a:rPr lang="en-US" dirty="0"/>
              <a:t>creation of a B2B </a:t>
            </a:r>
            <a:r>
              <a:rPr lang="en-US" dirty="0" smtClean="0"/>
              <a:t>extranet (for management  relations </a:t>
            </a:r>
            <a:r>
              <a:rPr lang="en-US" dirty="0"/>
              <a:t>with </a:t>
            </a:r>
            <a:r>
              <a:rPr lang="en-US" dirty="0" smtClean="0"/>
              <a:t>suppliers more </a:t>
            </a:r>
            <a:r>
              <a:rPr lang="en-US" dirty="0"/>
              <a:t>easily and more efficiently </a:t>
            </a:r>
            <a:r>
              <a:rPr lang="en-US" dirty="0" smtClean="0"/>
              <a:t>–the information </a:t>
            </a:r>
            <a:r>
              <a:rPr lang="en-US" dirty="0"/>
              <a:t>flow is guaranteed and is </a:t>
            </a:r>
            <a:r>
              <a:rPr lang="en-US" dirty="0" smtClean="0"/>
              <a:t>smoother)</a:t>
            </a:r>
            <a:endParaRPr lang="en-US" dirty="0"/>
          </a:p>
          <a:p>
            <a:r>
              <a:rPr lang="en-US" dirty="0" smtClean="0"/>
              <a:t>Using “push-pull-push</a:t>
            </a:r>
            <a:r>
              <a:rPr lang="en-US" dirty="0"/>
              <a:t>" logistics. </a:t>
            </a:r>
            <a:r>
              <a:rPr lang="en-US" dirty="0" smtClean="0"/>
              <a:t>(Doing forecasts and controlling regularly </a:t>
            </a:r>
            <a:r>
              <a:rPr lang="en-US" dirty="0"/>
              <a:t>what is sold in the stores on a daily basis order to adapt their </a:t>
            </a:r>
            <a:r>
              <a:rPr lang="en-US" dirty="0" smtClean="0"/>
              <a:t>inventory)</a:t>
            </a:r>
          </a:p>
          <a:p>
            <a:r>
              <a:rPr lang="en-US" dirty="0" smtClean="0"/>
              <a:t>Using ICAN software for integration the stores, distribution centers and supply chains</a:t>
            </a:r>
          </a:p>
          <a:p>
            <a:r>
              <a:rPr lang="en-US" dirty="0" smtClean="0"/>
              <a:t>Using electronic system that is available for watching by suppliers (tracking payments that were sent by </a:t>
            </a:r>
            <a:r>
              <a:rPr lang="en-US" dirty="0" err="1" smtClean="0"/>
              <a:t>Auchan</a:t>
            </a:r>
            <a:r>
              <a:rPr lang="en-US" dirty="0" smtClean="0"/>
              <a:t>)</a:t>
            </a:r>
          </a:p>
          <a:p>
            <a:endParaRPr lang="en-US" dirty="0"/>
          </a:p>
          <a:p>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8552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836712"/>
            <a:ext cx="8229600" cy="5184576"/>
          </a:xfrm>
        </p:spPr>
        <p:txBody>
          <a:bodyPr>
            <a:normAutofit fontScale="47500" lnSpcReduction="20000"/>
          </a:bodyPr>
          <a:lstStyle/>
          <a:p>
            <a:pPr marL="0" indent="0">
              <a:lnSpc>
                <a:spcPct val="110000"/>
              </a:lnSpc>
              <a:buNone/>
            </a:pPr>
            <a:r>
              <a:rPr lang="en-US" sz="4400" dirty="0" smtClean="0"/>
              <a:t>Distribution </a:t>
            </a:r>
            <a:r>
              <a:rPr lang="en-US" sz="4400" dirty="0"/>
              <a:t>channels </a:t>
            </a:r>
            <a:r>
              <a:rPr lang="en-US" sz="4400" dirty="0" smtClean="0"/>
              <a:t> divided </a:t>
            </a:r>
            <a:r>
              <a:rPr lang="en-US" sz="4400" dirty="0"/>
              <a:t>into </a:t>
            </a:r>
            <a:r>
              <a:rPr lang="en-US" sz="4400" dirty="0" smtClean="0"/>
              <a:t>3 networks:</a:t>
            </a:r>
          </a:p>
          <a:p>
            <a:pPr>
              <a:lnSpc>
                <a:spcPct val="110000"/>
              </a:lnSpc>
            </a:pPr>
            <a:r>
              <a:rPr lang="en-US" sz="4400" dirty="0" smtClean="0"/>
              <a:t>grocery </a:t>
            </a:r>
            <a:r>
              <a:rPr lang="en-US" sz="4400" dirty="0"/>
              <a:t>products which stay a very short time in warehouses for </a:t>
            </a:r>
            <a:r>
              <a:rPr lang="en-US" sz="4400" dirty="0" smtClean="0"/>
              <a:t>hypermarkets</a:t>
            </a:r>
          </a:p>
          <a:p>
            <a:pPr>
              <a:lnSpc>
                <a:spcPct val="110000"/>
              </a:lnSpc>
            </a:pPr>
            <a:r>
              <a:rPr lang="en-US" sz="4400" dirty="0" smtClean="0"/>
              <a:t>the </a:t>
            </a:r>
            <a:r>
              <a:rPr lang="en-US" sz="4400" dirty="0"/>
              <a:t>same products for supermarkets, convenience stores and </a:t>
            </a:r>
            <a:r>
              <a:rPr lang="en-US" sz="4400" dirty="0" err="1" smtClean="0"/>
              <a:t>Promocash</a:t>
            </a:r>
            <a:endParaRPr lang="en-US" sz="4400" dirty="0" smtClean="0"/>
          </a:p>
          <a:p>
            <a:pPr>
              <a:lnSpc>
                <a:spcPct val="110000"/>
              </a:lnSpc>
            </a:pPr>
            <a:r>
              <a:rPr lang="en-US" sz="4400" dirty="0" smtClean="0"/>
              <a:t>products </a:t>
            </a:r>
            <a:r>
              <a:rPr lang="en-US" sz="4400" dirty="0"/>
              <a:t>which stay a bit longer in warehouses, and that are delivered to all formats of </a:t>
            </a:r>
            <a:r>
              <a:rPr lang="en-US" sz="4400" dirty="0" smtClean="0"/>
              <a:t>stores</a:t>
            </a:r>
          </a:p>
          <a:p>
            <a:pPr marL="0" indent="0">
              <a:lnSpc>
                <a:spcPct val="110000"/>
              </a:lnSpc>
              <a:buNone/>
            </a:pPr>
            <a:endParaRPr lang="en-US" sz="4400" dirty="0" smtClean="0"/>
          </a:p>
          <a:p>
            <a:pPr marL="0" indent="0">
              <a:lnSpc>
                <a:spcPct val="110000"/>
              </a:lnSpc>
              <a:buNone/>
            </a:pPr>
            <a:r>
              <a:rPr lang="en-US" sz="4400" dirty="0" smtClean="0"/>
              <a:t>+: Shortens time of delivery – 1 truck for transporting products </a:t>
            </a:r>
            <a:r>
              <a:rPr lang="en-US" sz="4400" dirty="0"/>
              <a:t>from a manufacturer to two close warehouses</a:t>
            </a:r>
            <a:r>
              <a:rPr lang="en-US" sz="4400" dirty="0" smtClean="0"/>
              <a:t>.</a:t>
            </a:r>
          </a:p>
          <a:p>
            <a:pPr marL="0" indent="0">
              <a:lnSpc>
                <a:spcPct val="110000"/>
              </a:lnSpc>
              <a:buNone/>
            </a:pPr>
            <a:endParaRPr lang="en-US" sz="4400" dirty="0"/>
          </a:p>
          <a:p>
            <a:pPr marL="0" indent="0">
              <a:lnSpc>
                <a:spcPct val="110000"/>
              </a:lnSpc>
              <a:buNone/>
            </a:pPr>
            <a:r>
              <a:rPr lang="en-US" sz="4400" dirty="0" smtClean="0"/>
              <a:t>Optimization logistics with RFID—based tracking solution (with RFID </a:t>
            </a:r>
            <a:r>
              <a:rPr lang="en-US" sz="4400" dirty="0"/>
              <a:t>chips, </a:t>
            </a:r>
            <a:r>
              <a:rPr lang="en-US" sz="4400" dirty="0" err="1"/>
              <a:t>Auchan</a:t>
            </a:r>
            <a:r>
              <a:rPr lang="en-US" sz="4400" dirty="0"/>
              <a:t> will track its produce throughout the </a:t>
            </a:r>
            <a:r>
              <a:rPr lang="en-US" sz="4400" dirty="0" smtClean="0"/>
              <a:t>distribution chain </a:t>
            </a:r>
            <a:r>
              <a:rPr lang="en-US" sz="4400" dirty="0"/>
              <a:t>– from the truck farm to the logistics platform, in the stores and through the </a:t>
            </a:r>
            <a:r>
              <a:rPr lang="en-US" sz="4400" dirty="0" smtClean="0"/>
              <a:t>washing station</a:t>
            </a:r>
            <a:r>
              <a:rPr lang="en-US" sz="4400" dirty="0"/>
              <a:t>. </a:t>
            </a:r>
          </a:p>
          <a:p>
            <a:pPr marL="0" indent="0">
              <a:lnSpc>
                <a:spcPct val="110000"/>
              </a:lnSpc>
              <a:buNone/>
            </a:pPr>
            <a:endParaRPr lang="en-US" dirty="0"/>
          </a:p>
          <a:p>
            <a:pPr marL="0" indent="0">
              <a:lnSpc>
                <a:spcPct val="110000"/>
              </a:lnSpc>
              <a:buNone/>
            </a:pPr>
            <a:endParaRPr lang="en-US" dirty="0"/>
          </a:p>
          <a:p>
            <a:pPr marL="0" indent="0">
              <a:lnSpc>
                <a:spcPct val="110000"/>
              </a:lnSpc>
              <a:buNone/>
            </a:pPr>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0574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Internal cooperation </a:t>
            </a:r>
            <a:endParaRPr lang="ru-RU"/>
          </a:p>
        </p:txBody>
      </p:sp>
      <p:sp>
        <p:nvSpPr>
          <p:cNvPr id="5123" name="Rectangle 3"/>
          <p:cNvSpPr>
            <a:spLocks noGrp="1" noChangeArrowheads="1"/>
          </p:cNvSpPr>
          <p:nvPr>
            <p:ph type="body" idx="1"/>
          </p:nvPr>
        </p:nvSpPr>
        <p:spPr/>
        <p:txBody>
          <a:bodyPr>
            <a:normAutofit fontScale="85000" lnSpcReduction="20000"/>
          </a:bodyPr>
          <a:lstStyle/>
          <a:p>
            <a:r>
              <a:rPr lang="en-US" sz="2800" dirty="0"/>
              <a:t>Frequent meetings between branch and division staff and its headquarters, experience exchange</a:t>
            </a:r>
          </a:p>
          <a:p>
            <a:r>
              <a:rPr lang="en-US" sz="2800" dirty="0"/>
              <a:t>Frequently scheduled face-to-face meetings between the management staff </a:t>
            </a:r>
            <a:endParaRPr lang="en-US" sz="2800" dirty="0" smtClean="0"/>
          </a:p>
          <a:p>
            <a:r>
              <a:rPr lang="en-US" sz="2800" dirty="0" smtClean="0"/>
              <a:t>Video </a:t>
            </a:r>
            <a:r>
              <a:rPr lang="en-US" sz="2800" dirty="0"/>
              <a:t>conferencing </a:t>
            </a:r>
          </a:p>
          <a:p>
            <a:r>
              <a:rPr lang="en-US" sz="2800" dirty="0"/>
              <a:t>Director of every shop is independent in decision making, reports to headquarters every month about results  </a:t>
            </a:r>
          </a:p>
          <a:p>
            <a:r>
              <a:rPr lang="en-US" sz="2800" dirty="0"/>
              <a:t>Operating personal is controlled by middle managers who support team spirit: collective performance of the group is based on performance of each </a:t>
            </a:r>
            <a:endParaRPr lang="en-US" sz="2800" dirty="0"/>
          </a:p>
          <a:p>
            <a:r>
              <a:rPr lang="en-US" sz="2800" dirty="0" smtClean="0"/>
              <a:t>Intranet</a:t>
            </a:r>
            <a:endParaRPr lang="en-US" sz="2800"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2666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Auchan</a:t>
            </a:r>
            <a:r>
              <a:rPr lang="en-US" dirty="0" smtClean="0"/>
              <a:t> and its relations</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1890104722"/>
              </p:ext>
            </p:extLst>
          </p:nvPr>
        </p:nvGraphicFramePr>
        <p:xfrm>
          <a:off x="1043608" y="1253899"/>
          <a:ext cx="6923112" cy="3845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899592" y="5229200"/>
            <a:ext cx="7632848" cy="646331"/>
          </a:xfrm>
          <a:prstGeom prst="rect">
            <a:avLst/>
          </a:prstGeom>
          <a:noFill/>
        </p:spPr>
        <p:txBody>
          <a:bodyPr wrap="square" rtlCol="0">
            <a:spAutoFit/>
          </a:bodyPr>
          <a:lstStyle/>
          <a:p>
            <a:r>
              <a:rPr lang="en-US" dirty="0" smtClean="0"/>
              <a:t>Structured and systematic rules allow to control and manage all relations (they’re elaborated centrally and affect on all stores)</a:t>
            </a:r>
            <a:endParaRPr lang="ru-RU" dirty="0"/>
          </a:p>
        </p:txBody>
      </p:sp>
      <p:pic>
        <p:nvPicPr>
          <p:cNvPr id="5" name="Picture 2" descr="http://www.logo00.com/logo-auchan/logo-auchan.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262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4000"/>
              <a:t>Employees relationship management  </a:t>
            </a:r>
            <a:endParaRPr lang="ru-RU" sz="4000"/>
          </a:p>
        </p:txBody>
      </p:sp>
      <p:sp>
        <p:nvSpPr>
          <p:cNvPr id="7171" name="Rectangle 3"/>
          <p:cNvSpPr>
            <a:spLocks noGrp="1" noChangeArrowheads="1"/>
          </p:cNvSpPr>
          <p:nvPr>
            <p:ph type="body" idx="1"/>
          </p:nvPr>
        </p:nvSpPr>
        <p:spPr/>
        <p:txBody>
          <a:bodyPr/>
          <a:lstStyle/>
          <a:p>
            <a:endParaRPr lang="en-US" dirty="0"/>
          </a:p>
          <a:p>
            <a:r>
              <a:rPr lang="en-US" dirty="0"/>
              <a:t>Encouraging to participate in profits </a:t>
            </a:r>
          </a:p>
          <a:p>
            <a:r>
              <a:rPr lang="en-US" dirty="0"/>
              <a:t>Training </a:t>
            </a:r>
            <a:r>
              <a:rPr lang="en-US" dirty="0" err="1"/>
              <a:t>programmes</a:t>
            </a:r>
            <a:r>
              <a:rPr lang="en-US" dirty="0"/>
              <a:t> for directors: computer imitation</a:t>
            </a:r>
          </a:p>
          <a:p>
            <a:r>
              <a:rPr lang="en-US" dirty="0"/>
              <a:t>Co-creation sessions </a:t>
            </a:r>
          </a:p>
          <a:p>
            <a:r>
              <a:rPr lang="ru-RU" dirty="0"/>
              <a:t> </a:t>
            </a:r>
            <a:r>
              <a:rPr lang="en-US" dirty="0"/>
              <a:t>Coordinating and supporting marketing and sales teams across various sales and </a:t>
            </a:r>
            <a:r>
              <a:rPr lang="en-US" dirty="0" err="1"/>
              <a:t>compaigns</a:t>
            </a:r>
            <a:endParaRPr lang="en-US"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761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en-US" dirty="0"/>
              <a:t>Relationship portfolio</a:t>
            </a:r>
            <a:endParaRPr lang="ru-RU" dirty="0"/>
          </a:p>
        </p:txBody>
      </p:sp>
      <p:pic>
        <p:nvPicPr>
          <p:cNvPr id="1026"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628800"/>
            <a:ext cx="8353425" cy="37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851920" y="3645024"/>
            <a:ext cx="1368152" cy="400110"/>
          </a:xfrm>
          <a:prstGeom prst="rect">
            <a:avLst/>
          </a:prstGeom>
          <a:noFill/>
        </p:spPr>
        <p:txBody>
          <a:bodyPr wrap="square" rtlCol="0">
            <a:spAutoFit/>
          </a:bodyPr>
          <a:lstStyle/>
          <a:p>
            <a:r>
              <a:rPr lang="en-US" sz="2000" b="1" dirty="0" smtClean="0">
                <a:solidFill>
                  <a:srgbClr val="FF0000"/>
                </a:solidFill>
              </a:rPr>
              <a:t>Suppliers</a:t>
            </a:r>
            <a:endParaRPr lang="ru-RU" sz="2000" b="1" dirty="0">
              <a:solidFill>
                <a:srgbClr val="FF0000"/>
              </a:solidFill>
            </a:endParaRPr>
          </a:p>
        </p:txBody>
      </p:sp>
      <p:sp>
        <p:nvSpPr>
          <p:cNvPr id="8" name="TextBox 7"/>
          <p:cNvSpPr txBox="1"/>
          <p:nvPr/>
        </p:nvSpPr>
        <p:spPr>
          <a:xfrm>
            <a:off x="3635896" y="2564904"/>
            <a:ext cx="1800200" cy="400110"/>
          </a:xfrm>
          <a:prstGeom prst="rect">
            <a:avLst/>
          </a:prstGeom>
          <a:noFill/>
        </p:spPr>
        <p:txBody>
          <a:bodyPr wrap="square" rtlCol="0">
            <a:spAutoFit/>
          </a:bodyPr>
          <a:lstStyle/>
          <a:p>
            <a:r>
              <a:rPr lang="en-US" sz="2000" b="1" dirty="0" smtClean="0">
                <a:solidFill>
                  <a:srgbClr val="FF0000"/>
                </a:solidFill>
              </a:rPr>
              <a:t>Co-Creation</a:t>
            </a:r>
            <a:endParaRPr lang="ru-RU" sz="2000" b="1" dirty="0">
              <a:solidFill>
                <a:srgbClr val="FF0000"/>
              </a:solidFill>
            </a:endParaRPr>
          </a:p>
        </p:txBody>
      </p:sp>
      <p:sp>
        <p:nvSpPr>
          <p:cNvPr id="9" name="Text Box 5"/>
          <p:cNvSpPr txBox="1">
            <a:spLocks noChangeArrowheads="1"/>
          </p:cNvSpPr>
          <p:nvPr/>
        </p:nvSpPr>
        <p:spPr bwMode="auto">
          <a:xfrm>
            <a:off x="5148064" y="5301208"/>
            <a:ext cx="33115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pPr>
              <a:spcBef>
                <a:spcPct val="50000"/>
              </a:spcBef>
            </a:pPr>
            <a:r>
              <a:rPr lang="en-US" altLang="ru-RU" sz="1800" b="1"/>
              <a:t>[Donaldson, O’Toole, 2000]</a:t>
            </a:r>
            <a:endParaRPr lang="ru-RU" altLang="ru-RU" sz="1800" b="1"/>
          </a:p>
        </p:txBody>
      </p:sp>
      <p:sp>
        <p:nvSpPr>
          <p:cNvPr id="10" name="TextBox 9"/>
          <p:cNvSpPr txBox="1"/>
          <p:nvPr/>
        </p:nvSpPr>
        <p:spPr>
          <a:xfrm>
            <a:off x="6156176" y="2564904"/>
            <a:ext cx="1800200" cy="400110"/>
          </a:xfrm>
          <a:prstGeom prst="rect">
            <a:avLst/>
          </a:prstGeom>
          <a:noFill/>
        </p:spPr>
        <p:txBody>
          <a:bodyPr wrap="square" rtlCol="0">
            <a:spAutoFit/>
          </a:bodyPr>
          <a:lstStyle/>
          <a:p>
            <a:r>
              <a:rPr lang="en-US" sz="2000" b="1" dirty="0" smtClean="0">
                <a:solidFill>
                  <a:srgbClr val="FF0000"/>
                </a:solidFill>
              </a:rPr>
              <a:t>Customers</a:t>
            </a:r>
            <a:endParaRPr lang="ru-RU" sz="2000" b="1" dirty="0">
              <a:solidFill>
                <a:srgbClr val="FF0000"/>
              </a:solidFill>
            </a:endParaRPr>
          </a:p>
        </p:txBody>
      </p:sp>
      <p:sp>
        <p:nvSpPr>
          <p:cNvPr id="11" name="TextBox 10"/>
          <p:cNvSpPr txBox="1"/>
          <p:nvPr/>
        </p:nvSpPr>
        <p:spPr>
          <a:xfrm>
            <a:off x="6156176" y="3645024"/>
            <a:ext cx="1800200" cy="400110"/>
          </a:xfrm>
          <a:prstGeom prst="rect">
            <a:avLst/>
          </a:prstGeom>
          <a:noFill/>
        </p:spPr>
        <p:txBody>
          <a:bodyPr wrap="square" rtlCol="0">
            <a:spAutoFit/>
          </a:bodyPr>
          <a:lstStyle/>
          <a:p>
            <a:r>
              <a:rPr lang="en-US" sz="2000" b="1" dirty="0" smtClean="0">
                <a:solidFill>
                  <a:srgbClr val="FF0000"/>
                </a:solidFill>
              </a:rPr>
              <a:t>Suppliers</a:t>
            </a:r>
            <a:endParaRPr lang="ru-RU" sz="2000" b="1" dirty="0">
              <a:solidFill>
                <a:srgbClr val="FF0000"/>
              </a:solidFill>
            </a:endParaRPr>
          </a:p>
        </p:txBody>
      </p:sp>
    </p:spTree>
    <p:extLst>
      <p:ext uri="{BB962C8B-B14F-4D97-AF65-F5344CB8AC3E}">
        <p14:creationId xmlns:p14="http://schemas.microsoft.com/office/powerpoint/2010/main" val="3583383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en-US" altLang="ru-RU" sz="4400" dirty="0"/>
              <a:t>Frequency of relationships</a:t>
            </a:r>
            <a:endParaRPr lang="ru-RU" dirty="0"/>
          </a:p>
        </p:txBody>
      </p:sp>
      <p:pic>
        <p:nvPicPr>
          <p:cNvPr id="1026"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t="6337"/>
          <a:stretch>
            <a:fillRect/>
          </a:stretch>
        </p:blipFill>
        <p:spPr bwMode="auto">
          <a:xfrm>
            <a:off x="1475656" y="1484784"/>
            <a:ext cx="6121549" cy="434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211960" y="3316922"/>
            <a:ext cx="1368152" cy="400110"/>
          </a:xfrm>
          <a:prstGeom prst="rect">
            <a:avLst/>
          </a:prstGeom>
          <a:noFill/>
        </p:spPr>
        <p:txBody>
          <a:bodyPr wrap="square" rtlCol="0">
            <a:spAutoFit/>
          </a:bodyPr>
          <a:lstStyle/>
          <a:p>
            <a:r>
              <a:rPr lang="en-US" sz="2000" b="1" dirty="0" smtClean="0">
                <a:solidFill>
                  <a:srgbClr val="FF0000"/>
                </a:solidFill>
              </a:rPr>
              <a:t>Suppliers</a:t>
            </a:r>
            <a:endParaRPr lang="ru-RU" sz="2000" b="1" dirty="0">
              <a:solidFill>
                <a:srgbClr val="FF0000"/>
              </a:solidFill>
            </a:endParaRPr>
          </a:p>
        </p:txBody>
      </p:sp>
    </p:spTree>
    <p:extLst>
      <p:ext uri="{BB962C8B-B14F-4D97-AF65-F5344CB8AC3E}">
        <p14:creationId xmlns:p14="http://schemas.microsoft.com/office/powerpoint/2010/main" val="859767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азвание 3"/>
          <p:cNvSpPr>
            <a:spLocks noGrp="1"/>
          </p:cNvSpPr>
          <p:nvPr>
            <p:ph type="ctrTitle"/>
          </p:nvPr>
        </p:nvSpPr>
        <p:spPr/>
        <p:txBody>
          <a:bodyPr/>
          <a:lstStyle/>
          <a:p>
            <a:r>
              <a:rPr lang="en-US" dirty="0" smtClean="0"/>
              <a:t>Thank you for attention</a:t>
            </a:r>
            <a:endParaRPr lang="ru-RU" dirty="0"/>
          </a:p>
        </p:txBody>
      </p:sp>
    </p:spTree>
    <p:extLst>
      <p:ext uri="{BB962C8B-B14F-4D97-AF65-F5344CB8AC3E}">
        <p14:creationId xmlns:p14="http://schemas.microsoft.com/office/powerpoint/2010/main" val="365502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CRM in </a:t>
            </a:r>
            <a:r>
              <a:rPr lang="en-US" dirty="0" err="1" smtClean="0"/>
              <a:t>Auchan</a:t>
            </a:r>
            <a:endParaRPr lang="ru-RU" dirty="0"/>
          </a:p>
        </p:txBody>
      </p:sp>
      <p:sp>
        <p:nvSpPr>
          <p:cNvPr id="3" name="Объект 2"/>
          <p:cNvSpPr>
            <a:spLocks noGrp="1"/>
          </p:cNvSpPr>
          <p:nvPr>
            <p:ph idx="1"/>
          </p:nvPr>
        </p:nvSpPr>
        <p:spPr>
          <a:xfrm>
            <a:off x="457200" y="1600201"/>
            <a:ext cx="3754760" cy="4349080"/>
          </a:xfrm>
        </p:spPr>
        <p:txBody>
          <a:bodyPr>
            <a:normAutofit fontScale="92500" lnSpcReduction="10000"/>
          </a:bodyPr>
          <a:lstStyle/>
          <a:p>
            <a:r>
              <a:rPr lang="en-US" dirty="0" err="1" smtClean="0"/>
              <a:t>Coheris</a:t>
            </a:r>
            <a:r>
              <a:rPr lang="en-US" dirty="0" smtClean="0"/>
              <a:t> CRM Software – multichannel context:</a:t>
            </a:r>
          </a:p>
          <a:p>
            <a:pPr>
              <a:buFontTx/>
              <a:buChar char="-"/>
            </a:pPr>
            <a:r>
              <a:rPr lang="en-US" dirty="0" smtClean="0"/>
              <a:t>Telephone</a:t>
            </a:r>
          </a:p>
          <a:p>
            <a:pPr>
              <a:buFontTx/>
              <a:buChar char="-"/>
            </a:pPr>
            <a:r>
              <a:rPr lang="en-US" dirty="0" smtClean="0"/>
              <a:t>Email (requests from emails and website forms)</a:t>
            </a:r>
          </a:p>
          <a:p>
            <a:pPr>
              <a:buFontTx/>
              <a:buChar char="-"/>
            </a:pPr>
            <a:r>
              <a:rPr lang="en-US" dirty="0" smtClean="0"/>
              <a:t>Internet </a:t>
            </a:r>
          </a:p>
          <a:p>
            <a:pPr>
              <a:buFontTx/>
              <a:buChar char="-"/>
            </a:pPr>
            <a:r>
              <a:rPr lang="en-US" dirty="0" smtClean="0"/>
              <a:t>Direct contact at stores</a:t>
            </a:r>
          </a:p>
          <a:p>
            <a:pPr>
              <a:buFontTx/>
              <a:buChar char="-"/>
            </a:pPr>
            <a:endParaRPr lang="en-US" dirty="0" smtClean="0"/>
          </a:p>
          <a:p>
            <a:pPr>
              <a:buFontTx/>
              <a:buChar char="-"/>
            </a:pPr>
            <a:endParaRPr lang="ru-RU" dirty="0"/>
          </a:p>
        </p:txBody>
      </p:sp>
      <p:sp>
        <p:nvSpPr>
          <p:cNvPr id="5" name="Объект 2"/>
          <p:cNvSpPr txBox="1">
            <a:spLocks/>
          </p:cNvSpPr>
          <p:nvPr/>
        </p:nvSpPr>
        <p:spPr>
          <a:xfrm>
            <a:off x="5004048" y="1484784"/>
            <a:ext cx="3754760" cy="434908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i="1" dirty="0" smtClean="0"/>
              <a:t>Benefits:</a:t>
            </a:r>
          </a:p>
          <a:p>
            <a:pPr marL="0" indent="0">
              <a:buNone/>
            </a:pPr>
            <a:r>
              <a:rPr lang="en-US" cap="small" dirty="0"/>
              <a:t>• BETTER RESPONSIVENESS </a:t>
            </a:r>
          </a:p>
          <a:p>
            <a:pPr marL="0" indent="0">
              <a:buNone/>
            </a:pPr>
            <a:r>
              <a:rPr lang="en-US" cap="small" dirty="0"/>
              <a:t> </a:t>
            </a:r>
          </a:p>
          <a:p>
            <a:pPr marL="0" indent="0">
              <a:buNone/>
            </a:pPr>
            <a:r>
              <a:rPr lang="en-US" cap="small" dirty="0"/>
              <a:t>• CONTROLLED REPONSE TIMES </a:t>
            </a:r>
          </a:p>
          <a:p>
            <a:pPr marL="0" indent="0">
              <a:buNone/>
            </a:pPr>
            <a:r>
              <a:rPr lang="en-US" cap="small" dirty="0"/>
              <a:t> </a:t>
            </a:r>
          </a:p>
          <a:p>
            <a:pPr marL="0" indent="0">
              <a:buNone/>
            </a:pPr>
            <a:r>
              <a:rPr lang="en-US" cap="small" dirty="0"/>
              <a:t>• VALUED CUSTOMERS </a:t>
            </a:r>
          </a:p>
          <a:p>
            <a:pPr marL="0" indent="0">
              <a:buNone/>
            </a:pPr>
            <a:r>
              <a:rPr lang="en-US" cap="small" dirty="0"/>
              <a:t> </a:t>
            </a:r>
          </a:p>
          <a:p>
            <a:pPr marL="0" indent="0">
              <a:buNone/>
            </a:pPr>
            <a:r>
              <a:rPr lang="en-US" cap="small" dirty="0"/>
              <a:t>• ENHANCED CUSTOMER DATABASE TO </a:t>
            </a:r>
          </a:p>
          <a:p>
            <a:pPr marL="0" indent="0">
              <a:buNone/>
            </a:pPr>
            <a:r>
              <a:rPr lang="en-US" cap="small" dirty="0"/>
              <a:t>REALIZE PERFORMING TARGETING </a:t>
            </a:r>
          </a:p>
          <a:p>
            <a:pPr marL="0" indent="0">
              <a:buNone/>
            </a:pPr>
            <a:r>
              <a:rPr lang="en-US" cap="small" dirty="0"/>
              <a:t>ACTIONS </a:t>
            </a:r>
            <a:endParaRPr lang="en-US" cap="small" dirty="0" smtClean="0"/>
          </a:p>
          <a:p>
            <a:pPr>
              <a:buFontTx/>
              <a:buChar char="-"/>
            </a:pPr>
            <a:endParaRPr lang="ru-RU" dirty="0"/>
          </a:p>
        </p:txBody>
      </p:sp>
      <p:pic>
        <p:nvPicPr>
          <p:cNvPr id="6"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196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Internet marketing</a:t>
            </a:r>
            <a:endParaRPr lang="ru-RU" dirty="0"/>
          </a:p>
        </p:txBody>
      </p:sp>
      <p:sp>
        <p:nvSpPr>
          <p:cNvPr id="3" name="Объект 2"/>
          <p:cNvSpPr>
            <a:spLocks noGrp="1"/>
          </p:cNvSpPr>
          <p:nvPr>
            <p:ph idx="1"/>
          </p:nvPr>
        </p:nvSpPr>
        <p:spPr/>
        <p:txBody>
          <a:bodyPr>
            <a:normAutofit fontScale="92500" lnSpcReduction="20000"/>
          </a:bodyPr>
          <a:lstStyle/>
          <a:p>
            <a:r>
              <a:rPr lang="en-US" dirty="0" smtClean="0"/>
              <a:t>Auchan.ru – core site with common info and all projects</a:t>
            </a:r>
          </a:p>
          <a:p>
            <a:r>
              <a:rPr lang="en-US" dirty="0" smtClean="0"/>
              <a:t>auchan.ru/</a:t>
            </a:r>
            <a:r>
              <a:rPr lang="en-US" dirty="0" err="1" smtClean="0"/>
              <a:t>pokupki</a:t>
            </a:r>
            <a:r>
              <a:rPr lang="en-US" dirty="0" smtClean="0"/>
              <a:t>/ - special resource for furniture sale</a:t>
            </a:r>
          </a:p>
          <a:p>
            <a:r>
              <a:rPr lang="en-US" dirty="0" smtClean="0"/>
              <a:t>auchan.ru/</a:t>
            </a:r>
            <a:r>
              <a:rPr lang="en-US" dirty="0" err="1" smtClean="0"/>
              <a:t>chanau</a:t>
            </a:r>
            <a:r>
              <a:rPr lang="en-US" dirty="0" smtClean="0"/>
              <a:t> – special resource for wine experts</a:t>
            </a:r>
          </a:p>
          <a:p>
            <a:pPr marL="0" indent="0">
              <a:buNone/>
            </a:pPr>
            <a:endParaRPr lang="en-US" dirty="0" smtClean="0"/>
          </a:p>
          <a:p>
            <a:pPr marL="0" indent="0">
              <a:buNone/>
            </a:pPr>
            <a:r>
              <a:rPr lang="en-US" i="1" dirty="0" smtClean="0"/>
              <a:t>In Europe:</a:t>
            </a:r>
          </a:p>
          <a:p>
            <a:r>
              <a:rPr lang="en-US" dirty="0" err="1" smtClean="0"/>
              <a:t>Auchandirect</a:t>
            </a:r>
            <a:r>
              <a:rPr lang="en-US" dirty="0" smtClean="0"/>
              <a:t> – product order</a:t>
            </a:r>
          </a:p>
          <a:p>
            <a:r>
              <a:rPr lang="en-US" dirty="0"/>
              <a:t> </a:t>
            </a:r>
            <a:r>
              <a:rPr lang="en-US" dirty="0" err="1" smtClean="0"/>
              <a:t>GrosBill</a:t>
            </a:r>
            <a:r>
              <a:rPr lang="en-US" dirty="0" smtClean="0"/>
              <a:t> – computers and technics</a:t>
            </a:r>
          </a:p>
          <a:p>
            <a:r>
              <a:rPr lang="en-US" dirty="0" err="1"/>
              <a:t>Auchandrive</a:t>
            </a:r>
            <a:r>
              <a:rPr lang="en-US" dirty="0"/>
              <a:t> </a:t>
            </a:r>
            <a:r>
              <a:rPr lang="en-US" dirty="0" smtClean="0"/>
              <a:t>and</a:t>
            </a:r>
            <a:r>
              <a:rPr lang="ru-RU" dirty="0"/>
              <a:t> </a:t>
            </a:r>
            <a:r>
              <a:rPr lang="en-US" dirty="0" err="1" smtClean="0"/>
              <a:t>Chronodrive</a:t>
            </a:r>
            <a:r>
              <a:rPr lang="en-US" dirty="0" smtClean="0"/>
              <a:t> – product’s delivery</a:t>
            </a:r>
          </a:p>
          <a:p>
            <a:pPr marL="0" indent="0">
              <a:buNone/>
            </a:pPr>
            <a:r>
              <a:rPr lang="en-US" dirty="0" smtClean="0"/>
              <a:t> </a:t>
            </a:r>
          </a:p>
          <a:p>
            <a:endParaRPr lang="en-US" dirty="0" smtClean="0"/>
          </a:p>
          <a:p>
            <a:endParaRPr lang="ru-RU" dirty="0"/>
          </a:p>
        </p:txBody>
      </p:sp>
      <p:pic>
        <p:nvPicPr>
          <p:cNvPr id="4"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900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heko.ru/wp-content/uploads/2010/1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852936"/>
            <a:ext cx="3159660" cy="315966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dirty="0" smtClean="0"/>
              <a:t>Direct marketing</a:t>
            </a:r>
            <a:endParaRPr lang="ru-RU" dirty="0"/>
          </a:p>
        </p:txBody>
      </p:sp>
      <p:sp>
        <p:nvSpPr>
          <p:cNvPr id="3" name="Объект 2"/>
          <p:cNvSpPr>
            <a:spLocks noGrp="1"/>
          </p:cNvSpPr>
          <p:nvPr>
            <p:ph idx="1"/>
          </p:nvPr>
        </p:nvSpPr>
        <p:spPr/>
        <p:txBody>
          <a:bodyPr/>
          <a:lstStyle/>
          <a:p>
            <a:r>
              <a:rPr lang="en-US" dirty="0" smtClean="0"/>
              <a:t>Email communications with internet store customers</a:t>
            </a:r>
          </a:p>
          <a:p>
            <a:r>
              <a:rPr lang="en-US" dirty="0" smtClean="0"/>
              <a:t>Leaflets with best price/products’ of the day</a:t>
            </a:r>
          </a:p>
          <a:p>
            <a:r>
              <a:rPr lang="en-US" dirty="0" smtClean="0"/>
              <a:t>Inlays in regional newspapers</a:t>
            </a:r>
            <a:endParaRPr lang="ru-RU" dirty="0"/>
          </a:p>
        </p:txBody>
      </p:sp>
      <p:pic>
        <p:nvPicPr>
          <p:cNvPr id="5" name="Picture 2" descr="http://www.logo00.com/logo-auchan/logo-auchan.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3117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Customer value creation</a:t>
            </a:r>
            <a:endParaRPr lang="ru-RU" dirty="0"/>
          </a:p>
        </p:txBody>
      </p:sp>
      <p:sp>
        <p:nvSpPr>
          <p:cNvPr id="3" name="Объект 2"/>
          <p:cNvSpPr>
            <a:spLocks noGrp="1"/>
          </p:cNvSpPr>
          <p:nvPr>
            <p:ph idx="1"/>
          </p:nvPr>
        </p:nvSpPr>
        <p:spPr>
          <a:xfrm>
            <a:off x="457200" y="1600201"/>
            <a:ext cx="8208236" cy="3672554"/>
          </a:xfrm>
        </p:spPr>
        <p:txBody>
          <a:bodyPr>
            <a:normAutofit/>
          </a:bodyPr>
          <a:lstStyle/>
          <a:p>
            <a:r>
              <a:rPr lang="en-US" dirty="0" smtClean="0"/>
              <a:t>Best price</a:t>
            </a:r>
          </a:p>
          <a:p>
            <a:r>
              <a:rPr lang="en-US" dirty="0" smtClean="0"/>
              <a:t>Best quality</a:t>
            </a:r>
          </a:p>
          <a:p>
            <a:r>
              <a:rPr lang="en-US" dirty="0" smtClean="0"/>
              <a:t>Best range of goods</a:t>
            </a:r>
          </a:p>
          <a:p>
            <a:r>
              <a:rPr lang="en-US" dirty="0" smtClean="0"/>
              <a:t>Regular special offers</a:t>
            </a:r>
          </a:p>
          <a:p>
            <a:r>
              <a:rPr lang="en-US" dirty="0" smtClean="0"/>
              <a:t>Different store formats for different categories of customers</a:t>
            </a:r>
          </a:p>
          <a:p>
            <a:r>
              <a:rPr lang="en-US" dirty="0" smtClean="0"/>
              <a:t>Occurrence</a:t>
            </a:r>
          </a:p>
          <a:p>
            <a:pPr marL="0" indent="0">
              <a:buNone/>
            </a:pPr>
            <a:endParaRPr lang="en-US" dirty="0" smtClean="0"/>
          </a:p>
          <a:p>
            <a:pPr marL="0" indent="0">
              <a:buNone/>
            </a:pPr>
            <a:endParaRPr lang="ru-RU" dirty="0"/>
          </a:p>
        </p:txBody>
      </p:sp>
      <p:sp>
        <p:nvSpPr>
          <p:cNvPr id="5" name="TextBox 4"/>
          <p:cNvSpPr txBox="1"/>
          <p:nvPr/>
        </p:nvSpPr>
        <p:spPr>
          <a:xfrm>
            <a:off x="5148064" y="4797152"/>
            <a:ext cx="2829301" cy="707886"/>
          </a:xfrm>
          <a:prstGeom prst="rect">
            <a:avLst/>
          </a:prstGeom>
          <a:noFill/>
        </p:spPr>
        <p:txBody>
          <a:bodyPr wrap="none" rtlCol="0">
            <a:spAutoFit/>
          </a:bodyPr>
          <a:lstStyle/>
          <a:p>
            <a:r>
              <a:rPr lang="en-US" sz="4000" dirty="0" smtClean="0">
                <a:solidFill>
                  <a:srgbClr val="00B050"/>
                </a:solidFill>
              </a:rPr>
              <a:t>And… TRUST</a:t>
            </a:r>
            <a:endParaRPr lang="ru-RU" sz="4000" dirty="0">
              <a:solidFill>
                <a:srgbClr val="00B050"/>
              </a:solidFill>
            </a:endParaRPr>
          </a:p>
        </p:txBody>
      </p:sp>
      <p:pic>
        <p:nvPicPr>
          <p:cNvPr id="6" name="Picture 2" descr="http://www.logo00.com/logo-auchan/logo-aucha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25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Customer Loyalty</a:t>
            </a:r>
            <a:endParaRPr lang="ru-RU" dirty="0"/>
          </a:p>
        </p:txBody>
      </p:sp>
      <p:sp>
        <p:nvSpPr>
          <p:cNvPr id="3" name="Объект 2"/>
          <p:cNvSpPr>
            <a:spLocks noGrp="1"/>
          </p:cNvSpPr>
          <p:nvPr>
            <p:ph idx="1"/>
          </p:nvPr>
        </p:nvSpPr>
        <p:spPr>
          <a:xfrm>
            <a:off x="467544" y="1193296"/>
            <a:ext cx="8229600" cy="723536"/>
          </a:xfrm>
        </p:spPr>
        <p:txBody>
          <a:bodyPr>
            <a:normAutofit/>
          </a:bodyPr>
          <a:lstStyle/>
          <a:p>
            <a:r>
              <a:rPr lang="en-US" sz="1600" dirty="0"/>
              <a:t>When it comes to the strongest levels of loyalty, </a:t>
            </a:r>
            <a:r>
              <a:rPr lang="en-US" sz="1600" dirty="0" err="1"/>
              <a:t>Auchan</a:t>
            </a:r>
            <a:r>
              <a:rPr lang="en-US" sz="1600" dirty="0"/>
              <a:t> has a much closer relationship with its customers than its key competitors. </a:t>
            </a:r>
          </a:p>
        </p:txBody>
      </p:sp>
      <p:pic>
        <p:nvPicPr>
          <p:cNvPr id="7" name="Изображение 6"/>
          <p:cNvPicPr>
            <a:picLocks noChangeAspect="1"/>
          </p:cNvPicPr>
          <p:nvPr/>
        </p:nvPicPr>
        <p:blipFill>
          <a:blip r:embed="rId2"/>
          <a:stretch>
            <a:fillRect/>
          </a:stretch>
        </p:blipFill>
        <p:spPr>
          <a:xfrm>
            <a:off x="4932040" y="1844824"/>
            <a:ext cx="4090839" cy="1946447"/>
          </a:xfrm>
          <a:prstGeom prst="rect">
            <a:avLst/>
          </a:prstGeom>
        </p:spPr>
      </p:pic>
      <p:sp>
        <p:nvSpPr>
          <p:cNvPr id="8" name="TextBox 7"/>
          <p:cNvSpPr txBox="1"/>
          <p:nvPr/>
        </p:nvSpPr>
        <p:spPr>
          <a:xfrm>
            <a:off x="6767736" y="3717032"/>
            <a:ext cx="2376264" cy="276999"/>
          </a:xfrm>
          <a:prstGeom prst="rect">
            <a:avLst/>
          </a:prstGeom>
          <a:noFill/>
        </p:spPr>
        <p:txBody>
          <a:bodyPr wrap="square" rtlCol="0">
            <a:spAutoFit/>
          </a:bodyPr>
          <a:lstStyle/>
          <a:p>
            <a:r>
              <a:rPr lang="en-US" sz="1200" dirty="0" smtClean="0"/>
              <a:t>* Moscow consumers, %</a:t>
            </a:r>
            <a:endParaRPr lang="ru-RU" sz="1200" dirty="0"/>
          </a:p>
        </p:txBody>
      </p:sp>
      <p:pic>
        <p:nvPicPr>
          <p:cNvPr id="9" name="Изображение 8"/>
          <p:cNvPicPr>
            <a:picLocks noChangeAspect="1"/>
          </p:cNvPicPr>
          <p:nvPr/>
        </p:nvPicPr>
        <p:blipFill rotWithShape="1">
          <a:blip r:embed="rId3"/>
          <a:srcRect r="6289" b="7065"/>
          <a:stretch/>
        </p:blipFill>
        <p:spPr>
          <a:xfrm>
            <a:off x="2483768" y="3717032"/>
            <a:ext cx="3981283" cy="2228395"/>
          </a:xfrm>
          <a:prstGeom prst="rect">
            <a:avLst/>
          </a:prstGeom>
        </p:spPr>
      </p:pic>
      <p:pic>
        <p:nvPicPr>
          <p:cNvPr id="6" name="Изображение 5"/>
          <p:cNvPicPr>
            <a:picLocks noChangeAspect="1"/>
          </p:cNvPicPr>
          <p:nvPr/>
        </p:nvPicPr>
        <p:blipFill>
          <a:blip r:embed="rId4"/>
          <a:stretch>
            <a:fillRect/>
          </a:stretch>
        </p:blipFill>
        <p:spPr>
          <a:xfrm>
            <a:off x="179512" y="1956048"/>
            <a:ext cx="4381500" cy="1905000"/>
          </a:xfrm>
          <a:prstGeom prst="rect">
            <a:avLst/>
          </a:prstGeom>
        </p:spPr>
      </p:pic>
      <p:pic>
        <p:nvPicPr>
          <p:cNvPr id="4" name="Picture 2" descr="http://www.logo00.com/logo-auchan/logo-auchan.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352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Cost of attraction and retention of customers</a:t>
            </a:r>
            <a:endParaRPr lang="ru-RU" dirty="0"/>
          </a:p>
        </p:txBody>
      </p:sp>
      <p:sp>
        <p:nvSpPr>
          <p:cNvPr id="3" name="Объект 2"/>
          <p:cNvSpPr>
            <a:spLocks noGrp="1"/>
          </p:cNvSpPr>
          <p:nvPr>
            <p:ph idx="1"/>
          </p:nvPr>
        </p:nvSpPr>
        <p:spPr/>
        <p:txBody>
          <a:bodyPr/>
          <a:lstStyle/>
          <a:p>
            <a:r>
              <a:rPr lang="en-US" dirty="0" smtClean="0"/>
              <a:t>Occurrence costs</a:t>
            </a:r>
          </a:p>
          <a:p>
            <a:r>
              <a:rPr lang="en-US" dirty="0" smtClean="0"/>
              <a:t>Gift cards</a:t>
            </a:r>
          </a:p>
          <a:p>
            <a:r>
              <a:rPr lang="en-US" dirty="0" smtClean="0"/>
              <a:t>POSM</a:t>
            </a:r>
          </a:p>
          <a:p>
            <a:r>
              <a:rPr lang="en-US" dirty="0" smtClean="0"/>
              <a:t>Dumping</a:t>
            </a:r>
          </a:p>
          <a:p>
            <a:r>
              <a:rPr lang="en-US" dirty="0" smtClean="0"/>
              <a:t>Special offers</a:t>
            </a:r>
          </a:p>
          <a:p>
            <a:pPr marL="0" indent="0">
              <a:buNone/>
            </a:pPr>
            <a:endParaRPr lang="en-US" dirty="0" smtClean="0"/>
          </a:p>
          <a:p>
            <a:pPr marL="109728" indent="0">
              <a:buNone/>
            </a:pPr>
            <a:endParaRPr lang="en-US" dirty="0" smtClean="0"/>
          </a:p>
        </p:txBody>
      </p:sp>
      <p:pic>
        <p:nvPicPr>
          <p:cNvPr id="3074" name="Picture 2" descr="http://www.toshop.ru/pictures/pressa_2059.jpg"/>
          <p:cNvPicPr>
            <a:picLocks noChangeAspect="1" noChangeArrowheads="1"/>
          </p:cNvPicPr>
          <p:nvPr/>
        </p:nvPicPr>
        <p:blipFill rotWithShape="1">
          <a:blip r:embed="rId2">
            <a:extLst>
              <a:ext uri="{28A0092B-C50C-407E-A947-70E740481C1C}">
                <a14:useLocalDpi xmlns:a14="http://schemas.microsoft.com/office/drawing/2010/main" val="0"/>
              </a:ext>
            </a:extLst>
          </a:blip>
          <a:srcRect l="4020" b="3372"/>
          <a:stretch/>
        </p:blipFill>
        <p:spPr bwMode="auto">
          <a:xfrm>
            <a:off x="2123728" y="3861048"/>
            <a:ext cx="2693989" cy="22719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ru-kadart.ru/media/k2/items/src/5709ab37f70d899bd3794356bcaad57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573"/>
          <a:stretch/>
        </p:blipFill>
        <p:spPr bwMode="auto">
          <a:xfrm>
            <a:off x="5786931" y="1196752"/>
            <a:ext cx="3105550" cy="44730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logo00.com/logo-auchan/logo-auchan.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625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255850" y="274638"/>
            <a:ext cx="8229600" cy="1143000"/>
          </a:xfrm>
        </p:spPr>
        <p:txBody>
          <a:bodyPr/>
          <a:lstStyle/>
          <a:p>
            <a:pPr algn="l"/>
            <a:r>
              <a:rPr lang="en-US" dirty="0" smtClean="0"/>
              <a:t>External relations: Russia</a:t>
            </a:r>
            <a:endParaRPr lang="ru-RU" dirty="0"/>
          </a:p>
        </p:txBody>
      </p:sp>
      <p:pic>
        <p:nvPicPr>
          <p:cNvPr id="4" name="Содержимое 3"/>
          <p:cNvPicPr>
            <a:picLocks noGrp="1" noChangeAspect="1"/>
          </p:cNvPicPr>
          <p:nvPr>
            <p:ph idx="1"/>
          </p:nvPr>
        </p:nvPicPr>
        <p:blipFill rotWithShape="1">
          <a:blip r:embed="rId2"/>
          <a:srcRect l="3258" r="3858"/>
          <a:stretch/>
        </p:blipFill>
        <p:spPr>
          <a:xfrm>
            <a:off x="420097" y="1988840"/>
            <a:ext cx="2785284" cy="3821137"/>
          </a:xfrm>
        </p:spPr>
      </p:pic>
      <p:sp>
        <p:nvSpPr>
          <p:cNvPr id="5" name="Содержимое 2"/>
          <p:cNvSpPr txBox="1">
            <a:spLocks/>
          </p:cNvSpPr>
          <p:nvPr/>
        </p:nvSpPr>
        <p:spPr>
          <a:xfrm>
            <a:off x="457200" y="1246329"/>
            <a:ext cx="8229600" cy="707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err="1" smtClean="0"/>
              <a:t>Auchan</a:t>
            </a:r>
            <a:r>
              <a:rPr lang="en-US" dirty="0" smtClean="0"/>
              <a:t> and Visa</a:t>
            </a:r>
            <a:endParaRPr lang="ru-RU" dirty="0"/>
          </a:p>
        </p:txBody>
      </p:sp>
      <p:sp>
        <p:nvSpPr>
          <p:cNvPr id="6" name="TextBox 5"/>
          <p:cNvSpPr txBox="1"/>
          <p:nvPr/>
        </p:nvSpPr>
        <p:spPr>
          <a:xfrm>
            <a:off x="3205381" y="2441426"/>
            <a:ext cx="5635573" cy="2862323"/>
          </a:xfrm>
          <a:prstGeom prst="rect">
            <a:avLst/>
          </a:prstGeom>
          <a:noFill/>
        </p:spPr>
        <p:txBody>
          <a:bodyPr wrap="square" rtlCol="0">
            <a:spAutoFit/>
          </a:bodyPr>
          <a:lstStyle/>
          <a:p>
            <a:pPr marL="285750" indent="-285750">
              <a:buFont typeface="Arial"/>
              <a:buChar char="•"/>
            </a:pPr>
            <a:r>
              <a:rPr lang="en-US" dirty="0" smtClean="0"/>
              <a:t>Credit card for all types of payments</a:t>
            </a:r>
          </a:p>
          <a:p>
            <a:pPr marL="285750" indent="-285750">
              <a:buFont typeface="Arial"/>
              <a:buChar char="•"/>
            </a:pPr>
            <a:r>
              <a:rPr lang="en-US" dirty="0" smtClean="0"/>
              <a:t>Bonuses: low price of service of a card</a:t>
            </a:r>
            <a:r>
              <a:rPr lang="ru-RU" dirty="0" smtClean="0"/>
              <a:t>, </a:t>
            </a:r>
            <a:r>
              <a:rPr lang="es-ES_tradnl" dirty="0" err="1" smtClean="0"/>
              <a:t>grace</a:t>
            </a:r>
            <a:r>
              <a:rPr lang="es-ES_tradnl" dirty="0" smtClean="0"/>
              <a:t> </a:t>
            </a:r>
            <a:r>
              <a:rPr lang="es-ES_tradnl" dirty="0" err="1" smtClean="0"/>
              <a:t>period</a:t>
            </a:r>
            <a:r>
              <a:rPr lang="ru-RU" dirty="0" smtClean="0"/>
              <a:t> </a:t>
            </a:r>
            <a:r>
              <a:rPr lang="en-US" dirty="0" smtClean="0"/>
              <a:t>for a credit</a:t>
            </a:r>
          </a:p>
          <a:p>
            <a:pPr marL="285750" indent="-285750">
              <a:buFont typeface="Arial"/>
              <a:buChar char="•"/>
            </a:pPr>
            <a:r>
              <a:rPr lang="en-US" dirty="0" smtClean="0"/>
              <a:t>The card </a:t>
            </a:r>
            <a:r>
              <a:rPr lang="en-US" dirty="0" err="1" smtClean="0"/>
              <a:t>Auchan</a:t>
            </a:r>
            <a:r>
              <a:rPr lang="en-US" dirty="0" smtClean="0"/>
              <a:t> is made out instantly in any your shop </a:t>
            </a:r>
            <a:r>
              <a:rPr lang="en-US" dirty="0" err="1" smtClean="0"/>
              <a:t>Auchan</a:t>
            </a:r>
            <a:endParaRPr lang="en-US" dirty="0" smtClean="0"/>
          </a:p>
          <a:p>
            <a:pPr marL="285750" indent="-285750">
              <a:buFont typeface="Arial"/>
              <a:buChar char="•"/>
            </a:pPr>
            <a:r>
              <a:rPr lang="en-US" dirty="0" smtClean="0"/>
              <a:t>Save bonus points with each card purchase </a:t>
            </a:r>
            <a:r>
              <a:rPr lang="en-US" dirty="0" err="1" smtClean="0"/>
              <a:t>Auchan</a:t>
            </a:r>
            <a:r>
              <a:rPr lang="en-US" dirty="0" smtClean="0"/>
              <a:t> of Visa Classic and exchange them for gift cards </a:t>
            </a:r>
            <a:r>
              <a:rPr lang="en-US" dirty="0" err="1" smtClean="0"/>
              <a:t>Auchan</a:t>
            </a:r>
            <a:r>
              <a:rPr lang="en-US" dirty="0" smtClean="0"/>
              <a:t> in any shop </a:t>
            </a:r>
            <a:r>
              <a:rPr lang="en-US" dirty="0" err="1" smtClean="0"/>
              <a:t>Auchan</a:t>
            </a:r>
            <a:r>
              <a:rPr lang="en-US" dirty="0" smtClean="0"/>
              <a:t> worldwide</a:t>
            </a:r>
          </a:p>
          <a:p>
            <a:endParaRPr lang="en-US" dirty="0" smtClean="0"/>
          </a:p>
        </p:txBody>
      </p:sp>
      <p:pic>
        <p:nvPicPr>
          <p:cNvPr id="7" name="Изображение 6"/>
          <p:cNvPicPr>
            <a:picLocks noChangeAspect="1"/>
          </p:cNvPicPr>
          <p:nvPr/>
        </p:nvPicPr>
        <p:blipFill>
          <a:blip r:embed="rId3"/>
          <a:stretch>
            <a:fillRect/>
          </a:stretch>
        </p:blipFill>
        <p:spPr>
          <a:xfrm>
            <a:off x="6948264" y="1225151"/>
            <a:ext cx="1892690" cy="608536"/>
          </a:xfrm>
          <a:prstGeom prst="rect">
            <a:avLst/>
          </a:prstGeom>
        </p:spPr>
      </p:pic>
      <p:pic>
        <p:nvPicPr>
          <p:cNvPr id="8" name="Picture 2" descr="http://www.logo00.com/logo-auchan/logo-auchan.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5949280"/>
            <a:ext cx="3889705" cy="853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623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Другая 3">
      <a:dk1>
        <a:sysClr val="windowText" lastClr="000000"/>
      </a:dk1>
      <a:lt1>
        <a:sysClr val="window" lastClr="FFFFFF"/>
      </a:lt1>
      <a:dk2>
        <a:srgbClr val="303030"/>
      </a:dk2>
      <a:lt2>
        <a:srgbClr val="DEDEE0"/>
      </a:lt2>
      <a:accent1>
        <a:srgbClr val="FD3636"/>
      </a:accent1>
      <a:accent2>
        <a:srgbClr val="726056"/>
      </a:accent2>
      <a:accent3>
        <a:srgbClr val="AC956E"/>
      </a:accent3>
      <a:accent4>
        <a:srgbClr val="808DA9"/>
      </a:accent4>
      <a:accent5>
        <a:srgbClr val="424E5B"/>
      </a:accent5>
      <a:accent6>
        <a:srgbClr val="FF0000"/>
      </a:accent6>
      <a:hlink>
        <a:srgbClr val="D26900"/>
      </a:hlink>
      <a:folHlink>
        <a:srgbClr val="00B050"/>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305</TotalTime>
  <Words>1132</Words>
  <Application>Microsoft Macintosh PowerPoint</Application>
  <PresentationFormat>Экран (4:3)</PresentationFormat>
  <Paragraphs>153</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Открытая</vt:lpstr>
      <vt:lpstr>Features of Relationship Marketing in Auchan </vt:lpstr>
      <vt:lpstr>Auchan and its relations</vt:lpstr>
      <vt:lpstr>CRM in Auchan</vt:lpstr>
      <vt:lpstr>Internet marketing</vt:lpstr>
      <vt:lpstr>Direct marketing</vt:lpstr>
      <vt:lpstr>Customer value creation</vt:lpstr>
      <vt:lpstr>Customer Loyalty</vt:lpstr>
      <vt:lpstr>Cost of attraction and retention of customers</vt:lpstr>
      <vt:lpstr>External relations: Russia</vt:lpstr>
      <vt:lpstr>External relations: Russia</vt:lpstr>
      <vt:lpstr>External relations: Russia</vt:lpstr>
      <vt:lpstr>External relations: Russia</vt:lpstr>
      <vt:lpstr>Distribution strategy</vt:lpstr>
      <vt:lpstr>Logistic management</vt:lpstr>
      <vt:lpstr>Relationship with suppliers</vt:lpstr>
      <vt:lpstr>Building relationships with suppliers</vt:lpstr>
      <vt:lpstr>Using technologies for communication with suppliers</vt:lpstr>
      <vt:lpstr>Презентация PowerPoint</vt:lpstr>
      <vt:lpstr>Internal cooperation </vt:lpstr>
      <vt:lpstr>Employees relationship management  </vt:lpstr>
      <vt:lpstr>Relationship portfolio</vt:lpstr>
      <vt:lpstr>Frequency of relationships</vt:lpstr>
      <vt:lpstr>Thank you for attention</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Auchan with RM instruments</dc:title>
  <dc:creator>Admin</dc:creator>
  <cp:lastModifiedBy>Olga Gulakova</cp:lastModifiedBy>
  <cp:revision>18</cp:revision>
  <dcterms:created xsi:type="dcterms:W3CDTF">2013-12-09T17:28:34Z</dcterms:created>
  <dcterms:modified xsi:type="dcterms:W3CDTF">2013-12-10T15:23:13Z</dcterms:modified>
</cp:coreProperties>
</file>