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5" r:id="rId1"/>
  </p:sldMasterIdLst>
  <p:notesMasterIdLst>
    <p:notesMasterId r:id="rId15"/>
  </p:notesMasterIdLst>
  <p:handoutMasterIdLst>
    <p:handoutMasterId r:id="rId16"/>
  </p:handoutMasterIdLst>
  <p:sldIdLst>
    <p:sldId id="271" r:id="rId2"/>
    <p:sldId id="272" r:id="rId3"/>
    <p:sldId id="273" r:id="rId4"/>
    <p:sldId id="274" r:id="rId5"/>
    <p:sldId id="275" r:id="rId6"/>
    <p:sldId id="276" r:id="rId7"/>
    <p:sldId id="277" r:id="rId8"/>
    <p:sldId id="278" r:id="rId9"/>
    <p:sldId id="279" r:id="rId10"/>
    <p:sldId id="280" r:id="rId11"/>
    <p:sldId id="281" r:id="rId12"/>
    <p:sldId id="282" r:id="rId13"/>
    <p:sldId id="267" r:id="rId14"/>
  </p:sldIdLst>
  <p:sldSz cx="9144000" cy="6858000" type="screen4x3"/>
  <p:notesSz cx="6858000" cy="9144000"/>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458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14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462406-705F-B644-9EA1-78F06B360AC5}" type="datetimeFigureOut">
              <a:rPr lang="ru-RU" smtClean="0"/>
              <a:t>09.12.13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403565-4EBD-3340-854C-3F2E17225EC7}" type="slidenum">
              <a:rPr lang="ru-RU" smtClean="0"/>
              <a:t>‹#›</a:t>
            </a:fld>
            <a:endParaRPr lang="ru-RU"/>
          </a:p>
        </p:txBody>
      </p:sp>
    </p:spTree>
    <p:extLst>
      <p:ext uri="{BB962C8B-B14F-4D97-AF65-F5344CB8AC3E}">
        <p14:creationId xmlns:p14="http://schemas.microsoft.com/office/powerpoint/2010/main" val="3690664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1E26B7-8C4F-CC4B-932C-7A8195292B88}" type="datetimeFigureOut">
              <a:rPr lang="ru-RU" smtClean="0"/>
              <a:t>09.12.13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F63B6-B0BD-954E-99F8-F83F4687267E}" type="slidenum">
              <a:rPr lang="ru-RU" smtClean="0"/>
              <a:t>‹#›</a:t>
            </a:fld>
            <a:endParaRPr lang="ru-RU"/>
          </a:p>
        </p:txBody>
      </p:sp>
    </p:spTree>
    <p:extLst>
      <p:ext uri="{BB962C8B-B14F-4D97-AF65-F5344CB8AC3E}">
        <p14:creationId xmlns:p14="http://schemas.microsoft.com/office/powerpoint/2010/main" val="10492886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4F81FE7-F4BA-2747-BA85-C150CCD92F9B}" type="datetime1">
              <a:rPr lang="ru-RU" smtClean="0"/>
              <a:t>09.12.13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2010F14-E016-C343-ACEA-2B27E15E35C7}" type="slidenum">
              <a:rPr lang="ru-RU" smtClean="0"/>
              <a:t>‹#›</a:t>
            </a:fld>
            <a:endParaRPr lang="ru-RU"/>
          </a:p>
        </p:txBody>
      </p:sp>
      <p:sp>
        <p:nvSpPr>
          <p:cNvPr id="8" name="Скругленный прямоугольник 7"/>
          <p:cNvSpPr/>
          <p:nvPr userDrawn="1"/>
        </p:nvSpPr>
        <p:spPr>
          <a:xfrm>
            <a:off x="187606" y="202024"/>
            <a:ext cx="8831924" cy="5436776"/>
          </a:xfrm>
          <a:prstGeom prst="roundRect">
            <a:avLst/>
          </a:prstGeom>
          <a:solidFill>
            <a:srgbClr val="14458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9" name="Изображение 6" descr="20110629_hs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75894" y="202024"/>
            <a:ext cx="2309000" cy="206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8746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62BE3A3-4ED9-E34C-83E3-790CE8D41B64}" type="datetime1">
              <a:rPr lang="ru-RU" smtClean="0"/>
              <a:t>09.12.13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1480783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045870-ED68-BE43-BFA6-B1DF54B49066}" type="datetime1">
              <a:rPr lang="ru-RU" smtClean="0"/>
              <a:t>09.12.13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679433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p>
            <a:fld id="{002744C0-779C-A145-92D0-A25D603A98A6}" type="datetime1">
              <a:rPr lang="ru-RU" smtClean="0"/>
              <a:t>09.12.13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1C8913-7372-064C-8F46-BF711126F2EA}" type="slidenum">
              <a:rPr lang="ru-RU" smtClean="0"/>
              <a:t>‹#›</a:t>
            </a:fld>
            <a:endParaRPr lang="ru-RU"/>
          </a:p>
        </p:txBody>
      </p:sp>
      <p:sp>
        <p:nvSpPr>
          <p:cNvPr id="7" name="Прямоугольник 6"/>
          <p:cNvSpPr/>
          <p:nvPr userDrawn="1"/>
        </p:nvSpPr>
        <p:spPr>
          <a:xfrm>
            <a:off x="0" y="0"/>
            <a:ext cx="9144000" cy="1255436"/>
          </a:xfrm>
          <a:prstGeom prst="rect">
            <a:avLst/>
          </a:prstGeom>
          <a:solidFill>
            <a:srgbClr val="14458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8" name="Прямоугольник 7"/>
          <p:cNvSpPr/>
          <p:nvPr userDrawn="1"/>
        </p:nvSpPr>
        <p:spPr>
          <a:xfrm>
            <a:off x="0" y="1371919"/>
            <a:ext cx="9144000" cy="45719"/>
          </a:xfrm>
          <a:prstGeom prst="rect">
            <a:avLst/>
          </a:prstGeom>
          <a:solidFill>
            <a:srgbClr val="14458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9" name="Изображение 6" descr="20110629_hs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651"/>
            <a:ext cx="1407448" cy="126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3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9D6E3F2-0866-D74E-8D38-259CBC2B6023}" type="datetime1">
              <a:rPr lang="ru-RU" smtClean="0"/>
              <a:t>09.12.13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2010F14-E016-C343-ACEA-2B27E15E35C7}" type="slidenum">
              <a:rPr lang="ru-RU" smtClean="0"/>
              <a:t>‹#›</a:t>
            </a:fld>
            <a:endParaRPr lang="ru-RU"/>
          </a:p>
        </p:txBody>
      </p:sp>
    </p:spTree>
    <p:extLst>
      <p:ext uri="{BB962C8B-B14F-4D97-AF65-F5344CB8AC3E}">
        <p14:creationId xmlns:p14="http://schemas.microsoft.com/office/powerpoint/2010/main" val="211345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8D46EDE-F32F-1B42-81A3-3E6CFB6CE8E4}" type="datetime1">
              <a:rPr lang="ru-RU" smtClean="0"/>
              <a:t>09.12.13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1849917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4F4A22B-2497-1744-8629-C0D856AF1FB7}" type="datetime1">
              <a:rPr lang="ru-RU" smtClean="0"/>
              <a:t>09.12.13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325035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DED147E-DDA5-D74A-9C83-C80E340F6820}" type="datetime1">
              <a:rPr lang="ru-RU" smtClean="0"/>
              <a:t>09.12.13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1090676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3D843E-CA32-3945-BB81-7EA58E8854DD}" type="datetime1">
              <a:rPr lang="ru-RU" smtClean="0"/>
              <a:t>09.12.13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3578340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87FA866-C493-B744-90C5-F5E5513F7F94}" type="datetime1">
              <a:rPr lang="ru-RU" smtClean="0"/>
              <a:t>09.12.13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1169591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19EA90-B491-3341-9A8B-8534D3923DB0}" type="datetime1">
              <a:rPr lang="ru-RU" smtClean="0"/>
              <a:t>09.12.13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1C8913-7372-064C-8F46-BF711126F2EA}" type="slidenum">
              <a:rPr lang="ru-RU" smtClean="0"/>
              <a:t>‹#›</a:t>
            </a:fld>
            <a:endParaRPr lang="ru-RU"/>
          </a:p>
        </p:txBody>
      </p:sp>
    </p:spTree>
    <p:extLst>
      <p:ext uri="{BB962C8B-B14F-4D97-AF65-F5344CB8AC3E}">
        <p14:creationId xmlns:p14="http://schemas.microsoft.com/office/powerpoint/2010/main" val="34921472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794D64-3A69-C046-B55F-206020F13B5F}" type="datetime1">
              <a:rPr lang="ru-RU" smtClean="0"/>
              <a:t>09.12.13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C8913-7372-064C-8F46-BF711126F2EA}" type="slidenum">
              <a:rPr lang="ru-RU" smtClean="0"/>
              <a:t>‹#›</a:t>
            </a:fld>
            <a:endParaRPr lang="ru-RU"/>
          </a:p>
        </p:txBody>
      </p:sp>
    </p:spTree>
    <p:extLst>
      <p:ext uri="{BB962C8B-B14F-4D97-AF65-F5344CB8AC3E}">
        <p14:creationId xmlns:p14="http://schemas.microsoft.com/office/powerpoint/2010/main" val="402741606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hyperlink" Target="http://www.bosch-professional.com"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http://www.b2bmarketing.n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700920" y="4567843"/>
            <a:ext cx="7772400" cy="873345"/>
          </a:xfrm>
        </p:spPr>
        <p:txBody>
          <a:bodyPr>
            <a:normAutofit/>
          </a:bodyPr>
          <a:lstStyle/>
          <a:p>
            <a:r>
              <a:rPr lang="en-US" sz="3200" dirty="0">
                <a:solidFill>
                  <a:srgbClr val="FFFFFF"/>
                </a:solidFill>
                <a:effectLst>
                  <a:outerShdw blurRad="50800" dist="38100" dir="2700000" algn="tl">
                    <a:srgbClr val="000000">
                      <a:alpha val="40000"/>
                    </a:srgbClr>
                  </a:outerShdw>
                </a:effectLst>
              </a:rPr>
              <a:t>CASE STUDY</a:t>
            </a:r>
            <a:r>
              <a:rPr lang="ru-RU" sz="3200" dirty="0" smtClean="0">
                <a:solidFill>
                  <a:srgbClr val="FFFFFF"/>
                </a:solidFill>
                <a:effectLst/>
              </a:rPr>
              <a:t> </a:t>
            </a:r>
            <a:endParaRPr lang="ru-RU" sz="3200" dirty="0">
              <a:solidFill>
                <a:srgbClr val="FFFFFF"/>
              </a:solidFill>
            </a:endParaRPr>
          </a:p>
        </p:txBody>
      </p:sp>
      <p:sp>
        <p:nvSpPr>
          <p:cNvPr id="3" name="Подзаголовок 2"/>
          <p:cNvSpPr>
            <a:spLocks noGrp="1"/>
          </p:cNvSpPr>
          <p:nvPr>
            <p:ph type="subTitle" idx="1"/>
          </p:nvPr>
        </p:nvSpPr>
        <p:spPr>
          <a:xfrm>
            <a:off x="1625600" y="3476625"/>
            <a:ext cx="6400800" cy="1320800"/>
          </a:xfrm>
        </p:spPr>
        <p:txBody>
          <a:bodyPr>
            <a:normAutofit/>
          </a:bodyPr>
          <a:lstStyle/>
          <a:p>
            <a:r>
              <a:rPr lang="en-US" sz="2800" b="1" dirty="0">
                <a:solidFill>
                  <a:srgbClr val="FF0000"/>
                </a:solidFill>
                <a:effectLst>
                  <a:outerShdw blurRad="50800" dist="38100" dir="2700000" algn="tl">
                    <a:srgbClr val="000000">
                      <a:alpha val="40000"/>
                    </a:srgbClr>
                  </a:outerShdw>
                </a:effectLst>
              </a:rPr>
              <a:t>Bosch Professional Power Tools implements social media CRM platform</a:t>
            </a:r>
            <a:r>
              <a:rPr lang="ru-RU" sz="2800" b="1" dirty="0" smtClean="0">
                <a:solidFill>
                  <a:srgbClr val="FF0000"/>
                </a:solidFill>
                <a:effectLst/>
              </a:rPr>
              <a:t> </a:t>
            </a:r>
            <a:endParaRPr lang="ru-RU" sz="2800" b="1" dirty="0">
              <a:solidFill>
                <a:srgbClr val="FF0000"/>
              </a:solidFill>
            </a:endParaRPr>
          </a:p>
        </p:txBody>
      </p:sp>
      <p:pic>
        <p:nvPicPr>
          <p:cNvPr id="4" name="Изображение 3"/>
          <p:cNvPicPr>
            <a:picLocks noChangeAspect="1"/>
          </p:cNvPicPr>
          <p:nvPr/>
        </p:nvPicPr>
        <p:blipFill>
          <a:blip r:embed="rId2"/>
          <a:stretch>
            <a:fillRect/>
          </a:stretch>
        </p:blipFill>
        <p:spPr>
          <a:xfrm>
            <a:off x="3290915" y="178265"/>
            <a:ext cx="2312959" cy="2283865"/>
          </a:xfrm>
          <a:prstGeom prst="rect">
            <a:avLst/>
          </a:prstGeom>
        </p:spPr>
      </p:pic>
      <p:sp>
        <p:nvSpPr>
          <p:cNvPr id="5" name="TextBox 4"/>
          <p:cNvSpPr txBox="1"/>
          <p:nvPr/>
        </p:nvSpPr>
        <p:spPr>
          <a:xfrm>
            <a:off x="6879736" y="5896104"/>
            <a:ext cx="2056360" cy="646331"/>
          </a:xfrm>
          <a:prstGeom prst="rect">
            <a:avLst/>
          </a:prstGeom>
          <a:noFill/>
        </p:spPr>
        <p:txBody>
          <a:bodyPr wrap="square" rtlCol="0">
            <a:spAutoFit/>
          </a:bodyPr>
          <a:lstStyle/>
          <a:p>
            <a:r>
              <a:rPr lang="en-US" dirty="0" smtClean="0"/>
              <a:t>Gulakova Olga</a:t>
            </a:r>
          </a:p>
          <a:p>
            <a:r>
              <a:rPr lang="en-US" dirty="0" smtClean="0"/>
              <a:t>722 group</a:t>
            </a:r>
            <a:endParaRPr lang="ru-RU" dirty="0"/>
          </a:p>
        </p:txBody>
      </p:sp>
      <p:sp>
        <p:nvSpPr>
          <p:cNvPr id="6" name="Название 1"/>
          <p:cNvSpPr txBox="1">
            <a:spLocks/>
          </p:cNvSpPr>
          <p:nvPr/>
        </p:nvSpPr>
        <p:spPr>
          <a:xfrm>
            <a:off x="700920" y="2294544"/>
            <a:ext cx="7772400" cy="115033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FF"/>
                </a:solidFill>
                <a:effectLst>
                  <a:outerShdw blurRad="50800" dist="38100" dir="2700000" algn="tl">
                    <a:srgbClr val="000000">
                      <a:alpha val="40000"/>
                    </a:srgbClr>
                  </a:outerShdw>
                </a:effectLst>
              </a:rPr>
              <a:t>Using of CRM systems</a:t>
            </a:r>
            <a:endParaRPr lang="ru-RU" dirty="0">
              <a:solidFill>
                <a:srgbClr val="FFFFFF"/>
              </a:solidFill>
            </a:endParaRPr>
          </a:p>
        </p:txBody>
      </p:sp>
    </p:spTree>
    <p:extLst>
      <p:ext uri="{BB962C8B-B14F-4D97-AF65-F5344CB8AC3E}">
        <p14:creationId xmlns:p14="http://schemas.microsoft.com/office/powerpoint/2010/main" val="42750635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377051" y="106272"/>
            <a:ext cx="3107832" cy="1143000"/>
          </a:xfrm>
        </p:spPr>
        <p:txBody>
          <a:bodyPr/>
          <a:lstStyle/>
          <a:p>
            <a:pPr algn="l"/>
            <a:r>
              <a:rPr lang="en-US" dirty="0" smtClean="0">
                <a:solidFill>
                  <a:schemeClr val="bg1"/>
                </a:solidFill>
              </a:rPr>
              <a:t>Results</a:t>
            </a:r>
            <a:endParaRPr lang="ru-RU" dirty="0">
              <a:solidFill>
                <a:schemeClr val="bg1"/>
              </a:solidFill>
            </a:endParaRPr>
          </a:p>
        </p:txBody>
      </p:sp>
      <p:sp>
        <p:nvSpPr>
          <p:cNvPr id="3" name="Содержимое 2"/>
          <p:cNvSpPr>
            <a:spLocks noGrp="1"/>
          </p:cNvSpPr>
          <p:nvPr>
            <p:ph idx="1"/>
          </p:nvPr>
        </p:nvSpPr>
        <p:spPr/>
        <p:txBody>
          <a:bodyPr>
            <a:normAutofit fontScale="85000" lnSpcReduction="10000"/>
          </a:bodyPr>
          <a:lstStyle/>
          <a:p>
            <a:r>
              <a:rPr lang="en-US" dirty="0"/>
              <a:t>The results highlighted that the wood working trade, among others, had a significant presence on Facebook</a:t>
            </a:r>
            <a:r>
              <a:rPr lang="ru-RU" dirty="0"/>
              <a:t> </a:t>
            </a:r>
            <a:endParaRPr lang="en-US" dirty="0" smtClean="0"/>
          </a:p>
          <a:p>
            <a:r>
              <a:rPr lang="en-US" dirty="0"/>
              <a:t>O</a:t>
            </a:r>
            <a:r>
              <a:rPr lang="en-US" dirty="0" smtClean="0"/>
              <a:t>nly </a:t>
            </a:r>
            <a:r>
              <a:rPr lang="en-US" dirty="0"/>
              <a:t>11 per cent of Bosch Professional Power Tools social media audience using both the Bob Community and Facebook</a:t>
            </a:r>
            <a:r>
              <a:rPr lang="ru-RU" dirty="0"/>
              <a:t> </a:t>
            </a:r>
            <a:endParaRPr lang="en-US" dirty="0" smtClean="0"/>
          </a:p>
          <a:p>
            <a:r>
              <a:rPr lang="en-US" dirty="0"/>
              <a:t>T</a:t>
            </a:r>
            <a:r>
              <a:rPr lang="en-US" dirty="0" smtClean="0"/>
              <a:t>he </a:t>
            </a:r>
            <a:r>
              <a:rPr lang="en-US" dirty="0"/>
              <a:t>demographics of the Facebook audience </a:t>
            </a:r>
            <a:r>
              <a:rPr lang="en-US" dirty="0" smtClean="0"/>
              <a:t>were younger </a:t>
            </a:r>
            <a:r>
              <a:rPr lang="en-US" dirty="0"/>
              <a:t>than that of the Bob Community</a:t>
            </a:r>
            <a:r>
              <a:rPr lang="ru-RU" dirty="0"/>
              <a:t> </a:t>
            </a:r>
            <a:endParaRPr lang="en-US" dirty="0" smtClean="0"/>
          </a:p>
          <a:p>
            <a:r>
              <a:rPr lang="en-US" dirty="0" smtClean="0"/>
              <a:t>Facebook page attract  </a:t>
            </a:r>
            <a:r>
              <a:rPr lang="en-US" dirty="0"/>
              <a:t>approximately six hundred apprentices in vocational schools, a market that Bosch Professional Power Tools had been aiming to target</a:t>
            </a:r>
            <a:r>
              <a:rPr lang="ru-RU" dirty="0"/>
              <a:t> </a:t>
            </a:r>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138782721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377051" y="111812"/>
            <a:ext cx="3505646" cy="1143000"/>
          </a:xfrm>
        </p:spPr>
        <p:txBody>
          <a:bodyPr/>
          <a:lstStyle/>
          <a:p>
            <a:pPr algn="l"/>
            <a:r>
              <a:rPr lang="en-US" dirty="0">
                <a:solidFill>
                  <a:srgbClr val="FFFFFF"/>
                </a:solidFill>
              </a:rPr>
              <a:t>Next steps</a:t>
            </a:r>
            <a:r>
              <a:rPr lang="ru-RU" dirty="0">
                <a:solidFill>
                  <a:srgbClr val="FFFFFF"/>
                </a:solidFill>
              </a:rPr>
              <a:t> </a:t>
            </a:r>
          </a:p>
        </p:txBody>
      </p:sp>
      <p:sp>
        <p:nvSpPr>
          <p:cNvPr id="3" name="Содержимое 2"/>
          <p:cNvSpPr>
            <a:spLocks noGrp="1"/>
          </p:cNvSpPr>
          <p:nvPr>
            <p:ph idx="1"/>
          </p:nvPr>
        </p:nvSpPr>
        <p:spPr>
          <a:xfrm>
            <a:off x="457200" y="1641124"/>
            <a:ext cx="8229600" cy="5200666"/>
          </a:xfrm>
        </p:spPr>
        <p:txBody>
          <a:bodyPr>
            <a:normAutofit fontScale="85000" lnSpcReduction="20000"/>
          </a:bodyPr>
          <a:lstStyle/>
          <a:p>
            <a:r>
              <a:rPr lang="en-US" dirty="0"/>
              <a:t>Moving forward, Bosch Professional Power Tools aims to target both brand advisors and advocates, the most likely audience to influence potential </a:t>
            </a:r>
            <a:r>
              <a:rPr lang="en-US" dirty="0" smtClean="0"/>
              <a:t>customers</a:t>
            </a:r>
          </a:p>
          <a:p>
            <a:pPr marL="0" indent="0">
              <a:buNone/>
            </a:pPr>
            <a:endParaRPr lang="en-US" dirty="0" smtClean="0"/>
          </a:p>
          <a:p>
            <a:r>
              <a:rPr lang="en-US" dirty="0"/>
              <a:t>T</a:t>
            </a:r>
            <a:r>
              <a:rPr lang="en-US" dirty="0" smtClean="0"/>
              <a:t>he </a:t>
            </a:r>
            <a:r>
              <a:rPr lang="en-US" dirty="0"/>
              <a:t>possibility to rapidly interact with brand advisors </a:t>
            </a:r>
            <a:r>
              <a:rPr lang="en-US" dirty="0" smtClean="0"/>
              <a:t>to </a:t>
            </a:r>
            <a:r>
              <a:rPr lang="en-US" dirty="0"/>
              <a:t>gain feedback on new products and marketing campaigns further strengthens its use of social media as part of its CRM </a:t>
            </a:r>
            <a:r>
              <a:rPr lang="en-US" dirty="0" smtClean="0"/>
              <a:t>program</a:t>
            </a:r>
            <a:r>
              <a:rPr lang="ru-RU" dirty="0" smtClean="0"/>
              <a:t> </a:t>
            </a:r>
            <a:endParaRPr lang="en-US" dirty="0" smtClean="0"/>
          </a:p>
          <a:p>
            <a:pPr marL="0" indent="0">
              <a:buNone/>
            </a:pPr>
            <a:endParaRPr lang="en-US" dirty="0" smtClean="0"/>
          </a:p>
          <a:p>
            <a:r>
              <a:rPr lang="en-US" dirty="0"/>
              <a:t>Tracking the influence of brand advocates comments and reactions will enable it to pinpoint the impact and reception of these opinions facilitating an increase in the focus of the targeted social media</a:t>
            </a:r>
            <a:r>
              <a:rPr lang="ru-RU" dirty="0"/>
              <a:t> </a:t>
            </a:r>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38433964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451736" y="121643"/>
            <a:ext cx="6336251" cy="1143000"/>
          </a:xfrm>
        </p:spPr>
        <p:txBody>
          <a:bodyPr/>
          <a:lstStyle/>
          <a:p>
            <a:pPr algn="l"/>
            <a:r>
              <a:rPr lang="en-US" dirty="0" smtClean="0">
                <a:solidFill>
                  <a:schemeClr val="bg1"/>
                </a:solidFill>
              </a:rPr>
              <a:t>Sources</a:t>
            </a:r>
            <a:endParaRPr lang="ru-RU" dirty="0">
              <a:solidFill>
                <a:schemeClr val="bg1"/>
              </a:solidFill>
            </a:endParaRPr>
          </a:p>
        </p:txBody>
      </p:sp>
      <p:sp>
        <p:nvSpPr>
          <p:cNvPr id="3" name="Содержимое 2"/>
          <p:cNvSpPr>
            <a:spLocks noGrp="1"/>
          </p:cNvSpPr>
          <p:nvPr>
            <p:ph idx="1"/>
          </p:nvPr>
        </p:nvSpPr>
        <p:spPr/>
        <p:txBody>
          <a:bodyPr/>
          <a:lstStyle/>
          <a:p>
            <a:r>
              <a:rPr lang="en-US" dirty="0"/>
              <a:t>B2B Marketing Knowledge </a:t>
            </a:r>
            <a:r>
              <a:rPr lang="en-US" dirty="0" smtClean="0"/>
              <a:t>Bank</a:t>
            </a:r>
          </a:p>
          <a:p>
            <a:pPr marL="0" indent="0">
              <a:buNone/>
            </a:pPr>
            <a:r>
              <a:rPr lang="pl-PL" sz="2400" dirty="0" smtClean="0">
                <a:hlinkClick r:id="rId2"/>
              </a:rPr>
              <a:t>http://www.b2bmarketing.net</a:t>
            </a:r>
            <a:endParaRPr lang="pl-PL" sz="2400" dirty="0" smtClean="0"/>
          </a:p>
          <a:p>
            <a:r>
              <a:rPr lang="en-US" dirty="0"/>
              <a:t>CRM at the Speed of </a:t>
            </a:r>
            <a:r>
              <a:rPr lang="en-US" dirty="0" smtClean="0"/>
              <a:t>Light, Paul Greenberg</a:t>
            </a:r>
            <a:endParaRPr lang="en-US" dirty="0"/>
          </a:p>
          <a:p>
            <a:r>
              <a:rPr lang="pl-PL" dirty="0" smtClean="0"/>
              <a:t>Bosch Professional web-site</a:t>
            </a:r>
          </a:p>
          <a:p>
            <a:pPr marL="0" indent="0">
              <a:buNone/>
            </a:pPr>
            <a:r>
              <a:rPr lang="pl-PL" sz="2400" dirty="0" smtClean="0">
                <a:hlinkClick r:id="rId3"/>
              </a:rPr>
              <a:t>http</a:t>
            </a:r>
            <a:r>
              <a:rPr lang="pl-PL" sz="2400" dirty="0">
                <a:hlinkClick r:id="rId3"/>
              </a:rPr>
              <a:t>://www.bosch-</a:t>
            </a:r>
            <a:r>
              <a:rPr lang="pl-PL" sz="2400" dirty="0" smtClean="0">
                <a:hlinkClick r:id="rId3"/>
              </a:rPr>
              <a:t>professional.com</a:t>
            </a:r>
            <a:endParaRPr lang="ru-RU" sz="2400" dirty="0" smtClean="0"/>
          </a:p>
          <a:p>
            <a:r>
              <a:rPr lang="pl-PL" dirty="0"/>
              <a:t>Bosch </a:t>
            </a:r>
            <a:r>
              <a:rPr lang="pl-PL" dirty="0" smtClean="0"/>
              <a:t>Professional</a:t>
            </a:r>
            <a:r>
              <a:rPr lang="ru-RU" dirty="0" smtClean="0"/>
              <a:t> </a:t>
            </a:r>
            <a:r>
              <a:rPr lang="en-US" dirty="0" err="1" smtClean="0"/>
              <a:t>facebook</a:t>
            </a:r>
            <a:r>
              <a:rPr lang="en-US" dirty="0" smtClean="0"/>
              <a:t> group</a:t>
            </a:r>
          </a:p>
          <a:p>
            <a:pPr marL="0" indent="0">
              <a:buNone/>
            </a:pPr>
            <a:endParaRPr lang="ru-RU" dirty="0"/>
          </a:p>
        </p:txBody>
      </p:sp>
      <p:pic>
        <p:nvPicPr>
          <p:cNvPr id="4" name="Изображение 3"/>
          <p:cNvPicPr>
            <a:picLocks noChangeAspect="1"/>
          </p:cNvPicPr>
          <p:nvPr/>
        </p:nvPicPr>
        <p:blipFill>
          <a:blip r:embed="rId4"/>
          <a:stretch>
            <a:fillRect/>
          </a:stretch>
        </p:blipFill>
        <p:spPr>
          <a:xfrm>
            <a:off x="-46422" y="-5215"/>
            <a:ext cx="1423473" cy="1254487"/>
          </a:xfrm>
          <a:prstGeom prst="rect">
            <a:avLst/>
          </a:prstGeom>
        </p:spPr>
      </p:pic>
    </p:spTree>
    <p:extLst>
      <p:ext uri="{BB962C8B-B14F-4D97-AF65-F5344CB8AC3E}">
        <p14:creationId xmlns:p14="http://schemas.microsoft.com/office/powerpoint/2010/main" val="31257310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азвание 3"/>
          <p:cNvSpPr>
            <a:spLocks noGrp="1"/>
          </p:cNvSpPr>
          <p:nvPr>
            <p:ph type="ctrTitle"/>
          </p:nvPr>
        </p:nvSpPr>
        <p:spPr>
          <a:xfrm>
            <a:off x="685800" y="3062775"/>
            <a:ext cx="7772400" cy="1470025"/>
          </a:xfrm>
        </p:spPr>
        <p:txBody>
          <a:bodyPr/>
          <a:lstStyle/>
          <a:p>
            <a:r>
              <a:rPr lang="en-US" dirty="0" smtClean="0">
                <a:solidFill>
                  <a:srgbClr val="FFFFFF"/>
                </a:solidFill>
              </a:rPr>
              <a:t>Thank you for attention </a:t>
            </a:r>
            <a:r>
              <a:rPr lang="ru-RU" dirty="0" smtClean="0">
                <a:solidFill>
                  <a:srgbClr val="FFFFFF"/>
                </a:solidFill>
              </a:rPr>
              <a:t>!</a:t>
            </a:r>
            <a:endParaRPr lang="ru-RU" dirty="0">
              <a:solidFill>
                <a:srgbClr val="FFFFFF"/>
              </a:solidFill>
            </a:endParaRPr>
          </a:p>
        </p:txBody>
      </p:sp>
      <p:pic>
        <p:nvPicPr>
          <p:cNvPr id="3" name="Изображение 2"/>
          <p:cNvPicPr>
            <a:picLocks noChangeAspect="1"/>
          </p:cNvPicPr>
          <p:nvPr/>
        </p:nvPicPr>
        <p:blipFill>
          <a:blip r:embed="rId2"/>
          <a:stretch>
            <a:fillRect/>
          </a:stretch>
        </p:blipFill>
        <p:spPr>
          <a:xfrm>
            <a:off x="3289101" y="193678"/>
            <a:ext cx="2332214" cy="2055348"/>
          </a:xfrm>
          <a:prstGeom prst="rect">
            <a:avLst/>
          </a:prstGeom>
        </p:spPr>
      </p:pic>
    </p:spTree>
    <p:extLst>
      <p:ext uri="{BB962C8B-B14F-4D97-AF65-F5344CB8AC3E}">
        <p14:creationId xmlns:p14="http://schemas.microsoft.com/office/powerpoint/2010/main" val="41853359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528242" y="121643"/>
            <a:ext cx="5081604" cy="1143000"/>
          </a:xfrm>
        </p:spPr>
        <p:txBody>
          <a:bodyPr/>
          <a:lstStyle/>
          <a:p>
            <a:pPr algn="l"/>
            <a:r>
              <a:rPr lang="en-US" dirty="0" smtClean="0">
                <a:solidFill>
                  <a:srgbClr val="FFFFFF"/>
                </a:solidFill>
              </a:rPr>
              <a:t>About the company</a:t>
            </a:r>
            <a:endParaRPr lang="ru-RU" dirty="0">
              <a:solidFill>
                <a:srgbClr val="FFFFFF"/>
              </a:solidFill>
            </a:endParaRPr>
          </a:p>
        </p:txBody>
      </p:sp>
      <p:sp>
        <p:nvSpPr>
          <p:cNvPr id="3" name="Содержимое 2"/>
          <p:cNvSpPr>
            <a:spLocks noGrp="1"/>
          </p:cNvSpPr>
          <p:nvPr>
            <p:ph idx="1"/>
          </p:nvPr>
        </p:nvSpPr>
        <p:spPr>
          <a:xfrm>
            <a:off x="457200" y="1647123"/>
            <a:ext cx="8229600" cy="4946953"/>
          </a:xfrm>
        </p:spPr>
        <p:txBody>
          <a:bodyPr>
            <a:normAutofit/>
          </a:bodyPr>
          <a:lstStyle/>
          <a:p>
            <a:r>
              <a:rPr lang="en-US" dirty="0" smtClean="0"/>
              <a:t>Bosch Professional Power </a:t>
            </a:r>
            <a:r>
              <a:rPr lang="en-US" dirty="0"/>
              <a:t>Tools is the European market leader in the professional power tools trade, supplying various professional users including the building, electrical and wood working industries. </a:t>
            </a:r>
            <a:endParaRPr lang="en-US" dirty="0" smtClean="0"/>
          </a:p>
          <a:p>
            <a:pPr marL="0" indent="0">
              <a:buNone/>
            </a:pPr>
            <a:endParaRPr lang="en-US" dirty="0" smtClean="0"/>
          </a:p>
          <a:p>
            <a:r>
              <a:rPr lang="en-US" dirty="0"/>
              <a:t>In 2010, the division’s associates generated sales of 3.5 billion euros, 90 percent of which was generated outside of Germany.</a:t>
            </a:r>
            <a:endParaRPr lang="en-US" dirty="0" smtClean="0"/>
          </a:p>
          <a:p>
            <a:endParaRPr lang="en-US" dirty="0" smtClean="0"/>
          </a:p>
          <a:p>
            <a:endParaRPr lang="ru-RU" dirty="0"/>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25703232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528239" y="136943"/>
            <a:ext cx="6596360" cy="1143000"/>
          </a:xfrm>
        </p:spPr>
        <p:txBody>
          <a:bodyPr/>
          <a:lstStyle/>
          <a:p>
            <a:pPr algn="l"/>
            <a:r>
              <a:rPr lang="en-US" dirty="0" smtClean="0">
                <a:solidFill>
                  <a:schemeClr val="bg1"/>
                </a:solidFill>
              </a:rPr>
              <a:t>Key factors of success</a:t>
            </a:r>
            <a:endParaRPr lang="ru-RU" dirty="0">
              <a:solidFill>
                <a:schemeClr val="bg1"/>
              </a:solidFill>
            </a:endParaRPr>
          </a:p>
        </p:txBody>
      </p:sp>
      <p:sp>
        <p:nvSpPr>
          <p:cNvPr id="3" name="Содержимое 2"/>
          <p:cNvSpPr>
            <a:spLocks noGrp="1"/>
          </p:cNvSpPr>
          <p:nvPr>
            <p:ph idx="1"/>
          </p:nvPr>
        </p:nvSpPr>
        <p:spPr/>
        <p:txBody>
          <a:bodyPr/>
          <a:lstStyle/>
          <a:p>
            <a:r>
              <a:rPr lang="en-US" dirty="0" smtClean="0"/>
              <a:t>Company’s </a:t>
            </a:r>
            <a:r>
              <a:rPr lang="en-US" dirty="0"/>
              <a:t>focus is the client requests</a:t>
            </a:r>
            <a:r>
              <a:rPr lang="en-US" dirty="0" smtClean="0"/>
              <a:t> </a:t>
            </a:r>
          </a:p>
          <a:p>
            <a:r>
              <a:rPr lang="en-US" dirty="0" smtClean="0"/>
              <a:t>Strong innovation </a:t>
            </a:r>
            <a:r>
              <a:rPr lang="en-US" dirty="0"/>
              <a:t>potential </a:t>
            </a:r>
            <a:endParaRPr lang="en-US" dirty="0" smtClean="0"/>
          </a:p>
          <a:p>
            <a:r>
              <a:rPr lang="en-US" dirty="0"/>
              <a:t>T</a:t>
            </a:r>
            <a:r>
              <a:rPr lang="en-US" dirty="0" smtClean="0"/>
              <a:t>he </a:t>
            </a:r>
            <a:r>
              <a:rPr lang="en-US" dirty="0"/>
              <a:t>rapid introduction of new </a:t>
            </a:r>
            <a:r>
              <a:rPr lang="en-US" dirty="0" smtClean="0"/>
              <a:t>technologies</a:t>
            </a:r>
          </a:p>
          <a:p>
            <a:r>
              <a:rPr lang="en-US" dirty="0" smtClean="0"/>
              <a:t>The wright communication channel with client</a:t>
            </a:r>
          </a:p>
          <a:p>
            <a:endParaRPr lang="ru-RU" dirty="0"/>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37818802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530056" y="123340"/>
            <a:ext cx="4775593" cy="1143000"/>
          </a:xfrm>
        </p:spPr>
        <p:txBody>
          <a:bodyPr/>
          <a:lstStyle/>
          <a:p>
            <a:pPr algn="l"/>
            <a:r>
              <a:rPr lang="en-US" dirty="0">
                <a:solidFill>
                  <a:srgbClr val="FFFFFF"/>
                </a:solidFill>
              </a:rPr>
              <a:t>Bob Community</a:t>
            </a:r>
            <a:r>
              <a:rPr lang="ru-RU" dirty="0">
                <a:solidFill>
                  <a:srgbClr val="FFFFFF"/>
                </a:solidFill>
              </a:rPr>
              <a:t> </a:t>
            </a:r>
          </a:p>
        </p:txBody>
      </p:sp>
      <p:sp>
        <p:nvSpPr>
          <p:cNvPr id="3" name="Содержимое 2"/>
          <p:cNvSpPr>
            <a:spLocks noGrp="1"/>
          </p:cNvSpPr>
          <p:nvPr>
            <p:ph idx="1"/>
          </p:nvPr>
        </p:nvSpPr>
        <p:spPr>
          <a:xfrm>
            <a:off x="457200" y="6107753"/>
            <a:ext cx="8229600" cy="396360"/>
          </a:xfrm>
        </p:spPr>
        <p:txBody>
          <a:bodyPr>
            <a:normAutofit fontScale="77500" lnSpcReduction="20000"/>
          </a:bodyPr>
          <a:lstStyle/>
          <a:p>
            <a:pPr marL="0" indent="0">
              <a:buNone/>
            </a:pPr>
            <a:r>
              <a:rPr lang="en-US" dirty="0"/>
              <a:t>460,000 visitors with 35,000 registrations</a:t>
            </a:r>
            <a:r>
              <a:rPr lang="ru-RU" dirty="0"/>
              <a:t> </a:t>
            </a:r>
          </a:p>
        </p:txBody>
      </p:sp>
      <p:pic>
        <p:nvPicPr>
          <p:cNvPr id="4" name="Содержимое 3"/>
          <p:cNvPicPr>
            <a:picLocks noChangeAspect="1"/>
          </p:cNvPicPr>
          <p:nvPr/>
        </p:nvPicPr>
        <p:blipFill>
          <a:blip r:embed="rId2"/>
          <a:srcRect t="9160" b="9160"/>
          <a:stretch>
            <a:fillRect/>
          </a:stretch>
        </p:blipFill>
        <p:spPr>
          <a:xfrm>
            <a:off x="609600" y="1581790"/>
            <a:ext cx="8229600" cy="4525963"/>
          </a:xfrm>
          <a:prstGeom prst="rect">
            <a:avLst/>
          </a:prstGeom>
        </p:spPr>
      </p:pic>
      <p:pic>
        <p:nvPicPr>
          <p:cNvPr id="5" name="Изображение 4"/>
          <p:cNvPicPr>
            <a:picLocks noChangeAspect="1"/>
          </p:cNvPicPr>
          <p:nvPr/>
        </p:nvPicPr>
        <p:blipFill>
          <a:blip r:embed="rId3"/>
          <a:stretch>
            <a:fillRect/>
          </a:stretch>
        </p:blipFill>
        <p:spPr>
          <a:xfrm>
            <a:off x="-46422" y="-5215"/>
            <a:ext cx="1423473" cy="1254487"/>
          </a:xfrm>
          <a:prstGeom prst="rect">
            <a:avLst/>
          </a:prstGeom>
        </p:spPr>
      </p:pic>
    </p:spTree>
    <p:extLst>
      <p:ext uri="{BB962C8B-B14F-4D97-AF65-F5344CB8AC3E}">
        <p14:creationId xmlns:p14="http://schemas.microsoft.com/office/powerpoint/2010/main" val="24018521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499456" y="106272"/>
            <a:ext cx="5708928" cy="1143000"/>
          </a:xfrm>
        </p:spPr>
        <p:txBody>
          <a:bodyPr/>
          <a:lstStyle/>
          <a:p>
            <a:pPr algn="l"/>
            <a:r>
              <a:rPr lang="en-US" dirty="0" smtClean="0">
                <a:solidFill>
                  <a:srgbClr val="FFFFFF"/>
                </a:solidFill>
              </a:rPr>
              <a:t>Facebook</a:t>
            </a:r>
            <a:r>
              <a:rPr lang="en-US" dirty="0" smtClean="0"/>
              <a:t> </a:t>
            </a:r>
            <a:r>
              <a:rPr lang="en-US" dirty="0" smtClean="0">
                <a:solidFill>
                  <a:srgbClr val="FFFFFF"/>
                </a:solidFill>
              </a:rPr>
              <a:t>page</a:t>
            </a:r>
            <a:endParaRPr lang="ru-RU" dirty="0">
              <a:solidFill>
                <a:srgbClr val="FFFFFF"/>
              </a:solidFill>
            </a:endParaRPr>
          </a:p>
        </p:txBody>
      </p:sp>
      <p:pic>
        <p:nvPicPr>
          <p:cNvPr id="8" name="Изображение 7"/>
          <p:cNvPicPr>
            <a:picLocks noChangeAspect="1"/>
          </p:cNvPicPr>
          <p:nvPr/>
        </p:nvPicPr>
        <p:blipFill rotWithShape="1">
          <a:blip r:embed="rId2"/>
          <a:srcRect l="27275"/>
          <a:stretch/>
        </p:blipFill>
        <p:spPr>
          <a:xfrm>
            <a:off x="2968958" y="1548033"/>
            <a:ext cx="5287294" cy="5309967"/>
          </a:xfrm>
          <a:prstGeom prst="rect">
            <a:avLst/>
          </a:prstGeom>
        </p:spPr>
      </p:pic>
      <p:pic>
        <p:nvPicPr>
          <p:cNvPr id="5" name="Изображение 4"/>
          <p:cNvPicPr>
            <a:picLocks noChangeAspect="1"/>
          </p:cNvPicPr>
          <p:nvPr/>
        </p:nvPicPr>
        <p:blipFill>
          <a:blip r:embed="rId3"/>
          <a:stretch>
            <a:fillRect/>
          </a:stretch>
        </p:blipFill>
        <p:spPr>
          <a:xfrm>
            <a:off x="255303" y="1417638"/>
            <a:ext cx="4837083" cy="2997244"/>
          </a:xfrm>
          <a:prstGeom prst="rect">
            <a:avLst/>
          </a:prstGeom>
        </p:spPr>
      </p:pic>
      <p:pic>
        <p:nvPicPr>
          <p:cNvPr id="6" name="Изображение 5"/>
          <p:cNvPicPr>
            <a:picLocks noChangeAspect="1"/>
          </p:cNvPicPr>
          <p:nvPr/>
        </p:nvPicPr>
        <p:blipFill>
          <a:blip r:embed="rId4"/>
          <a:stretch>
            <a:fillRect/>
          </a:stretch>
        </p:blipFill>
        <p:spPr>
          <a:xfrm>
            <a:off x="-46422" y="-5215"/>
            <a:ext cx="1423473" cy="1254487"/>
          </a:xfrm>
          <a:prstGeom prst="rect">
            <a:avLst/>
          </a:prstGeom>
        </p:spPr>
      </p:pic>
    </p:spTree>
    <p:extLst>
      <p:ext uri="{BB962C8B-B14F-4D97-AF65-F5344CB8AC3E}">
        <p14:creationId xmlns:p14="http://schemas.microsoft.com/office/powerpoint/2010/main" val="13661648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512939" y="136118"/>
            <a:ext cx="7284886" cy="1143000"/>
          </a:xfrm>
        </p:spPr>
        <p:txBody>
          <a:bodyPr>
            <a:normAutofit/>
          </a:bodyPr>
          <a:lstStyle/>
          <a:p>
            <a:pPr algn="l"/>
            <a:r>
              <a:rPr lang="en-US" sz="4000" dirty="0">
                <a:solidFill>
                  <a:srgbClr val="FFFFFF"/>
                </a:solidFill>
              </a:rPr>
              <a:t>C</a:t>
            </a:r>
            <a:r>
              <a:rPr lang="en-US" sz="4000" dirty="0" smtClean="0">
                <a:solidFill>
                  <a:srgbClr val="FFFFFF"/>
                </a:solidFill>
              </a:rPr>
              <a:t>hallenge</a:t>
            </a:r>
            <a:endParaRPr lang="ru-RU" sz="4000" dirty="0">
              <a:solidFill>
                <a:srgbClr val="FFFFFF"/>
              </a:solidFill>
            </a:endParaRPr>
          </a:p>
        </p:txBody>
      </p:sp>
      <p:sp>
        <p:nvSpPr>
          <p:cNvPr id="3" name="Содержимое 2"/>
          <p:cNvSpPr>
            <a:spLocks noGrp="1"/>
          </p:cNvSpPr>
          <p:nvPr>
            <p:ph idx="1"/>
          </p:nvPr>
        </p:nvSpPr>
        <p:spPr>
          <a:xfrm>
            <a:off x="457200" y="1418785"/>
            <a:ext cx="8229600" cy="2360772"/>
          </a:xfrm>
        </p:spPr>
        <p:txBody>
          <a:bodyPr/>
          <a:lstStyle/>
          <a:p>
            <a:r>
              <a:rPr lang="en-US" dirty="0"/>
              <a:t>W</a:t>
            </a:r>
            <a:r>
              <a:rPr lang="en-US" dirty="0" smtClean="0"/>
              <a:t>hether </a:t>
            </a:r>
            <a:r>
              <a:rPr lang="en-US" dirty="0"/>
              <a:t>its investment in Facebook was reaching the desired </a:t>
            </a:r>
            <a:r>
              <a:rPr lang="en-US" dirty="0" smtClean="0"/>
              <a:t>demographic </a:t>
            </a:r>
          </a:p>
          <a:p>
            <a:r>
              <a:rPr lang="en-US" dirty="0"/>
              <a:t>H</a:t>
            </a:r>
            <a:r>
              <a:rPr lang="en-US" dirty="0" smtClean="0"/>
              <a:t>ow </a:t>
            </a:r>
            <a:r>
              <a:rPr lang="en-US" dirty="0"/>
              <a:t>the value of its Facebook fans compared to that of Bob Community users</a:t>
            </a:r>
            <a:r>
              <a:rPr lang="ru-RU" dirty="0"/>
              <a:t> </a:t>
            </a:r>
          </a:p>
        </p:txBody>
      </p:sp>
      <p:sp>
        <p:nvSpPr>
          <p:cNvPr id="4" name="Название 1"/>
          <p:cNvSpPr txBox="1">
            <a:spLocks/>
          </p:cNvSpPr>
          <p:nvPr/>
        </p:nvSpPr>
        <p:spPr>
          <a:xfrm>
            <a:off x="457200" y="4070528"/>
            <a:ext cx="8229600" cy="90336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dirty="0" smtClean="0">
                <a:solidFill>
                  <a:srgbClr val="FF0000"/>
                </a:solidFill>
              </a:rPr>
              <a:t>Company’s solution:</a:t>
            </a:r>
            <a:endParaRPr lang="ru-RU" sz="4000" dirty="0">
              <a:solidFill>
                <a:srgbClr val="FF0000"/>
              </a:solidFill>
            </a:endParaRPr>
          </a:p>
        </p:txBody>
      </p:sp>
      <p:sp>
        <p:nvSpPr>
          <p:cNvPr id="5" name="Содержимое 2"/>
          <p:cNvSpPr txBox="1">
            <a:spLocks/>
          </p:cNvSpPr>
          <p:nvPr/>
        </p:nvSpPr>
        <p:spPr>
          <a:xfrm>
            <a:off x="457200" y="5139077"/>
            <a:ext cx="6770302" cy="90820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S</a:t>
            </a:r>
            <a:r>
              <a:rPr lang="en-US" dirty="0" smtClean="0"/>
              <a:t>ocial </a:t>
            </a:r>
            <a:r>
              <a:rPr lang="en-US" dirty="0"/>
              <a:t>media CRM platform</a:t>
            </a:r>
            <a:r>
              <a:rPr lang="ru-RU" dirty="0"/>
              <a:t> </a:t>
            </a:r>
            <a:endParaRPr lang="en-US" dirty="0"/>
          </a:p>
        </p:txBody>
      </p:sp>
      <p:pic>
        <p:nvPicPr>
          <p:cNvPr id="6" name="Изображение 5"/>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26912458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512938" y="106272"/>
            <a:ext cx="6596361" cy="1143000"/>
          </a:xfrm>
        </p:spPr>
        <p:txBody>
          <a:bodyPr/>
          <a:lstStyle/>
          <a:p>
            <a:pPr algn="l"/>
            <a:r>
              <a:rPr lang="en-US" dirty="0" smtClean="0">
                <a:solidFill>
                  <a:schemeClr val="bg1"/>
                </a:solidFill>
              </a:rPr>
              <a:t>Types of CRM systems</a:t>
            </a:r>
            <a:endParaRPr lang="ru-RU" dirty="0">
              <a:solidFill>
                <a:schemeClr val="bg1"/>
              </a:solidFill>
            </a:endParaRPr>
          </a:p>
        </p:txBody>
      </p:sp>
      <p:sp>
        <p:nvSpPr>
          <p:cNvPr id="3" name="Содержимое 2"/>
          <p:cNvSpPr>
            <a:spLocks noGrp="1"/>
          </p:cNvSpPr>
          <p:nvPr>
            <p:ph idx="1"/>
          </p:nvPr>
        </p:nvSpPr>
        <p:spPr>
          <a:xfrm>
            <a:off x="457200" y="1647124"/>
            <a:ext cx="8229600" cy="4901054"/>
          </a:xfrm>
        </p:spPr>
        <p:txBody>
          <a:bodyPr>
            <a:normAutofit fontScale="77500" lnSpcReduction="20000"/>
          </a:bodyPr>
          <a:lstStyle/>
          <a:p>
            <a:r>
              <a:rPr lang="en-US" b="1" dirty="0">
                <a:solidFill>
                  <a:srgbClr val="FF0000"/>
                </a:solidFill>
              </a:rPr>
              <a:t>Operational CRM </a:t>
            </a:r>
            <a:r>
              <a:rPr lang="en-US" dirty="0"/>
              <a:t>— registration and quick access to primary information on events, the companies, projects, </a:t>
            </a:r>
            <a:r>
              <a:rPr lang="en-US" dirty="0" smtClean="0"/>
              <a:t>contacts.</a:t>
            </a:r>
          </a:p>
          <a:p>
            <a:endParaRPr lang="en-US" dirty="0"/>
          </a:p>
          <a:p>
            <a:r>
              <a:rPr lang="en-US" b="1" dirty="0">
                <a:solidFill>
                  <a:srgbClr val="FF0000"/>
                </a:solidFill>
              </a:rPr>
              <a:t>Analytical CRM </a:t>
            </a:r>
            <a:r>
              <a:rPr lang="en-US" dirty="0"/>
              <a:t>— the reporting and information analysis in various cuts (a funnel of sales, the analysis of results of marketing </a:t>
            </a:r>
            <a:r>
              <a:rPr lang="en-US" dirty="0" smtClean="0"/>
              <a:t>actions etc.)</a:t>
            </a:r>
          </a:p>
          <a:p>
            <a:endParaRPr lang="en-US" dirty="0"/>
          </a:p>
          <a:p>
            <a:r>
              <a:rPr lang="en-US" b="1" dirty="0">
                <a:solidFill>
                  <a:srgbClr val="FF0000"/>
                </a:solidFill>
              </a:rPr>
              <a:t>Collaborative </a:t>
            </a:r>
            <a:r>
              <a:rPr lang="en-US" b="1" dirty="0" smtClean="0">
                <a:solidFill>
                  <a:srgbClr val="FF0000"/>
                </a:solidFill>
              </a:rPr>
              <a:t>CRM </a:t>
            </a:r>
            <a:r>
              <a:rPr lang="en-US" dirty="0" smtClean="0"/>
              <a:t>— </a:t>
            </a:r>
            <a:r>
              <a:rPr lang="en-US" dirty="0"/>
              <a:t>level of the organization of close interaction with end users, clients, up to influence of the client on internal processes of the company </a:t>
            </a:r>
            <a:r>
              <a:rPr lang="en-US" dirty="0" smtClean="0"/>
              <a:t>(research, </a:t>
            </a:r>
            <a:r>
              <a:rPr lang="en-US" dirty="0"/>
              <a:t>for </a:t>
            </a:r>
            <a:r>
              <a:rPr lang="en-US" dirty="0" smtClean="0"/>
              <a:t>changing qualities </a:t>
            </a:r>
            <a:r>
              <a:rPr lang="en-US" dirty="0"/>
              <a:t>of a product </a:t>
            </a:r>
            <a:r>
              <a:rPr lang="en-US" dirty="0" smtClean="0"/>
              <a:t>or </a:t>
            </a:r>
            <a:r>
              <a:rPr lang="en-US" dirty="0"/>
              <a:t>service, the web page for tracking the </a:t>
            </a:r>
            <a:r>
              <a:rPr lang="en-US" dirty="0" smtClean="0"/>
              <a:t>order by clients, SMS delivery </a:t>
            </a:r>
            <a:r>
              <a:rPr lang="en-US" dirty="0"/>
              <a:t>about the events connected with the order or personal </a:t>
            </a:r>
            <a:r>
              <a:rPr lang="en-US" dirty="0" smtClean="0"/>
              <a:t>account)</a:t>
            </a:r>
            <a:r>
              <a:rPr lang="en-US" dirty="0"/>
              <a:t>.</a:t>
            </a:r>
            <a:endParaRPr lang="ru-RU" dirty="0"/>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
        <p:nvSpPr>
          <p:cNvPr id="5" name="TextBox 4"/>
          <p:cNvSpPr txBox="1"/>
          <p:nvPr/>
        </p:nvSpPr>
        <p:spPr>
          <a:xfrm>
            <a:off x="789911" y="6363512"/>
            <a:ext cx="5544869" cy="307777"/>
          </a:xfrm>
          <a:prstGeom prst="rect">
            <a:avLst/>
          </a:prstGeom>
          <a:noFill/>
        </p:spPr>
        <p:txBody>
          <a:bodyPr wrap="square" rtlCol="0">
            <a:spAutoFit/>
          </a:bodyPr>
          <a:lstStyle/>
          <a:p>
            <a:r>
              <a:rPr lang="en-US" sz="1400" dirty="0" smtClean="0"/>
              <a:t>Source: CRM </a:t>
            </a:r>
            <a:r>
              <a:rPr lang="en-US" sz="1400" dirty="0"/>
              <a:t>at the Speed of Light, Paul Greenberg</a:t>
            </a:r>
            <a:r>
              <a:rPr lang="ru-RU" sz="1400" dirty="0"/>
              <a:t> </a:t>
            </a:r>
          </a:p>
        </p:txBody>
      </p:sp>
    </p:spTree>
    <p:extLst>
      <p:ext uri="{BB962C8B-B14F-4D97-AF65-F5344CB8AC3E}">
        <p14:creationId xmlns:p14="http://schemas.microsoft.com/office/powerpoint/2010/main" val="7585256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497638" y="106272"/>
            <a:ext cx="4622587" cy="1143000"/>
          </a:xfrm>
        </p:spPr>
        <p:txBody>
          <a:bodyPr/>
          <a:lstStyle/>
          <a:p>
            <a:pPr algn="l"/>
            <a:r>
              <a:rPr lang="en-US" dirty="0" smtClean="0">
                <a:solidFill>
                  <a:schemeClr val="bg1"/>
                </a:solidFill>
              </a:rPr>
              <a:t>Questions</a:t>
            </a:r>
            <a:endParaRPr lang="ru-RU" dirty="0">
              <a:solidFill>
                <a:schemeClr val="bg1"/>
              </a:solidFill>
            </a:endParaRPr>
          </a:p>
        </p:txBody>
      </p:sp>
      <p:sp>
        <p:nvSpPr>
          <p:cNvPr id="3" name="Содержимое 2"/>
          <p:cNvSpPr>
            <a:spLocks noGrp="1"/>
          </p:cNvSpPr>
          <p:nvPr>
            <p:ph idx="1"/>
          </p:nvPr>
        </p:nvSpPr>
        <p:spPr>
          <a:xfrm>
            <a:off x="457200" y="1967389"/>
            <a:ext cx="8229600" cy="2874790"/>
          </a:xfrm>
        </p:spPr>
        <p:txBody>
          <a:bodyPr>
            <a:normAutofit fontScale="92500" lnSpcReduction="20000"/>
          </a:bodyPr>
          <a:lstStyle/>
          <a:p>
            <a:r>
              <a:rPr lang="en-US" dirty="0" smtClean="0"/>
              <a:t>Why did the company decide to implement CRM platform? (Why didn’t it choose another solution?)</a:t>
            </a:r>
            <a:r>
              <a:rPr lang="en-US" dirty="0"/>
              <a:t> </a:t>
            </a:r>
            <a:endParaRPr lang="en-US" dirty="0" smtClean="0"/>
          </a:p>
          <a:p>
            <a:r>
              <a:rPr lang="en-US" dirty="0" smtClean="0"/>
              <a:t>What </a:t>
            </a:r>
            <a:r>
              <a:rPr lang="en-US" dirty="0"/>
              <a:t>type of CRM system </a:t>
            </a:r>
            <a:r>
              <a:rPr lang="en-US" dirty="0" smtClean="0"/>
              <a:t>should company choose</a:t>
            </a:r>
            <a:r>
              <a:rPr lang="en-US" dirty="0" smtClean="0"/>
              <a:t>? (operational, analytical, collaborative)</a:t>
            </a:r>
            <a:endParaRPr lang="en-US" dirty="0" smtClean="0"/>
          </a:p>
          <a:p>
            <a:r>
              <a:rPr lang="en-US" dirty="0" smtClean="0"/>
              <a:t>How do you think what information Bosch have received and how company use it?</a:t>
            </a:r>
            <a:endParaRPr lang="ru-RU" dirty="0"/>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17332299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377051" y="110515"/>
            <a:ext cx="4148270" cy="1143000"/>
          </a:xfrm>
        </p:spPr>
        <p:txBody>
          <a:bodyPr/>
          <a:lstStyle/>
          <a:p>
            <a:pPr algn="l"/>
            <a:r>
              <a:rPr lang="en-US" dirty="0" smtClean="0">
                <a:solidFill>
                  <a:srgbClr val="FFFFFF"/>
                </a:solidFill>
              </a:rPr>
              <a:t>Solution</a:t>
            </a:r>
            <a:endParaRPr lang="ru-RU" dirty="0">
              <a:solidFill>
                <a:srgbClr val="FFFFFF"/>
              </a:solidFill>
            </a:endParaRPr>
          </a:p>
        </p:txBody>
      </p:sp>
      <p:sp>
        <p:nvSpPr>
          <p:cNvPr id="3" name="Содержимое 2"/>
          <p:cNvSpPr>
            <a:spLocks noGrp="1"/>
          </p:cNvSpPr>
          <p:nvPr>
            <p:ph idx="1"/>
          </p:nvPr>
        </p:nvSpPr>
        <p:spPr>
          <a:xfrm>
            <a:off x="457200" y="1544958"/>
            <a:ext cx="8229600" cy="5155312"/>
          </a:xfrm>
        </p:spPr>
        <p:txBody>
          <a:bodyPr>
            <a:normAutofit fontScale="77500" lnSpcReduction="20000"/>
          </a:bodyPr>
          <a:lstStyle/>
          <a:p>
            <a:pPr marL="0" indent="0">
              <a:lnSpc>
                <a:spcPct val="120000"/>
              </a:lnSpc>
              <a:buNone/>
            </a:pPr>
            <a:r>
              <a:rPr lang="en-US" dirty="0"/>
              <a:t>Social CRM </a:t>
            </a:r>
            <a:r>
              <a:rPr lang="en-US" dirty="0" smtClean="0"/>
              <a:t>system </a:t>
            </a:r>
            <a:r>
              <a:rPr lang="en-US" dirty="0"/>
              <a:t>can fully integrate into the Facebook fan page and “Bob Community”, combining users’ profile data and direct feedback from their interactions with the pages.</a:t>
            </a:r>
            <a:r>
              <a:rPr lang="ru-RU" dirty="0"/>
              <a:t> </a:t>
            </a:r>
            <a:endParaRPr lang="en-US" dirty="0" smtClean="0"/>
          </a:p>
          <a:p>
            <a:pPr marL="0" indent="0">
              <a:lnSpc>
                <a:spcPct val="120000"/>
              </a:lnSpc>
              <a:buNone/>
            </a:pPr>
            <a:endParaRPr lang="en-US" dirty="0" smtClean="0"/>
          </a:p>
          <a:p>
            <a:pPr marL="0" indent="0">
              <a:lnSpc>
                <a:spcPct val="120000"/>
              </a:lnSpc>
              <a:buNone/>
            </a:pPr>
            <a:r>
              <a:rPr lang="en-US" dirty="0" smtClean="0">
                <a:solidFill>
                  <a:srgbClr val="FF0000"/>
                </a:solidFill>
              </a:rPr>
              <a:t>Tasks for CRM system:</a:t>
            </a:r>
            <a:endParaRPr lang="ru-RU" dirty="0">
              <a:solidFill>
                <a:srgbClr val="FF0000"/>
              </a:solidFill>
            </a:endParaRPr>
          </a:p>
          <a:p>
            <a:pPr>
              <a:lnSpc>
                <a:spcPct val="120000"/>
              </a:lnSpc>
            </a:pPr>
            <a:r>
              <a:rPr lang="en-US" dirty="0" smtClean="0"/>
              <a:t>in</a:t>
            </a:r>
            <a:r>
              <a:rPr lang="en-US" dirty="0"/>
              <a:t>-depth </a:t>
            </a:r>
            <a:r>
              <a:rPr lang="en-US" dirty="0" smtClean="0"/>
              <a:t>analysis </a:t>
            </a:r>
            <a:r>
              <a:rPr lang="en-US" dirty="0"/>
              <a:t>of the audience</a:t>
            </a:r>
            <a:r>
              <a:rPr lang="ru-RU" dirty="0"/>
              <a:t> </a:t>
            </a:r>
            <a:endParaRPr lang="en-US" dirty="0" smtClean="0"/>
          </a:p>
          <a:p>
            <a:pPr>
              <a:lnSpc>
                <a:spcPct val="120000"/>
              </a:lnSpc>
            </a:pPr>
            <a:r>
              <a:rPr lang="en-US" dirty="0"/>
              <a:t>clearer interpretation of customer feedback</a:t>
            </a:r>
            <a:r>
              <a:rPr lang="ru-RU" dirty="0"/>
              <a:t> </a:t>
            </a:r>
            <a:endParaRPr lang="en-US" dirty="0" smtClean="0"/>
          </a:p>
          <a:p>
            <a:pPr>
              <a:lnSpc>
                <a:spcPct val="120000"/>
              </a:lnSpc>
            </a:pPr>
            <a:r>
              <a:rPr lang="en-US" dirty="0"/>
              <a:t>better </a:t>
            </a:r>
            <a:r>
              <a:rPr lang="en-US" dirty="0" smtClean="0"/>
              <a:t>understanding </a:t>
            </a:r>
            <a:r>
              <a:rPr lang="en-US" dirty="0"/>
              <a:t>the individual consumer as well as the market segment </a:t>
            </a:r>
            <a:endParaRPr lang="en-US" dirty="0" smtClean="0"/>
          </a:p>
          <a:p>
            <a:pPr>
              <a:lnSpc>
                <a:spcPct val="120000"/>
              </a:lnSpc>
            </a:pPr>
            <a:r>
              <a:rPr lang="en-US" dirty="0"/>
              <a:t>appropriately </a:t>
            </a:r>
            <a:r>
              <a:rPr lang="en-US" dirty="0" smtClean="0"/>
              <a:t>adjusting </a:t>
            </a:r>
            <a:r>
              <a:rPr lang="en-US" dirty="0"/>
              <a:t>the financial and human resources </a:t>
            </a:r>
            <a:r>
              <a:rPr lang="en-US" dirty="0" smtClean="0"/>
              <a:t>for each </a:t>
            </a:r>
            <a:r>
              <a:rPr lang="en-US" dirty="0"/>
              <a:t>service</a:t>
            </a:r>
            <a:r>
              <a:rPr lang="ru-RU" dirty="0"/>
              <a:t> </a:t>
            </a:r>
            <a:endParaRPr lang="en-US" dirty="0" smtClean="0"/>
          </a:p>
        </p:txBody>
      </p:sp>
      <p:pic>
        <p:nvPicPr>
          <p:cNvPr id="4" name="Изображение 3"/>
          <p:cNvPicPr>
            <a:picLocks noChangeAspect="1"/>
          </p:cNvPicPr>
          <p:nvPr/>
        </p:nvPicPr>
        <p:blipFill>
          <a:blip r:embed="rId2"/>
          <a:stretch>
            <a:fillRect/>
          </a:stretch>
        </p:blipFill>
        <p:spPr>
          <a:xfrm>
            <a:off x="-46422" y="-5215"/>
            <a:ext cx="1423473" cy="1254487"/>
          </a:xfrm>
          <a:prstGeom prst="rect">
            <a:avLst/>
          </a:prstGeom>
        </p:spPr>
      </p:pic>
    </p:spTree>
    <p:extLst>
      <p:ext uri="{BB962C8B-B14F-4D97-AF65-F5344CB8AC3E}">
        <p14:creationId xmlns:p14="http://schemas.microsoft.com/office/powerpoint/2010/main" val="38653027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378</TotalTime>
  <Words>592</Words>
  <Application>Microsoft Macintosh PowerPoint</Application>
  <PresentationFormat>Экран (4:3)</PresentationFormat>
  <Paragraphs>60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CASE STUDY </vt:lpstr>
      <vt:lpstr>About the company</vt:lpstr>
      <vt:lpstr>Key factors of success</vt:lpstr>
      <vt:lpstr>Bob Community </vt:lpstr>
      <vt:lpstr>Facebook page</vt:lpstr>
      <vt:lpstr>Challenge</vt:lpstr>
      <vt:lpstr>Types of CRM systems</vt:lpstr>
      <vt:lpstr>Questions</vt:lpstr>
      <vt:lpstr>Solution</vt:lpstr>
      <vt:lpstr>Results</vt:lpstr>
      <vt:lpstr>Next steps </vt:lpstr>
      <vt:lpstr>Sources</vt:lpstr>
      <vt:lpstr>Thank you for attention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Gulakova</dc:creator>
  <cp:lastModifiedBy>Olga Gulakova</cp:lastModifiedBy>
  <cp:revision>50</cp:revision>
  <dcterms:created xsi:type="dcterms:W3CDTF">2013-04-04T10:39:19Z</dcterms:created>
  <dcterms:modified xsi:type="dcterms:W3CDTF">2013-12-09T17:58:21Z</dcterms:modified>
</cp:coreProperties>
</file>