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7" r:id="rId10"/>
    <p:sldId id="268" r:id="rId11"/>
    <p:sldId id="269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18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4DBAC-2628-41B3-87BF-394DA11E577C}" type="datetimeFigureOut">
              <a:rPr lang="ru-RU" smtClean="0"/>
              <a:pPr/>
              <a:t>17.03.2014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33DCC-AA8C-4318-885E-80543FA2AF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5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051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C6361D-23E8-4555-81C1-A0C0DA525817}" type="slidenum">
              <a:rPr lang="ru-RU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E10A-CDF1-479D-ACCB-12ED74A33B64}" type="datetimeFigureOut">
              <a:rPr lang="ru-RU" smtClean="0"/>
              <a:pPr/>
              <a:t>17.03.2014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665B-1CB6-493E-BCBC-CF2A03E97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E10A-CDF1-479D-ACCB-12ED74A33B64}" type="datetimeFigureOut">
              <a:rPr lang="ru-RU" smtClean="0"/>
              <a:pPr/>
              <a:t>17.03.2014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665B-1CB6-493E-BCBC-CF2A03E97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E10A-CDF1-479D-ACCB-12ED74A33B64}" type="datetimeFigureOut">
              <a:rPr lang="ru-RU" smtClean="0"/>
              <a:pPr/>
              <a:t>17.03.2014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665B-1CB6-493E-BCBC-CF2A03E97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E9B541-52C1-4A4A-B5FD-17DF5194F6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E10A-CDF1-479D-ACCB-12ED74A33B64}" type="datetimeFigureOut">
              <a:rPr lang="ru-RU" smtClean="0"/>
              <a:pPr/>
              <a:t>17.03.2014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665B-1CB6-493E-BCBC-CF2A03E97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E10A-CDF1-479D-ACCB-12ED74A33B64}" type="datetimeFigureOut">
              <a:rPr lang="ru-RU" smtClean="0"/>
              <a:pPr/>
              <a:t>17.03.2014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665B-1CB6-493E-BCBC-CF2A03E97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E10A-CDF1-479D-ACCB-12ED74A33B64}" type="datetimeFigureOut">
              <a:rPr lang="ru-RU" smtClean="0"/>
              <a:pPr/>
              <a:t>17.03.2014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665B-1CB6-493E-BCBC-CF2A03E97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E10A-CDF1-479D-ACCB-12ED74A33B64}" type="datetimeFigureOut">
              <a:rPr lang="ru-RU" smtClean="0"/>
              <a:pPr/>
              <a:t>17.03.2014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665B-1CB6-493E-BCBC-CF2A03E97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E10A-CDF1-479D-ACCB-12ED74A33B64}" type="datetimeFigureOut">
              <a:rPr lang="ru-RU" smtClean="0"/>
              <a:pPr/>
              <a:t>17.03.2014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665B-1CB6-493E-BCBC-CF2A03E97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E10A-CDF1-479D-ACCB-12ED74A33B64}" type="datetimeFigureOut">
              <a:rPr lang="ru-RU" smtClean="0"/>
              <a:pPr/>
              <a:t>17.03.2014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665B-1CB6-493E-BCBC-CF2A03E97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E10A-CDF1-479D-ACCB-12ED74A33B64}" type="datetimeFigureOut">
              <a:rPr lang="ru-RU" smtClean="0"/>
              <a:pPr/>
              <a:t>17.03.2014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665B-1CB6-493E-BCBC-CF2A03E97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E10A-CDF1-479D-ACCB-12ED74A33B64}" type="datetimeFigureOut">
              <a:rPr lang="ru-RU" smtClean="0"/>
              <a:pPr/>
              <a:t>17.03.2014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1665B-1CB6-493E-BCBC-CF2A03E97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8E10A-CDF1-479D-ACCB-12ED74A33B64}" type="datetimeFigureOut">
              <a:rPr lang="ru-RU" smtClean="0"/>
              <a:pPr/>
              <a:t>17.03.2014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1665B-1CB6-493E-BCBC-CF2A03E97F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image" Target="../media/image14.wmf"/><Relationship Id="rId18" Type="http://schemas.openxmlformats.org/officeDocument/2006/relationships/image" Target="../media/image19.wmf"/><Relationship Id="rId3" Type="http://schemas.openxmlformats.org/officeDocument/2006/relationships/image" Target="../media/image4.wmf"/><Relationship Id="rId21" Type="http://schemas.openxmlformats.org/officeDocument/2006/relationships/image" Target="../media/image22.jpeg"/><Relationship Id="rId7" Type="http://schemas.openxmlformats.org/officeDocument/2006/relationships/image" Target="../media/image8.wmf"/><Relationship Id="rId12" Type="http://schemas.openxmlformats.org/officeDocument/2006/relationships/image" Target="../media/image13.wmf"/><Relationship Id="rId17" Type="http://schemas.openxmlformats.org/officeDocument/2006/relationships/image" Target="../media/image18.png"/><Relationship Id="rId2" Type="http://schemas.openxmlformats.org/officeDocument/2006/relationships/image" Target="../media/image3.wmf"/><Relationship Id="rId16" Type="http://schemas.openxmlformats.org/officeDocument/2006/relationships/image" Target="../media/image17.wmf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wmf"/><Relationship Id="rId11" Type="http://schemas.openxmlformats.org/officeDocument/2006/relationships/image" Target="../media/image12.wmf"/><Relationship Id="rId5" Type="http://schemas.openxmlformats.org/officeDocument/2006/relationships/image" Target="../media/image6.wmf"/><Relationship Id="rId15" Type="http://schemas.openxmlformats.org/officeDocument/2006/relationships/image" Target="../media/image16.wmf"/><Relationship Id="rId10" Type="http://schemas.openxmlformats.org/officeDocument/2006/relationships/image" Target="../media/image11.wmf"/><Relationship Id="rId19" Type="http://schemas.openxmlformats.org/officeDocument/2006/relationships/image" Target="../media/image20.wmf"/><Relationship Id="rId4" Type="http://schemas.openxmlformats.org/officeDocument/2006/relationships/image" Target="../media/image5.wmf"/><Relationship Id="rId9" Type="http://schemas.openxmlformats.org/officeDocument/2006/relationships/image" Target="../media/image10.wmf"/><Relationship Id="rId14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ПРАВОВЫЕ  АСПЕКТЫ         </a:t>
            </a:r>
            <a:r>
              <a:rPr lang="ru-RU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территориального  планирования  развития  и  планировки  территории  размещения  объектов  транспортной  инфраструктуры</a:t>
            </a:r>
            <a:endParaRPr lang="ru-RU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653136"/>
            <a:ext cx="6400800" cy="985664"/>
          </a:xfrm>
        </p:spPr>
        <p:txBody>
          <a:bodyPr/>
          <a:lstStyle/>
          <a:p>
            <a:r>
              <a:rPr lang="ru-RU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О.А.Баевский</a:t>
            </a:r>
            <a:endParaRPr lang="ru-RU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Заголовок 1"/>
          <p:cNvSpPr>
            <a:spLocks noGrp="1"/>
          </p:cNvSpPr>
          <p:nvPr>
            <p:ph type="title"/>
          </p:nvPr>
        </p:nvSpPr>
        <p:spPr>
          <a:xfrm>
            <a:off x="142875" y="-142875"/>
            <a:ext cx="8624888" cy="909638"/>
          </a:xfrm>
        </p:spPr>
        <p:txBody>
          <a:bodyPr/>
          <a:lstStyle/>
          <a:p>
            <a:pPr eaLnBrk="1" hangingPunct="1"/>
            <a:r>
              <a:rPr lang="ru-RU" sz="1800" i="1" smtClean="0">
                <a:solidFill>
                  <a:schemeClr val="bg1"/>
                </a:solidFill>
              </a:rPr>
              <a:t>Основные  показатели  территориального  планирования</a:t>
            </a:r>
            <a:endParaRPr lang="ru-RU" sz="1800" smtClean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57188" y="642938"/>
            <a:ext cx="8572500" cy="1587"/>
          </a:xfrm>
          <a:prstGeom prst="line">
            <a:avLst/>
          </a:prstGeom>
          <a:ln w="28575">
            <a:solidFill>
              <a:srgbClr val="FF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072188" y="2714625"/>
            <a:ext cx="642937" cy="1285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582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500" y="642937"/>
            <a:ext cx="3856484" cy="6057141"/>
          </a:xfrm>
          <a:noFill/>
        </p:spPr>
      </p:pic>
      <p:pic>
        <p:nvPicPr>
          <p:cNvPr id="2058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7" y="642936"/>
            <a:ext cx="3864760" cy="60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499992" y="764704"/>
            <a:ext cx="28803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427984" y="644400"/>
            <a:ext cx="360040" cy="6048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532440" y="644400"/>
            <a:ext cx="432048" cy="605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179512" y="644400"/>
            <a:ext cx="432048" cy="604867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Заголовок 1"/>
          <p:cNvSpPr>
            <a:spLocks noGrp="1"/>
          </p:cNvSpPr>
          <p:nvPr>
            <p:ph type="title"/>
          </p:nvPr>
        </p:nvSpPr>
        <p:spPr>
          <a:xfrm>
            <a:off x="142875" y="-142875"/>
            <a:ext cx="8624888" cy="909638"/>
          </a:xfrm>
        </p:spPr>
        <p:txBody>
          <a:bodyPr/>
          <a:lstStyle/>
          <a:p>
            <a:pPr eaLnBrk="1" hangingPunct="1"/>
            <a:r>
              <a:rPr lang="ru-RU" sz="1800" i="1" smtClean="0">
                <a:solidFill>
                  <a:schemeClr val="bg1"/>
                </a:solidFill>
              </a:rPr>
              <a:t>Основные  показатели  территориального  планирования</a:t>
            </a:r>
            <a:endParaRPr lang="ru-RU" sz="1800" smtClean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57188" y="642938"/>
            <a:ext cx="8572500" cy="1587"/>
          </a:xfrm>
          <a:prstGeom prst="line">
            <a:avLst/>
          </a:prstGeom>
          <a:ln w="28575">
            <a:solidFill>
              <a:srgbClr val="FF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6072188" y="2714625"/>
            <a:ext cx="642937" cy="1285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685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642938"/>
            <a:ext cx="4164012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66713" y="642938"/>
            <a:ext cx="4189412" cy="59293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Заголовок 1"/>
          <p:cNvSpPr>
            <a:spLocks noGrp="1"/>
          </p:cNvSpPr>
          <p:nvPr>
            <p:ph type="title"/>
          </p:nvPr>
        </p:nvSpPr>
        <p:spPr>
          <a:xfrm>
            <a:off x="-142875" y="0"/>
            <a:ext cx="8804275" cy="620713"/>
          </a:xfrm>
        </p:spPr>
        <p:txBody>
          <a:bodyPr/>
          <a:lstStyle/>
          <a:p>
            <a:r>
              <a:rPr lang="ru-RU" sz="1600" i="1" smtClean="0">
                <a:solidFill>
                  <a:schemeClr val="bg1"/>
                </a:solidFill>
              </a:rPr>
              <a:t>Разработка   проекта   планировки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39750" y="620713"/>
            <a:ext cx="8135938" cy="0"/>
          </a:xfrm>
          <a:prstGeom prst="line">
            <a:avLst/>
          </a:prstGeom>
          <a:ln w="28575">
            <a:solidFill>
              <a:srgbClr val="FF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7812" name="Прямоугольник 9"/>
          <p:cNvSpPr>
            <a:spLocks noChangeArrowheads="1"/>
          </p:cNvSpPr>
          <p:nvPr/>
        </p:nvSpPr>
        <p:spPr bwMode="auto">
          <a:xfrm>
            <a:off x="863600" y="4500563"/>
            <a:ext cx="828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/>
            <a:endParaRPr lang="ru-RU" sz="2400" i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11973" name="Содержимое 7"/>
          <p:cNvSpPr>
            <a:spLocks noGrp="1"/>
          </p:cNvSpPr>
          <p:nvPr>
            <p:ph idx="1"/>
          </p:nvPr>
        </p:nvSpPr>
        <p:spPr>
          <a:xfrm>
            <a:off x="357159" y="928688"/>
            <a:ext cx="8429684" cy="5929312"/>
          </a:xfrm>
        </p:spPr>
        <p:txBody>
          <a:bodyPr/>
          <a:lstStyle/>
          <a:p>
            <a:pPr>
              <a:lnSpc>
                <a:spcPts val="2600"/>
              </a:lnSpc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 РАЗРАБОТКИ                                                                             ПРОЕКТОВ  ПЛАНИРОВКИ  ТЕРРИТОРИИ :</a:t>
            </a:r>
          </a:p>
          <a:p>
            <a:pPr>
              <a:lnSpc>
                <a:spcPts val="2500"/>
              </a:lnSpc>
              <a:buFont typeface="Arial" charset="0"/>
              <a:buNone/>
              <a:defRPr/>
            </a:pP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ru-RU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1)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установление  </a:t>
            </a: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изменение </a:t>
            </a: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красных  линий</a:t>
            </a:r>
            <a:r>
              <a:rPr lang="ru-RU" sz="2000" i="1" dirty="0" smtClean="0">
                <a:solidFill>
                  <a:srgbClr val="FFFF00"/>
                </a:solidFill>
              </a:rPr>
              <a:t>,  представляющих :               	</a:t>
            </a:r>
            <a:r>
              <a:rPr lang="ru-RU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 </a:t>
            </a:r>
            <a:r>
              <a:rPr lang="ru-RU" sz="2000" i="1" dirty="0" smtClean="0">
                <a:solidFill>
                  <a:schemeClr val="bg1"/>
                </a:solidFill>
              </a:rPr>
              <a:t>границы</a:t>
            </a:r>
            <a:r>
              <a:rPr lang="ru-RU" sz="2000" i="1" dirty="0" smtClean="0">
                <a:solidFill>
                  <a:srgbClr val="FFFF00"/>
                </a:solidFill>
              </a:rPr>
              <a:t>  существующих  и  предусмотренных  Генеральным планом  </a:t>
            </a:r>
            <a:r>
              <a:rPr lang="ru-RU" sz="2000" i="1" dirty="0" smtClean="0">
                <a:solidFill>
                  <a:schemeClr val="bg1"/>
                </a:solidFill>
              </a:rPr>
              <a:t>территорий  общего  пользования</a:t>
            </a:r>
            <a:r>
              <a:rPr lang="ru-RU" sz="2000" i="1" dirty="0" smtClean="0">
                <a:solidFill>
                  <a:srgbClr val="FFFF00"/>
                </a:solidFill>
              </a:rPr>
              <a:t> ;                                                 	</a:t>
            </a:r>
            <a:r>
              <a:rPr lang="ru-RU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 </a:t>
            </a:r>
            <a:r>
              <a:rPr lang="ru-RU" sz="2000" i="1" dirty="0" smtClean="0">
                <a:solidFill>
                  <a:schemeClr val="bg1"/>
                </a:solidFill>
              </a:rPr>
              <a:t>границы</a:t>
            </a:r>
            <a:r>
              <a:rPr lang="ru-RU" sz="2000" i="1" dirty="0" smtClean="0">
                <a:solidFill>
                  <a:srgbClr val="FFFF00"/>
                </a:solidFill>
              </a:rPr>
              <a:t>  существующих  и  предусмотренных  Генеральным планом  </a:t>
            </a:r>
            <a:r>
              <a:rPr lang="ru-RU" sz="2000" i="1" dirty="0" smtClean="0">
                <a:solidFill>
                  <a:schemeClr val="bg1"/>
                </a:solidFill>
              </a:rPr>
              <a:t>территорий  линейных  объектов</a:t>
            </a:r>
            <a:r>
              <a:rPr lang="ru-RU" sz="2000" i="1" dirty="0" smtClean="0">
                <a:solidFill>
                  <a:srgbClr val="FFFF00"/>
                </a:solidFill>
              </a:rPr>
              <a:t>;</a:t>
            </a:r>
          </a:p>
          <a:p>
            <a:pPr>
              <a:lnSpc>
                <a:spcPts val="2500"/>
              </a:lnSpc>
              <a:defRPr/>
            </a:pPr>
            <a:r>
              <a:rPr lang="ru-RU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установление </a:t>
            </a: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изменение </a:t>
            </a: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границ  зон  планируемого  размещения  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предусмотренных  Генеральным  планом 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объектов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федерального,  регионального  значения,  </a:t>
            </a:r>
            <a:r>
              <a:rPr lang="ru-RU" sz="2000" i="1" dirty="0" smtClean="0">
                <a:solidFill>
                  <a:srgbClr val="FFFF00"/>
                </a:solidFill>
              </a:rPr>
              <a:t>в  т.ч.  </a:t>
            </a:r>
            <a:r>
              <a:rPr lang="ru-RU" sz="2000" i="1" dirty="0" smtClean="0">
                <a:solidFill>
                  <a:schemeClr val="bg1"/>
                </a:solidFill>
              </a:rPr>
              <a:t>участков территории</a:t>
            </a:r>
            <a:r>
              <a:rPr lang="ru-RU" sz="2000" i="1" dirty="0" smtClean="0">
                <a:solidFill>
                  <a:srgbClr val="FFFF00"/>
                </a:solidFill>
              </a:rPr>
              <a:t>  таких  объектов;</a:t>
            </a:r>
          </a:p>
          <a:p>
            <a:pPr>
              <a:lnSpc>
                <a:spcPts val="2500"/>
              </a:lnSpc>
              <a:defRPr/>
            </a:pPr>
            <a:r>
              <a:rPr lang="ru-RU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установление </a:t>
            </a: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изменение</a:t>
            </a: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границ  технических  и  охранных зон </a:t>
            </a:r>
            <a:r>
              <a:rPr lang="ru-RU" sz="2000" i="1" dirty="0" smtClean="0">
                <a:solidFill>
                  <a:srgbClr val="FFFF00"/>
                </a:solidFill>
              </a:rPr>
              <a:t>предусмотренных  Генеральным  планом  объектов  транспортной  и инженерной  инфраструктуры;</a:t>
            </a:r>
          </a:p>
          <a:p>
            <a:pPr>
              <a:lnSpc>
                <a:spcPts val="2500"/>
              </a:lnSpc>
              <a:defRPr/>
            </a:pPr>
            <a:r>
              <a:rPr lang="ru-RU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 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установление  </a:t>
            </a: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изменение</a:t>
            </a:r>
            <a:r>
              <a:rPr lang="en-US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параметров  планируемого  развития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указанных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территорий</a:t>
            </a:r>
            <a:r>
              <a:rPr lang="ru-RU" sz="2000" i="1" dirty="0" smtClean="0">
                <a:solidFill>
                  <a:srgbClr val="FFFF00"/>
                </a:solidFill>
              </a:rPr>
              <a:t>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088" y="692150"/>
            <a:ext cx="7777162" cy="423545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Установление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изменение)</a:t>
            </a: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границ  зон планируемого  </a:t>
            </a:r>
            <a:r>
              <a:rPr lang="ru-RU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размещения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объектов  федерального,  регионального  значения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 </a:t>
            </a:r>
            <a:r>
              <a:rPr lang="ru-RU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т.ч. линейных </a:t>
            </a: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объектов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озелененных  территорий  общего  пользования)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для 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обеспечения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правовых  оснований  резервирования 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земель:</a:t>
            </a:r>
            <a:r>
              <a:rPr lang="ru-RU" sz="2400" b="1" i="1" dirty="0">
                <a:solidFill>
                  <a:schemeClr val="bg1"/>
                </a:solidFill>
              </a:rPr>
              <a:t/>
            </a:r>
            <a:br>
              <a:rPr lang="ru-RU" sz="2400" b="1" i="1" dirty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ru-RU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а) 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целях  </a:t>
            </a: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последующего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изъятия  </a:t>
            </a: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земельных участков,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или  их  </a:t>
            </a: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частей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 </a:t>
            </a: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государственных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или </a:t>
            </a: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муниципальных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нужд </a:t>
            </a:r>
            <a:r>
              <a:rPr lang="ru-RU" sz="2400" b="1" i="1" dirty="0" smtClean="0">
                <a:solidFill>
                  <a:schemeClr val="bg1"/>
                </a:solidFill>
              </a:rPr>
              <a:t> </a:t>
            </a:r>
            <a:r>
              <a:rPr lang="ru-RU" sz="2400" i="1" dirty="0">
                <a:solidFill>
                  <a:schemeClr val="bg1"/>
                </a:solidFill>
              </a:rPr>
              <a:t>(статья 49, часть 2 статьи 70.1 ЗК РФ);</a:t>
            </a:r>
            <a:r>
              <a:rPr lang="ru-RU" sz="2400" b="1" i="1" dirty="0">
                <a:solidFill>
                  <a:schemeClr val="bg1"/>
                </a:solidFill>
              </a:rPr>
              <a:t/>
            </a:r>
            <a:br>
              <a:rPr lang="ru-RU" sz="2400" b="1" i="1" dirty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rgbClr val="FFFF00"/>
                </a:solidFill>
              </a:rPr>
              <a:t>      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 </a:t>
            </a:r>
            <a:r>
              <a:rPr lang="ru-RU" sz="2400" b="1" i="1" dirty="0" smtClean="0">
                <a:solidFill>
                  <a:srgbClr val="FFFF00"/>
                </a:solidFill>
              </a:rPr>
              <a:t>в  </a:t>
            </a:r>
            <a:r>
              <a:rPr lang="ru-RU" sz="2400" b="1" i="1" dirty="0">
                <a:solidFill>
                  <a:srgbClr val="FFFF00"/>
                </a:solidFill>
              </a:rPr>
              <a:t>целях </a:t>
            </a:r>
            <a:r>
              <a:rPr lang="ru-RU" sz="2400" b="1" i="1" dirty="0" smtClean="0">
                <a:solidFill>
                  <a:srgbClr val="FFFF00"/>
                </a:solidFill>
              </a:rPr>
              <a:t> последующего  размещения  объектов </a:t>
            </a:r>
            <a:r>
              <a:rPr lang="ru-RU" sz="2400" b="1" i="1" dirty="0">
                <a:solidFill>
                  <a:schemeClr val="bg1"/>
                </a:solidFill>
              </a:rPr>
              <a:t>инфраструктуры, </a:t>
            </a:r>
            <a:r>
              <a:rPr lang="ru-RU" sz="2400" b="1" i="1" dirty="0" smtClean="0">
                <a:solidFill>
                  <a:schemeClr val="bg1"/>
                </a:solidFill>
              </a:rPr>
              <a:t> обороны  и  </a:t>
            </a:r>
            <a:r>
              <a:rPr lang="ru-RU" sz="2400" b="1" i="1" dirty="0">
                <a:solidFill>
                  <a:schemeClr val="bg1"/>
                </a:solidFill>
              </a:rPr>
              <a:t>безопасности, </a:t>
            </a:r>
            <a:r>
              <a:rPr lang="ru-RU" sz="2400" b="1" i="1" dirty="0" smtClean="0">
                <a:solidFill>
                  <a:schemeClr val="bg1"/>
                </a:solidFill>
              </a:rPr>
              <a:t> создания  особо  охраняемых  </a:t>
            </a:r>
            <a:r>
              <a:rPr lang="ru-RU" sz="2400" b="1" i="1" dirty="0">
                <a:solidFill>
                  <a:schemeClr val="bg1"/>
                </a:solidFill>
              </a:rPr>
              <a:t>природных </a:t>
            </a:r>
            <a:r>
              <a:rPr lang="ru-RU" sz="2400" b="1" i="1" dirty="0" smtClean="0">
                <a:solidFill>
                  <a:schemeClr val="bg1"/>
                </a:solidFill>
              </a:rPr>
              <a:t> территорий  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270339" name="Содержимое 2"/>
          <p:cNvSpPr>
            <a:spLocks noGrp="1"/>
          </p:cNvSpPr>
          <p:nvPr>
            <p:ph idx="1"/>
          </p:nvPr>
        </p:nvSpPr>
        <p:spPr>
          <a:xfrm>
            <a:off x="468313" y="5084763"/>
            <a:ext cx="8229600" cy="2089150"/>
          </a:xfrm>
        </p:spPr>
        <p:txBody>
          <a:bodyPr/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>и  искусственных  водных  объектов  </a:t>
            </a:r>
            <a:r>
              <a:rPr lang="ru-RU" sz="2400" b="1" i="1" dirty="0" smtClean="0">
                <a:solidFill>
                  <a:srgbClr val="FFFF00"/>
                </a:solidFill>
              </a:rPr>
              <a:t>на  землях,  не предоставленных  гражданам  или  юридическим  лицам </a:t>
            </a:r>
            <a:r>
              <a:rPr lang="ru-RU" sz="2400" b="1" i="1" dirty="0" smtClean="0">
                <a:solidFill>
                  <a:schemeClr val="bg1"/>
                </a:solidFill>
              </a:rPr>
              <a:t> </a:t>
            </a:r>
            <a:r>
              <a:rPr lang="ru-RU" sz="2400" i="1" dirty="0" smtClean="0">
                <a:solidFill>
                  <a:schemeClr val="bg1"/>
                </a:solidFill>
              </a:rPr>
              <a:t>(часть 1 статьи 70.1 ЗК РФ).</a:t>
            </a: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600" i="1" dirty="0" smtClean="0">
                <a:solidFill>
                  <a:schemeClr val="bg1"/>
                </a:solidFill>
              </a:rPr>
              <a:t>Границы  зон  планируемого  размещения  объектов</a:t>
            </a:r>
            <a:endParaRPr lang="ru-RU" sz="1600" i="1" dirty="0">
              <a:solidFill>
                <a:schemeClr val="bg1"/>
              </a:solidFill>
            </a:endParaRPr>
          </a:p>
        </p:txBody>
      </p:sp>
      <p:pic>
        <p:nvPicPr>
          <p:cNvPr id="2713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620713"/>
            <a:ext cx="9144000" cy="59747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64291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600" i="1" dirty="0" smtClean="0">
                <a:solidFill>
                  <a:schemeClr val="bg1"/>
                </a:solidFill>
              </a:rPr>
              <a:t>Границы  зон  планируемого  размещения  объектов</a:t>
            </a:r>
            <a:endParaRPr lang="ru-RU" sz="1600" dirty="0"/>
          </a:p>
        </p:txBody>
      </p:sp>
      <p:pic>
        <p:nvPicPr>
          <p:cNvPr id="2723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71480"/>
            <a:ext cx="9167083" cy="60564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600" i="1" dirty="0" smtClean="0">
                <a:solidFill>
                  <a:schemeClr val="bg1"/>
                </a:solidFill>
              </a:rPr>
              <a:t>Границы  зон  планируемого  размещения  объектов</a:t>
            </a:r>
            <a:endParaRPr lang="ru-RU" sz="1600" dirty="0"/>
          </a:p>
        </p:txBody>
      </p:sp>
      <p:pic>
        <p:nvPicPr>
          <p:cNvPr id="2734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1518" y="549275"/>
            <a:ext cx="9155517" cy="60640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0004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600" i="1" dirty="0" smtClean="0">
                <a:solidFill>
                  <a:schemeClr val="bg1"/>
                </a:solidFill>
              </a:rPr>
              <a:t>Границы  зон  планируемого  размещения  объектов</a:t>
            </a:r>
            <a:endParaRPr lang="ru-RU" sz="1600" dirty="0"/>
          </a:p>
        </p:txBody>
      </p:sp>
      <p:pic>
        <p:nvPicPr>
          <p:cNvPr id="2744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555624"/>
            <a:ext cx="9144000" cy="60432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600" i="1" dirty="0" smtClean="0">
                <a:solidFill>
                  <a:schemeClr val="bg1"/>
                </a:solidFill>
              </a:rPr>
              <a:t>Границы  зон  планируемого  размещения  объектов</a:t>
            </a:r>
            <a:endParaRPr lang="ru-RU" sz="1600" dirty="0"/>
          </a:p>
        </p:txBody>
      </p:sp>
      <p:pic>
        <p:nvPicPr>
          <p:cNvPr id="2754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8271" y="555625"/>
            <a:ext cx="9152271" cy="60662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737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533400"/>
            <a:ext cx="8569325" cy="5834082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Красные </a:t>
            </a:r>
            <a:r>
              <a:rPr lang="en-US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линии</a:t>
            </a:r>
            <a:r>
              <a:rPr lang="en-US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устанавливаемые проектом планировки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границы  планируемых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(изменяемых, вновь образуемых)</a:t>
            </a:r>
            <a:r>
              <a:rPr lang="en-US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(или)</a:t>
            </a:r>
            <a:r>
              <a:rPr lang="en-US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существующих: 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территорий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общего пользования,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территорий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линейных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объектов,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т.ч. территорий размещения существующих земельных участков общего пользования, земельных участков наземных частей линейных объектов.</a:t>
            </a:r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территории </a:t>
            </a:r>
            <a:r>
              <a:rPr lang="en-US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общего</a:t>
            </a:r>
            <a:r>
              <a:rPr lang="en-US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пользования</a:t>
            </a:r>
            <a:r>
              <a:rPr lang="ru-RU" sz="2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беспрепятственно используемые неограниченным кругом лиц</a:t>
            </a:r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территории улично-дорожной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сети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поселений,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внутриквартальных проходов,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проездов,</a:t>
            </a: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т.ч. пешеходных улиц, площадей, велодорожек,</a:t>
            </a:r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озелененных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территорий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общего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пользования,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т.ч. скверов, бульваров, иных видов озелененных территорий общего пользования, предусмотренных законодательством субъектов Российской Федерации.</a:t>
            </a:r>
          </a:p>
          <a:p>
            <a:pPr>
              <a:lnSpc>
                <a:spcPct val="150000"/>
              </a:lnSpc>
              <a:defRPr/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Прямая со стрелкой 27"/>
          <p:cNvCxnSpPr/>
          <p:nvPr/>
        </p:nvCxnSpPr>
        <p:spPr>
          <a:xfrm rot="10800000">
            <a:off x="7286625" y="1998663"/>
            <a:ext cx="357188" cy="1587"/>
          </a:xfrm>
          <a:prstGeom prst="straightConnector1">
            <a:avLst/>
          </a:prstGeom>
          <a:ln w="47625" cap="rnd">
            <a:solidFill>
              <a:schemeClr val="accent6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571875" y="642938"/>
            <a:ext cx="3714750" cy="271462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>
            <a:outerShdw dist="165100" dir="3000000" algn="tl" rotWithShape="0">
              <a:prstClr val="black">
                <a:alpha val="5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3143250" y="2786063"/>
            <a:ext cx="857250" cy="1587"/>
          </a:xfrm>
          <a:prstGeom prst="line">
            <a:avLst/>
          </a:prstGeom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5716588" y="1570038"/>
            <a:ext cx="2214562" cy="6461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dirty="0"/>
              <a:t>Градостроительное проектирование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3141663" y="1071563"/>
            <a:ext cx="1000125" cy="1587"/>
          </a:xfrm>
          <a:prstGeom prst="line">
            <a:avLst/>
          </a:prstGeom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141663" y="1998663"/>
            <a:ext cx="1000125" cy="1587"/>
          </a:xfrm>
          <a:prstGeom prst="line">
            <a:avLst/>
          </a:prstGeom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3141663" y="3927475"/>
            <a:ext cx="1358900" cy="1588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3143250" y="5070475"/>
            <a:ext cx="2214563" cy="1588"/>
          </a:xfrm>
          <a:prstGeom prst="line">
            <a:avLst/>
          </a:prstGeom>
          <a:ln w="50800" cap="rnd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86250" y="3643313"/>
            <a:ext cx="3714750" cy="646112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75000"/>
              </a:schemeClr>
            </a:solidFill>
          </a:ln>
          <a:effectLst>
            <a:outerShdw dist="165100" dir="3000000" algn="tl" rotWithShape="0">
              <a:prstClr val="black">
                <a:alpha val="55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dirty="0"/>
              <a:t>Архитектурно-строительное </a:t>
            </a:r>
          </a:p>
          <a:p>
            <a:pPr algn="ctr" eaLnBrk="1" hangingPunct="1">
              <a:defRPr/>
            </a:pPr>
            <a:r>
              <a:rPr lang="ru-RU" dirty="0"/>
              <a:t>проектирование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29188" y="4783138"/>
            <a:ext cx="3714750" cy="646112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6">
                <a:lumMod val="75000"/>
              </a:schemeClr>
            </a:solidFill>
          </a:ln>
          <a:effectLst>
            <a:outerShdw dist="165100" dir="3000000" algn="tl" rotWithShape="0">
              <a:prstClr val="black">
                <a:alpha val="55000"/>
              </a:prst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dirty="0"/>
              <a:t>Строительство, </a:t>
            </a:r>
          </a:p>
          <a:p>
            <a:pPr algn="ctr" eaLnBrk="1" hangingPunct="1">
              <a:defRPr/>
            </a:pPr>
            <a:r>
              <a:rPr lang="ru-RU" dirty="0"/>
              <a:t>реконструкция</a:t>
            </a:r>
          </a:p>
        </p:txBody>
      </p:sp>
      <p:cxnSp>
        <p:nvCxnSpPr>
          <p:cNvPr id="32" name="Прямая со стрелкой 31"/>
          <p:cNvCxnSpPr/>
          <p:nvPr/>
        </p:nvCxnSpPr>
        <p:spPr>
          <a:xfrm rot="5400000">
            <a:off x="7964488" y="4394200"/>
            <a:ext cx="787400" cy="0"/>
          </a:xfrm>
          <a:prstGeom prst="straightConnector1">
            <a:avLst/>
          </a:prstGeom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3" name="TextBox 5"/>
          <p:cNvSpPr txBox="1">
            <a:spLocks noChangeArrowheads="1"/>
          </p:cNvSpPr>
          <p:nvPr/>
        </p:nvSpPr>
        <p:spPr bwMode="auto">
          <a:xfrm>
            <a:off x="3857625" y="785813"/>
            <a:ext cx="2571750" cy="646112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  <a:effectLst>
            <a:outerShdw dist="165100" dir="3000005" algn="tl" rotWithShape="0">
              <a:srgbClr val="000000">
                <a:alpha val="54999"/>
              </a:srgb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/>
              <a:t>Территориальное планирование </a:t>
            </a:r>
          </a:p>
        </p:txBody>
      </p:sp>
      <p:sp>
        <p:nvSpPr>
          <p:cNvPr id="10254" name="TextBox 6"/>
          <p:cNvSpPr txBox="1">
            <a:spLocks noChangeArrowheads="1"/>
          </p:cNvSpPr>
          <p:nvPr/>
        </p:nvSpPr>
        <p:spPr bwMode="auto">
          <a:xfrm>
            <a:off x="3857625" y="1643063"/>
            <a:ext cx="2571750" cy="646112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  <a:effectLst>
            <a:outerShdw dist="165100" dir="3000005" algn="tl" rotWithShape="0">
              <a:srgbClr val="000000">
                <a:alpha val="54999"/>
              </a:srgb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/>
              <a:t>Градостроительное зонирование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57200" y="5867400"/>
            <a:ext cx="8491538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осуществление  градостроительного  проектирования  в  целях  обеспечения строительства,  реконструкции  объектов  регионального  значения</a:t>
            </a:r>
            <a:endParaRPr lang="ru-RU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 rot="10800000">
            <a:off x="8001000" y="3998913"/>
            <a:ext cx="357188" cy="1587"/>
          </a:xfrm>
          <a:prstGeom prst="straightConnector1">
            <a:avLst/>
          </a:prstGeom>
          <a:ln w="47625" cap="rnd">
            <a:solidFill>
              <a:schemeClr val="accent6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rot="5400000">
            <a:off x="6822282" y="2821781"/>
            <a:ext cx="1644650" cy="1587"/>
          </a:xfrm>
          <a:prstGeom prst="straightConnector1">
            <a:avLst/>
          </a:prstGeom>
          <a:ln w="476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8" name="TextBox 4"/>
          <p:cNvSpPr txBox="1">
            <a:spLocks noChangeArrowheads="1"/>
          </p:cNvSpPr>
          <p:nvPr/>
        </p:nvSpPr>
        <p:spPr bwMode="auto">
          <a:xfrm>
            <a:off x="427038" y="2533650"/>
            <a:ext cx="2287587" cy="1539875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  <a:effectLst>
            <a:outerShdw dist="165100" dir="3000005" algn="tl" rotWithShape="0">
              <a:srgbClr val="000000">
                <a:alpha val="54999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400" b="1"/>
              <a:t>ГРАДОСТРОИТЕЛЬНАЯ </a:t>
            </a:r>
            <a:r>
              <a:rPr lang="en-US" sz="1400" b="1"/>
              <a:t>    </a:t>
            </a:r>
            <a:r>
              <a:rPr lang="ru-RU" sz="1400" b="1"/>
              <a:t>ДЕЯТЕЛЬНОСТЬ </a:t>
            </a:r>
            <a:r>
              <a:rPr lang="ru-RU" sz="1600"/>
              <a:t>–</a:t>
            </a:r>
          </a:p>
          <a:p>
            <a:pPr eaLnBrk="1" hangingPunct="1">
              <a:defRPr/>
            </a:pPr>
            <a:r>
              <a:rPr lang="ru-RU" sz="1600" i="1"/>
              <a:t>деятельность по развитию территорий, в т.ч. городов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rot="5400000">
            <a:off x="1147763" y="3065463"/>
            <a:ext cx="3989387" cy="1587"/>
          </a:xfrm>
          <a:prstGeom prst="line">
            <a:avLst/>
          </a:prstGeom>
          <a:ln w="50800" cap="rnd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2286000" y="3213100"/>
            <a:ext cx="857250" cy="1588"/>
          </a:xfrm>
          <a:prstGeom prst="line">
            <a:avLst/>
          </a:prstGeom>
          <a:ln w="508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1" name="TextBox 7"/>
          <p:cNvSpPr txBox="1">
            <a:spLocks noChangeArrowheads="1"/>
          </p:cNvSpPr>
          <p:nvPr/>
        </p:nvSpPr>
        <p:spPr bwMode="auto">
          <a:xfrm>
            <a:off x="3857625" y="2497138"/>
            <a:ext cx="2571750" cy="646112"/>
          </a:xfrm>
          <a:prstGeom prst="rect">
            <a:avLst/>
          </a:prstGeom>
          <a:solidFill>
            <a:schemeClr val="bg1"/>
          </a:solidFill>
          <a:ln w="50800">
            <a:solidFill>
              <a:schemeClr val="bg1"/>
            </a:solidFill>
            <a:miter lim="800000"/>
            <a:headEnd/>
            <a:tailEnd/>
          </a:ln>
          <a:effectLst>
            <a:outerShdw dist="165100" dir="3000005" algn="tl" rotWithShape="0">
              <a:srgbClr val="000000">
                <a:alpha val="54999"/>
              </a:srgbClr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/>
              <a:t>Планировка </a:t>
            </a:r>
          </a:p>
          <a:p>
            <a:pPr algn="ctr" eaLnBrk="1" hangingPunct="1">
              <a:defRPr/>
            </a:pPr>
            <a:r>
              <a:rPr lang="ru-RU"/>
              <a:t>территории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737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1" y="533400"/>
            <a:ext cx="8305799" cy="5834082"/>
          </a:xfrm>
        </p:spPr>
        <p:txBody>
          <a:bodyPr>
            <a:noAutofit/>
          </a:bodyPr>
          <a:lstStyle/>
          <a:p>
            <a:pPr>
              <a:lnSpc>
                <a:spcPts val="4300"/>
              </a:lnSpc>
            </a:pP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территории </a:t>
            </a:r>
            <a:r>
              <a:rPr lang="en-US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линейных </a:t>
            </a:r>
            <a:r>
              <a:rPr lang="en-US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объектов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территории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размещаемых </a:t>
            </a:r>
            <a:r>
              <a:rPr lang="en-US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</a:t>
            </a:r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ранее </a:t>
            </a:r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размещенных</a:t>
            </a:r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en-US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интересах государства, </a:t>
            </a:r>
            <a:r>
              <a:rPr lang="en-US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местного </a:t>
            </a:r>
            <a:r>
              <a:rPr lang="en-US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самоуправления </a:t>
            </a:r>
            <a:r>
              <a:rPr lang="en-US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</a:t>
            </a:r>
            <a:r>
              <a:rPr lang="en-US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местного населения </a:t>
            </a:r>
            <a:r>
              <a:rPr lang="en-US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сооружений,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т.ч. плоскостных, </a:t>
            </a:r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комплексов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сооружений,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комплексов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зданий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сооружений,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т.ч. транспортно-пересадочных узлов,</a:t>
            </a:r>
            <a:r>
              <a:rPr lang="en-US" sz="2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предназначенных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обеспечения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передвижения,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перемещения,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транспортировки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людей,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грузов,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веществ,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материалов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передачи </a:t>
            </a:r>
            <a:r>
              <a:rPr lang="en-US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энергии</a:t>
            </a: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включающих наземные, подземные и (или) надземные части.</a:t>
            </a:r>
          </a:p>
          <a:p>
            <a:pPr>
              <a:lnSpc>
                <a:spcPts val="4400"/>
              </a:lnSpc>
            </a:pPr>
            <a:r>
              <a:rPr lang="ru-RU" sz="2400" dirty="0" smtClean="0">
                <a:solidFill>
                  <a:schemeClr val="bg1"/>
                </a:solidFill>
              </a:rPr>
              <a:t> </a:t>
            </a:r>
          </a:p>
          <a:p>
            <a:pPr>
              <a:lnSpc>
                <a:spcPct val="150000"/>
              </a:lnSpc>
              <a:defRPr/>
            </a:pP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737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642918"/>
            <a:ext cx="8569325" cy="5500726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  <a:defRPr/>
            </a:pP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Установление  </a:t>
            </a: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изменение) </a:t>
            </a: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красных  линий » 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целях обеспечения  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тактического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приоритета  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решений органов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исполнительной  власти  по  развитию 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территорий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общего  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пользования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улично-дорожной сети,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внутриквартальных  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проходов,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проездов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озелененных  территорий  общего 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пользования)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 размещению  линейных  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объектов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путем  создания 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правовых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оснований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lnSpc>
                <a:spcPts val="3600"/>
              </a:lnSpc>
              <a:defRPr/>
            </a:pP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 исключения  </a:t>
            </a: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действия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градостроительного  регламента</a:t>
            </a: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установленного </a:t>
            </a:r>
            <a:r>
              <a:rPr lang="ru-RU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Правилами </a:t>
            </a: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землепользования  и  </a:t>
            </a:r>
            <a:r>
              <a:rPr lang="ru-RU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застройки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территории  планируемого  размещения  указанных  объектов</a:t>
            </a: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>
              <a:lnSpc>
                <a:spcPct val="150000"/>
              </a:lnSpc>
              <a:defRPr/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00042"/>
            <a:ext cx="8286808" cy="6500858"/>
          </a:xfrm>
        </p:spPr>
        <p:txBody>
          <a:bodyPr>
            <a:normAutofit/>
          </a:bodyPr>
          <a:lstStyle/>
          <a:p>
            <a:pPr>
              <a:lnSpc>
                <a:spcPts val="3100"/>
              </a:lnSpc>
              <a:defRPr/>
            </a:pP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 ограничения  застройки  ранее  сформированных  земельных  участков  или  их  частей,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расположенных  в  пределах  « красных  линий », 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 их  планируемого  резервирования  и  изъятия;</a:t>
            </a:r>
          </a:p>
          <a:p>
            <a:pPr>
              <a:lnSpc>
                <a:spcPts val="3100"/>
              </a:lnSpc>
              <a:defRPr/>
            </a:pP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 так же :</a:t>
            </a:r>
          </a:p>
          <a:p>
            <a:pPr>
              <a:lnSpc>
                <a:spcPts val="3100"/>
              </a:lnSpc>
              <a:defRPr/>
            </a:pP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-  в  границах  территорий  общего  пользования 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для  образования  земельных  участков  общего  пользования,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не  подлежащих  приватизации;</a:t>
            </a:r>
          </a:p>
          <a:p>
            <a:pPr>
              <a:lnSpc>
                <a:spcPts val="3100"/>
              </a:lnSpc>
              <a:defRPr/>
            </a:pP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в  границах  территорий  линейных  объектов 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 образования  земельных  участков  линейных объектов, 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 которые  градостроительные  планы  земельных  участков  не  подготавливаются,  а  виды  и  предельные  параметры  разрешенного  использования  устанавливаются  проектом  планировки.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48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1600" i="1" dirty="0" smtClean="0">
                <a:solidFill>
                  <a:schemeClr val="bg1"/>
                </a:solidFill>
              </a:rPr>
              <a:t>« Красные  линии »</a:t>
            </a:r>
            <a:endParaRPr lang="ru-RU" sz="1600" i="1" dirty="0">
              <a:solidFill>
                <a:schemeClr val="bg1"/>
              </a:solidFill>
            </a:endParaRPr>
          </a:p>
        </p:txBody>
      </p:sp>
      <p:pic>
        <p:nvPicPr>
          <p:cNvPr id="2775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30866" y="569912"/>
            <a:ext cx="9174865" cy="605133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 flipV="1">
            <a:off x="457200" y="228600"/>
            <a:ext cx="8229600" cy="46038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288" y="476250"/>
            <a:ext cx="8391554" cy="521811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3).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Установление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изменение) </a:t>
            </a: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границ  технических  и </a:t>
            </a:r>
            <a:r>
              <a:rPr lang="ru-RU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охранных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зон  </a:t>
            </a:r>
            <a:r>
              <a:rPr lang="ru-RU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объектов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капитального  строительства  </a:t>
            </a:r>
            <a:r>
              <a:rPr lang="ru-RU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т.ч. линейных объектов)</a:t>
            </a: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транспортной, инженерной инфраструктуры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обеспечения  правовых  оснований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ограничения  использования  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ранее образованных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 образуемых  земельных  участков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defRPr/>
            </a:pP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границах  </a:t>
            </a:r>
            <a:r>
              <a:rPr lang="ru-RU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технических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зон 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 </a:t>
            </a: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целях </a:t>
            </a: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обеспечения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возможности  прокладки  подземных </a:t>
            </a: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коммуникаций,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строительства  подземных  сооружений</a:t>
            </a: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т.ч.  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путем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образования  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временных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земельных  участков  для  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проведения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земляных  работ 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последующим  восстановлением  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поверхностного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слоя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>
              <a:defRPr/>
            </a:pP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границах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охранных   </a:t>
            </a:r>
            <a:r>
              <a:rPr lang="ru-RU" sz="2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зон </a:t>
            </a: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 целях  </a:t>
            </a: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обеспечения безопасной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эксплуатации  подземных  коммуникаций  и  сооружений</a:t>
            </a: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т.ч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их  защиты  от  внешних  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воздействий.</a:t>
            </a:r>
          </a:p>
          <a:p>
            <a:pPr>
              <a:defRPr/>
            </a:pP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0"/>
            <a:ext cx="457677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5719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934200" y="0"/>
            <a:ext cx="22098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23622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228600"/>
            <a:ext cx="8229600" cy="46038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571480"/>
            <a:ext cx="8289925" cy="6142058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4).  </a:t>
            </a:r>
            <a:r>
              <a:rPr lang="ru-RU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Установление  характеристик  планируемого  развития  территории  </a:t>
            </a:r>
            <a:r>
              <a:rPr lang="ru-RU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границах  зон  планируемого </a:t>
            </a:r>
            <a:r>
              <a:rPr lang="ru-RU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размещения </a:t>
            </a:r>
            <a:r>
              <a:rPr lang="ru-RU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объектов  </a:t>
            </a: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т.ч. </a:t>
            </a: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участков  территории) </a:t>
            </a:r>
            <a:r>
              <a:rPr lang="ru-RU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 </a:t>
            </a:r>
            <a:r>
              <a:rPr lang="ru-RU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пределах </a:t>
            </a:r>
            <a:r>
              <a:rPr lang="ru-RU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земельных  </a:t>
            </a:r>
            <a:r>
              <a:rPr lang="ru-RU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участков </a:t>
            </a:r>
            <a:r>
              <a:rPr lang="ru-RU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размещения  объектов </a:t>
            </a:r>
            <a:r>
              <a:rPr lang="ru-RU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обеспечения  правовых  оснований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 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подготовки  и  представления  на  </a:t>
            </a:r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государственную 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экспертизу  архитектурно-строительной  документации</a:t>
            </a:r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получения  разрешения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строительство  и  сдачи  в  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эксплуатацию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завершенного  строительством  линейного  объекта</a:t>
            </a: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>
              <a:defRPr/>
            </a:pPr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  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подготовки  </a:t>
            </a:r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градостроительных 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планов  </a:t>
            </a:r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земельных 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участков  </a:t>
            </a:r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общего 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пользования</a:t>
            </a:r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 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относящихся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 категории  линейных  объектов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>
              <a:defRPr/>
            </a:pPr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 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предоставления  на  конкурсной  основе  </a:t>
            </a:r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 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проектирование, 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строительство</a:t>
            </a:r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реконструкцию  планируемых   к   размещению  </a:t>
            </a:r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объектов 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капитального  строительства</a:t>
            </a:r>
            <a:r>
              <a:rPr lang="ru-RU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расположенных  на  земельных  участках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находящихся  в  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государственной собственности.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532813" y="1600200"/>
            <a:ext cx="153987" cy="4525963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ru-RU" dirty="0" smtClean="0"/>
              <a:t>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/>
          </p:nvPr>
        </p:nvSpPr>
        <p:spPr>
          <a:xfrm>
            <a:off x="533400" y="457200"/>
            <a:ext cx="8153400" cy="5943600"/>
          </a:xfrm>
        </p:spPr>
        <p:txBody>
          <a:bodyPr>
            <a:noAutofit/>
          </a:bodyPr>
          <a:lstStyle/>
          <a:p>
            <a:pPr>
              <a:lnSpc>
                <a:spcPts val="2300"/>
              </a:lnSpc>
            </a:pPr>
            <a:r>
              <a:rPr lang="en-US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5)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Межевание  территории</a:t>
            </a:r>
            <a:r>
              <a:rPr lang="ru-RU" sz="2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 обеспечения  правовых  оснований 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формирования</a:t>
            </a:r>
            <a:r>
              <a:rPr lang="ru-RU" sz="2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(изменения)  </a:t>
            </a:r>
            <a:r>
              <a:rPr lang="ru-RU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объектов  имущественного  права  </a:t>
            </a:r>
            <a:r>
              <a:rPr lang="ru-RU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 т.ч. линейных объектов)</a:t>
            </a:r>
            <a:r>
              <a:rPr lang="ru-RU" sz="2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 установления  </a:t>
            </a:r>
            <a:r>
              <a:rPr lang="ru-RU" sz="2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(изменения)  </a:t>
            </a:r>
            <a:r>
              <a:rPr lang="ru-RU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имущественных  отношений  на  вновь  образуемые  и  изменяемые  земельные  участки  объектов  капитального  строительства: 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 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путем  установления  </a:t>
            </a:r>
            <a:r>
              <a:rPr lang="ru-RU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(изменения)  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границ  земельных  участков </a:t>
            </a:r>
            <a:r>
              <a:rPr lang="ru-RU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(в т.ч. многоконтурных)  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размещаемых  и  сохраняемых  объектов;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	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	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  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путем  установления  границ  зон  действия  публичных  сервитутов,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т.ч.  в  целях  размещения  надземных,  подземных  частей  объектов  капитального  строительства  (в т.ч. линейных объектов)  вне  границ  земельных  участков  наземных  частей  указанных  объектов;</a:t>
            </a:r>
          </a:p>
          <a:p>
            <a:pPr>
              <a:lnSpc>
                <a:spcPts val="2300"/>
              </a:lnSpc>
              <a:buNone/>
            </a:pP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	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 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путем  указания  как  ранее  установленных,  так  и  предлагаемых  к  установлению  границ  зон  с  особыми  условиями  использования  территории  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целях  информирования  об  установленных  и  предлагаемых  к  установлению  ограничениях  использования   земельных  участков  и  объектов  капитального строительства.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300"/>
              </a:lnSpc>
            </a:pP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 flipV="1">
            <a:off x="0" y="0"/>
            <a:ext cx="9144000" cy="5334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-1524000" y="396240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1"/>
            <a:ext cx="9144000" cy="6011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179388" y="1"/>
            <a:ext cx="8624887" cy="838200"/>
          </a:xfrm>
        </p:spPr>
        <p:txBody>
          <a:bodyPr/>
          <a:lstStyle/>
          <a:p>
            <a:r>
              <a:rPr lang="ru-RU" sz="1800" i="1" dirty="0" smtClean="0">
                <a:solidFill>
                  <a:schemeClr val="bg1"/>
                </a:solidFill>
              </a:rPr>
              <a:t>Цели,  состав  и  последовательность  разработки  Генерального  плана</a:t>
            </a:r>
            <a:endParaRPr lang="ru-RU" sz="1800" i="1" dirty="0">
              <a:solidFill>
                <a:schemeClr val="bg1"/>
              </a:solidFill>
            </a:endParaRPr>
          </a:p>
        </p:txBody>
      </p:sp>
      <p:sp>
        <p:nvSpPr>
          <p:cNvPr id="41987" name="Содержимое 2"/>
          <p:cNvSpPr>
            <a:spLocks noGrp="1"/>
          </p:cNvSpPr>
          <p:nvPr>
            <p:ph idx="1"/>
          </p:nvPr>
        </p:nvSpPr>
        <p:spPr>
          <a:xfrm>
            <a:off x="304800" y="990600"/>
            <a:ext cx="8642350" cy="5867400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НАЛИЧИЕ  И   СУВЕРЕННОСТЬ  ПОЛНОМОЧИЙ  </a:t>
            </a:r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органов   государственной  власти  и  местного  самоуправления  в  части  территориального  планирования </a:t>
            </a:r>
            <a:r>
              <a:rPr lang="ru-RU" sz="2400" i="1" dirty="0" smtClean="0">
                <a:solidFill>
                  <a:srgbClr val="FFFF00"/>
                </a:solidFill>
              </a:rPr>
              <a:t>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 размещения  объектов  соответствующего  значения  за  счет  средств  соответствующего  бюджета  </a:t>
            </a:r>
            <a:r>
              <a:rPr lang="ru-RU" sz="2400" i="1" dirty="0" smtClean="0">
                <a:solidFill>
                  <a:srgbClr val="FFFF00"/>
                </a:solidFill>
              </a:rPr>
              <a:t>обеспечивается  путем  подготовки  :                                                                                                      </a:t>
            </a:r>
          </a:p>
          <a:p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ru-RU" sz="2400" i="1" dirty="0" smtClean="0">
                <a:solidFill>
                  <a:srgbClr val="FFFF00"/>
                </a:solidFill>
              </a:rPr>
              <a:t>схем  территориального  планирования  Российской Федерации  </a:t>
            </a:r>
          </a:p>
          <a:p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</a:t>
            </a:r>
            <a:r>
              <a:rPr lang="ru-RU" sz="2400" i="1" dirty="0" smtClean="0">
                <a:solidFill>
                  <a:srgbClr val="FFFF00"/>
                </a:solidFill>
              </a:rPr>
              <a:t>схем  территориального  планирования  субъектов  Российской  Федерации, 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генеральных  планов  городов  Москвы и Санкт-Петербурга </a:t>
            </a:r>
            <a:r>
              <a:rPr lang="ru-RU" sz="2400" i="1" dirty="0" smtClean="0">
                <a:solidFill>
                  <a:srgbClr val="FFFF00"/>
                </a:solidFill>
              </a:rPr>
              <a:t>; </a:t>
            </a:r>
          </a:p>
          <a:p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</a:t>
            </a:r>
            <a:r>
              <a:rPr lang="ru-RU" sz="2400" i="1" dirty="0" smtClean="0">
                <a:solidFill>
                  <a:srgbClr val="FFFF00"/>
                </a:solidFill>
              </a:rPr>
              <a:t>схем  территориального  планирования  муниципальных районов,  </a:t>
            </a:r>
            <a:r>
              <a:rPr lang="ru-RU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генеральных  планов  городских  округов , поселений</a:t>
            </a:r>
            <a:r>
              <a:rPr lang="ru-RU" sz="2400" i="1" dirty="0" smtClean="0">
                <a:solidFill>
                  <a:srgbClr val="FFFF00"/>
                </a:solidFill>
              </a:rPr>
              <a:t>.  </a:t>
            </a:r>
          </a:p>
          <a:p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ПРИМЕНИТЕЛЬНО  К  ЛЮБОЙ  ТЕРРИТОРИИ :</a:t>
            </a:r>
            <a:r>
              <a:rPr lang="ru-RU" sz="2400" i="1" dirty="0" smtClean="0">
                <a:solidFill>
                  <a:srgbClr val="FFFF00"/>
                </a:solidFill>
              </a:rPr>
              <a:t>                                               </a:t>
            </a:r>
          </a:p>
          <a:p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 </a:t>
            </a:r>
            <a:r>
              <a:rPr lang="ru-RU" sz="2400" i="1" dirty="0" smtClean="0">
                <a:solidFill>
                  <a:srgbClr val="FFFF00"/>
                </a:solidFill>
              </a:rPr>
              <a:t>могут  действовать  документы  всех  уровней ;                         </a:t>
            </a:r>
          </a:p>
          <a:p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</a:t>
            </a:r>
            <a:r>
              <a:rPr lang="ru-RU" sz="2400" i="1" dirty="0" smtClean="0">
                <a:solidFill>
                  <a:srgbClr val="FFFF00"/>
                </a:solidFill>
              </a:rPr>
              <a:t>отсутствие  каких-либо  документов  не  препятствует любому  уровней  власти  инициировать  разработку  </a:t>
            </a:r>
            <a:r>
              <a:rPr lang="ru-RU" sz="2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«своих» </a:t>
            </a:r>
            <a:r>
              <a:rPr lang="ru-RU" sz="2400" i="1" dirty="0" smtClean="0">
                <a:solidFill>
                  <a:srgbClr val="FFFF00"/>
                </a:solidFill>
              </a:rPr>
              <a:t>документов.</a:t>
            </a:r>
          </a:p>
          <a:p>
            <a:endParaRPr lang="ru-RU" sz="2400" i="1" dirty="0">
              <a:solidFill>
                <a:srgbClr val="FFFF00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68313" y="692150"/>
            <a:ext cx="8135937" cy="0"/>
          </a:xfrm>
          <a:prstGeom prst="line">
            <a:avLst/>
          </a:prstGeom>
          <a:ln w="28575">
            <a:solidFill>
              <a:srgbClr val="FF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Заголовок 1"/>
          <p:cNvSpPr>
            <a:spLocks noGrp="1"/>
          </p:cNvSpPr>
          <p:nvPr>
            <p:ph type="title"/>
          </p:nvPr>
        </p:nvSpPr>
        <p:spPr>
          <a:xfrm>
            <a:off x="-142875" y="0"/>
            <a:ext cx="8804275" cy="620713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Публичные  слушания</a:t>
            </a: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Генерального  плана</a:t>
            </a:r>
            <a:endParaRPr lang="ru-RU" sz="1600" i="1" dirty="0" smtClean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39750" y="620713"/>
            <a:ext cx="8135938" cy="0"/>
          </a:xfrm>
          <a:prstGeom prst="line">
            <a:avLst/>
          </a:prstGeom>
          <a:ln w="28575">
            <a:solidFill>
              <a:srgbClr val="FF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020" name="Прямоугольник 9"/>
          <p:cNvSpPr>
            <a:spLocks noChangeArrowheads="1"/>
          </p:cNvSpPr>
          <p:nvPr/>
        </p:nvSpPr>
        <p:spPr bwMode="auto">
          <a:xfrm>
            <a:off x="863600" y="4500563"/>
            <a:ext cx="828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/>
            <a:endParaRPr lang="ru-RU" sz="2400" i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67544" y="908720"/>
            <a:ext cx="8286750" cy="5472113"/>
          </a:xfrm>
        </p:spPr>
        <p:txBody>
          <a:bodyPr rtlCol="0">
            <a:noAutofit/>
          </a:bodyPr>
          <a:lstStyle/>
          <a:p>
            <a:pPr>
              <a:lnSpc>
                <a:spcPts val="2600"/>
              </a:lnSpc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ПУБЛИЧНОСТЬ   ДЕЙСТВИЙ   </a:t>
            </a:r>
            <a:r>
              <a:rPr lang="ru-RU" sz="2000" i="1" dirty="0" smtClean="0">
                <a:solidFill>
                  <a:srgbClr val="FFC000"/>
                </a:solidFill>
              </a:rPr>
              <a:t>органов  власти  на                                              </a:t>
            </a: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СТАДИИ  ГРАДОСТРОИТЕЛЬНОГО    ПРОЕКТИРОВАНИЯ :</a:t>
            </a:r>
          </a:p>
          <a:p>
            <a:pPr>
              <a:lnSpc>
                <a:spcPts val="2600"/>
              </a:lnSpc>
              <a:defRPr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 </a:t>
            </a:r>
            <a:r>
              <a:rPr lang="ru-RU" sz="2000" i="1" dirty="0" smtClean="0">
                <a:solidFill>
                  <a:srgbClr val="FFFF00"/>
                </a:solidFill>
              </a:rPr>
              <a:t>принятие 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решения  о  подготовке  </a:t>
            </a:r>
            <a:r>
              <a:rPr lang="ru-RU" sz="2000" i="1" dirty="0" smtClean="0">
                <a:solidFill>
                  <a:srgbClr val="FFFF00"/>
                </a:solidFill>
              </a:rPr>
              <a:t>документов  и  документации;                                                                                                     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 </a:t>
            </a:r>
            <a:r>
              <a:rPr lang="ru-RU" sz="2000" i="1" dirty="0" smtClean="0">
                <a:solidFill>
                  <a:srgbClr val="FFFF00"/>
                </a:solidFill>
              </a:rPr>
              <a:t>представление  документов  и  документации                                    на 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публичные  слушания </a:t>
            </a:r>
            <a:r>
              <a:rPr lang="ru-RU" sz="2000" i="1" dirty="0" smtClean="0">
                <a:solidFill>
                  <a:srgbClr val="FFFF00"/>
                </a:solidFill>
              </a:rPr>
              <a:t>;                                                                                                                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 утверждение  </a:t>
            </a:r>
            <a:r>
              <a:rPr lang="ru-RU" sz="2000" i="1" dirty="0" smtClean="0">
                <a:solidFill>
                  <a:srgbClr val="FFFF00"/>
                </a:solidFill>
              </a:rPr>
              <a:t>документов  и  документации;                                     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г)  предоставление  </a:t>
            </a:r>
            <a:r>
              <a:rPr lang="ru-RU" sz="2000" b="1" i="1" dirty="0" smtClean="0">
                <a:solidFill>
                  <a:schemeClr val="bg1"/>
                </a:solidFill>
              </a:rPr>
              <a:t>копий</a:t>
            </a:r>
            <a:r>
              <a:rPr lang="ru-RU" sz="2000" i="1" dirty="0" smtClean="0">
                <a:solidFill>
                  <a:srgbClr val="FFFF00"/>
                </a:solidFill>
              </a:rPr>
              <a:t>   утвержденных  документов                         и  документации .</a:t>
            </a:r>
          </a:p>
          <a:p>
            <a:pPr>
              <a:lnSpc>
                <a:spcPts val="2600"/>
              </a:lnSpc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  ГРАДОСТРОИТЕЛЬНОГО  ПРОЕКТИРОВАНИЯ </a:t>
            </a:r>
            <a:r>
              <a:rPr lang="ru-RU" sz="2000" i="1" dirty="0" smtClean="0">
                <a:solidFill>
                  <a:srgbClr val="FFC000"/>
                </a:solidFill>
              </a:rPr>
              <a:t>–     </a:t>
            </a:r>
            <a:r>
              <a:rPr lang="ru-RU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документы  общественного  согласия</a:t>
            </a:r>
            <a:r>
              <a:rPr lang="ru-RU" sz="2000" i="1" dirty="0" smtClean="0">
                <a:solidFill>
                  <a:srgbClr val="FFC000"/>
                </a:solidFill>
              </a:rPr>
              <a:t>.</a:t>
            </a:r>
          </a:p>
          <a:p>
            <a:pPr>
              <a:lnSpc>
                <a:spcPts val="2600"/>
              </a:lnSpc>
              <a:defRPr/>
            </a:pP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ПУБЛИЧНЫЕ СЛУШАНИЯ 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заменяют  процедуру  согласования документов  и  документации  градостроительного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проектирования  с  юридическими  и   физическими  лицами                </a:t>
            </a:r>
            <a:r>
              <a:rPr lang="ru-RU" sz="2000" b="1" i="1" dirty="0" smtClean="0">
                <a:solidFill>
                  <a:srgbClr val="FFFF00"/>
                </a:solidFill>
              </a:rPr>
              <a:t>- </a:t>
            </a:r>
            <a:r>
              <a:rPr lang="ru-RU" sz="2000" i="1" dirty="0" smtClean="0">
                <a:solidFill>
                  <a:srgbClr val="FFFF00"/>
                </a:solidFill>
              </a:rPr>
              <a:t>жителями  и правообладателями  объектов  капитального  строительства   и  земельных  участков.</a:t>
            </a:r>
          </a:p>
          <a:p>
            <a:pPr eaLnBrk="1" fontAlgn="auto" hangingPunct="1">
              <a:lnSpc>
                <a:spcPts val="26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i="1" dirty="0" smtClean="0">
                <a:solidFill>
                  <a:srgbClr val="FFFF00"/>
                </a:solidFill>
              </a:rPr>
              <a:t>.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i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Заголовок 1"/>
          <p:cNvSpPr>
            <a:spLocks noGrp="1"/>
          </p:cNvSpPr>
          <p:nvPr>
            <p:ph type="title"/>
          </p:nvPr>
        </p:nvSpPr>
        <p:spPr>
          <a:xfrm>
            <a:off x="-142875" y="0"/>
            <a:ext cx="8804275" cy="620713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Публичные  слушания</a:t>
            </a: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Генерального  плана</a:t>
            </a:r>
            <a:endParaRPr lang="ru-RU" sz="1600" i="1" dirty="0" smtClean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39750" y="620713"/>
            <a:ext cx="8135938" cy="0"/>
          </a:xfrm>
          <a:prstGeom prst="line">
            <a:avLst/>
          </a:prstGeom>
          <a:ln w="28575">
            <a:solidFill>
              <a:srgbClr val="FF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44" name="Прямоугольник 9"/>
          <p:cNvSpPr>
            <a:spLocks noChangeArrowheads="1"/>
          </p:cNvSpPr>
          <p:nvPr/>
        </p:nvSpPr>
        <p:spPr bwMode="auto">
          <a:xfrm>
            <a:off x="863600" y="4500563"/>
            <a:ext cx="828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/>
            <a:endParaRPr lang="ru-RU" sz="2400" i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11973" name="Содержимое 7"/>
          <p:cNvSpPr>
            <a:spLocks noGrp="1"/>
          </p:cNvSpPr>
          <p:nvPr>
            <p:ph idx="1"/>
          </p:nvPr>
        </p:nvSpPr>
        <p:spPr>
          <a:xfrm>
            <a:off x="395288" y="836613"/>
            <a:ext cx="8286750" cy="5472112"/>
          </a:xfrm>
        </p:spPr>
        <p:txBody>
          <a:bodyPr>
            <a:normAutofit/>
          </a:bodyPr>
          <a:lstStyle/>
          <a:p>
            <a:pPr>
              <a:lnSpc>
                <a:spcPts val="2300"/>
              </a:lnSpc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ПРЕДМЕТ  ПУБЛИЧНЫХ  СЛУШАНИЙ :</a:t>
            </a:r>
            <a:r>
              <a:rPr lang="ru-RU" sz="2000" i="1" dirty="0" smtClean="0">
                <a:solidFill>
                  <a:srgbClr val="FFC000"/>
                </a:solidFill>
              </a:rPr>
              <a:t>                                                            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 проект  генерального  плана ;                                                                           б)  </a:t>
            </a:r>
            <a:r>
              <a:rPr lang="ru-RU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 правил  землепользования  и  застройки ; </a:t>
            </a:r>
            <a:r>
              <a:rPr lang="ru-RU" sz="2000" i="1" dirty="0" smtClean="0">
                <a:solidFill>
                  <a:srgbClr val="FFFF00"/>
                </a:solidFill>
              </a:rPr>
              <a:t>                              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 проекты  планировки ;                                                                                    г)  </a:t>
            </a:r>
            <a:r>
              <a:rPr lang="ru-RU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проекты  межевания  территории ;                                                         </a:t>
            </a:r>
            <a:r>
              <a:rPr lang="ru-RU" sz="20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 разрешения  на  условно  разрешенный  вид  использования ;                                                                                            е)  </a:t>
            </a:r>
            <a:r>
              <a:rPr lang="ru-RU" sz="20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разрешения  на  отклонение  от  предельных  параметров разрешенного  строительства,  реконструкции .</a:t>
            </a:r>
          </a:p>
          <a:p>
            <a:pPr>
              <a:lnSpc>
                <a:spcPts val="2300"/>
              </a:lnSpc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УПОЛНОМОЧЕННЫЕ  ОРГАНЫ </a:t>
            </a:r>
            <a:r>
              <a:rPr lang="ru-RU" sz="2000" i="1" dirty="0" smtClean="0">
                <a:solidFill>
                  <a:srgbClr val="FFC000"/>
                </a:solidFill>
              </a:rPr>
              <a:t>-  городская  и  окружные  </a:t>
            </a:r>
            <a:r>
              <a:rPr lang="ru-RU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комиссии  по вопросам  градостроительства,  землепользования  и  застройки 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lnSpc>
                <a:spcPts val="2300"/>
              </a:lnSpc>
              <a:defRPr/>
            </a:pP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ТЕРРИТОРИИ  ПРОВЕДЕНИЯ ПУБЛИЧНЫХ  СЛУШАНИЙ :                          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 </a:t>
            </a:r>
            <a:r>
              <a:rPr lang="ru-RU" sz="2000" i="1" dirty="0" smtClean="0">
                <a:solidFill>
                  <a:srgbClr val="FFFF00"/>
                </a:solidFill>
              </a:rPr>
              <a:t>по  проектам генерального  плана  и  правил  землепользования  и  застройки  - 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каждом муниципальном образовании города </a:t>
            </a:r>
            <a:r>
              <a:rPr lang="ru-RU" sz="2000" i="1" dirty="0" smtClean="0">
                <a:solidFill>
                  <a:srgbClr val="FFFF00"/>
                </a:solidFill>
              </a:rPr>
              <a:t>;            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 </a:t>
            </a:r>
            <a:r>
              <a:rPr lang="ru-RU" sz="2000" i="1" dirty="0" smtClean="0">
                <a:solidFill>
                  <a:srgbClr val="FFFF00"/>
                </a:solidFill>
              </a:rPr>
              <a:t>по  проектам  документации  по  планировке –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части муниципального  образования,  затрагиваемой  проектом </a:t>
            </a:r>
            <a:r>
              <a:rPr lang="ru-RU" sz="2000" i="1" dirty="0" smtClean="0">
                <a:solidFill>
                  <a:srgbClr val="FFFF00"/>
                </a:solidFill>
              </a:rPr>
              <a:t>;              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 </a:t>
            </a:r>
            <a:r>
              <a:rPr lang="ru-RU" sz="2000" i="1" dirty="0" smtClean="0">
                <a:solidFill>
                  <a:srgbClr val="FFFF00"/>
                </a:solidFill>
              </a:rPr>
              <a:t>по  проектам  решений  о  предоставлении  разрешений –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части земельных  участков,  входящих  в  одну  территориальную  зону или  непосредственно  прилегающих  к  участку.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Заголовок 1"/>
          <p:cNvSpPr>
            <a:spLocks noGrp="1"/>
          </p:cNvSpPr>
          <p:nvPr>
            <p:ph type="title"/>
          </p:nvPr>
        </p:nvSpPr>
        <p:spPr>
          <a:xfrm>
            <a:off x="-142875" y="0"/>
            <a:ext cx="8804275" cy="620713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Публичные  слушания</a:t>
            </a:r>
            <a:r>
              <a:rPr lang="en-US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1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Генерального  плана</a:t>
            </a:r>
            <a:endParaRPr lang="ru-RU" sz="1600" i="1" dirty="0" smtClean="0">
              <a:solidFill>
                <a:schemeClr val="bg1"/>
              </a:solidFill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39750" y="620713"/>
            <a:ext cx="8135938" cy="0"/>
          </a:xfrm>
          <a:prstGeom prst="line">
            <a:avLst/>
          </a:prstGeom>
          <a:ln w="28575">
            <a:solidFill>
              <a:srgbClr val="FF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068" name="Прямоугольник 9"/>
          <p:cNvSpPr>
            <a:spLocks noChangeArrowheads="1"/>
          </p:cNvSpPr>
          <p:nvPr/>
        </p:nvSpPr>
        <p:spPr bwMode="auto">
          <a:xfrm>
            <a:off x="863600" y="4500563"/>
            <a:ext cx="828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/>
            <a:endParaRPr lang="ru-RU" sz="2400" i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11973" name="Содержимое 7"/>
          <p:cNvSpPr>
            <a:spLocks noGrp="1"/>
          </p:cNvSpPr>
          <p:nvPr>
            <p:ph idx="1"/>
          </p:nvPr>
        </p:nvSpPr>
        <p:spPr>
          <a:xfrm>
            <a:off x="395288" y="981075"/>
            <a:ext cx="8424862" cy="5472113"/>
          </a:xfrm>
        </p:spPr>
        <p:txBody>
          <a:bodyPr/>
          <a:lstStyle/>
          <a:p>
            <a:pPr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УЧАСТНИКИ  ПУБЛИЧНЫХ  СЛУШАНИЙ : </a:t>
            </a:r>
          </a:p>
          <a:p>
            <a:pPr>
              <a:defRPr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 жители  города</a:t>
            </a:r>
            <a:r>
              <a:rPr lang="ru-RU" sz="2000" i="1" dirty="0" smtClean="0">
                <a:solidFill>
                  <a:schemeClr val="bg1"/>
                </a:solidFill>
              </a:rPr>
              <a:t>,  </a:t>
            </a:r>
            <a:r>
              <a:rPr lang="ru-RU" sz="2000" i="1" dirty="0" smtClean="0">
                <a:solidFill>
                  <a:srgbClr val="FFFF00"/>
                </a:solidFill>
              </a:rPr>
              <a:t>проживающие  или  работающие  на территории,  затрагиваемой  проектом;</a:t>
            </a:r>
          </a:p>
          <a:p>
            <a:pPr>
              <a:defRPr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 правообладатели</a:t>
            </a:r>
            <a:r>
              <a:rPr lang="ru-RU" sz="2000" i="1" dirty="0" smtClean="0">
                <a:solidFill>
                  <a:schemeClr val="bg1"/>
                </a:solidFill>
              </a:rPr>
              <a:t>  </a:t>
            </a:r>
            <a:r>
              <a:rPr lang="ru-RU" sz="2000" i="1" dirty="0" smtClean="0">
                <a:solidFill>
                  <a:srgbClr val="FFFF00"/>
                </a:solidFill>
              </a:rPr>
              <a:t>земельных  участков  и  объектов капитального  строительства  на  затрагиваемой территории;</a:t>
            </a:r>
          </a:p>
          <a:p>
            <a:pPr>
              <a:defRPr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  депутаты  муниципальных  собраний  </a:t>
            </a:r>
            <a:r>
              <a:rPr lang="ru-RU" sz="2000" i="1" dirty="0" smtClean="0">
                <a:solidFill>
                  <a:srgbClr val="FFFF00"/>
                </a:solidFill>
              </a:rPr>
              <a:t>муниципальных образований  на затрагиваемой территории;</a:t>
            </a:r>
          </a:p>
          <a:p>
            <a:pPr>
              <a:defRPr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г)  депутаты  Московской  городской  Думы</a:t>
            </a:r>
            <a:r>
              <a:rPr lang="ru-RU" sz="2000" i="1" dirty="0" smtClean="0">
                <a:solidFill>
                  <a:srgbClr val="FFFF00"/>
                </a:solidFill>
              </a:rPr>
              <a:t>.</a:t>
            </a:r>
          </a:p>
          <a:p>
            <a:pPr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ПРОЦЕДУРА ПУБЛИЧНЫХ СЛУШАНИЙ :</a:t>
            </a:r>
          </a:p>
          <a:p>
            <a:pPr>
              <a:defRPr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 опубликование  оповещения  </a:t>
            </a:r>
            <a:r>
              <a:rPr lang="ru-RU" sz="2000" i="1" dirty="0" smtClean="0">
                <a:solidFill>
                  <a:srgbClr val="FFFF00"/>
                </a:solidFill>
              </a:rPr>
              <a:t>о  проведении  публичных  слушаний;</a:t>
            </a:r>
          </a:p>
          <a:p>
            <a:pPr>
              <a:defRPr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 проведение  экспозиции  проекта  </a:t>
            </a:r>
            <a:r>
              <a:rPr lang="ru-RU" sz="2000" i="1" dirty="0" smtClean="0">
                <a:solidFill>
                  <a:srgbClr val="FFFF00"/>
                </a:solidFill>
              </a:rPr>
              <a:t>с  консультаций  специалистов;</a:t>
            </a:r>
          </a:p>
          <a:p>
            <a:pPr>
              <a:defRPr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000" b="1" i="1" dirty="0" smtClean="0">
                <a:solidFill>
                  <a:schemeClr val="bg1"/>
                </a:solidFill>
              </a:rPr>
              <a:t>)  проведение  собрания  участников  </a:t>
            </a:r>
            <a:r>
              <a:rPr lang="ru-RU" sz="2000" i="1" dirty="0" smtClean="0">
                <a:solidFill>
                  <a:srgbClr val="FFFF00"/>
                </a:solidFill>
              </a:rPr>
              <a:t>публичных  слушаний ;</a:t>
            </a:r>
          </a:p>
          <a:p>
            <a:pPr>
              <a:defRPr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г)  оформление протокола </a:t>
            </a:r>
            <a:r>
              <a:rPr lang="ru-RU" sz="2000" i="1" dirty="0" smtClean="0">
                <a:solidFill>
                  <a:srgbClr val="FFFF00"/>
                </a:solidFill>
              </a:rPr>
              <a:t>публичных слушаний;</a:t>
            </a:r>
          </a:p>
          <a:p>
            <a:pPr>
              <a:defRPr/>
            </a:pPr>
            <a:r>
              <a:rPr lang="ru-RU" sz="20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 подготовку  и  опубликование  заключения  </a:t>
            </a:r>
            <a:r>
              <a:rPr lang="ru-RU" sz="2000" i="1" dirty="0" smtClean="0">
                <a:solidFill>
                  <a:srgbClr val="FFC000"/>
                </a:solidFill>
              </a:rPr>
              <a:t>о  результатах публичных  слушаний.</a:t>
            </a:r>
            <a:endParaRPr lang="ru-RU" sz="2000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7938"/>
            <a:ext cx="9144000" cy="68659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Прямоугольник 252"/>
          <p:cNvSpPr/>
          <p:nvPr/>
        </p:nvSpPr>
        <p:spPr>
          <a:xfrm rot="5400000">
            <a:off x="4357670" y="-409588"/>
            <a:ext cx="642942" cy="8929718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60000"/>
                  <a:lumOff val="40000"/>
                </a:schemeClr>
              </a:gs>
              <a:gs pos="0">
                <a:srgbClr val="FFEBFA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55" name="Прямоугольник 254"/>
          <p:cNvSpPr/>
          <p:nvPr/>
        </p:nvSpPr>
        <p:spPr>
          <a:xfrm rot="5400000">
            <a:off x="4286264" y="1071562"/>
            <a:ext cx="642942" cy="8929718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60000"/>
                  <a:lumOff val="40000"/>
                </a:schemeClr>
              </a:gs>
              <a:gs pos="0">
                <a:srgbClr val="FFEBFA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49" name="Прямоугольник 248"/>
          <p:cNvSpPr/>
          <p:nvPr/>
        </p:nvSpPr>
        <p:spPr>
          <a:xfrm rot="5400000">
            <a:off x="4355105" y="-1791943"/>
            <a:ext cx="648072" cy="8929718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60000"/>
                  <a:lumOff val="40000"/>
                </a:schemeClr>
              </a:gs>
              <a:gs pos="0">
                <a:srgbClr val="FFEBFA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>
          <a:xfrm rot="16200000">
            <a:off x="1461706" y="713236"/>
            <a:ext cx="1428740" cy="4308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600000"/>
            </a:lightRig>
          </a:scene3d>
          <a:sp3d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100" b="1" i="1" dirty="0">
                <a:solidFill>
                  <a:schemeClr val="bg1"/>
                </a:solidFill>
              </a:rPr>
              <a:t>Центральный    федеральный округ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2083753" y="797873"/>
            <a:ext cx="1428736" cy="2616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600000"/>
            </a:lightRig>
          </a:scene3d>
          <a:sp3d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100" b="1" i="1" dirty="0">
                <a:solidFill>
                  <a:schemeClr val="bg1"/>
                </a:solidFill>
              </a:rPr>
              <a:t>Московский регион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2715754" y="713236"/>
            <a:ext cx="1428736" cy="4308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600000"/>
            </a:lightRig>
          </a:scene3d>
          <a:sp3d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100" b="1" i="1" dirty="0">
                <a:solidFill>
                  <a:schemeClr val="bg1"/>
                </a:solidFill>
              </a:rPr>
              <a:t>Московская            агломерация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3369637" y="797873"/>
            <a:ext cx="1428736" cy="2616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600000"/>
            </a:lightRig>
          </a:scene3d>
          <a:sp3d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100" b="1" i="1" dirty="0">
                <a:solidFill>
                  <a:schemeClr val="bg1"/>
                </a:solidFill>
              </a:rPr>
              <a:t>Реальный город</a:t>
            </a:r>
          </a:p>
        </p:txBody>
      </p:sp>
      <p:sp>
        <p:nvSpPr>
          <p:cNvPr id="8" name="TextBox 7"/>
          <p:cNvSpPr txBox="1"/>
          <p:nvPr/>
        </p:nvSpPr>
        <p:spPr>
          <a:xfrm rot="16200000">
            <a:off x="4059875" y="797849"/>
            <a:ext cx="1428736" cy="2616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600000"/>
            </a:lightRig>
          </a:scene3d>
          <a:sp3d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100" b="1" i="1" dirty="0">
                <a:solidFill>
                  <a:schemeClr val="bg1"/>
                </a:solidFill>
              </a:rPr>
              <a:t>Город Москва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4661026" y="713210"/>
            <a:ext cx="1428736" cy="4308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600000"/>
            </a:lightRig>
          </a:scene3d>
          <a:sp3d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100" b="1" i="1" dirty="0">
                <a:solidFill>
                  <a:schemeClr val="bg1"/>
                </a:solidFill>
              </a:rPr>
              <a:t>Территориальные единицы города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5300722" y="628595"/>
            <a:ext cx="1428736" cy="6001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600000"/>
            </a:lightRig>
          </a:scene3d>
          <a:sp3d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100" b="1" i="1" dirty="0">
                <a:solidFill>
                  <a:schemeClr val="bg1"/>
                </a:solidFill>
              </a:rPr>
              <a:t>Территориальные, функциональные зоны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6631643" y="797874"/>
            <a:ext cx="1428736" cy="2616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600000"/>
            </a:lightRig>
          </a:scene3d>
          <a:sp3d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100" b="1" i="1" dirty="0">
                <a:solidFill>
                  <a:schemeClr val="bg1"/>
                </a:solidFill>
              </a:rPr>
              <a:t>Кварталы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7274585" y="797873"/>
            <a:ext cx="1428736" cy="2616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600000"/>
            </a:lightRig>
          </a:scene3d>
          <a:sp3d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100" b="1" i="1" dirty="0">
                <a:solidFill>
                  <a:schemeClr val="bg1"/>
                </a:solidFill>
              </a:rPr>
              <a:t>Участки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7870231" y="797874"/>
            <a:ext cx="1428736" cy="26161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600000"/>
            </a:lightRig>
          </a:scene3d>
          <a:sp3d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100" b="1" i="1" dirty="0">
                <a:solidFill>
                  <a:schemeClr val="bg1"/>
                </a:solidFill>
              </a:rPr>
              <a:t>Части участков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2875" y="1784350"/>
            <a:ext cx="1785938" cy="430213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100" b="1" i="1" dirty="0">
                <a:solidFill>
                  <a:schemeClr val="bg1"/>
                </a:solidFill>
              </a:rPr>
              <a:t>ГЕНЕРАЛЬНЫЙ ПЛАН ГОРОДА МОСКВЫ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9388" y="2357438"/>
            <a:ext cx="1871662" cy="600075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100" b="1" i="1" dirty="0">
                <a:solidFill>
                  <a:schemeClr val="bg1"/>
                </a:solidFill>
              </a:rPr>
              <a:t>ПРАВИЛА ЗЕМЛЕПОЛЬЗОВАНИЯ И ЗАСТРОЙКИ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2875" y="3143250"/>
            <a:ext cx="1785938" cy="430213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100" b="1" i="1" dirty="0">
                <a:solidFill>
                  <a:schemeClr val="bg1"/>
                </a:solidFill>
              </a:rPr>
              <a:t>ТЕРРИТОРИАЛЬНЫЕ И ОТРАСЛЕВЫЕ СХЕМЫ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2875" y="3857625"/>
            <a:ext cx="1785938" cy="430213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100" b="1" i="1" dirty="0">
                <a:solidFill>
                  <a:schemeClr val="bg1"/>
                </a:solidFill>
              </a:rPr>
              <a:t>ПРОЕКТЫ ПЛАНИРОВКИ ТЕРРИТОРИЙ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2875" y="4572000"/>
            <a:ext cx="1785938" cy="430213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100" b="1" i="1" dirty="0">
                <a:solidFill>
                  <a:schemeClr val="bg1"/>
                </a:solidFill>
              </a:rPr>
              <a:t>ПРОЕКТЫ МЕЖЕВАНИЯ ТЕРРИТОРИЙ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2875" y="5214938"/>
            <a:ext cx="1785938" cy="600075"/>
          </a:xfrm>
          <a:prstGeom prst="rect">
            <a:avLst/>
          </a:prstGeom>
          <a:noFill/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100" b="1" i="1" dirty="0">
                <a:solidFill>
                  <a:schemeClr val="bg1"/>
                </a:solidFill>
              </a:rPr>
              <a:t>ГРАДОСТРОИТЕЛЬНЫЕ ПЛАНЫ ЗЕМЕЛЬНЫХ УЧАСТКОВ</a:t>
            </a:r>
          </a:p>
        </p:txBody>
      </p:sp>
      <p:sp>
        <p:nvSpPr>
          <p:cNvPr id="72" name="TextBox 71"/>
          <p:cNvSpPr txBox="1"/>
          <p:nvPr/>
        </p:nvSpPr>
        <p:spPr>
          <a:xfrm rot="16200000">
            <a:off x="5983197" y="628594"/>
            <a:ext cx="1428732" cy="6001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600000"/>
            </a:lightRig>
          </a:scene3d>
          <a:sp3d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100" b="1" i="1" dirty="0">
                <a:solidFill>
                  <a:schemeClr val="bg1"/>
                </a:solidFill>
              </a:rPr>
              <a:t>Функционально-планировочные образования</a:t>
            </a:r>
          </a:p>
        </p:txBody>
      </p:sp>
      <p:sp>
        <p:nvSpPr>
          <p:cNvPr id="245810" name="TextBox 217"/>
          <p:cNvSpPr txBox="1">
            <a:spLocks noChangeArrowheads="1"/>
          </p:cNvSpPr>
          <p:nvPr/>
        </p:nvSpPr>
        <p:spPr bwMode="auto">
          <a:xfrm>
            <a:off x="71438" y="6072188"/>
            <a:ext cx="87153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/>
            <a:r>
              <a:rPr lang="en-US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детализация  проектных  решений  градостроительного  проектирования  </a:t>
            </a:r>
            <a:r>
              <a:rPr lang="en-US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 мере  конкретизаций  территорий  –  объектов  рассмотрения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3" name="Прямая соединительная линия 162"/>
          <p:cNvCxnSpPr/>
          <p:nvPr/>
        </p:nvCxnSpPr>
        <p:spPr>
          <a:xfrm rot="5400000">
            <a:off x="-1000125" y="3071813"/>
            <a:ext cx="57150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5" name="Прямая соединительная линия 164"/>
          <p:cNvCxnSpPr/>
          <p:nvPr/>
        </p:nvCxnSpPr>
        <p:spPr>
          <a:xfrm rot="10800000">
            <a:off x="142875" y="1643063"/>
            <a:ext cx="8786813" cy="158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2" name="Прямая соединительная линия 171"/>
          <p:cNvCxnSpPr/>
          <p:nvPr/>
        </p:nvCxnSpPr>
        <p:spPr>
          <a:xfrm rot="5400000">
            <a:off x="-357187" y="3071813"/>
            <a:ext cx="5715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Прямая соединительная линия 173"/>
          <p:cNvCxnSpPr/>
          <p:nvPr/>
        </p:nvCxnSpPr>
        <p:spPr>
          <a:xfrm rot="5400000">
            <a:off x="284957" y="3071019"/>
            <a:ext cx="5715000" cy="158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Прямая соединительная линия 174"/>
          <p:cNvCxnSpPr/>
          <p:nvPr/>
        </p:nvCxnSpPr>
        <p:spPr>
          <a:xfrm rot="5400000">
            <a:off x="927894" y="3071019"/>
            <a:ext cx="5715000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6" name="Прямая соединительная линия 175"/>
          <p:cNvCxnSpPr/>
          <p:nvPr/>
        </p:nvCxnSpPr>
        <p:spPr>
          <a:xfrm rot="5400000">
            <a:off x="1572419" y="3071019"/>
            <a:ext cx="5715000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8" name="Прямая соединительная линия 177"/>
          <p:cNvCxnSpPr/>
          <p:nvPr/>
        </p:nvCxnSpPr>
        <p:spPr>
          <a:xfrm rot="5400000">
            <a:off x="2215357" y="3071019"/>
            <a:ext cx="5715000" cy="158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9" name="Прямая соединительная линия 178"/>
          <p:cNvCxnSpPr/>
          <p:nvPr/>
        </p:nvCxnSpPr>
        <p:spPr>
          <a:xfrm rot="5400000">
            <a:off x="2857500" y="3071813"/>
            <a:ext cx="5715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0" name="Прямая соединительная линия 179"/>
          <p:cNvCxnSpPr/>
          <p:nvPr/>
        </p:nvCxnSpPr>
        <p:spPr>
          <a:xfrm rot="5400000">
            <a:off x="3500438" y="3071813"/>
            <a:ext cx="5715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2" name="Прямая соединительная линия 181"/>
          <p:cNvCxnSpPr/>
          <p:nvPr/>
        </p:nvCxnSpPr>
        <p:spPr>
          <a:xfrm rot="5400000">
            <a:off x="4144169" y="3071019"/>
            <a:ext cx="5715000" cy="158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3" name="Прямая соединительная линия 182"/>
          <p:cNvCxnSpPr/>
          <p:nvPr/>
        </p:nvCxnSpPr>
        <p:spPr>
          <a:xfrm rot="5400000">
            <a:off x="4787107" y="3071019"/>
            <a:ext cx="5715000" cy="158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8" name="Прямая соединительная линия 187"/>
          <p:cNvCxnSpPr/>
          <p:nvPr/>
        </p:nvCxnSpPr>
        <p:spPr>
          <a:xfrm rot="5400000">
            <a:off x="5429250" y="3071813"/>
            <a:ext cx="5715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2" name="Прямая соединительная линия 191"/>
          <p:cNvCxnSpPr/>
          <p:nvPr/>
        </p:nvCxnSpPr>
        <p:spPr>
          <a:xfrm rot="5400000">
            <a:off x="6072188" y="3071813"/>
            <a:ext cx="5715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1968" name="TextBox 14"/>
          <p:cNvSpPr txBox="1">
            <a:spLocks noChangeArrowheads="1"/>
          </p:cNvSpPr>
          <p:nvPr/>
        </p:nvSpPr>
        <p:spPr bwMode="auto">
          <a:xfrm>
            <a:off x="1928813" y="1785938"/>
            <a:ext cx="2428875" cy="369887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dist="165100" dir="3000005" algn="tl" rotWithShape="0">
              <a:srgbClr val="000000">
                <a:alpha val="54999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900" b="1" i="1"/>
              <a:t>- городская черта</a:t>
            </a:r>
          </a:p>
          <a:p>
            <a:pPr eaLnBrk="1" hangingPunct="1">
              <a:defRPr/>
            </a:pPr>
            <a:r>
              <a:rPr lang="ru-RU" sz="900" b="1" i="1"/>
              <a:t>- функциональные зоны</a:t>
            </a:r>
          </a:p>
        </p:txBody>
      </p:sp>
      <p:sp>
        <p:nvSpPr>
          <p:cNvPr id="251969" name="TextBox 15"/>
          <p:cNvSpPr txBox="1">
            <a:spLocks noChangeArrowheads="1"/>
          </p:cNvSpPr>
          <p:nvPr/>
        </p:nvSpPr>
        <p:spPr bwMode="auto">
          <a:xfrm>
            <a:off x="3851275" y="2420938"/>
            <a:ext cx="1363663" cy="508000"/>
          </a:xfrm>
          <a:prstGeom prst="rect">
            <a:avLst/>
          </a:prstGeom>
          <a:solidFill>
            <a:srgbClr val="FFFF00"/>
          </a:solidFill>
          <a:ln w="38100" cap="rnd">
            <a:solidFill>
              <a:schemeClr val="bg1"/>
            </a:solidFill>
            <a:miter lim="800000"/>
            <a:headEnd/>
            <a:tailEnd/>
          </a:ln>
          <a:effectLst>
            <a:outerShdw dist="165100" dir="3000005" algn="tl" rotWithShape="0">
              <a:srgbClr val="000000">
                <a:alpha val="54999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900" b="1"/>
              <a:t>-  </a:t>
            </a:r>
            <a:r>
              <a:rPr lang="ru-RU" sz="900" b="1" i="1"/>
              <a:t>территориальные                                                                                   зоны и подзоны</a:t>
            </a:r>
          </a:p>
        </p:txBody>
      </p:sp>
      <p:sp>
        <p:nvSpPr>
          <p:cNvPr id="251970" name="TextBox 16"/>
          <p:cNvSpPr txBox="1">
            <a:spLocks noChangeArrowheads="1"/>
          </p:cNvSpPr>
          <p:nvPr/>
        </p:nvSpPr>
        <p:spPr bwMode="auto">
          <a:xfrm>
            <a:off x="4500563" y="3205163"/>
            <a:ext cx="1785937" cy="508000"/>
          </a:xfrm>
          <a:prstGeom prst="rect">
            <a:avLst/>
          </a:prstGeom>
          <a:solidFill>
            <a:srgbClr val="FFFF00"/>
          </a:solidFill>
          <a:ln w="38100" cap="rnd">
            <a:solidFill>
              <a:schemeClr val="bg1"/>
            </a:solidFill>
            <a:miter lim="800000"/>
            <a:headEnd/>
            <a:tailEnd/>
          </a:ln>
          <a:effectLst>
            <a:outerShdw dist="165100" dir="3000005" algn="tl" rotWithShape="0">
              <a:srgbClr val="000000">
                <a:alpha val="54999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900" b="1" i="1"/>
              <a:t>функционально-планировочные образования</a:t>
            </a:r>
          </a:p>
        </p:txBody>
      </p:sp>
      <p:sp>
        <p:nvSpPr>
          <p:cNvPr id="251971" name="TextBox 17"/>
          <p:cNvSpPr txBox="1">
            <a:spLocks noChangeArrowheads="1"/>
          </p:cNvSpPr>
          <p:nvPr/>
        </p:nvSpPr>
        <p:spPr bwMode="auto">
          <a:xfrm>
            <a:off x="5715000" y="3810000"/>
            <a:ext cx="1857375" cy="646113"/>
          </a:xfrm>
          <a:prstGeom prst="rect">
            <a:avLst/>
          </a:prstGeom>
          <a:solidFill>
            <a:srgbClr val="FFFF00"/>
          </a:solidFill>
          <a:ln w="38100" cap="rnd">
            <a:solidFill>
              <a:schemeClr val="bg1"/>
            </a:solidFill>
            <a:miter lim="800000"/>
            <a:headEnd/>
            <a:tailEnd/>
          </a:ln>
          <a:effectLst>
            <a:outerShdw dist="165100" dir="3000005" algn="tl" rotWithShape="0">
              <a:srgbClr val="000000">
                <a:alpha val="54999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buFontTx/>
              <a:buChar char="-"/>
              <a:defRPr/>
            </a:pPr>
            <a:r>
              <a:rPr lang="ru-RU" sz="900" b="1" dirty="0"/>
              <a:t> </a:t>
            </a:r>
            <a:r>
              <a:rPr lang="ru-RU" sz="900" b="1" i="1" dirty="0"/>
              <a:t>зоны планируемого размещения объектов</a:t>
            </a:r>
          </a:p>
          <a:p>
            <a:pPr eaLnBrk="1" hangingPunct="1">
              <a:buFontTx/>
              <a:buChar char="-"/>
              <a:defRPr/>
            </a:pPr>
            <a:r>
              <a:rPr lang="ru-RU" sz="900" b="1" i="1" dirty="0"/>
              <a:t> красные линии</a:t>
            </a:r>
          </a:p>
          <a:p>
            <a:pPr eaLnBrk="1" hangingPunct="1">
              <a:defRPr/>
            </a:pPr>
            <a:r>
              <a:rPr lang="ru-RU" sz="900" b="1" i="1" dirty="0"/>
              <a:t>- технические зоны</a:t>
            </a:r>
          </a:p>
        </p:txBody>
      </p:sp>
      <p:sp>
        <p:nvSpPr>
          <p:cNvPr id="251972" name="TextBox 18"/>
          <p:cNvSpPr txBox="1">
            <a:spLocks noChangeArrowheads="1"/>
          </p:cNvSpPr>
          <p:nvPr/>
        </p:nvSpPr>
        <p:spPr bwMode="auto">
          <a:xfrm>
            <a:off x="7072313" y="4572000"/>
            <a:ext cx="1143000" cy="646113"/>
          </a:xfrm>
          <a:prstGeom prst="rect">
            <a:avLst/>
          </a:prstGeom>
          <a:solidFill>
            <a:srgbClr val="FFFF00"/>
          </a:solidFill>
          <a:ln w="38100" cap="rnd">
            <a:solidFill>
              <a:schemeClr val="bg1"/>
            </a:solidFill>
            <a:miter lim="800000"/>
            <a:headEnd/>
            <a:tailEnd/>
          </a:ln>
          <a:effectLst>
            <a:outerShdw dist="165100" dir="3000005" algn="tl" rotWithShape="0">
              <a:srgbClr val="000000">
                <a:alpha val="54999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buFontTx/>
              <a:buChar char="-"/>
              <a:defRPr/>
            </a:pPr>
            <a:r>
              <a:rPr lang="ru-RU" sz="900" b="1" i="1"/>
              <a:t> земельные участки</a:t>
            </a:r>
          </a:p>
          <a:p>
            <a:pPr eaLnBrk="1" hangingPunct="1">
              <a:buFontTx/>
              <a:buChar char="-"/>
              <a:defRPr/>
            </a:pPr>
            <a:r>
              <a:rPr lang="ru-RU" sz="900" b="1" i="1"/>
              <a:t> зоны сервитутов</a:t>
            </a:r>
          </a:p>
        </p:txBody>
      </p:sp>
      <p:sp>
        <p:nvSpPr>
          <p:cNvPr id="251973" name="TextBox 19"/>
          <p:cNvSpPr txBox="1">
            <a:spLocks noChangeArrowheads="1"/>
          </p:cNvSpPr>
          <p:nvPr/>
        </p:nvSpPr>
        <p:spPr bwMode="auto">
          <a:xfrm>
            <a:off x="7696200" y="5286375"/>
            <a:ext cx="1162050" cy="646113"/>
          </a:xfrm>
          <a:prstGeom prst="rect">
            <a:avLst/>
          </a:prstGeom>
          <a:solidFill>
            <a:srgbClr val="FFFF00"/>
          </a:solidFill>
          <a:ln w="38100" cap="rnd">
            <a:solidFill>
              <a:schemeClr val="bg1"/>
            </a:solidFill>
            <a:miter lim="800000"/>
            <a:headEnd/>
            <a:tailEnd/>
          </a:ln>
          <a:effectLst>
            <a:outerShdw dist="165100" dir="3000005" algn="tl" rotWithShape="0">
              <a:srgbClr val="000000">
                <a:alpha val="54999"/>
              </a:srgbClr>
            </a:outerShdw>
          </a:effec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900" b="1"/>
              <a:t>- Зоны </a:t>
            </a:r>
            <a:r>
              <a:rPr lang="ru-RU" sz="900" b="1" i="1"/>
              <a:t>возможного размещения объектов</a:t>
            </a:r>
          </a:p>
        </p:txBody>
      </p:sp>
      <p:sp>
        <p:nvSpPr>
          <p:cNvPr id="257" name="TextBox 256"/>
          <p:cNvSpPr txBox="1"/>
          <p:nvPr/>
        </p:nvSpPr>
        <p:spPr>
          <a:xfrm>
            <a:off x="142875" y="390525"/>
            <a:ext cx="1714500" cy="1308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050" dirty="0">
                <a:solidFill>
                  <a:schemeClr val="bg1"/>
                </a:solidFill>
              </a:rPr>
              <a:t>ОБЪЕКТЫ РАССМОТРЕНИЯ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rgbClr val="FFFF00"/>
                </a:solidFill>
              </a:rPr>
              <a:t>ПРЕДМЕТ РАЗРАБОТКИ</a:t>
            </a:r>
          </a:p>
          <a:p>
            <a:pPr algn="ctr" eaLnBrk="1" hangingPunct="1">
              <a:defRPr/>
            </a:pPr>
            <a:r>
              <a:rPr lang="ru-RU" sz="1100" dirty="0">
                <a:solidFill>
                  <a:schemeClr val="bg1"/>
                </a:solidFill>
              </a:rPr>
              <a:t>ВИДЫ ДОКУМЕНТАЦИИ</a:t>
            </a:r>
          </a:p>
        </p:txBody>
      </p:sp>
      <p:cxnSp>
        <p:nvCxnSpPr>
          <p:cNvPr id="91" name="Прямая соединительная линия 90"/>
          <p:cNvCxnSpPr/>
          <p:nvPr/>
        </p:nvCxnSpPr>
        <p:spPr>
          <a:xfrm rot="10800000">
            <a:off x="4357688" y="1998663"/>
            <a:ext cx="357187" cy="1587"/>
          </a:xfrm>
          <a:prstGeom prst="line">
            <a:avLst/>
          </a:prstGeom>
          <a:ln w="38100" cap="rnd">
            <a:solidFill>
              <a:schemeClr val="bg2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Прямая соединительная линия 193"/>
          <p:cNvCxnSpPr/>
          <p:nvPr/>
        </p:nvCxnSpPr>
        <p:spPr>
          <a:xfrm rot="10800000">
            <a:off x="5000625" y="2713038"/>
            <a:ext cx="428625" cy="1587"/>
          </a:xfrm>
          <a:prstGeom prst="line">
            <a:avLst/>
          </a:prstGeom>
          <a:ln w="38100" cap="rnd">
            <a:solidFill>
              <a:schemeClr val="bg2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Прямая соединительная линия 194"/>
          <p:cNvCxnSpPr/>
          <p:nvPr/>
        </p:nvCxnSpPr>
        <p:spPr>
          <a:xfrm rot="10800000">
            <a:off x="6286500" y="3357563"/>
            <a:ext cx="285750" cy="1587"/>
          </a:xfrm>
          <a:prstGeom prst="line">
            <a:avLst/>
          </a:prstGeom>
          <a:ln w="38100" cap="rnd">
            <a:solidFill>
              <a:schemeClr val="bg2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Прямая соединительная линия 199"/>
          <p:cNvCxnSpPr/>
          <p:nvPr/>
        </p:nvCxnSpPr>
        <p:spPr>
          <a:xfrm rot="10800000">
            <a:off x="5000625" y="2571750"/>
            <a:ext cx="1714500" cy="1588"/>
          </a:xfrm>
          <a:prstGeom prst="line">
            <a:avLst/>
          </a:prstGeom>
          <a:ln w="38100" cap="rnd">
            <a:solidFill>
              <a:schemeClr val="bg2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Прямая соединительная линия 203"/>
          <p:cNvCxnSpPr/>
          <p:nvPr/>
        </p:nvCxnSpPr>
        <p:spPr>
          <a:xfrm rot="10800000">
            <a:off x="4357688" y="1857375"/>
            <a:ext cx="2500312" cy="1588"/>
          </a:xfrm>
          <a:prstGeom prst="line">
            <a:avLst/>
          </a:prstGeom>
          <a:ln w="38100" cap="rnd">
            <a:solidFill>
              <a:schemeClr val="bg2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Прямая соединительная линия 212"/>
          <p:cNvCxnSpPr/>
          <p:nvPr/>
        </p:nvCxnSpPr>
        <p:spPr>
          <a:xfrm rot="10800000">
            <a:off x="7500938" y="4214813"/>
            <a:ext cx="428625" cy="1587"/>
          </a:xfrm>
          <a:prstGeom prst="line">
            <a:avLst/>
          </a:prstGeom>
          <a:ln w="38100" cap="rnd">
            <a:solidFill>
              <a:schemeClr val="bg2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Прямая соединительная линия 213"/>
          <p:cNvCxnSpPr/>
          <p:nvPr/>
        </p:nvCxnSpPr>
        <p:spPr>
          <a:xfrm rot="10800000">
            <a:off x="7500938" y="4071938"/>
            <a:ext cx="1214437" cy="1587"/>
          </a:xfrm>
          <a:prstGeom prst="line">
            <a:avLst/>
          </a:prstGeom>
          <a:ln w="38100" cap="rnd">
            <a:solidFill>
              <a:schemeClr val="bg2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Прямая соединительная линия 223"/>
          <p:cNvCxnSpPr/>
          <p:nvPr/>
        </p:nvCxnSpPr>
        <p:spPr>
          <a:xfrm rot="10800000">
            <a:off x="8215313" y="4856163"/>
            <a:ext cx="285750" cy="1587"/>
          </a:xfrm>
          <a:prstGeom prst="line">
            <a:avLst/>
          </a:prstGeom>
          <a:ln w="38100" cap="rnd">
            <a:solidFill>
              <a:schemeClr val="bg2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Прямая соединительная линия 231"/>
          <p:cNvCxnSpPr/>
          <p:nvPr/>
        </p:nvCxnSpPr>
        <p:spPr>
          <a:xfrm rot="16200000" flipH="1">
            <a:off x="2428875" y="2786063"/>
            <a:ext cx="1285875" cy="0"/>
          </a:xfrm>
          <a:prstGeom prst="line">
            <a:avLst/>
          </a:prstGeom>
          <a:ln w="38100" cap="rnd">
            <a:solidFill>
              <a:schemeClr val="bg2"/>
            </a:solidFill>
            <a:prstDash val="sysDash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Прямая соединительная линия 235"/>
          <p:cNvCxnSpPr/>
          <p:nvPr/>
        </p:nvCxnSpPr>
        <p:spPr>
          <a:xfrm rot="10800000" flipV="1">
            <a:off x="5429250" y="4857750"/>
            <a:ext cx="1643063" cy="0"/>
          </a:xfrm>
          <a:prstGeom prst="line">
            <a:avLst/>
          </a:prstGeom>
          <a:ln w="38100" cap="rnd">
            <a:solidFill>
              <a:schemeClr val="bg2"/>
            </a:solidFill>
            <a:prstDash val="sysDash"/>
            <a:headEnd type="stealth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Прямая соединительная линия 237"/>
          <p:cNvCxnSpPr/>
          <p:nvPr/>
        </p:nvCxnSpPr>
        <p:spPr>
          <a:xfrm rot="16200000" flipH="1">
            <a:off x="4786312" y="4214813"/>
            <a:ext cx="1285875" cy="0"/>
          </a:xfrm>
          <a:prstGeom prst="line">
            <a:avLst/>
          </a:prstGeom>
          <a:ln w="38100" cap="rnd">
            <a:solidFill>
              <a:schemeClr val="bg2"/>
            </a:solidFill>
            <a:prstDash val="sysDash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Прямая соединительная линия 228"/>
          <p:cNvCxnSpPr/>
          <p:nvPr/>
        </p:nvCxnSpPr>
        <p:spPr>
          <a:xfrm rot="10800000" flipV="1">
            <a:off x="3071813" y="3429000"/>
            <a:ext cx="1428750" cy="0"/>
          </a:xfrm>
          <a:prstGeom prst="line">
            <a:avLst/>
          </a:prstGeom>
          <a:ln w="38100" cap="rnd">
            <a:solidFill>
              <a:schemeClr val="bg2"/>
            </a:solidFill>
            <a:prstDash val="sysDash"/>
            <a:headEnd type="stealth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/>
          <p:nvPr/>
        </p:nvCxnSpPr>
        <p:spPr>
          <a:xfrm rot="5400000">
            <a:off x="6108700" y="3178175"/>
            <a:ext cx="1214438" cy="1588"/>
          </a:xfrm>
          <a:prstGeom prst="line">
            <a:avLst/>
          </a:prstGeom>
          <a:ln w="38100" cap="rnd">
            <a:solidFill>
              <a:schemeClr val="bg2"/>
            </a:solidFill>
            <a:prstDash val="sysDas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rot="5400000">
            <a:off x="5892800" y="2822575"/>
            <a:ext cx="1930400" cy="0"/>
          </a:xfrm>
          <a:prstGeom prst="line">
            <a:avLst/>
          </a:prstGeom>
          <a:ln w="38100" cap="rnd">
            <a:solidFill>
              <a:schemeClr val="bg2"/>
            </a:solidFill>
            <a:prstDash val="sysDas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/>
          <p:cNvCxnSpPr/>
          <p:nvPr/>
        </p:nvCxnSpPr>
        <p:spPr>
          <a:xfrm rot="16200000" flipH="1">
            <a:off x="5179218" y="2964657"/>
            <a:ext cx="500063" cy="0"/>
          </a:xfrm>
          <a:prstGeom prst="line">
            <a:avLst/>
          </a:prstGeom>
          <a:ln w="38100" cap="rnd">
            <a:solidFill>
              <a:schemeClr val="bg2"/>
            </a:solidFill>
            <a:prstDash val="sysDas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 rot="5400000">
            <a:off x="4465637" y="2249488"/>
            <a:ext cx="500063" cy="1588"/>
          </a:xfrm>
          <a:prstGeom prst="line">
            <a:avLst/>
          </a:prstGeom>
          <a:ln w="38100" cap="rnd">
            <a:solidFill>
              <a:schemeClr val="bg2"/>
            </a:solidFill>
            <a:prstDash val="sysDas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Прямая соединительная линия 211"/>
          <p:cNvCxnSpPr/>
          <p:nvPr/>
        </p:nvCxnSpPr>
        <p:spPr>
          <a:xfrm rot="5400000">
            <a:off x="7750969" y="4393406"/>
            <a:ext cx="355600" cy="1588"/>
          </a:xfrm>
          <a:prstGeom prst="line">
            <a:avLst/>
          </a:prstGeom>
          <a:ln w="38100" cap="rnd">
            <a:solidFill>
              <a:schemeClr val="bg2"/>
            </a:solidFill>
            <a:prstDash val="sysDas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 rot="5400000">
            <a:off x="6358731" y="3571082"/>
            <a:ext cx="428625" cy="1588"/>
          </a:xfrm>
          <a:prstGeom prst="line">
            <a:avLst/>
          </a:prstGeom>
          <a:ln w="38100" cap="rnd">
            <a:solidFill>
              <a:schemeClr val="bg2"/>
            </a:solidFill>
            <a:prstDash val="sysDas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/>
          <p:nvPr/>
        </p:nvCxnSpPr>
        <p:spPr>
          <a:xfrm rot="5400000">
            <a:off x="8108156" y="4679157"/>
            <a:ext cx="1214437" cy="0"/>
          </a:xfrm>
          <a:prstGeom prst="line">
            <a:avLst/>
          </a:prstGeom>
          <a:ln w="38100" cap="rnd">
            <a:solidFill>
              <a:schemeClr val="bg2"/>
            </a:solidFill>
            <a:prstDash val="sysDas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 rot="16200000" flipH="1">
            <a:off x="8286750" y="5072063"/>
            <a:ext cx="428625" cy="0"/>
          </a:xfrm>
          <a:prstGeom prst="line">
            <a:avLst/>
          </a:prstGeom>
          <a:ln w="38100" cap="rnd">
            <a:solidFill>
              <a:schemeClr val="bg2"/>
            </a:solidFill>
            <a:prstDash val="sysDash"/>
            <a:tailEnd type="stealt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Заголовок 1"/>
          <p:cNvSpPr>
            <a:spLocks noGrp="1"/>
          </p:cNvSpPr>
          <p:nvPr>
            <p:ph type="title"/>
          </p:nvPr>
        </p:nvSpPr>
        <p:spPr>
          <a:xfrm>
            <a:off x="-142875" y="0"/>
            <a:ext cx="8804275" cy="620713"/>
          </a:xfrm>
        </p:spPr>
        <p:txBody>
          <a:bodyPr/>
          <a:lstStyle/>
          <a:p>
            <a:r>
              <a:rPr lang="ru-RU" sz="1600" i="1" smtClean="0">
                <a:solidFill>
                  <a:schemeClr val="bg1"/>
                </a:solidFill>
              </a:rPr>
              <a:t>Разработка   проекта   планировки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539750" y="620713"/>
            <a:ext cx="8135938" cy="0"/>
          </a:xfrm>
          <a:prstGeom prst="line">
            <a:avLst/>
          </a:prstGeom>
          <a:ln w="28575">
            <a:solidFill>
              <a:srgbClr val="FF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3716" name="Прямоугольник 9"/>
          <p:cNvSpPr>
            <a:spLocks noChangeArrowheads="1"/>
          </p:cNvSpPr>
          <p:nvPr/>
        </p:nvSpPr>
        <p:spPr bwMode="auto">
          <a:xfrm>
            <a:off x="863600" y="4500563"/>
            <a:ext cx="828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/>
            <a:endParaRPr lang="ru-RU" sz="2400" i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11973" name="Содержимое 7"/>
          <p:cNvSpPr>
            <a:spLocks noGrp="1"/>
          </p:cNvSpPr>
          <p:nvPr>
            <p:ph idx="1"/>
          </p:nvPr>
        </p:nvSpPr>
        <p:spPr>
          <a:xfrm>
            <a:off x="500063" y="1000125"/>
            <a:ext cx="8424862" cy="5472113"/>
          </a:xfrm>
        </p:spPr>
        <p:txBody>
          <a:bodyPr/>
          <a:lstStyle/>
          <a:p>
            <a:pPr>
              <a:lnSpc>
                <a:spcPts val="2700"/>
              </a:lnSpc>
              <a:defRPr/>
            </a:pP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СЛЕДСТВИЯ  УТВЕРЖДЕНИЯ  ГЕНЕРАЛЬНОГО  ПЛАНА : </a:t>
            </a:r>
            <a:r>
              <a:rPr lang="ru-RU" sz="2000" i="1" dirty="0" smtClean="0">
                <a:solidFill>
                  <a:srgbClr val="FFC000"/>
                </a:solidFill>
              </a:rPr>
              <a:t>                                                         </a:t>
            </a:r>
            <a:r>
              <a:rPr lang="ru-RU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 </a:t>
            </a:r>
            <a:r>
              <a:rPr lang="ru-RU" sz="2000" i="1" dirty="0" smtClean="0">
                <a:solidFill>
                  <a:srgbClr val="FFFF00"/>
                </a:solidFill>
              </a:rPr>
              <a:t>дифференциация   по  функциональным  зонам :                                                                                      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а)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планируемого  использования  (назначения)  территории,                     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б)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параметров  ее  планируемого  развития,                                              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в)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видов  и  характеристик  объектов  капитального  строительства ;                                                                                                      </a:t>
            </a:r>
            <a:r>
              <a:rPr lang="ru-RU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 </a:t>
            </a:r>
            <a:r>
              <a:rPr lang="ru-RU" sz="2000" b="1" i="1" dirty="0" smtClean="0">
                <a:solidFill>
                  <a:schemeClr val="bg1"/>
                </a:solidFill>
              </a:rPr>
              <a:t>предоставление </a:t>
            </a:r>
            <a:r>
              <a:rPr lang="ru-RU" sz="2000" i="1" dirty="0" smtClean="0">
                <a:solidFill>
                  <a:srgbClr val="FFFF00"/>
                </a:solidFill>
              </a:rPr>
              <a:t> </a:t>
            </a:r>
            <a:r>
              <a:rPr lang="ru-RU" sz="2000" b="1" i="1" dirty="0" smtClean="0">
                <a:solidFill>
                  <a:srgbClr val="FFFF00"/>
                </a:solidFill>
              </a:rPr>
              <a:t>органам  исполнительной  власти  города </a:t>
            </a:r>
            <a:r>
              <a:rPr lang="ru-RU" sz="2000" b="1" i="1" dirty="0" smtClean="0">
                <a:solidFill>
                  <a:schemeClr val="bg1"/>
                </a:solidFill>
              </a:rPr>
              <a:t>полномочий</a:t>
            </a:r>
            <a:r>
              <a:rPr lang="ru-RU" sz="2000" b="1" i="1" dirty="0" smtClean="0">
                <a:solidFill>
                  <a:srgbClr val="FFFF00"/>
                </a:solidFill>
              </a:rPr>
              <a:t>  по  расходованию  бюджетных  средств  на  разработку </a:t>
            </a:r>
            <a:r>
              <a:rPr lang="ru-RU" sz="2000" i="1" dirty="0" smtClean="0">
                <a:solidFill>
                  <a:srgbClr val="FFFF00"/>
                </a:solidFill>
              </a:rPr>
              <a:t>в  зонах,  установленных  Генеральным планом,  </a:t>
            </a:r>
            <a:r>
              <a:rPr lang="ru-RU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документации  по планировке  </a:t>
            </a:r>
            <a:r>
              <a:rPr lang="ru-RU" sz="2000" i="1" dirty="0" smtClean="0">
                <a:solidFill>
                  <a:srgbClr val="FFFF00"/>
                </a:solidFill>
              </a:rPr>
              <a:t>территории,  обеспечивающей  размещение  объектов капитального  строительства  и  развитию  территорий  общего пользования.</a:t>
            </a:r>
          </a:p>
          <a:p>
            <a:pPr>
              <a:lnSpc>
                <a:spcPts val="2700"/>
              </a:lnSpc>
              <a:buFont typeface="Arial" charset="0"/>
              <a:buNone/>
              <a:defRPr/>
            </a:pP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</a:t>
            </a:r>
            <a:r>
              <a:rPr lang="ru-RU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СОДЕРЖАТЕЛЬНОЕ  И  ПРАВОВОЕ  ОБОСНОВАНИЕ  </a:t>
            </a:r>
            <a:r>
              <a:rPr lang="ru-RU" sz="2000" i="1" dirty="0" smtClean="0">
                <a:solidFill>
                  <a:srgbClr val="FFFF00"/>
                </a:solidFill>
              </a:rPr>
              <a:t>изменения  перечисленных  характеристик  -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процедура  подготовки документации  по  планировке  территории</a:t>
            </a:r>
            <a:r>
              <a:rPr lang="ru-RU" sz="2000" i="1" dirty="0" smtClean="0">
                <a:solidFill>
                  <a:srgbClr val="FFFF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-1000125" y="92075"/>
            <a:ext cx="8816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 anchor="ctr"/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bg1"/>
                </a:solidFill>
                <a:latin typeface="+mj-lt"/>
                <a:cs typeface="+mn-cs"/>
              </a:rPr>
              <a:t>ФУНКЦИОНАЛЬНЫЕ ЗОНЫ</a:t>
            </a:r>
          </a:p>
        </p:txBody>
      </p:sp>
      <p:sp>
        <p:nvSpPr>
          <p:cNvPr id="174083" name="Rectangle 22"/>
          <p:cNvSpPr>
            <a:spLocks noChangeArrowheads="1"/>
          </p:cNvSpPr>
          <p:nvPr/>
        </p:nvSpPr>
        <p:spPr bwMode="auto">
          <a:xfrm>
            <a:off x="4684713" y="368300"/>
            <a:ext cx="4140200" cy="260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1429" tIns="45715" rIns="91429" bIns="45715">
            <a:spAutoFit/>
          </a:bodyPr>
          <a:lstStyle/>
          <a:p>
            <a:pPr marL="342900" indent="-342900" eaLnBrk="1" hangingPunct="1"/>
            <a:r>
              <a:rPr lang="ru-RU" sz="1100" b="1">
                <a:solidFill>
                  <a:schemeClr val="bg1"/>
                </a:solidFill>
                <a:latin typeface="Calibri" pitchFamily="34" charset="0"/>
              </a:rPr>
              <a:t>1. ОБЩЕСТВЕННЫЕ ФУНКЦИОНАЛЬНЫЕ ЗОНЫ, В Т.Ч.:</a:t>
            </a:r>
          </a:p>
        </p:txBody>
      </p:sp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4795838" y="622300"/>
            <a:ext cx="4059237" cy="260350"/>
            <a:chOff x="3173" y="464"/>
            <a:chExt cx="2557" cy="165"/>
          </a:xfrm>
        </p:grpSpPr>
        <p:sp>
          <p:nvSpPr>
            <p:cNvPr id="174142" name="Text Box 33"/>
            <p:cNvSpPr txBox="1">
              <a:spLocks noChangeArrowheads="1"/>
            </p:cNvSpPr>
            <p:nvPr/>
          </p:nvSpPr>
          <p:spPr bwMode="auto">
            <a:xfrm>
              <a:off x="3438" y="464"/>
              <a:ext cx="2292" cy="1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1429" tIns="45715" rIns="91429" bIns="45715">
              <a:spAutoFit/>
            </a:bodyPr>
            <a:lstStyle/>
            <a:p>
              <a:pPr marL="342900" indent="-342900" eaLnBrk="1" hangingPunct="1"/>
              <a:r>
                <a:rPr lang="ru-RU" sz="1100">
                  <a:solidFill>
                    <a:schemeClr val="bg1"/>
                  </a:solidFill>
                  <a:latin typeface="Calibri" pitchFamily="34" charset="0"/>
                </a:rPr>
                <a:t>многофункциональные общественные зоны, в т.ч.:</a:t>
              </a:r>
            </a:p>
          </p:txBody>
        </p:sp>
        <p:pic>
          <p:nvPicPr>
            <p:cNvPr id="174143" name="Picture 36"/>
            <p:cNvPicPr>
              <a:picLocks noChangeAspect="1" noChangeArrowheads="1"/>
            </p:cNvPicPr>
            <p:nvPr/>
          </p:nvPicPr>
          <p:blipFill>
            <a:blip r:embed="rId2" cstate="print"/>
            <a:srcRect r="1205"/>
            <a:stretch>
              <a:fillRect/>
            </a:stretch>
          </p:blipFill>
          <p:spPr bwMode="auto">
            <a:xfrm>
              <a:off x="3173" y="489"/>
              <a:ext cx="297" cy="11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</p:grp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4795838" y="858838"/>
            <a:ext cx="4059237" cy="260350"/>
            <a:chOff x="3173" y="649"/>
            <a:chExt cx="2557" cy="164"/>
          </a:xfrm>
        </p:grpSpPr>
        <p:pic>
          <p:nvPicPr>
            <p:cNvPr id="174140" name="Picture 3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73" y="685"/>
              <a:ext cx="300" cy="11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74141" name="Text Box 40"/>
            <p:cNvSpPr txBox="1">
              <a:spLocks noChangeArrowheads="1"/>
            </p:cNvSpPr>
            <p:nvPr/>
          </p:nvSpPr>
          <p:spPr bwMode="auto">
            <a:xfrm>
              <a:off x="3438" y="649"/>
              <a:ext cx="2292" cy="16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1429" tIns="45715" rIns="91429" bIns="45715">
              <a:spAutoFit/>
            </a:bodyPr>
            <a:lstStyle/>
            <a:p>
              <a:pPr marL="342900" indent="-342900" eaLnBrk="1" hangingPunct="1"/>
              <a:r>
                <a:rPr lang="ru-RU" sz="1100">
                  <a:solidFill>
                    <a:schemeClr val="bg1"/>
                  </a:solidFill>
                  <a:latin typeface="Calibri" pitchFamily="34" charset="0"/>
                </a:rPr>
                <a:t>многофункциональные парковые зоны</a:t>
              </a:r>
            </a:p>
          </p:txBody>
        </p:sp>
      </p:grp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4795838" y="1096963"/>
            <a:ext cx="4059237" cy="260350"/>
            <a:chOff x="3173" y="841"/>
            <a:chExt cx="2557" cy="164"/>
          </a:xfrm>
        </p:grpSpPr>
        <p:pic>
          <p:nvPicPr>
            <p:cNvPr id="174138" name="Picture 38"/>
            <p:cNvPicPr>
              <a:picLocks noChangeAspect="1" noChangeArrowheads="1"/>
            </p:cNvPicPr>
            <p:nvPr/>
          </p:nvPicPr>
          <p:blipFill>
            <a:blip r:embed="rId4" cstate="print"/>
            <a:srcRect t="2580" b="1857"/>
            <a:stretch>
              <a:fillRect/>
            </a:stretch>
          </p:blipFill>
          <p:spPr bwMode="auto">
            <a:xfrm>
              <a:off x="3173" y="883"/>
              <a:ext cx="298" cy="1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74139" name="Text Box 41"/>
            <p:cNvSpPr txBox="1">
              <a:spLocks noChangeArrowheads="1"/>
            </p:cNvSpPr>
            <p:nvPr/>
          </p:nvSpPr>
          <p:spPr bwMode="auto">
            <a:xfrm>
              <a:off x="3438" y="841"/>
              <a:ext cx="2292" cy="16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1429" tIns="45715" rIns="91429" bIns="45715">
              <a:spAutoFit/>
            </a:bodyPr>
            <a:lstStyle/>
            <a:p>
              <a:pPr marL="342900" indent="-342900" eaLnBrk="1" hangingPunct="1"/>
              <a:r>
                <a:rPr lang="ru-RU" sz="1100">
                  <a:solidFill>
                    <a:schemeClr val="bg1"/>
                  </a:solidFill>
                  <a:latin typeface="Calibri" pitchFamily="34" charset="0"/>
                </a:rPr>
                <a:t>специализированные общественные зоны, в т.ч.:</a:t>
              </a:r>
            </a:p>
          </p:txBody>
        </p:sp>
      </p:grpSp>
      <p:grpSp>
        <p:nvGrpSpPr>
          <p:cNvPr id="5" name="Group 58"/>
          <p:cNvGrpSpPr>
            <a:grpSpLocks/>
          </p:cNvGrpSpPr>
          <p:nvPr/>
        </p:nvGrpSpPr>
        <p:grpSpPr bwMode="auto">
          <a:xfrm>
            <a:off x="4795838" y="1352550"/>
            <a:ext cx="4221162" cy="260350"/>
            <a:chOff x="3173" y="1020"/>
            <a:chExt cx="2659" cy="165"/>
          </a:xfrm>
        </p:grpSpPr>
        <p:pic>
          <p:nvPicPr>
            <p:cNvPr id="174136" name="Picture 39"/>
            <p:cNvPicPr>
              <a:picLocks noChangeAspect="1" noChangeArrowheads="1"/>
            </p:cNvPicPr>
            <p:nvPr/>
          </p:nvPicPr>
          <p:blipFill>
            <a:blip r:embed="rId5" cstate="print"/>
            <a:srcRect r="964"/>
            <a:stretch>
              <a:fillRect/>
            </a:stretch>
          </p:blipFill>
          <p:spPr bwMode="auto">
            <a:xfrm>
              <a:off x="3173" y="1050"/>
              <a:ext cx="298" cy="11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74137" name="Text Box 42"/>
            <p:cNvSpPr txBox="1">
              <a:spLocks noChangeArrowheads="1"/>
            </p:cNvSpPr>
            <p:nvPr/>
          </p:nvSpPr>
          <p:spPr bwMode="auto">
            <a:xfrm>
              <a:off x="3438" y="1020"/>
              <a:ext cx="2394" cy="1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1429" tIns="45715" rIns="91429" bIns="45715">
              <a:spAutoFit/>
            </a:bodyPr>
            <a:lstStyle/>
            <a:p>
              <a:pPr marL="342900" indent="-342900" eaLnBrk="1" hangingPunct="1"/>
              <a:r>
                <a:rPr lang="ru-RU" sz="1100">
                  <a:solidFill>
                    <a:schemeClr val="bg1"/>
                  </a:solidFill>
                  <a:latin typeface="Calibri" pitchFamily="34" charset="0"/>
                </a:rPr>
                <a:t>в составе особо охраняемых природных территорий</a:t>
              </a:r>
            </a:p>
          </p:txBody>
        </p:sp>
      </p:grpSp>
      <p:sp>
        <p:nvSpPr>
          <p:cNvPr id="174088" name="Rectangle 45"/>
          <p:cNvSpPr>
            <a:spLocks noChangeArrowheads="1"/>
          </p:cNvSpPr>
          <p:nvPr/>
        </p:nvSpPr>
        <p:spPr bwMode="auto">
          <a:xfrm>
            <a:off x="4684713" y="1554163"/>
            <a:ext cx="3486150" cy="260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1429" tIns="45715" rIns="91429" bIns="45715">
            <a:spAutoFit/>
          </a:bodyPr>
          <a:lstStyle/>
          <a:p>
            <a:pPr marL="342900" indent="-342900" eaLnBrk="1" hangingPunct="1"/>
            <a:r>
              <a:rPr lang="ru-RU" sz="1100" b="1">
                <a:solidFill>
                  <a:schemeClr val="bg1"/>
                </a:solidFill>
                <a:latin typeface="Calibri" pitchFamily="34" charset="0"/>
              </a:rPr>
              <a:t>2. ЖИЛЫЕ ФУНКЦИОНАЛЬНЫЕ ЗОНЫ, В Т.Ч.:</a:t>
            </a:r>
          </a:p>
        </p:txBody>
      </p:sp>
      <p:grpSp>
        <p:nvGrpSpPr>
          <p:cNvPr id="6" name="Group 59"/>
          <p:cNvGrpSpPr>
            <a:grpSpLocks/>
          </p:cNvGrpSpPr>
          <p:nvPr/>
        </p:nvGrpSpPr>
        <p:grpSpPr bwMode="auto">
          <a:xfrm>
            <a:off x="4794250" y="1736725"/>
            <a:ext cx="5029200" cy="393700"/>
            <a:chOff x="3180" y="1338"/>
            <a:chExt cx="3168" cy="248"/>
          </a:xfrm>
        </p:grpSpPr>
        <p:pic>
          <p:nvPicPr>
            <p:cNvPr id="174134" name="Picture 4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V="1">
              <a:off x="3180" y="1402"/>
              <a:ext cx="299" cy="11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74135" name="Rectangle 54"/>
            <p:cNvSpPr>
              <a:spLocks noChangeArrowheads="1"/>
            </p:cNvSpPr>
            <p:nvPr/>
          </p:nvSpPr>
          <p:spPr bwMode="auto">
            <a:xfrm>
              <a:off x="3468" y="1338"/>
              <a:ext cx="2880" cy="24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1429" tIns="45715" rIns="91429" bIns="45715">
              <a:spAutoFit/>
            </a:bodyPr>
            <a:lstStyle/>
            <a:p>
              <a:pPr marL="342900" indent="-342900" eaLnBrk="1" hangingPunct="1">
                <a:lnSpc>
                  <a:spcPct val="90000"/>
                </a:lnSpc>
              </a:pPr>
              <a:r>
                <a:rPr lang="ru-RU" sz="1100">
                  <a:solidFill>
                    <a:schemeClr val="bg1"/>
                  </a:solidFill>
                  <a:latin typeface="Calibri" pitchFamily="34" charset="0"/>
                </a:rPr>
                <a:t>зоны жилых микрорайонов и жилых групп</a:t>
              </a:r>
            </a:p>
            <a:p>
              <a:pPr marL="342900" indent="-342900" eaLnBrk="1" hangingPunct="1">
                <a:lnSpc>
                  <a:spcPct val="90000"/>
                </a:lnSpc>
              </a:pPr>
              <a:r>
                <a:rPr lang="ru-RU" sz="1100">
                  <a:solidFill>
                    <a:schemeClr val="bg1"/>
                  </a:solidFill>
                  <a:latin typeface="Calibri" pitchFamily="34" charset="0"/>
                </a:rPr>
                <a:t>многоквартирной жилой застройки</a:t>
              </a:r>
            </a:p>
          </p:txBody>
        </p:sp>
      </p:grpSp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4794250" y="2070100"/>
            <a:ext cx="4048125" cy="428625"/>
            <a:chOff x="3180" y="1560"/>
            <a:chExt cx="2550" cy="270"/>
          </a:xfrm>
        </p:grpSpPr>
        <p:pic>
          <p:nvPicPr>
            <p:cNvPr id="174132" name="Picture 4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V="1">
              <a:off x="3180" y="1634"/>
              <a:ext cx="299" cy="116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74133" name="Rectangle 60"/>
            <p:cNvSpPr>
              <a:spLocks noChangeArrowheads="1"/>
            </p:cNvSpPr>
            <p:nvPr/>
          </p:nvSpPr>
          <p:spPr bwMode="auto">
            <a:xfrm>
              <a:off x="3468" y="1560"/>
              <a:ext cx="2262" cy="27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1429" tIns="45715" rIns="91429" bIns="45715">
              <a:spAutoFit/>
            </a:bodyPr>
            <a:lstStyle/>
            <a:p>
              <a:pPr marL="342900" indent="-342900" eaLnBrk="1" hangingPunct="1"/>
              <a:r>
                <a:rPr lang="ru-RU" sz="1100">
                  <a:solidFill>
                    <a:schemeClr val="bg1"/>
                  </a:solidFill>
                  <a:latin typeface="Calibri" pitchFamily="34" charset="0"/>
                </a:rPr>
                <a:t>зоны жилых районов и микрорайонов</a:t>
              </a:r>
            </a:p>
            <a:p>
              <a:pPr marL="342900" indent="-342900" eaLnBrk="1" hangingPunct="1"/>
              <a:r>
                <a:rPr lang="ru-RU" sz="1100">
                  <a:solidFill>
                    <a:schemeClr val="bg1"/>
                  </a:solidFill>
                  <a:latin typeface="Calibri" pitchFamily="34" charset="0"/>
                </a:rPr>
                <a:t>многоквартирной жилой застройки</a:t>
              </a:r>
            </a:p>
          </p:txBody>
        </p:sp>
      </p:grpSp>
      <p:grpSp>
        <p:nvGrpSpPr>
          <p:cNvPr id="8" name="Group 63"/>
          <p:cNvGrpSpPr>
            <a:grpSpLocks/>
          </p:cNvGrpSpPr>
          <p:nvPr/>
        </p:nvGrpSpPr>
        <p:grpSpPr bwMode="auto">
          <a:xfrm>
            <a:off x="4794250" y="2427288"/>
            <a:ext cx="3438525" cy="428625"/>
            <a:chOff x="3180" y="1917"/>
            <a:chExt cx="2166" cy="270"/>
          </a:xfrm>
        </p:grpSpPr>
        <p:pic>
          <p:nvPicPr>
            <p:cNvPr id="174130" name="Picture 4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V="1">
              <a:off x="3180" y="1990"/>
              <a:ext cx="299" cy="11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74131" name="Rectangle 62"/>
            <p:cNvSpPr>
              <a:spLocks noChangeArrowheads="1"/>
            </p:cNvSpPr>
            <p:nvPr/>
          </p:nvSpPr>
          <p:spPr bwMode="auto">
            <a:xfrm>
              <a:off x="3462" y="1917"/>
              <a:ext cx="1884" cy="27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1429" tIns="45715" rIns="91429" bIns="45715">
              <a:spAutoFit/>
            </a:bodyPr>
            <a:lstStyle/>
            <a:p>
              <a:pPr marL="342900" indent="-342900" eaLnBrk="1" hangingPunct="1"/>
              <a:r>
                <a:rPr lang="ru-RU" sz="1100">
                  <a:solidFill>
                    <a:schemeClr val="bg1"/>
                  </a:solidFill>
                  <a:latin typeface="Calibri" pitchFamily="34" charset="0"/>
                </a:rPr>
                <a:t>зоны жилых районов и микрорайонов</a:t>
              </a:r>
            </a:p>
            <a:p>
              <a:pPr marL="342900" indent="-342900" eaLnBrk="1" hangingPunct="1"/>
              <a:r>
                <a:rPr lang="ru-RU" sz="1100">
                  <a:solidFill>
                    <a:schemeClr val="bg1"/>
                  </a:solidFill>
                  <a:latin typeface="Calibri" pitchFamily="34" charset="0"/>
                </a:rPr>
                <a:t>одноквартирной жилой застройки, в т.ч.:</a:t>
              </a:r>
            </a:p>
          </p:txBody>
        </p:sp>
      </p:grpSp>
      <p:grpSp>
        <p:nvGrpSpPr>
          <p:cNvPr id="9" name="Group 65"/>
          <p:cNvGrpSpPr>
            <a:grpSpLocks/>
          </p:cNvGrpSpPr>
          <p:nvPr/>
        </p:nvGrpSpPr>
        <p:grpSpPr bwMode="auto">
          <a:xfrm>
            <a:off x="4794250" y="2803525"/>
            <a:ext cx="4019550" cy="260350"/>
            <a:chOff x="3186" y="2508"/>
            <a:chExt cx="2532" cy="164"/>
          </a:xfrm>
        </p:grpSpPr>
        <p:pic>
          <p:nvPicPr>
            <p:cNvPr id="174128" name="Picture 4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flipV="1">
              <a:off x="3186" y="2543"/>
              <a:ext cx="299" cy="11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74129" name="Rectangle 64"/>
            <p:cNvSpPr>
              <a:spLocks noChangeArrowheads="1"/>
            </p:cNvSpPr>
            <p:nvPr/>
          </p:nvSpPr>
          <p:spPr bwMode="auto">
            <a:xfrm>
              <a:off x="3461" y="2508"/>
              <a:ext cx="2257" cy="16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lIns="91429" tIns="45715" rIns="91429" bIns="45715">
              <a:spAutoFit/>
            </a:bodyPr>
            <a:lstStyle/>
            <a:p>
              <a:pPr marL="342900" indent="-342900" eaLnBrk="1" hangingPunct="1"/>
              <a:r>
                <a:rPr lang="ru-RU" sz="1100">
                  <a:solidFill>
                    <a:schemeClr val="bg1"/>
                  </a:solidFill>
                  <a:latin typeface="Calibri" pitchFamily="34" charset="0"/>
                </a:rPr>
                <a:t>в составе особо охраняемых природных территорий</a:t>
              </a:r>
            </a:p>
          </p:txBody>
        </p:sp>
      </p:grpSp>
      <p:sp>
        <p:nvSpPr>
          <p:cNvPr id="174093" name="Rectangle 66"/>
          <p:cNvSpPr>
            <a:spLocks noChangeArrowheads="1"/>
          </p:cNvSpPr>
          <p:nvPr/>
        </p:nvSpPr>
        <p:spPr bwMode="auto">
          <a:xfrm>
            <a:off x="4684713" y="3038475"/>
            <a:ext cx="5268912" cy="260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1429" tIns="45715" rIns="91429" bIns="45715">
            <a:spAutoFit/>
          </a:bodyPr>
          <a:lstStyle/>
          <a:p>
            <a:pPr marL="342900" indent="-342900" eaLnBrk="1" hangingPunct="1"/>
            <a:r>
              <a:rPr lang="ru-RU" sz="1100" b="1">
                <a:solidFill>
                  <a:schemeClr val="bg1"/>
                </a:solidFill>
                <a:latin typeface="Calibri" pitchFamily="34" charset="0"/>
              </a:rPr>
              <a:t>3. ПРОИЗВОДСТВЕННЫЕ ФУНКЦИОНАЛЬНЫЕ ЗОНЫ, В Т.Ч.:</a:t>
            </a:r>
          </a:p>
        </p:txBody>
      </p:sp>
      <p:grpSp>
        <p:nvGrpSpPr>
          <p:cNvPr id="10" name="Group 72"/>
          <p:cNvGrpSpPr>
            <a:grpSpLocks/>
          </p:cNvGrpSpPr>
          <p:nvPr/>
        </p:nvGrpSpPr>
        <p:grpSpPr bwMode="auto">
          <a:xfrm>
            <a:off x="4800600" y="3232150"/>
            <a:ext cx="2014538" cy="260350"/>
            <a:chOff x="3176" y="2376"/>
            <a:chExt cx="1269" cy="164"/>
          </a:xfrm>
        </p:grpSpPr>
        <p:pic>
          <p:nvPicPr>
            <p:cNvPr id="174126" name="Picture 6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176" y="2416"/>
              <a:ext cx="299" cy="1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74127" name="Rectangle 71"/>
            <p:cNvSpPr>
              <a:spLocks noChangeArrowheads="1"/>
            </p:cNvSpPr>
            <p:nvPr/>
          </p:nvSpPr>
          <p:spPr bwMode="auto">
            <a:xfrm>
              <a:off x="3468" y="2376"/>
              <a:ext cx="977" cy="16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lIns="91429" tIns="45715" rIns="91429" bIns="45715">
              <a:spAutoFit/>
            </a:bodyPr>
            <a:lstStyle/>
            <a:p>
              <a:pPr marL="342900" indent="-342900" eaLnBrk="1" hangingPunct="1"/>
              <a:r>
                <a:rPr lang="ru-RU" sz="1100">
                  <a:solidFill>
                    <a:schemeClr val="bg1"/>
                  </a:solidFill>
                  <a:latin typeface="Calibri" pitchFamily="34" charset="0"/>
                </a:rPr>
                <a:t>промышленные зоны</a:t>
              </a:r>
            </a:p>
          </p:txBody>
        </p:sp>
      </p:grpSp>
      <p:grpSp>
        <p:nvGrpSpPr>
          <p:cNvPr id="11" name="Group 74"/>
          <p:cNvGrpSpPr>
            <a:grpSpLocks/>
          </p:cNvGrpSpPr>
          <p:nvPr/>
        </p:nvGrpSpPr>
        <p:grpSpPr bwMode="auto">
          <a:xfrm>
            <a:off x="4800600" y="3508375"/>
            <a:ext cx="1936750" cy="260350"/>
            <a:chOff x="3176" y="2706"/>
            <a:chExt cx="1219" cy="164"/>
          </a:xfrm>
        </p:grpSpPr>
        <p:pic>
          <p:nvPicPr>
            <p:cNvPr id="174124" name="Picture 68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176" y="2736"/>
              <a:ext cx="299" cy="11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74125" name="Rectangle 73"/>
            <p:cNvSpPr>
              <a:spLocks noChangeArrowheads="1"/>
            </p:cNvSpPr>
            <p:nvPr/>
          </p:nvSpPr>
          <p:spPr bwMode="auto">
            <a:xfrm>
              <a:off x="3459" y="2706"/>
              <a:ext cx="936" cy="16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lIns="91429" tIns="45715" rIns="91429" bIns="45715">
              <a:spAutoFit/>
            </a:bodyPr>
            <a:lstStyle/>
            <a:p>
              <a:pPr marL="342900" indent="-342900" eaLnBrk="1" hangingPunct="1"/>
              <a:r>
                <a:rPr lang="ru-RU" sz="1100">
                  <a:solidFill>
                    <a:schemeClr val="bg1"/>
                  </a:solidFill>
                  <a:latin typeface="Calibri" pitchFamily="34" charset="0"/>
                </a:rPr>
                <a:t>коммунальные зоны</a:t>
              </a:r>
            </a:p>
          </p:txBody>
        </p:sp>
      </p:grpSp>
      <p:grpSp>
        <p:nvGrpSpPr>
          <p:cNvPr id="12" name="Group 76"/>
          <p:cNvGrpSpPr>
            <a:grpSpLocks/>
          </p:cNvGrpSpPr>
          <p:nvPr/>
        </p:nvGrpSpPr>
        <p:grpSpPr bwMode="auto">
          <a:xfrm>
            <a:off x="4800600" y="3765550"/>
            <a:ext cx="2311400" cy="260350"/>
            <a:chOff x="3176" y="2850"/>
            <a:chExt cx="1456" cy="165"/>
          </a:xfrm>
        </p:grpSpPr>
        <p:pic>
          <p:nvPicPr>
            <p:cNvPr id="174122" name="Picture 69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176" y="2885"/>
              <a:ext cx="299" cy="11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74123" name="Rectangle 75"/>
            <p:cNvSpPr>
              <a:spLocks noChangeArrowheads="1"/>
            </p:cNvSpPr>
            <p:nvPr/>
          </p:nvSpPr>
          <p:spPr bwMode="auto">
            <a:xfrm>
              <a:off x="3453" y="2850"/>
              <a:ext cx="1179" cy="1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lIns="91429" tIns="45715" rIns="91429" bIns="45715">
              <a:spAutoFit/>
            </a:bodyPr>
            <a:lstStyle/>
            <a:p>
              <a:pPr marL="342900" indent="-342900" eaLnBrk="1" hangingPunct="1"/>
              <a:r>
                <a:rPr lang="ru-RU" sz="1100">
                  <a:solidFill>
                    <a:schemeClr val="bg1"/>
                  </a:solidFill>
                  <a:latin typeface="Calibri" pitchFamily="34" charset="0"/>
                </a:rPr>
                <a:t>специальные зоны, в т.ч.:</a:t>
              </a:r>
            </a:p>
          </p:txBody>
        </p:sp>
      </p:grpSp>
      <p:grpSp>
        <p:nvGrpSpPr>
          <p:cNvPr id="13" name="Group 78"/>
          <p:cNvGrpSpPr>
            <a:grpSpLocks/>
          </p:cNvGrpSpPr>
          <p:nvPr/>
        </p:nvGrpSpPr>
        <p:grpSpPr bwMode="auto">
          <a:xfrm>
            <a:off x="4800600" y="4013200"/>
            <a:ext cx="4014788" cy="260350"/>
            <a:chOff x="3176" y="3090"/>
            <a:chExt cx="2529" cy="164"/>
          </a:xfrm>
        </p:grpSpPr>
        <p:pic>
          <p:nvPicPr>
            <p:cNvPr id="174120" name="Picture 7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176" y="3135"/>
              <a:ext cx="299" cy="11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74121" name="Rectangle 77"/>
            <p:cNvSpPr>
              <a:spLocks noChangeArrowheads="1"/>
            </p:cNvSpPr>
            <p:nvPr/>
          </p:nvSpPr>
          <p:spPr bwMode="auto">
            <a:xfrm>
              <a:off x="3448" y="3090"/>
              <a:ext cx="2257" cy="16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lIns="91429" tIns="45715" rIns="91429" bIns="45715">
              <a:spAutoFit/>
            </a:bodyPr>
            <a:lstStyle/>
            <a:p>
              <a:pPr marL="342900" indent="-342900" eaLnBrk="1" hangingPunct="1"/>
              <a:r>
                <a:rPr lang="ru-RU" sz="1100">
                  <a:solidFill>
                    <a:schemeClr val="bg1"/>
                  </a:solidFill>
                  <a:latin typeface="Calibri" pitchFamily="34" charset="0"/>
                </a:rPr>
                <a:t>в составе особо охраняемых природных территорий</a:t>
              </a:r>
            </a:p>
          </p:txBody>
        </p:sp>
      </p:grpSp>
      <p:sp>
        <p:nvSpPr>
          <p:cNvPr id="174098" name="Rectangle 79"/>
          <p:cNvSpPr>
            <a:spLocks noChangeArrowheads="1"/>
          </p:cNvSpPr>
          <p:nvPr/>
        </p:nvSpPr>
        <p:spPr bwMode="auto">
          <a:xfrm>
            <a:off x="4699000" y="4170363"/>
            <a:ext cx="4235450" cy="3667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1429" tIns="45715" rIns="91429" bIns="45715">
            <a:spAutoFit/>
          </a:bodyPr>
          <a:lstStyle/>
          <a:p>
            <a:pPr marL="342900" indent="-342900" eaLnBrk="1" hangingPunct="1"/>
            <a:r>
              <a:rPr lang="ru-RU" sz="1100" b="1">
                <a:solidFill>
                  <a:schemeClr val="bg1"/>
                </a:solidFill>
                <a:latin typeface="Calibri" pitchFamily="34" charset="0"/>
              </a:rPr>
              <a:t>4. РЕКРЕАЦИОННЫЕ ФУНКЦИОНАЛЬНЫЕ ЗОНЫ, В</a:t>
            </a:r>
            <a:r>
              <a:rPr lang="ru-RU" b="1">
                <a:latin typeface="Calibri" pitchFamily="34" charset="0"/>
              </a:rPr>
              <a:t> </a:t>
            </a:r>
            <a:r>
              <a:rPr lang="ru-RU" sz="1100" b="1">
                <a:solidFill>
                  <a:schemeClr val="bg1"/>
                </a:solidFill>
                <a:latin typeface="Calibri" pitchFamily="34" charset="0"/>
              </a:rPr>
              <a:t>Т.Ч.:</a:t>
            </a:r>
          </a:p>
        </p:txBody>
      </p:sp>
      <p:grpSp>
        <p:nvGrpSpPr>
          <p:cNvPr id="14" name="Group 82"/>
          <p:cNvGrpSpPr>
            <a:grpSpLocks/>
          </p:cNvGrpSpPr>
          <p:nvPr/>
        </p:nvGrpSpPr>
        <p:grpSpPr bwMode="auto">
          <a:xfrm>
            <a:off x="4791075" y="4479925"/>
            <a:ext cx="2660650" cy="260350"/>
            <a:chOff x="3170" y="3162"/>
            <a:chExt cx="1676" cy="165"/>
          </a:xfrm>
        </p:grpSpPr>
        <p:pic>
          <p:nvPicPr>
            <p:cNvPr id="174118" name="Picture 8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170" y="3198"/>
              <a:ext cx="299" cy="11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74119" name="Rectangle 81"/>
            <p:cNvSpPr>
              <a:spLocks noChangeArrowheads="1"/>
            </p:cNvSpPr>
            <p:nvPr/>
          </p:nvSpPr>
          <p:spPr bwMode="auto">
            <a:xfrm>
              <a:off x="3443" y="3162"/>
              <a:ext cx="1403" cy="1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lIns="91429" tIns="45715" rIns="91429" bIns="45715">
              <a:spAutoFit/>
            </a:bodyPr>
            <a:lstStyle/>
            <a:p>
              <a:pPr marL="342900" indent="-342900" eaLnBrk="1" hangingPunct="1"/>
              <a:r>
                <a:rPr lang="ru-RU" sz="1100">
                  <a:solidFill>
                    <a:schemeClr val="bg1"/>
                  </a:solidFill>
                  <a:latin typeface="Calibri" pitchFamily="34" charset="0"/>
                </a:rPr>
                <a:t>природно-рекреационные зоны</a:t>
              </a:r>
            </a:p>
          </p:txBody>
        </p:sp>
      </p:grpSp>
      <p:sp>
        <p:nvSpPr>
          <p:cNvPr id="174100" name="Line 83"/>
          <p:cNvSpPr>
            <a:spLocks noChangeShapeType="1"/>
          </p:cNvSpPr>
          <p:nvPr/>
        </p:nvSpPr>
        <p:spPr bwMode="auto">
          <a:xfrm>
            <a:off x="4749800" y="4765675"/>
            <a:ext cx="4152900" cy="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ru-RU"/>
          </a:p>
        </p:txBody>
      </p:sp>
      <p:grpSp>
        <p:nvGrpSpPr>
          <p:cNvPr id="15" name="Group 90"/>
          <p:cNvGrpSpPr>
            <a:grpSpLocks/>
          </p:cNvGrpSpPr>
          <p:nvPr/>
        </p:nvGrpSpPr>
        <p:grpSpPr bwMode="auto">
          <a:xfrm>
            <a:off x="4791075" y="4775200"/>
            <a:ext cx="4202113" cy="260350"/>
            <a:chOff x="3170" y="3348"/>
            <a:chExt cx="2647" cy="164"/>
          </a:xfrm>
        </p:grpSpPr>
        <p:pic>
          <p:nvPicPr>
            <p:cNvPr id="174116" name="Picture 84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170" y="3381"/>
              <a:ext cx="299" cy="11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74117" name="Rectangle 87"/>
            <p:cNvSpPr>
              <a:spLocks noChangeArrowheads="1"/>
            </p:cNvSpPr>
            <p:nvPr/>
          </p:nvSpPr>
          <p:spPr bwMode="auto">
            <a:xfrm>
              <a:off x="3442" y="3348"/>
              <a:ext cx="2375" cy="16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lIns="91429" tIns="45715" rIns="91429" bIns="45715">
              <a:spAutoFit/>
            </a:bodyPr>
            <a:lstStyle/>
            <a:p>
              <a:pPr marL="342900" indent="-342900" eaLnBrk="1" hangingPunct="1"/>
              <a:r>
                <a:rPr lang="ru-RU" sz="1100">
                  <a:solidFill>
                    <a:schemeClr val="bg1"/>
                  </a:solidFill>
                  <a:latin typeface="Calibri" pitchFamily="34" charset="0"/>
                </a:rPr>
                <a:t>ЗОНЫ ОСОБО ОХРАНЯЕМЫХ ПРИРОДНЫХ ТЕРРИТОРИЙ</a:t>
              </a:r>
            </a:p>
          </p:txBody>
        </p:sp>
      </p:grpSp>
      <p:grpSp>
        <p:nvGrpSpPr>
          <p:cNvPr id="16" name="Group 91"/>
          <p:cNvGrpSpPr>
            <a:grpSpLocks/>
          </p:cNvGrpSpPr>
          <p:nvPr/>
        </p:nvGrpSpPr>
        <p:grpSpPr bwMode="auto">
          <a:xfrm>
            <a:off x="4791075" y="5013325"/>
            <a:ext cx="3200400" cy="260350"/>
            <a:chOff x="3170" y="3528"/>
            <a:chExt cx="2015" cy="164"/>
          </a:xfrm>
        </p:grpSpPr>
        <p:pic>
          <p:nvPicPr>
            <p:cNvPr id="174114" name="Picture 85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170" y="3563"/>
              <a:ext cx="299" cy="12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74115" name="Rectangle 89"/>
            <p:cNvSpPr>
              <a:spLocks noChangeArrowheads="1"/>
            </p:cNvSpPr>
            <p:nvPr/>
          </p:nvSpPr>
          <p:spPr bwMode="auto">
            <a:xfrm>
              <a:off x="3442" y="3528"/>
              <a:ext cx="1743" cy="16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 lIns="91429" tIns="45715" rIns="91429" bIns="45715">
              <a:spAutoFit/>
            </a:bodyPr>
            <a:lstStyle/>
            <a:p>
              <a:pPr marL="342900" indent="-342900" eaLnBrk="1" hangingPunct="1"/>
              <a:r>
                <a:rPr lang="ru-RU" sz="1100">
                  <a:solidFill>
                    <a:schemeClr val="bg1"/>
                  </a:solidFill>
                  <a:latin typeface="Calibri" pitchFamily="34" charset="0"/>
                </a:rPr>
                <a:t>ЗОНЫ ВОДНЫХ ПОВЕРХНОСТЕЙ, В Т.Ч.:</a:t>
              </a:r>
            </a:p>
          </p:txBody>
        </p:sp>
      </p:grpSp>
      <p:grpSp>
        <p:nvGrpSpPr>
          <p:cNvPr id="17" name="Group 94"/>
          <p:cNvGrpSpPr>
            <a:grpSpLocks/>
          </p:cNvGrpSpPr>
          <p:nvPr/>
        </p:nvGrpSpPr>
        <p:grpSpPr bwMode="auto">
          <a:xfrm>
            <a:off x="4791075" y="5222875"/>
            <a:ext cx="5354638" cy="428625"/>
            <a:chOff x="3018" y="3450"/>
            <a:chExt cx="3373" cy="270"/>
          </a:xfrm>
        </p:grpSpPr>
        <p:pic>
          <p:nvPicPr>
            <p:cNvPr id="174112" name="Picture 86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018" y="3530"/>
              <a:ext cx="299" cy="11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174113" name="Rectangle 92"/>
            <p:cNvSpPr>
              <a:spLocks noChangeArrowheads="1"/>
            </p:cNvSpPr>
            <p:nvPr/>
          </p:nvSpPr>
          <p:spPr bwMode="auto">
            <a:xfrm>
              <a:off x="3298" y="3450"/>
              <a:ext cx="3093" cy="27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1429" tIns="45715" rIns="91429" bIns="45715">
              <a:spAutoFit/>
            </a:bodyPr>
            <a:lstStyle/>
            <a:p>
              <a:pPr marL="342900" indent="-342900" eaLnBrk="1" hangingPunct="1"/>
              <a:r>
                <a:rPr lang="ru-RU" sz="1100">
                  <a:solidFill>
                    <a:schemeClr val="bg1"/>
                  </a:solidFill>
                  <a:latin typeface="Calibri" pitchFamily="34" charset="0"/>
                </a:rPr>
                <a:t>В СОСТАВЕ ОСОБО ОХРАНЯЕМЫХ ПРИРОДНЫХ</a:t>
              </a:r>
            </a:p>
            <a:p>
              <a:pPr marL="342900" indent="-342900" eaLnBrk="1" hangingPunct="1"/>
              <a:r>
                <a:rPr lang="ru-RU" sz="1100">
                  <a:solidFill>
                    <a:schemeClr val="bg1"/>
                  </a:solidFill>
                  <a:latin typeface="Calibri" pitchFamily="34" charset="0"/>
                </a:rPr>
                <a:t>ТЕРРИТОРИЙ</a:t>
              </a:r>
            </a:p>
          </p:txBody>
        </p:sp>
      </p:grpSp>
      <p:sp>
        <p:nvSpPr>
          <p:cNvPr id="174104" name="Rectangle 95"/>
          <p:cNvSpPr>
            <a:spLocks noChangeArrowheads="1"/>
          </p:cNvSpPr>
          <p:nvPr/>
        </p:nvSpPr>
        <p:spPr bwMode="auto">
          <a:xfrm>
            <a:off x="4775200" y="5581650"/>
            <a:ext cx="3833813" cy="260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1429" tIns="45715" rIns="91429" bIns="45715">
            <a:spAutoFit/>
          </a:bodyPr>
          <a:lstStyle/>
          <a:p>
            <a:pPr marL="342900" indent="-342900" eaLnBrk="1" hangingPunct="1"/>
            <a:r>
              <a:rPr lang="ru-RU" sz="1100" b="1">
                <a:solidFill>
                  <a:schemeClr val="bg1"/>
                </a:solidFill>
                <a:latin typeface="Calibri" pitchFamily="34" charset="0"/>
              </a:rPr>
              <a:t>ЗОНЫ ТРАНСПОРТНОЙ ИНФРАСТРУКТУРЫ, В Т.Ч.:</a:t>
            </a:r>
          </a:p>
        </p:txBody>
      </p:sp>
      <p:pic>
        <p:nvPicPr>
          <p:cNvPr id="174105" name="Picture 96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816475" y="5875338"/>
            <a:ext cx="474663" cy="1889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74106" name="Picture 97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816475" y="6137275"/>
            <a:ext cx="474663" cy="1857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74107" name="Picture 98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816475" y="6394450"/>
            <a:ext cx="474663" cy="1841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74108" name="Rectangle 100"/>
          <p:cNvSpPr>
            <a:spLocks noChangeArrowheads="1"/>
          </p:cNvSpPr>
          <p:nvPr/>
        </p:nvSpPr>
        <p:spPr bwMode="auto">
          <a:xfrm>
            <a:off x="5257800" y="5741988"/>
            <a:ext cx="4572000" cy="428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1429" tIns="45715" rIns="91429" bIns="45715">
            <a:spAutoFit/>
          </a:bodyPr>
          <a:lstStyle/>
          <a:p>
            <a:pPr marL="342900" indent="-342900" eaLnBrk="1" hangingPunct="1"/>
            <a:r>
              <a:rPr lang="ru-RU" sz="1100">
                <a:solidFill>
                  <a:schemeClr val="bg1"/>
                </a:solidFill>
                <a:latin typeface="Calibri" pitchFamily="34" charset="0"/>
              </a:rPr>
              <a:t>зоны линейных объектов внешнего транспорта</a:t>
            </a:r>
          </a:p>
          <a:p>
            <a:pPr marL="342900" indent="-342900" eaLnBrk="1" hangingPunct="1"/>
            <a:r>
              <a:rPr lang="ru-RU" sz="1100">
                <a:solidFill>
                  <a:schemeClr val="bg1"/>
                </a:solidFill>
                <a:latin typeface="Calibri" pitchFamily="34" charset="0"/>
              </a:rPr>
              <a:t>и магистралей общегородского значения, в т.ч.:</a:t>
            </a:r>
          </a:p>
        </p:txBody>
      </p:sp>
      <p:sp>
        <p:nvSpPr>
          <p:cNvPr id="174109" name="Rectangle 101"/>
          <p:cNvSpPr>
            <a:spLocks noChangeArrowheads="1"/>
          </p:cNvSpPr>
          <p:nvPr/>
        </p:nvSpPr>
        <p:spPr bwMode="auto">
          <a:xfrm>
            <a:off x="5283200" y="6102350"/>
            <a:ext cx="3582988" cy="260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1429" tIns="45715" rIns="91429" bIns="45715">
            <a:spAutoFit/>
          </a:bodyPr>
          <a:lstStyle/>
          <a:p>
            <a:pPr marL="342900" indent="-342900" eaLnBrk="1" hangingPunct="1"/>
            <a:r>
              <a:rPr lang="ru-RU" sz="1100">
                <a:solidFill>
                  <a:schemeClr val="bg1"/>
                </a:solidFill>
                <a:latin typeface="Calibri" pitchFamily="34" charset="0"/>
              </a:rPr>
              <a:t>в составе особо охраняемых природных территорий</a:t>
            </a:r>
          </a:p>
        </p:txBody>
      </p:sp>
      <p:sp>
        <p:nvSpPr>
          <p:cNvPr id="174110" name="Rectangle 102"/>
          <p:cNvSpPr>
            <a:spLocks noChangeArrowheads="1"/>
          </p:cNvSpPr>
          <p:nvPr/>
        </p:nvSpPr>
        <p:spPr bwMode="auto">
          <a:xfrm>
            <a:off x="5268913" y="6330950"/>
            <a:ext cx="3078162" cy="260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1429" tIns="45715" rIns="91429" bIns="45715">
            <a:spAutoFit/>
          </a:bodyPr>
          <a:lstStyle/>
          <a:p>
            <a:pPr marL="342900" indent="-342900" eaLnBrk="1" hangingPunct="1"/>
            <a:r>
              <a:rPr lang="ru-RU" sz="1100">
                <a:solidFill>
                  <a:schemeClr val="bg1"/>
                </a:solidFill>
                <a:latin typeface="Calibri" pitchFamily="34" charset="0"/>
              </a:rPr>
              <a:t>зоны прочих объектов внешнего транспорта</a:t>
            </a:r>
          </a:p>
        </p:txBody>
      </p:sp>
      <p:pic>
        <p:nvPicPr>
          <p:cNvPr id="174111" name="Picture 106" descr="01_карта_m8proc"/>
          <p:cNvPicPr>
            <a:picLocks noChangeAspect="1" noChangeArrowheads="1"/>
          </p:cNvPicPr>
          <p:nvPr/>
        </p:nvPicPr>
        <p:blipFill>
          <a:blip r:embed="rId21" cstate="print"/>
          <a:srcRect t="4070"/>
          <a:stretch>
            <a:fillRect/>
          </a:stretch>
        </p:blipFill>
        <p:spPr bwMode="auto">
          <a:xfrm>
            <a:off x="127000" y="484188"/>
            <a:ext cx="4557713" cy="606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1500188" y="0"/>
            <a:ext cx="6045200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функциональные</a:t>
            </a: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 </a:t>
            </a:r>
            <a:r>
              <a:rPr lang="en-US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зоны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    </a:t>
            </a:r>
            <a:r>
              <a:rPr lang="ru-RU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( фрагмент )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pic>
        <p:nvPicPr>
          <p:cNvPr id="175107" name="Picture 14" descr="1_91_Page_1_m57pro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571500"/>
            <a:ext cx="4311650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08" name="Picture 15" descr="1_91_Page_2_m57pro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71500"/>
            <a:ext cx="4311650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kniga_1_Page_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" y="546100"/>
            <a:ext cx="4386263" cy="620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1" name="Picture 3" descr="kniga_1_Page_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838" y="546100"/>
            <a:ext cx="4386262" cy="620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2" name="Rectangle 4"/>
          <p:cNvSpPr>
            <a:spLocks noChangeArrowheads="1"/>
          </p:cNvSpPr>
          <p:nvPr/>
        </p:nvSpPr>
        <p:spPr bwMode="auto">
          <a:xfrm>
            <a:off x="114300" y="87313"/>
            <a:ext cx="8636000" cy="78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marL="342900" indent="-342900" algn="ctr" eaLnBrk="1" hangingPunct="1">
              <a:spcBef>
                <a:spcPct val="50000"/>
              </a:spcBef>
            </a:pPr>
            <a:r>
              <a:rPr lang="ru-RU" i="1" dirty="0" smtClean="0">
                <a:solidFill>
                  <a:schemeClr val="bg1"/>
                </a:solidFill>
                <a:latin typeface="Calibri" pitchFamily="34" charset="0"/>
              </a:rPr>
              <a:t>Параметры  планируемого  развития  функциональных  зон</a:t>
            </a:r>
          </a:p>
          <a:p>
            <a:pPr marL="342900" indent="-342900" algn="ctr" eaLnBrk="1" hangingPunct="1">
              <a:spcBef>
                <a:spcPct val="50000"/>
              </a:spcBef>
            </a:pPr>
            <a:endParaRPr lang="ru-RU" b="1" dirty="0">
              <a:solidFill>
                <a:srgbClr val="FFFF00"/>
              </a:solidFill>
              <a:latin typeface="Calibri" pitchFamily="34" charset="0"/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276225" y="1355725"/>
            <a:ext cx="8613775" cy="4584700"/>
            <a:chOff x="174" y="854"/>
            <a:chExt cx="5426" cy="2888"/>
          </a:xfrm>
        </p:grpSpPr>
        <p:pic>
          <p:nvPicPr>
            <p:cNvPr id="176134" name="Picture 25" descr="kniga_1_Page_03"/>
            <p:cNvPicPr>
              <a:picLocks noChangeAspect="1" noChangeArrowheads="1"/>
            </p:cNvPicPr>
            <p:nvPr/>
          </p:nvPicPr>
          <p:blipFill>
            <a:blip r:embed="rId2" cstate="print"/>
            <a:srcRect l="4343" t="74481" r="8252" b="9061"/>
            <a:stretch>
              <a:fillRect/>
            </a:stretch>
          </p:blipFill>
          <p:spPr bwMode="auto">
            <a:xfrm>
              <a:off x="204" y="854"/>
              <a:ext cx="5396" cy="1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6135" name="Picture 26" descr="kniga_1_Page_04"/>
            <p:cNvPicPr>
              <a:picLocks noChangeAspect="1" noChangeArrowheads="1"/>
            </p:cNvPicPr>
            <p:nvPr/>
          </p:nvPicPr>
          <p:blipFill>
            <a:blip r:embed="rId3" cstate="print"/>
            <a:srcRect l="8618" t="11127" r="3635" b="71872"/>
            <a:stretch>
              <a:fillRect/>
            </a:stretch>
          </p:blipFill>
          <p:spPr bwMode="auto">
            <a:xfrm>
              <a:off x="174" y="2257"/>
              <a:ext cx="5419" cy="1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1537</Words>
  <Application>Microsoft Office PowerPoint</Application>
  <PresentationFormat>Экран (4:3)</PresentationFormat>
  <Paragraphs>147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ПРАВОВЫЕ  АСПЕКТЫ         территориального  планирования  развития  и  планировки  территории  размещения  объектов  транспортной  инфраструктуры</vt:lpstr>
      <vt:lpstr>Слайд 2</vt:lpstr>
      <vt:lpstr>Цели,  состав  и  последовательность  разработки  Генерального  плана</vt:lpstr>
      <vt:lpstr>Слайд 4</vt:lpstr>
      <vt:lpstr>Слайд 5</vt:lpstr>
      <vt:lpstr>Разработка   проекта   планировки</vt:lpstr>
      <vt:lpstr>Слайд 7</vt:lpstr>
      <vt:lpstr>Слайд 8</vt:lpstr>
      <vt:lpstr>Слайд 9</vt:lpstr>
      <vt:lpstr>Основные  показатели  территориального  планирования</vt:lpstr>
      <vt:lpstr>Основные  показатели  территориального  планирования</vt:lpstr>
      <vt:lpstr>Разработка   проекта   планировки</vt:lpstr>
      <vt:lpstr>1). Установление  (изменение)  границ  зон планируемого  размещения  объектов  федерального,  регионального  значения (в т.ч. линейных объектов  и  озелененных  территорий  общего  пользования)        для обеспечения  правовых  оснований  резервирования земель:        а)  в  целях  последующего  изъятия  земельных участков,  или  их  частей  для  государственных  или муниципальных  нужд  (статья 49, часть 2 статьи 70.1 ЗК РФ);        б)  в  целях  последующего  размещения  объектов инфраструктуры,  обороны  и  безопасности,  создания  особо  охраняемых  природных  территорий  </vt:lpstr>
      <vt:lpstr>Границы  зон  планируемого  размещения  объектов</vt:lpstr>
      <vt:lpstr>Границы  зон  планируемого  размещения  объектов</vt:lpstr>
      <vt:lpstr>Границы  зон  планируемого  размещения  объектов</vt:lpstr>
      <vt:lpstr>Границы  зон  планируемого  размещения  объектов</vt:lpstr>
      <vt:lpstr>Границы  зон  планируемого  размещения  объектов</vt:lpstr>
      <vt:lpstr>Слайд 19</vt:lpstr>
      <vt:lpstr>Слайд 20</vt:lpstr>
      <vt:lpstr>Слайд 21</vt:lpstr>
      <vt:lpstr>Слайд 22</vt:lpstr>
      <vt:lpstr>« Красные  линии »</vt:lpstr>
      <vt:lpstr>Слайд 24</vt:lpstr>
      <vt:lpstr>Слайд 25</vt:lpstr>
      <vt:lpstr>Слайд 26</vt:lpstr>
      <vt:lpstr>Слайд 27</vt:lpstr>
      <vt:lpstr>Слайд 28</vt:lpstr>
      <vt:lpstr>Слайд 29</vt:lpstr>
      <vt:lpstr>Публичные  слушания  Генерального  плана</vt:lpstr>
      <vt:lpstr>Публичные  слушания  Генерального  плана</vt:lpstr>
      <vt:lpstr>Публичные  слушания  Генерального  плана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ПРАВОВЫЕ  АСПЕКТЫ         территориального  планирования  развития  и  планировки  территории  размещения  объектов  транспортной  инфраструктуры</dc:title>
  <dc:creator>Oleg</dc:creator>
  <cp:lastModifiedBy>Oleg</cp:lastModifiedBy>
  <cp:revision>2</cp:revision>
  <dcterms:created xsi:type="dcterms:W3CDTF">2014-03-17T17:17:25Z</dcterms:created>
  <dcterms:modified xsi:type="dcterms:W3CDTF">2014-03-17T19:28:24Z</dcterms:modified>
</cp:coreProperties>
</file>