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49" r:id="rId2"/>
  </p:sldMasterIdLst>
  <p:notesMasterIdLst>
    <p:notesMasterId r:id="rId14"/>
  </p:notesMasterIdLst>
  <p:handoutMasterIdLst>
    <p:handoutMasterId r:id="rId15"/>
  </p:handoutMasterIdLst>
  <p:sldIdLst>
    <p:sldId id="256" r:id="rId3"/>
    <p:sldId id="279" r:id="rId4"/>
    <p:sldId id="273" r:id="rId5"/>
    <p:sldId id="266" r:id="rId6"/>
    <p:sldId id="274" r:id="rId7"/>
    <p:sldId id="275" r:id="rId8"/>
    <p:sldId id="281" r:id="rId9"/>
    <p:sldId id="283" r:id="rId10"/>
    <p:sldId id="285" r:id="rId11"/>
    <p:sldId id="290" r:id="rId12"/>
    <p:sldId id="294" r:id="rId13"/>
  </p:sldIdLst>
  <p:sldSz cx="9144000" cy="6858000" type="screen4x3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565" autoAdjust="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26" y="78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156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Times New Roman" pitchFamily="16" charset="0"/>
              <a:buNone/>
              <a:defRPr sz="1200"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 typeface="Times New Roman" pitchFamily="16" charset="0"/>
              <a:buNone/>
              <a:defRPr sz="1200"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43DA2271-A483-452B-90B2-1115EA3647FD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Times New Roman" pitchFamily="16" charset="0"/>
              <a:buNone/>
              <a:defRPr sz="1200"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Font typeface="Times New Roman" pitchFamily="16" charset="0"/>
              <a:buNone/>
              <a:defRPr sz="1200"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BBDFB22D-C506-408C-9A50-E6858965EA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2205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8AE5F191-C1FB-4723-ACA6-A5D586E495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4912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EDF7C07E-BED7-49D3-BD37-1095F2183233}" type="slidenum">
              <a:rPr lang="ru-RU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ru-RU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BDABB118-DC9A-43A1-92B6-79B762FB3B7E}" type="slidenum">
              <a:rPr lang="ru-RU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ru-RU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BDABB118-DC9A-43A1-92B6-79B762FB3B7E}" type="slidenum">
              <a:rPr lang="ru-RU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</a:t>
            </a:fld>
            <a:endParaRPr lang="ru-RU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79B77CC3-4252-4BDB-852C-DF59DE85115C}" type="slidenum">
              <a:rPr lang="ru-RU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</a:t>
            </a:fld>
            <a:endParaRPr lang="ru-RU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  <p:sp>
        <p:nvSpPr>
          <p:cNvPr id="30724" name="Slide Number Placeholder 3"/>
          <p:cNvSpPr txBox="1">
            <a:spLocks noGrp="1"/>
          </p:cNvSpPr>
          <p:nvPr/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A91C1776-65BF-4BD7-A82C-59F182B0D316}" type="slidenum">
              <a:rPr lang="ru-RU" sz="14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7</a:t>
            </a:fld>
            <a:endParaRPr lang="ru-RU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  <p:sp>
        <p:nvSpPr>
          <p:cNvPr id="39940" name="Slide Number Placeholder 3"/>
          <p:cNvSpPr txBox="1">
            <a:spLocks noGrp="1"/>
          </p:cNvSpPr>
          <p:nvPr/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AD39EC54-16DF-4CB4-9393-CC2A77AA8660}" type="slidenum">
              <a:rPr lang="ru-RU" sz="14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8</a:t>
            </a:fld>
            <a:endParaRPr lang="ru-RU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  <p:sp>
        <p:nvSpPr>
          <p:cNvPr id="41988" name="Slide Number Placeholder 3"/>
          <p:cNvSpPr txBox="1">
            <a:spLocks noGrp="1"/>
          </p:cNvSpPr>
          <p:nvPr/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FA579ACF-28D5-42CF-B64F-68E94E0FB578}" type="slidenum">
              <a:rPr lang="ru-RU" sz="14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9</a:t>
            </a:fld>
            <a:endParaRPr lang="ru-RU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5813" cy="5856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856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801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5813" cy="5856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856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801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69163" y="1588"/>
            <a:ext cx="1874837" cy="976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8013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hf hdr="0" ftr="0" dt="0"/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Arial Unicode MS" pitchFamily="34" charset="-128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Arial Unicode MS" pitchFamily="34" charset="-128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Arial Unicode MS" pitchFamily="34" charset="-128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Arial Unicode MS" pitchFamily="34" charset="-128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Arial Unicode MS" pitchFamily="34" charset="-128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Arial Unicode MS" pitchFamily="34" charset="-128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69163" y="1588"/>
            <a:ext cx="1874837" cy="976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8013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</p:sldLayoutIdLst>
  <p:hf hdr="0" ftr="0" dt="0"/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Arial Unicode MS" pitchFamily="34" charset="-128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Arial Unicode MS" pitchFamily="34" charset="-128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Arial Unicode MS" pitchFamily="34" charset="-128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Arial Unicode MS" pitchFamily="34" charset="-128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Arial Unicode MS" pitchFamily="34" charset="-128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Arial Unicode MS" pitchFamily="34" charset="-128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%D1%86%D0%B5%D0%BD%D1%82%D1%80%D0%B0%D0%BB%D1%8C%D0%BD%D1%8B%D0%B9+%D0%B1%D0%B0%D0%BD%D0%BA&amp;source=images&amp;cd=&amp;cad=rja&amp;docid=aLlroQhMkUqbHM&amp;tbnid=fdrfU3U5blO44M:&amp;ved=0CAUQjRw&amp;url=http://tatar-news.ru/centralnyj-bank-rossijskoj-federacii.html&amp;ei=sB8CUozBOsuQ4ASg6YCwDQ&amp;psig=AFQjCNExgoVJ0nmuv19uLdbclP9BKVukRg&amp;ust=1375957264639497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aaa55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53895" y="4312146"/>
            <a:ext cx="2119313" cy="211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FF0000"/>
            </a:outerShdw>
          </a:effectLst>
          <a:scene3d>
            <a:camera prst="orthographicFront">
              <a:rot lat="0" lon="600000" rev="0"/>
            </a:camera>
            <a:lightRig rig="threePt" dir="t"/>
          </a:scene3d>
          <a:sp3d extrusionH="76200">
            <a:bevelT w="127000"/>
            <a:extrusionClr>
              <a:srgbClr val="FF0000"/>
            </a:extrusionClr>
          </a:sp3d>
        </p:spPr>
      </p:pic>
      <p:sp>
        <p:nvSpPr>
          <p:cNvPr id="3076" name="Rectangle 1"/>
          <p:cNvSpPr>
            <a:spLocks noChangeArrowheads="1"/>
          </p:cNvSpPr>
          <p:nvPr/>
        </p:nvSpPr>
        <p:spPr bwMode="auto">
          <a:xfrm>
            <a:off x="1116013" y="1557338"/>
            <a:ext cx="6911975" cy="2592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>
            <a:outerShdw blurRad="76200" dist="12700" dir="8100000" sy="-23000" kx="800400" algn="br" rotWithShape="0">
              <a:srgbClr val="FF0000">
                <a:alpha val="20000"/>
              </a:srgbClr>
            </a:outerShdw>
          </a:effectLst>
        </p:spPr>
        <p:txBody>
          <a:bodyPr wrap="none" lIns="90000" tIns="45000" rIns="90000" bIns="45000" anchor="ctr"/>
          <a:lstStyle/>
          <a:p>
            <a:pPr algn="ctr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GOVERNMENT RELATIONS</a:t>
            </a:r>
          </a:p>
          <a:p>
            <a:pPr algn="ctr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ОАО «АЛЬФА-БАНК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»:</a:t>
            </a:r>
          </a:p>
          <a:p>
            <a:pPr algn="ctr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о</a:t>
            </a: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ценка регулирующего воздействия</a:t>
            </a:r>
          </a:p>
          <a:p>
            <a:pPr algn="ctr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и планирование деятельности 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3077" name="Line 2"/>
          <p:cNvSpPr>
            <a:spLocks noChangeShapeType="1"/>
          </p:cNvSpPr>
          <p:nvPr/>
        </p:nvSpPr>
        <p:spPr bwMode="auto">
          <a:xfrm>
            <a:off x="360363" y="179388"/>
            <a:ext cx="1587" cy="6480175"/>
          </a:xfrm>
          <a:prstGeom prst="line">
            <a:avLst/>
          </a:prstGeom>
          <a:noFill/>
          <a:ln w="360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8" name="Line 3"/>
          <p:cNvSpPr>
            <a:spLocks noChangeShapeType="1"/>
          </p:cNvSpPr>
          <p:nvPr/>
        </p:nvSpPr>
        <p:spPr bwMode="auto">
          <a:xfrm>
            <a:off x="360363" y="6659563"/>
            <a:ext cx="8640762" cy="1587"/>
          </a:xfrm>
          <a:prstGeom prst="line">
            <a:avLst/>
          </a:prstGeom>
          <a:noFill/>
          <a:ln w="360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9" name="Line 4"/>
          <p:cNvSpPr>
            <a:spLocks noChangeShapeType="1"/>
          </p:cNvSpPr>
          <p:nvPr/>
        </p:nvSpPr>
        <p:spPr bwMode="auto">
          <a:xfrm>
            <a:off x="8999538" y="179388"/>
            <a:ext cx="1587" cy="6480175"/>
          </a:xfrm>
          <a:prstGeom prst="line">
            <a:avLst/>
          </a:prstGeom>
          <a:noFill/>
          <a:ln w="36000">
            <a:solidFill>
              <a:srgbClr val="FF3333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0" name="Line 5"/>
          <p:cNvSpPr>
            <a:spLocks noChangeShapeType="1"/>
          </p:cNvSpPr>
          <p:nvPr/>
        </p:nvSpPr>
        <p:spPr bwMode="auto">
          <a:xfrm>
            <a:off x="360363" y="179388"/>
            <a:ext cx="8640762" cy="1587"/>
          </a:xfrm>
          <a:prstGeom prst="line">
            <a:avLst/>
          </a:prstGeom>
          <a:noFill/>
          <a:ln w="36000">
            <a:solidFill>
              <a:srgbClr val="FF3333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39552" y="1412776"/>
            <a:ext cx="1042416" cy="713232"/>
          </a:xfrm>
          <a:prstGeom prst="rect">
            <a:avLst/>
          </a:prstGeom>
          <a:solidFill>
            <a:srgbClr val="EF3123"/>
          </a:solidFill>
        </p:spPr>
        <p:txBody>
          <a:bodyPr lIns="0" tIns="0" rIns="0" bIns="0">
            <a:noAutofit/>
          </a:bodyPr>
          <a:lstStyle/>
          <a:p>
            <a:pPr indent="0" algn="ctr"/>
            <a:endParaRPr lang="ru-RU" sz="1500" dirty="0" smtClean="0">
              <a:solidFill>
                <a:srgbClr val="FFFFFF"/>
              </a:solidFill>
              <a:latin typeface="Arial"/>
            </a:endParaRPr>
          </a:p>
          <a:p>
            <a:pPr indent="0" algn="ctr"/>
            <a:r>
              <a:rPr lang="en-US" sz="1500" dirty="0" smtClean="0">
                <a:solidFill>
                  <a:srgbClr val="FFFFFF"/>
                </a:solidFill>
                <a:latin typeface="Arial"/>
              </a:rPr>
              <a:t>BSC</a:t>
            </a:r>
            <a:endParaRPr lang="en-US" sz="150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19672" y="1412776"/>
            <a:ext cx="7272808" cy="720080"/>
          </a:xfrm>
          <a:prstGeom prst="rect">
            <a:avLst/>
          </a:prstGeom>
          <a:solidFill>
            <a:srgbClr val="E7E7EC"/>
          </a:solidFill>
        </p:spPr>
        <p:txBody>
          <a:bodyPr lIns="0" tIns="0" rIns="0" bIns="0">
            <a:noAutofit/>
          </a:bodyPr>
          <a:lstStyle/>
          <a:p>
            <a:pPr marL="520700" indent="0">
              <a:lnSpc>
                <a:spcPts val="1440"/>
              </a:lnSpc>
              <a:spcBef>
                <a:spcPts val="4410"/>
              </a:spcBef>
            </a:pPr>
            <a:r>
              <a:rPr lang="ru" sz="1400" dirty="0">
                <a:latin typeface="Arial"/>
              </a:rPr>
              <a:t>Инструмент стратегического управления и измерения результативности, представляющий из себя структурированный отчет о результатах выполнения показателей </a:t>
            </a:r>
            <a:r>
              <a:rPr lang="en-US" sz="1400" dirty="0">
                <a:latin typeface="Arial"/>
              </a:rPr>
              <a:t>(KPI </a:t>
            </a:r>
            <a:r>
              <a:rPr lang="ru" sz="1400" dirty="0">
                <a:latin typeface="Arial"/>
              </a:rPr>
              <a:t>и метрик), с помощью которых оценивается достижение целей Банка и Бизнес-линий.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79512" y="2348880"/>
          <a:ext cx="8799576" cy="4093464"/>
        </p:xfrm>
        <a:graphic>
          <a:graphicData uri="http://schemas.openxmlformats.org/drawingml/2006/table">
            <a:tbl>
              <a:tblPr/>
              <a:tblGrid>
                <a:gridCol w="1758696"/>
                <a:gridCol w="7040880"/>
              </a:tblGrid>
              <a:tr h="722376">
                <a:tc>
                  <a:txBody>
                    <a:bodyPr/>
                    <a:lstStyle/>
                    <a:p>
                      <a:pPr marL="114300" indent="0"/>
                      <a:endParaRPr lang="en-US" sz="1500" dirty="0" smtClean="0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marL="114300" indent="0"/>
                      <a:r>
                        <a:rPr lang="ru" sz="1500" dirty="0" smtClean="0">
                          <a:solidFill>
                            <a:srgbClr val="FFFFFF"/>
                          </a:solidFill>
                          <a:latin typeface="Arial"/>
                        </a:rPr>
                        <a:t>Каскадирование</a:t>
                      </a:r>
                      <a:endParaRPr lang="ru" sz="150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27000" marR="101600" indent="0">
                        <a:lnSpc>
                          <a:spcPts val="1440"/>
                        </a:lnSpc>
                      </a:pPr>
                      <a:endParaRPr lang="en-US" sz="1400" dirty="0" smtClean="0">
                        <a:latin typeface="Arial"/>
                      </a:endParaRPr>
                    </a:p>
                    <a:p>
                      <a:pPr marL="127000" marR="101600" indent="0">
                        <a:lnSpc>
                          <a:spcPts val="1440"/>
                        </a:lnSpc>
                      </a:pPr>
                      <a:r>
                        <a:rPr lang="ru" sz="1400" dirty="0" smtClean="0">
                          <a:latin typeface="Arial"/>
                        </a:rPr>
                        <a:t>Постановка </a:t>
                      </a:r>
                      <a:r>
                        <a:rPr lang="ru" sz="1400" dirty="0">
                          <a:latin typeface="Arial"/>
                        </a:rPr>
                        <a:t>Бизнес-линиям, действия которых влияют на достижение целей Банка, идентичных и поддерживающих целей (включая показатели их измерения</a:t>
                      </a:r>
                      <a:r>
                        <a:rPr lang="ru" sz="1400" dirty="0" smtClean="0">
                          <a:latin typeface="Arial"/>
                        </a:rPr>
                        <a:t>)</a:t>
                      </a:r>
                      <a:endParaRPr lang="ru" sz="1400" dirty="0"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115824">
                <a:tc gridSpan="2">
                  <a:txBody>
                    <a:bodyPr/>
                    <a:lstStyle/>
                    <a:p>
                      <a:endParaRPr sz="800" dirty="0"/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</a:tr>
              <a:tr h="719328">
                <a:tc>
                  <a:txBody>
                    <a:bodyPr/>
                    <a:lstStyle/>
                    <a:p>
                      <a:pPr marL="254000" indent="0"/>
                      <a:endParaRPr lang="en-US" sz="1500" dirty="0" smtClean="0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marL="254000" indent="0"/>
                      <a:r>
                        <a:rPr lang="ru" sz="1500" dirty="0" smtClean="0">
                          <a:solidFill>
                            <a:srgbClr val="FFFFFF"/>
                          </a:solidFill>
                          <a:latin typeface="Arial"/>
                        </a:rPr>
                        <a:t>Балансировка</a:t>
                      </a:r>
                      <a:endParaRPr lang="ru" sz="150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27000" marR="101600" indent="0">
                        <a:lnSpc>
                          <a:spcPts val="1440"/>
                        </a:lnSpc>
                      </a:pPr>
                      <a:endParaRPr lang="en-US" sz="1400" dirty="0" smtClean="0">
                        <a:latin typeface="Arial"/>
                      </a:endParaRPr>
                    </a:p>
                    <a:p>
                      <a:pPr marL="127000" marR="101600" indent="0">
                        <a:lnSpc>
                          <a:spcPts val="1440"/>
                        </a:lnSpc>
                      </a:pPr>
                      <a:r>
                        <a:rPr lang="ru" sz="1400" dirty="0" smtClean="0">
                          <a:latin typeface="Arial"/>
                        </a:rPr>
                        <a:t>Определение </a:t>
                      </a:r>
                      <a:r>
                        <a:rPr lang="ru" sz="1400" dirty="0">
                          <a:latin typeface="Arial"/>
                        </a:rPr>
                        <a:t>показателей Бизнес-линий, достижение которых зависит от действий нескольких Бизнес-линий и отражение данных </a:t>
                      </a:r>
                      <a:r>
                        <a:rPr lang="en-US" sz="1400" dirty="0">
                          <a:latin typeface="Arial"/>
                        </a:rPr>
                        <a:t>KPI </a:t>
                      </a:r>
                      <a:r>
                        <a:rPr lang="ru" sz="1400" dirty="0">
                          <a:latin typeface="Arial"/>
                        </a:rPr>
                        <a:t>в </a:t>
                      </a:r>
                      <a:r>
                        <a:rPr lang="en-US" sz="1400" dirty="0">
                          <a:latin typeface="Arial"/>
                        </a:rPr>
                        <a:t>BSC </a:t>
                      </a:r>
                      <a:r>
                        <a:rPr lang="ru" sz="1400" dirty="0">
                          <a:latin typeface="Arial"/>
                        </a:rPr>
                        <a:t>всех влияющих </a:t>
                      </a:r>
                      <a:r>
                        <a:rPr lang="ru" sz="1400" dirty="0" smtClean="0">
                          <a:latin typeface="Arial"/>
                        </a:rPr>
                        <a:t>Бизнес-линий</a:t>
                      </a:r>
                      <a:endParaRPr lang="ru" sz="1400" dirty="0"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121920">
                <a:tc gridSpan="2">
                  <a:txBody>
                    <a:bodyPr/>
                    <a:lstStyle/>
                    <a:p>
                      <a:endParaRPr sz="800" dirty="0"/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</a:tr>
              <a:tr h="719328">
                <a:tc>
                  <a:txBody>
                    <a:bodyPr/>
                    <a:lstStyle/>
                    <a:p>
                      <a:pPr marL="723900" indent="0"/>
                      <a:endParaRPr lang="en-US" sz="1500" dirty="0" smtClean="0">
                        <a:solidFill>
                          <a:srgbClr val="FFFFFF"/>
                        </a:solidFill>
                        <a:latin typeface="+mn-lt"/>
                      </a:endParaRPr>
                    </a:p>
                    <a:p>
                      <a:pPr marL="723900" indent="0"/>
                      <a:r>
                        <a:rPr lang="en-US" sz="1500" dirty="0" smtClean="0">
                          <a:solidFill>
                            <a:srgbClr val="FFFFFF"/>
                          </a:solidFill>
                          <a:latin typeface="+mn-lt"/>
                        </a:rPr>
                        <a:t>KPI</a:t>
                      </a:r>
                      <a:endParaRPr lang="en-US" sz="15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27000" marR="101600" indent="0">
                        <a:lnSpc>
                          <a:spcPts val="1440"/>
                        </a:lnSpc>
                      </a:pPr>
                      <a:endParaRPr lang="en-US" sz="1400" dirty="0" smtClean="0">
                        <a:latin typeface="Arial"/>
                      </a:endParaRPr>
                    </a:p>
                    <a:p>
                      <a:pPr marL="127000" marR="101600" indent="0">
                        <a:lnSpc>
                          <a:spcPts val="1440"/>
                        </a:lnSpc>
                      </a:pPr>
                      <a:r>
                        <a:rPr lang="ru" sz="1400" dirty="0" smtClean="0">
                          <a:latin typeface="Arial"/>
                        </a:rPr>
                        <a:t>Ключевой </a:t>
                      </a:r>
                      <a:r>
                        <a:rPr lang="ru" sz="1400" dirty="0">
                          <a:latin typeface="Arial"/>
                        </a:rPr>
                        <a:t>показатель эффективности, который служит для измерения результативности Банка/Бизнес-линии и результативности сотрудников, оценка выполнения которого помогает определить достижение </a:t>
                      </a:r>
                      <a:r>
                        <a:rPr lang="ru" sz="1400" dirty="0" smtClean="0">
                          <a:latin typeface="Arial"/>
                        </a:rPr>
                        <a:t>целей</a:t>
                      </a:r>
                      <a:endParaRPr lang="ru" sz="1400" dirty="0"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121920">
                <a:tc gridSpan="2">
                  <a:txBody>
                    <a:bodyPr/>
                    <a:lstStyle/>
                    <a:p>
                      <a:endParaRPr sz="800" dirty="0"/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</a:tr>
              <a:tr h="719328">
                <a:tc>
                  <a:txBody>
                    <a:bodyPr/>
                    <a:lstStyle/>
                    <a:p>
                      <a:pPr marL="482600" indent="0"/>
                      <a:endParaRPr lang="en-US" sz="1500" dirty="0" smtClean="0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marL="482600" indent="0"/>
                      <a:r>
                        <a:rPr lang="ru" sz="1500" dirty="0" smtClean="0">
                          <a:solidFill>
                            <a:srgbClr val="FFFFFF"/>
                          </a:solidFill>
                          <a:latin typeface="Arial"/>
                        </a:rPr>
                        <a:t>Метрика</a:t>
                      </a:r>
                      <a:endParaRPr lang="ru" sz="150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27000" marR="279400" indent="0">
                        <a:lnSpc>
                          <a:spcPts val="1440"/>
                        </a:lnSpc>
                      </a:pPr>
                      <a:endParaRPr lang="en-US" sz="1400" dirty="0" smtClean="0">
                        <a:latin typeface="Arial"/>
                      </a:endParaRPr>
                    </a:p>
                    <a:p>
                      <a:pPr marL="127000" marR="279400" indent="0">
                        <a:lnSpc>
                          <a:spcPts val="1440"/>
                        </a:lnSpc>
                      </a:pPr>
                      <a:r>
                        <a:rPr lang="ru" sz="1400" dirty="0" smtClean="0">
                          <a:latin typeface="Arial"/>
                        </a:rPr>
                        <a:t>Дополнительный </a:t>
                      </a:r>
                      <a:r>
                        <a:rPr lang="ru" sz="1400" dirty="0">
                          <a:latin typeface="Arial"/>
                        </a:rPr>
                        <a:t>(по отношению к </a:t>
                      </a:r>
                      <a:r>
                        <a:rPr lang="en-US" sz="1400" dirty="0">
                          <a:latin typeface="Arial"/>
                        </a:rPr>
                        <a:t>KPI) </a:t>
                      </a:r>
                      <a:r>
                        <a:rPr lang="ru" sz="1400" dirty="0">
                          <a:latin typeface="Arial"/>
                        </a:rPr>
                        <a:t>показатель, наблюдение за которым помогает в процессе оценки достижения </a:t>
                      </a:r>
                      <a:r>
                        <a:rPr lang="ru" sz="1400" dirty="0" smtClean="0">
                          <a:latin typeface="Arial"/>
                        </a:rPr>
                        <a:t>целей</a:t>
                      </a:r>
                      <a:endParaRPr lang="ru" sz="1400" dirty="0"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121920">
                <a:tc gridSpan="2">
                  <a:txBody>
                    <a:bodyPr/>
                    <a:lstStyle/>
                    <a:p>
                      <a:endParaRPr sz="800" dirty="0"/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</a:tr>
              <a:tr h="725424">
                <a:tc>
                  <a:txBody>
                    <a:bodyPr/>
                    <a:lstStyle/>
                    <a:p>
                      <a:pPr marL="254000" indent="0"/>
                      <a:endParaRPr lang="en-US" sz="1500" dirty="0" smtClean="0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marL="254000" indent="0"/>
                      <a:r>
                        <a:rPr lang="ru" sz="1500" dirty="0" smtClean="0">
                          <a:solidFill>
                            <a:srgbClr val="FFFFFF"/>
                          </a:solidFill>
                          <a:latin typeface="Arial"/>
                        </a:rPr>
                        <a:t>Личная </a:t>
                      </a:r>
                      <a:r>
                        <a:rPr lang="ru" sz="1500" dirty="0">
                          <a:solidFill>
                            <a:srgbClr val="FFFFFF"/>
                          </a:solidFill>
                          <a:latin typeface="Arial"/>
                        </a:rPr>
                        <a:t>цель</a:t>
                      </a: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27000" marR="101600" indent="0">
                        <a:lnSpc>
                          <a:spcPts val="1440"/>
                        </a:lnSpc>
                      </a:pPr>
                      <a:endParaRPr lang="en-US" sz="1400" dirty="0" smtClean="0">
                        <a:latin typeface="Arial"/>
                      </a:endParaRPr>
                    </a:p>
                    <a:p>
                      <a:pPr marL="127000" marR="101600" indent="0">
                        <a:lnSpc>
                          <a:spcPts val="1440"/>
                        </a:lnSpc>
                      </a:pPr>
                      <a:r>
                        <a:rPr lang="ru" sz="1400" dirty="0" smtClean="0">
                          <a:latin typeface="Arial"/>
                        </a:rPr>
                        <a:t>Цель </a:t>
                      </a:r>
                      <a:r>
                        <a:rPr lang="ru" sz="1400" dirty="0">
                          <a:latin typeface="Arial"/>
                        </a:rPr>
                        <a:t>сотрудника, каскадированная с целей его подразделения, согласованная его руководителем, достижение которой влияет на его </a:t>
                      </a:r>
                      <a:r>
                        <a:rPr lang="ru" sz="1400" dirty="0" smtClean="0">
                          <a:latin typeface="Arial"/>
                        </a:rPr>
                        <a:t>вознаграждение</a:t>
                      </a:r>
                      <a:endParaRPr lang="ru" sz="1400" dirty="0">
                        <a:latin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 bwMode="auto">
          <a:xfrm>
            <a:off x="323528" y="404664"/>
            <a:ext cx="6336704" cy="503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ru-RU" b="1" kern="0" noProof="0" dirty="0" smtClean="0">
                <a:solidFill>
                  <a:srgbClr val="FF0000"/>
                </a:solidFill>
                <a:latin typeface="+mj-lt"/>
                <a:cs typeface="+mj-cs"/>
              </a:rPr>
              <a:t>Планирование деятельности: </a:t>
            </a:r>
            <a:r>
              <a:rPr lang="en-US" b="1" kern="0" noProof="0" dirty="0" smtClean="0">
                <a:solidFill>
                  <a:srgbClr val="FF0000"/>
                </a:solidFill>
                <a:latin typeface="+mj-lt"/>
                <a:cs typeface="+mj-cs"/>
              </a:rPr>
              <a:t>Balance </a:t>
            </a:r>
            <a:r>
              <a:rPr lang="en-US" b="1" kern="0" noProof="0" dirty="0" err="1" smtClean="0">
                <a:solidFill>
                  <a:srgbClr val="FF0000"/>
                </a:solidFill>
                <a:latin typeface="+mj-lt"/>
                <a:cs typeface="+mj-cs"/>
              </a:rPr>
              <a:t>ScoreCard</a:t>
            </a:r>
            <a:r>
              <a:rPr lang="en-US" b="1" kern="0" noProof="0" dirty="0" smtClean="0">
                <a:solidFill>
                  <a:srgbClr val="FF0000"/>
                </a:solidFill>
                <a:latin typeface="+mj-lt"/>
                <a:cs typeface="+mj-cs"/>
              </a:rPr>
              <a:t> (BSC)</a:t>
            </a: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Arial Unicode MS" pitchFamily="34" charset="-128"/>
              <a:cs typeface="+mj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8604250" y="6526793"/>
            <a:ext cx="441146" cy="34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 smtClean="0"/>
              <a:t>14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95536" y="404664"/>
            <a:ext cx="7128792" cy="503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ru-RU" b="1" kern="0" noProof="0" dirty="0" smtClean="0">
                <a:solidFill>
                  <a:srgbClr val="FF0000"/>
                </a:solidFill>
                <a:latin typeface="+mj-lt"/>
                <a:cs typeface="+mj-cs"/>
              </a:rPr>
              <a:t>Структура </a:t>
            </a:r>
            <a:r>
              <a:rPr lang="en-US" b="1" kern="0" noProof="0" dirty="0" smtClean="0">
                <a:solidFill>
                  <a:srgbClr val="FF0000"/>
                </a:solidFill>
                <a:latin typeface="+mj-lt"/>
                <a:cs typeface="+mj-cs"/>
              </a:rPr>
              <a:t>Balance </a:t>
            </a:r>
            <a:r>
              <a:rPr lang="en-US" b="1" kern="0" noProof="0" dirty="0" err="1" smtClean="0">
                <a:solidFill>
                  <a:srgbClr val="FF0000"/>
                </a:solidFill>
                <a:latin typeface="+mj-lt"/>
                <a:cs typeface="+mj-cs"/>
              </a:rPr>
              <a:t>ScoreCard</a:t>
            </a:r>
            <a:r>
              <a:rPr lang="en-US" b="1" kern="0" noProof="0" dirty="0" smtClean="0">
                <a:solidFill>
                  <a:srgbClr val="FF0000"/>
                </a:solidFill>
                <a:latin typeface="+mj-lt"/>
                <a:cs typeface="+mj-cs"/>
              </a:rPr>
              <a:t> (BSC)</a:t>
            </a:r>
            <a:r>
              <a:rPr lang="ru-RU" b="1" kern="0" noProof="0" dirty="0" smtClean="0">
                <a:solidFill>
                  <a:srgbClr val="FF0000"/>
                </a:solidFill>
                <a:latin typeface="+mj-lt"/>
                <a:cs typeface="+mj-cs"/>
              </a:rPr>
              <a:t> </a:t>
            </a: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Arial Unicode MS" pitchFamily="34" charset="-128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0162" y="2728854"/>
            <a:ext cx="8539621" cy="612095"/>
          </a:xfrm>
          <a:prstGeom prst="rect">
            <a:avLst/>
          </a:prstGeom>
          <a:solidFill>
            <a:srgbClr val="00660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27" t="12331" r="2729" b="79156"/>
          <a:stretch/>
        </p:blipFill>
        <p:spPr bwMode="auto">
          <a:xfrm>
            <a:off x="4607071" y="2574518"/>
            <a:ext cx="41227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64279" y="4908358"/>
            <a:ext cx="8539621" cy="612095"/>
          </a:xfrm>
          <a:prstGeom prst="rect">
            <a:avLst/>
          </a:prstGeom>
          <a:solidFill>
            <a:srgbClr val="7030A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27" t="34903" r="8555" b="56151"/>
          <a:stretch/>
        </p:blipFill>
        <p:spPr bwMode="auto">
          <a:xfrm>
            <a:off x="5039119" y="4734758"/>
            <a:ext cx="3664781" cy="590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14583" y="3798654"/>
            <a:ext cx="8539621" cy="612095"/>
          </a:xfrm>
          <a:prstGeom prst="rect">
            <a:avLst/>
          </a:prstGeom>
          <a:solidFill>
            <a:srgbClr val="0070C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47511" y="6137041"/>
            <a:ext cx="8539621" cy="612095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234" r="23975" b="10052"/>
          <a:stretch/>
        </p:blipFill>
        <p:spPr bwMode="auto">
          <a:xfrm>
            <a:off x="5327151" y="5958894"/>
            <a:ext cx="3359981" cy="6000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</p:pic>
      <p:sp>
        <p:nvSpPr>
          <p:cNvPr id="14" name="Прямоугольник 13"/>
          <p:cNvSpPr/>
          <p:nvPr/>
        </p:nvSpPr>
        <p:spPr>
          <a:xfrm>
            <a:off x="231827" y="1452774"/>
            <a:ext cx="8539621" cy="612095"/>
          </a:xfrm>
          <a:prstGeom prst="rect">
            <a:avLst/>
          </a:prstGeom>
          <a:solidFill>
            <a:srgbClr val="FF000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27" t="1" r="-180" b="90551"/>
          <a:stretch/>
        </p:blipFill>
        <p:spPr bwMode="auto">
          <a:xfrm>
            <a:off x="4431998" y="1612465"/>
            <a:ext cx="4351381" cy="623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783177" y="3502034"/>
            <a:ext cx="3939609" cy="593239"/>
          </a:xfrm>
          <a:prstGeom prst="rect">
            <a:avLst/>
          </a:prstGeom>
          <a:solidFill>
            <a:srgbClr val="0070C0">
              <a:alpha val="72000"/>
            </a:srgbClr>
          </a:solidFill>
        </p:spPr>
        <p:txBody>
          <a:bodyPr wrap="square" rtlCol="0">
            <a:spAutoFit/>
          </a:bodyPr>
          <a:lstStyle/>
          <a:p>
            <a:pPr algn="r"/>
            <a:endParaRPr lang="ru-RU" sz="900" b="1" dirty="0" smtClean="0"/>
          </a:p>
          <a:p>
            <a:pPr algn="r"/>
            <a:r>
              <a:rPr lang="ru-RU" sz="2400" b="1" dirty="0" smtClean="0">
                <a:solidFill>
                  <a:schemeClr val="bg1"/>
                </a:solidFill>
                <a:latin typeface="Calibri Light" pitchFamily="34" charset="0"/>
              </a:rPr>
              <a:t>ПРОЦЕССЫ</a:t>
            </a:r>
            <a:endParaRPr lang="ru-RU" sz="400" b="1" dirty="0" smtClean="0">
              <a:solidFill>
                <a:schemeClr val="bg1"/>
              </a:solidFill>
              <a:latin typeface="Calibri Light" pitchFamily="34" charset="0"/>
            </a:endParaRPr>
          </a:p>
          <a:p>
            <a:pPr algn="r"/>
            <a:endParaRPr lang="ru-RU" sz="200" b="1" dirty="0" smtClean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687132" y="6508032"/>
            <a:ext cx="441146" cy="34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 smtClean="0"/>
              <a:t>15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468313" y="476250"/>
            <a:ext cx="6624637" cy="360363"/>
          </a:xfrm>
        </p:spPr>
        <p:txBody>
          <a:bodyPr/>
          <a:lstStyle/>
          <a:p>
            <a:pPr algn="l" eaLnBrk="1"/>
            <a:r>
              <a:rPr lang="ru-RU" sz="2400" b="1" dirty="0" smtClean="0">
                <a:solidFill>
                  <a:srgbClr val="FF0000"/>
                </a:solidFill>
              </a:rPr>
              <a:t>Основные темы</a:t>
            </a:r>
            <a:endParaRPr lang="ru-RU" sz="2400" b="1" dirty="0" smtClean="0">
              <a:solidFill>
                <a:srgbClr val="C0000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468313" y="1125538"/>
            <a:ext cx="7848103" cy="4895850"/>
          </a:xfrm>
        </p:spPr>
        <p:txBody>
          <a:bodyPr/>
          <a:lstStyle/>
          <a:p>
            <a:pPr marL="342900" lvl="0" indent="-342900" algn="l">
              <a:lnSpc>
                <a:spcPct val="83000"/>
              </a:lnSpc>
              <a:buFont typeface="Wingdings" pitchFamily="2" charset="2"/>
              <a:buChar char="ü"/>
            </a:pPr>
            <a:endParaRPr lang="ru-RU" sz="2400" dirty="0" smtClean="0">
              <a:latin typeface="Arial Unicode MS" pitchFamily="34" charset="-128"/>
            </a:endParaRPr>
          </a:p>
          <a:p>
            <a:pPr marL="342900" lvl="0" indent="-342900" algn="l">
              <a:lnSpc>
                <a:spcPct val="83000"/>
              </a:lnSpc>
              <a:buFont typeface="Wingdings" pitchFamily="2" charset="2"/>
              <a:buChar char="ü"/>
            </a:pPr>
            <a:r>
              <a:rPr lang="ru-RU" sz="2400" dirty="0" smtClean="0">
                <a:latin typeface="Arial Unicode MS" pitchFamily="34" charset="-128"/>
              </a:rPr>
              <a:t>Отношения между властью и бизнесом</a:t>
            </a:r>
          </a:p>
          <a:p>
            <a:pPr marL="342900" lvl="0" indent="-342900" algn="l">
              <a:lnSpc>
                <a:spcPct val="83000"/>
              </a:lnSpc>
              <a:buFont typeface="Wingdings" pitchFamily="2" charset="2"/>
              <a:buChar char="ü"/>
            </a:pPr>
            <a:r>
              <a:rPr lang="ru-RU" sz="2400" dirty="0" smtClean="0">
                <a:latin typeface="Arial Unicode MS" pitchFamily="34" charset="-128"/>
              </a:rPr>
              <a:t>Содержание понятий </a:t>
            </a:r>
            <a:r>
              <a:rPr lang="en-US" sz="2400" dirty="0" smtClean="0">
                <a:latin typeface="Arial Unicode MS" pitchFamily="34" charset="-128"/>
              </a:rPr>
              <a:t>GR </a:t>
            </a:r>
            <a:r>
              <a:rPr lang="ru-RU" sz="2400" dirty="0" smtClean="0">
                <a:latin typeface="Arial Unicode MS" pitchFamily="34" charset="-128"/>
              </a:rPr>
              <a:t>и лоббизм</a:t>
            </a:r>
            <a:endParaRPr lang="ru-RU" sz="2400" dirty="0" smtClean="0"/>
          </a:p>
          <a:p>
            <a:pPr marL="342900" lvl="0" indent="-342900" algn="l">
              <a:lnSpc>
                <a:spcPct val="83000"/>
              </a:lnSpc>
              <a:buFont typeface="Wingdings" pitchFamily="2" charset="2"/>
              <a:buChar char="ü"/>
            </a:pPr>
            <a:r>
              <a:rPr lang="ru-RU" sz="2400" dirty="0" smtClean="0">
                <a:latin typeface="Arial Unicode MS" pitchFamily="34" charset="-128"/>
              </a:rPr>
              <a:t>Направления деятельности </a:t>
            </a:r>
            <a:r>
              <a:rPr lang="en-US" sz="2400" dirty="0" smtClean="0">
                <a:latin typeface="Arial Unicode MS" pitchFamily="34" charset="-128"/>
              </a:rPr>
              <a:t>GR</a:t>
            </a:r>
            <a:endParaRPr lang="ru-RU" sz="2400" dirty="0" smtClean="0">
              <a:latin typeface="Arial Unicode MS" pitchFamily="34" charset="-128"/>
            </a:endParaRPr>
          </a:p>
          <a:p>
            <a:pPr marL="342900" lvl="0" indent="-342900" algn="l">
              <a:lnSpc>
                <a:spcPct val="83000"/>
              </a:lnSpc>
              <a:buFont typeface="Wingdings" pitchFamily="2" charset="2"/>
              <a:buChar char="ü"/>
            </a:pPr>
            <a:r>
              <a:rPr lang="ru-RU" sz="2400" dirty="0" smtClean="0">
                <a:latin typeface="Arial Unicode MS" pitchFamily="34" charset="-128"/>
              </a:rPr>
              <a:t>Регулирование бизнеса и роль </a:t>
            </a:r>
            <a:r>
              <a:rPr lang="en-US" sz="2400" dirty="0" smtClean="0">
                <a:latin typeface="Arial Unicode MS" pitchFamily="34" charset="-128"/>
              </a:rPr>
              <a:t>GR</a:t>
            </a:r>
            <a:endParaRPr lang="ru-RU" sz="2400" dirty="0">
              <a:latin typeface="Arial Unicode MS" pitchFamily="34" charset="-128"/>
            </a:endParaRPr>
          </a:p>
          <a:p>
            <a:pPr marL="342900" lvl="0" indent="-342900" algn="l">
              <a:lnSpc>
                <a:spcPct val="83000"/>
              </a:lnSpc>
              <a:buFont typeface="Wingdings" pitchFamily="2" charset="2"/>
              <a:buChar char="ü"/>
            </a:pPr>
            <a:r>
              <a:rPr lang="ru-RU" sz="2400" dirty="0" smtClean="0">
                <a:latin typeface="Arial Unicode MS" pitchFamily="34" charset="-128"/>
              </a:rPr>
              <a:t>Оценка регулирующего воздействия</a:t>
            </a:r>
          </a:p>
          <a:p>
            <a:pPr marL="342900" lvl="0" indent="-342900" algn="l">
              <a:lnSpc>
                <a:spcPct val="83000"/>
              </a:lnSpc>
              <a:buFont typeface="Wingdings" pitchFamily="2" charset="2"/>
              <a:buChar char="ü"/>
            </a:pPr>
            <a:r>
              <a:rPr lang="ru-RU" sz="2400" dirty="0" smtClean="0">
                <a:latin typeface="Arial Unicode MS" pitchFamily="34" charset="-128"/>
              </a:rPr>
              <a:t>Планирование и оценка эффективности деятельности</a:t>
            </a:r>
            <a:r>
              <a:rPr lang="en-US" sz="2400" dirty="0" smtClean="0">
                <a:latin typeface="Arial Unicode MS" pitchFamily="34" charset="-128"/>
              </a:rPr>
              <a:t> GR</a:t>
            </a:r>
            <a:r>
              <a:rPr lang="ru-RU" sz="2400" dirty="0" smtClean="0">
                <a:latin typeface="Arial Unicode MS" pitchFamily="34" charset="-128"/>
              </a:rPr>
              <a:t> </a:t>
            </a:r>
          </a:p>
          <a:p>
            <a:pPr marL="800100" lvl="1" indent="-342900" algn="l">
              <a:lnSpc>
                <a:spcPct val="83000"/>
              </a:lnSpc>
              <a:buFont typeface="Wingdings" pitchFamily="2" charset="2"/>
              <a:buChar char="ü"/>
            </a:pPr>
            <a:r>
              <a:rPr lang="ru-RU" sz="1800" dirty="0" smtClean="0">
                <a:latin typeface="Arial Unicode MS" pitchFamily="34" charset="-128"/>
              </a:rPr>
              <a:t>Постановка и каскадирование целей перед подразделением </a:t>
            </a:r>
            <a:r>
              <a:rPr lang="en-US" sz="1800" dirty="0" smtClean="0">
                <a:latin typeface="Arial Unicode MS" pitchFamily="34" charset="-128"/>
              </a:rPr>
              <a:t>GR</a:t>
            </a:r>
            <a:endParaRPr lang="ru-RU" sz="1800" dirty="0" smtClean="0">
              <a:latin typeface="Arial Unicode MS" pitchFamily="34" charset="-128"/>
            </a:endParaRPr>
          </a:p>
          <a:p>
            <a:pPr marL="800100" lvl="1" indent="-342900" algn="l">
              <a:lnSpc>
                <a:spcPct val="83000"/>
              </a:lnSpc>
              <a:buFont typeface="Wingdings" pitchFamily="2" charset="2"/>
              <a:buChar char="ü"/>
            </a:pPr>
            <a:r>
              <a:rPr lang="ru-RU" sz="1800" dirty="0" smtClean="0">
                <a:latin typeface="Arial Unicode MS" pitchFamily="34" charset="-128"/>
              </a:rPr>
              <a:t>Ключевые показатели эффективности деятельности </a:t>
            </a:r>
            <a:r>
              <a:rPr lang="en-US" sz="1800" dirty="0" smtClean="0">
                <a:latin typeface="Arial Unicode MS" pitchFamily="34" charset="-128"/>
              </a:rPr>
              <a:t>GR </a:t>
            </a:r>
            <a:endParaRPr lang="ru-RU" sz="1800" dirty="0" smtClean="0">
              <a:latin typeface="Arial Unicode MS" pitchFamily="34" charset="-128"/>
            </a:endParaRPr>
          </a:p>
          <a:p>
            <a:pPr marL="342900" indent="-342900" algn="l">
              <a:lnSpc>
                <a:spcPct val="83000"/>
              </a:lnSpc>
              <a:buFont typeface="Wingdings" pitchFamily="2" charset="2"/>
              <a:buChar char="ü"/>
            </a:pPr>
            <a:r>
              <a:rPr lang="ru-RU" sz="2200" dirty="0" smtClean="0">
                <a:latin typeface="Arial Unicode MS" pitchFamily="34" charset="-128"/>
              </a:rPr>
              <a:t>Основные выводы</a:t>
            </a:r>
          </a:p>
        </p:txBody>
      </p:sp>
      <p:cxnSp>
        <p:nvCxnSpPr>
          <p:cNvPr id="5124" name="Straight Connector 4"/>
          <p:cNvCxnSpPr>
            <a:cxnSpLocks noChangeShapeType="1"/>
          </p:cNvCxnSpPr>
          <p:nvPr/>
        </p:nvCxnSpPr>
        <p:spPr bwMode="auto">
          <a:xfrm>
            <a:off x="611188" y="6165850"/>
            <a:ext cx="7921625" cy="0"/>
          </a:xfrm>
          <a:prstGeom prst="line">
            <a:avLst/>
          </a:prstGeom>
          <a:noFill/>
          <a:ln w="34925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250825" y="6237288"/>
            <a:ext cx="8353425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GOVERNMENT RELATIONS </a:t>
            </a:r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ОАО «АЛЬФА-БАНК»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8604250" y="6237288"/>
            <a:ext cx="312906" cy="34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468313" y="476250"/>
            <a:ext cx="6624637" cy="360363"/>
          </a:xfrm>
        </p:spPr>
        <p:txBody>
          <a:bodyPr/>
          <a:lstStyle/>
          <a:p>
            <a:pPr algn="l" eaLnBrk="1"/>
            <a:r>
              <a:rPr lang="en-US" sz="2400" b="1" dirty="0" smtClean="0">
                <a:solidFill>
                  <a:srgbClr val="FF0000"/>
                </a:solidFill>
              </a:rPr>
              <a:t>Government relations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endParaRPr lang="ru-RU" sz="2400" b="1" dirty="0" smtClean="0">
              <a:solidFill>
                <a:srgbClr val="C0000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468313" y="1125538"/>
            <a:ext cx="8280400" cy="4895850"/>
          </a:xfrm>
        </p:spPr>
        <p:txBody>
          <a:bodyPr/>
          <a:lstStyle/>
          <a:p>
            <a:pPr algn="l" eaLnBrk="1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2000" b="1" i="1" u="sng" smtClean="0"/>
          </a:p>
          <a:p>
            <a:pPr algn="l" eaLnBrk="1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 b="1" i="1" u="sng" smtClean="0">
                <a:latin typeface="Arial Unicode MS" pitchFamily="34" charset="-128"/>
              </a:rPr>
              <a:t>Government Relations</a:t>
            </a:r>
            <a:r>
              <a:rPr lang="ru-RU" sz="2000" i="1" u="sng" smtClean="0">
                <a:latin typeface="Arial Unicode MS" pitchFamily="34" charset="-128"/>
              </a:rPr>
              <a:t> </a:t>
            </a:r>
            <a:r>
              <a:rPr lang="en-US" sz="2000" i="1" u="sng" smtClean="0">
                <a:latin typeface="Arial Unicode MS" pitchFamily="34" charset="-128"/>
              </a:rPr>
              <a:t> (GR)</a:t>
            </a:r>
            <a:r>
              <a:rPr lang="ru-RU" sz="2000" i="1" smtClean="0">
                <a:latin typeface="Arial Unicode MS" pitchFamily="34" charset="-128"/>
              </a:rPr>
              <a:t>– взаимодействие бизнеса и власти с целью обеспечения, отстаивания и продвижения интересов бизнеса в системе органов государственной власти.</a:t>
            </a:r>
            <a:r>
              <a:rPr lang="ru-RU" sz="2000" smtClean="0">
                <a:latin typeface="Arial Unicode MS" pitchFamily="34" charset="-128"/>
              </a:rPr>
              <a:t> </a:t>
            </a:r>
            <a:endParaRPr lang="ru-RU" sz="2000" smtClean="0"/>
          </a:p>
          <a:p>
            <a:pPr algn="l" eaLnBrk="1">
              <a:lnSpc>
                <a:spcPct val="200000"/>
              </a:lnSpc>
              <a:spcAft>
                <a:spcPts val="14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000" smtClean="0">
                <a:latin typeface="Arial Unicode MS" pitchFamily="34" charset="-128"/>
              </a:rPr>
              <a:t>Понятие </a:t>
            </a:r>
            <a:r>
              <a:rPr lang="en-US" sz="2000" smtClean="0">
                <a:latin typeface="Arial Unicode MS" pitchFamily="34" charset="-128"/>
              </a:rPr>
              <a:t>GR </a:t>
            </a:r>
            <a:r>
              <a:rPr lang="ru-RU" sz="2000" smtClean="0">
                <a:latin typeface="Arial Unicode MS" pitchFamily="34" charset="-128"/>
              </a:rPr>
              <a:t> более широкое,  чем лоббизм. </a:t>
            </a:r>
            <a:endParaRPr lang="ru-RU" sz="2000" u="sng" smtClean="0"/>
          </a:p>
          <a:p>
            <a:pPr algn="l" eaLnBrk="1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000" smtClean="0">
                <a:latin typeface="Arial Unicode MS" pitchFamily="34" charset="-128"/>
              </a:rPr>
              <a:t>Лоббизм – это достижение конкретного результата для бизнеса во взаимоотношениях с органами государственной власти</a:t>
            </a:r>
            <a:r>
              <a:rPr lang="ru-RU" sz="2000" smtClean="0"/>
              <a:t>, </a:t>
            </a:r>
            <a:r>
              <a:rPr lang="ru-RU" sz="2000" smtClean="0">
                <a:latin typeface="Arial Unicode MS" pitchFamily="34" charset="-128"/>
              </a:rPr>
              <a:t>ключевая подсистема </a:t>
            </a:r>
            <a:r>
              <a:rPr lang="en-US" sz="2000" smtClean="0">
                <a:latin typeface="Arial Unicode MS" pitchFamily="34" charset="-128"/>
              </a:rPr>
              <a:t>GR</a:t>
            </a:r>
            <a:endParaRPr lang="ru-RU" sz="2000" smtClean="0">
              <a:latin typeface="Arial Unicode MS" pitchFamily="34" charset="-128"/>
            </a:endParaRPr>
          </a:p>
        </p:txBody>
      </p:sp>
      <p:cxnSp>
        <p:nvCxnSpPr>
          <p:cNvPr id="5124" name="Straight Connector 4"/>
          <p:cNvCxnSpPr>
            <a:cxnSpLocks noChangeShapeType="1"/>
          </p:cNvCxnSpPr>
          <p:nvPr/>
        </p:nvCxnSpPr>
        <p:spPr bwMode="auto">
          <a:xfrm>
            <a:off x="611188" y="6165850"/>
            <a:ext cx="7921625" cy="0"/>
          </a:xfrm>
          <a:prstGeom prst="line">
            <a:avLst/>
          </a:prstGeom>
          <a:noFill/>
          <a:ln w="34925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250825" y="6237288"/>
            <a:ext cx="8353425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GOVERNMENT RELATIONS </a:t>
            </a:r>
            <a:r>
              <a:rPr lang="ru-RU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ОАО «АЛЬФА-БАНК»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8512175" y="6200775"/>
            <a:ext cx="312906" cy="34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468313" y="333375"/>
            <a:ext cx="6624637" cy="647700"/>
          </a:xfrm>
        </p:spPr>
        <p:txBody>
          <a:bodyPr/>
          <a:lstStyle/>
          <a:p>
            <a:pPr algn="l" eaLnBrk="1"/>
            <a:r>
              <a:rPr lang="ru-RU" sz="2000" b="1" smtClean="0">
                <a:solidFill>
                  <a:srgbClr val="FF0000"/>
                </a:solidFill>
              </a:rPr>
              <a:t>Отношения власти и бизнеса</a:t>
            </a: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468313" y="1052513"/>
            <a:ext cx="8351837" cy="2089150"/>
          </a:xfrm>
        </p:spPr>
        <p:txBody>
          <a:bodyPr/>
          <a:lstStyle/>
          <a:p>
            <a:pPr marL="444500" indent="-444500" algn="l">
              <a:lnSpc>
                <a:spcPct val="100000"/>
              </a:lnSpc>
              <a:spcAft>
                <a:spcPct val="0"/>
              </a:spcAft>
              <a:buSzPct val="45000"/>
              <a:tabLst>
                <a:tab pos="4445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 smtClean="0"/>
              <a:t>С одной стороны - п</a:t>
            </a:r>
            <a:r>
              <a:rPr lang="ru-RU" sz="1600" smtClean="0">
                <a:latin typeface="Arial Unicode MS" pitchFamily="34" charset="-128"/>
              </a:rPr>
              <a:t>редставители  власти</a:t>
            </a:r>
            <a:r>
              <a:rPr lang="ru-RU" sz="1600" smtClean="0"/>
              <a:t>, с другой -  п</a:t>
            </a:r>
            <a:r>
              <a:rPr lang="ru-RU" sz="1600" smtClean="0">
                <a:latin typeface="Arial Unicode MS" pitchFamily="34" charset="-128"/>
              </a:rPr>
              <a:t>редставители бизнеса </a:t>
            </a:r>
          </a:p>
          <a:p>
            <a:pPr marL="444500" indent="-444500" algn="just">
              <a:lnSpc>
                <a:spcPct val="100000"/>
              </a:lnSpc>
              <a:spcAft>
                <a:spcPct val="0"/>
              </a:spcAft>
              <a:buSzPct val="45000"/>
              <a:tabLst>
                <a:tab pos="4445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1600" smtClean="0"/>
          </a:p>
          <a:p>
            <a:pPr marL="444500" indent="-444500" algn="just">
              <a:lnSpc>
                <a:spcPct val="100000"/>
              </a:lnSpc>
              <a:spcAft>
                <a:spcPct val="0"/>
              </a:spcAft>
              <a:buSzPct val="45000"/>
              <a:buFont typeface="Wingdings" pitchFamily="2" charset="2"/>
              <a:buChar char="ü"/>
              <a:tabLst>
                <a:tab pos="4445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 smtClean="0"/>
              <a:t>и</a:t>
            </a:r>
            <a:r>
              <a:rPr lang="ru-RU" sz="1600" smtClean="0">
                <a:latin typeface="Arial Unicode MS" pitchFamily="34" charset="-128"/>
              </a:rPr>
              <a:t>нициатор</a:t>
            </a:r>
            <a:r>
              <a:rPr lang="ru-RU" sz="1600" smtClean="0"/>
              <a:t> отношений -</a:t>
            </a:r>
            <a:r>
              <a:rPr lang="ru-RU" sz="1600" smtClean="0">
                <a:latin typeface="Arial Unicode MS" pitchFamily="34" charset="-128"/>
              </a:rPr>
              <a:t> как правило бизнес</a:t>
            </a:r>
            <a:endParaRPr lang="ru-RU" sz="1600" smtClean="0"/>
          </a:p>
          <a:p>
            <a:pPr marL="444500" indent="-444500" algn="just">
              <a:lnSpc>
                <a:spcPct val="100000"/>
              </a:lnSpc>
              <a:spcAft>
                <a:spcPct val="0"/>
              </a:spcAft>
              <a:buSzPct val="45000"/>
              <a:buFont typeface="Wingdings" pitchFamily="2" charset="2"/>
              <a:buChar char="ü"/>
              <a:tabLst>
                <a:tab pos="4445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 smtClean="0">
                <a:latin typeface="Arial Unicode MS" pitchFamily="34" charset="-128"/>
              </a:rPr>
              <a:t> </a:t>
            </a:r>
            <a:endParaRPr lang="ru-RU" sz="1600" smtClean="0"/>
          </a:p>
          <a:p>
            <a:pPr marL="444500" indent="-444500" algn="just">
              <a:lnSpc>
                <a:spcPct val="100000"/>
              </a:lnSpc>
              <a:spcAft>
                <a:spcPct val="0"/>
              </a:spcAft>
              <a:buSzPct val="45000"/>
              <a:buFont typeface="Wingdings" pitchFamily="2" charset="2"/>
              <a:buChar char="ü"/>
              <a:tabLst>
                <a:tab pos="4445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 smtClean="0"/>
              <a:t>и</a:t>
            </a:r>
            <a:r>
              <a:rPr lang="ru-RU" sz="1600" smtClean="0">
                <a:latin typeface="Arial Unicode MS" pitchFamily="34" charset="-128"/>
              </a:rPr>
              <a:t>нтерес власти </a:t>
            </a:r>
            <a:r>
              <a:rPr lang="ru-RU" sz="1600" smtClean="0"/>
              <a:t>-</a:t>
            </a:r>
            <a:r>
              <a:rPr lang="ru-RU" sz="1600" smtClean="0">
                <a:latin typeface="Arial Unicode MS" pitchFamily="34" charset="-128"/>
              </a:rPr>
              <a:t> обратн</a:t>
            </a:r>
            <a:r>
              <a:rPr lang="ru-RU" sz="1600" smtClean="0"/>
              <a:t>ая</a:t>
            </a:r>
            <a:r>
              <a:rPr lang="ru-RU" sz="1600" smtClean="0">
                <a:latin typeface="Arial Unicode MS" pitchFamily="34" charset="-128"/>
              </a:rPr>
              <a:t> связ</a:t>
            </a:r>
            <a:r>
              <a:rPr lang="ru-RU" sz="1600" smtClean="0"/>
              <a:t>ь</a:t>
            </a:r>
            <a:r>
              <a:rPr lang="ru-RU" sz="1600" smtClean="0">
                <a:latin typeface="Arial Unicode MS" pitchFamily="34" charset="-128"/>
              </a:rPr>
              <a:t> по вопросам регулирования бизнеса в правовой и экономической сферах</a:t>
            </a:r>
            <a:endParaRPr lang="ru-RU" sz="1600" smtClean="0"/>
          </a:p>
          <a:p>
            <a:pPr marL="444500" indent="-444500" algn="just">
              <a:lnSpc>
                <a:spcPct val="100000"/>
              </a:lnSpc>
              <a:spcAft>
                <a:spcPct val="0"/>
              </a:spcAft>
              <a:buSzPct val="45000"/>
              <a:buFont typeface="Wingdings" pitchFamily="2" charset="2"/>
              <a:buChar char="ü"/>
              <a:tabLst>
                <a:tab pos="4445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1600" smtClean="0"/>
          </a:p>
          <a:p>
            <a:pPr marL="444500" indent="-444500">
              <a:lnSpc>
                <a:spcPct val="100000"/>
              </a:lnSpc>
              <a:spcAft>
                <a:spcPct val="0"/>
              </a:spcAft>
              <a:buSzPct val="45000"/>
              <a:tabLst>
                <a:tab pos="4445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 b="1" u="sng" smtClean="0">
                <a:latin typeface="Arial Unicode MS" pitchFamily="34" charset="-128"/>
              </a:rPr>
              <a:t>Взаимоотношения бизнеса и власти можно разделить на две части</a:t>
            </a:r>
            <a:endParaRPr lang="ru-RU" sz="1600" b="1" u="sng" smtClean="0"/>
          </a:p>
          <a:p>
            <a:pPr marL="444500" indent="-444500" algn="just">
              <a:lnSpc>
                <a:spcPct val="100000"/>
              </a:lnSpc>
              <a:spcAft>
                <a:spcPct val="0"/>
              </a:spcAft>
              <a:buSzPct val="45000"/>
              <a:tabLst>
                <a:tab pos="4445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1000" smtClean="0">
              <a:latin typeface="Arial Unicode MS" pitchFamily="34" charset="-128"/>
            </a:endParaRPr>
          </a:p>
        </p:txBody>
      </p:sp>
      <p:cxnSp>
        <p:nvCxnSpPr>
          <p:cNvPr id="7172" name="Straight Connector 4"/>
          <p:cNvCxnSpPr>
            <a:cxnSpLocks noChangeShapeType="1"/>
          </p:cNvCxnSpPr>
          <p:nvPr/>
        </p:nvCxnSpPr>
        <p:spPr bwMode="auto">
          <a:xfrm>
            <a:off x="611188" y="6165850"/>
            <a:ext cx="7921625" cy="0"/>
          </a:xfrm>
          <a:prstGeom prst="line">
            <a:avLst/>
          </a:prstGeom>
          <a:noFill/>
          <a:ln w="34925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7176" name="TextBox 4"/>
          <p:cNvSpPr txBox="1">
            <a:spLocks noChangeArrowheads="1"/>
          </p:cNvSpPr>
          <p:nvPr/>
        </p:nvSpPr>
        <p:spPr bwMode="auto">
          <a:xfrm>
            <a:off x="250825" y="6237288"/>
            <a:ext cx="8281988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GOVERNMENT RELATIONS </a:t>
            </a:r>
            <a:r>
              <a:rPr lang="ru-RU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ОАО «АЛЬФА-БАНК»</a:t>
            </a:r>
          </a:p>
        </p:txBody>
      </p:sp>
      <p:sp>
        <p:nvSpPr>
          <p:cNvPr id="7181" name="Subtitle 2"/>
          <p:cNvSpPr>
            <a:spLocks/>
          </p:cNvSpPr>
          <p:nvPr/>
        </p:nvSpPr>
        <p:spPr bwMode="auto">
          <a:xfrm>
            <a:off x="395288" y="4941888"/>
            <a:ext cx="8351837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/>
          <a:lstStyle/>
          <a:p>
            <a:pPr marL="444500" indent="-444500" algn="just" eaLnBrk="0">
              <a:lnSpc>
                <a:spcPct val="100000"/>
              </a:lnSpc>
              <a:buSzPct val="45000"/>
              <a:tabLst>
                <a:tab pos="4445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900" dirty="0">
                <a:solidFill>
                  <a:srgbClr val="000000"/>
                </a:solidFill>
                <a:latin typeface="Arial Unicode MS" pitchFamily="34" charset="-128"/>
              </a:rPr>
              <a:t> </a:t>
            </a:r>
          </a:p>
          <a:p>
            <a:pPr marL="444500" indent="-444500" algn="ctr" eaLnBrk="0">
              <a:lnSpc>
                <a:spcPct val="100000"/>
              </a:lnSpc>
              <a:buSzPct val="45000"/>
              <a:tabLst>
                <a:tab pos="4445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 dirty="0">
                <a:solidFill>
                  <a:srgbClr val="000000"/>
                </a:solidFill>
                <a:latin typeface="Arial Unicode MS" pitchFamily="34" charset="-128"/>
              </a:rPr>
              <a:t>Компании </a:t>
            </a:r>
            <a:r>
              <a:rPr lang="ru-RU" sz="1600" dirty="0" smtClean="0">
                <a:solidFill>
                  <a:srgbClr val="000000"/>
                </a:solidFill>
                <a:latin typeface="Arial Unicode MS" pitchFamily="34" charset="-128"/>
              </a:rPr>
              <a:t>заинтересованы в том, </a:t>
            </a:r>
            <a:r>
              <a:rPr lang="ru-RU" sz="1600" dirty="0">
                <a:solidFill>
                  <a:srgbClr val="000000"/>
                </a:solidFill>
                <a:latin typeface="Arial Unicode MS" pitchFamily="34" charset="-128"/>
              </a:rPr>
              <a:t>чтобы эти решения соответствовали их представлениям о</a:t>
            </a:r>
            <a:r>
              <a:rPr lang="ru-RU" sz="1600" dirty="0">
                <a:solidFill>
                  <a:srgbClr val="000000"/>
                </a:solidFill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Arial Unicode MS" pitchFamily="34" charset="-128"/>
              </a:rPr>
              <a:t>развитии </a:t>
            </a:r>
            <a:r>
              <a:rPr lang="ru-RU" sz="1600" dirty="0">
                <a:solidFill>
                  <a:srgbClr val="000000"/>
                </a:solidFill>
                <a:latin typeface="Arial Unicode MS" pitchFamily="34" charset="-128"/>
              </a:rPr>
              <a:t>бизнеса</a:t>
            </a:r>
            <a:endParaRPr lang="ru-RU" sz="1600" dirty="0">
              <a:solidFill>
                <a:srgbClr val="000000"/>
              </a:solidFill>
            </a:endParaRPr>
          </a:p>
          <a:p>
            <a:pPr marL="444500" indent="-444500" algn="ctr" eaLnBrk="0">
              <a:lnSpc>
                <a:spcPct val="100000"/>
              </a:lnSpc>
              <a:buSzPct val="45000"/>
              <a:tabLst>
                <a:tab pos="4445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1600" dirty="0">
              <a:solidFill>
                <a:srgbClr val="000000"/>
              </a:solidFill>
            </a:endParaRPr>
          </a:p>
          <a:p>
            <a:pPr marL="444500" indent="-444500" algn="ctr" eaLnBrk="0">
              <a:lnSpc>
                <a:spcPct val="100000"/>
              </a:lnSpc>
              <a:buSzPct val="45000"/>
              <a:tabLst>
                <a:tab pos="4445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 dirty="0">
                <a:solidFill>
                  <a:srgbClr val="000000"/>
                </a:solidFill>
                <a:latin typeface="Arial Unicode MS" pitchFamily="34" charset="-128"/>
              </a:rPr>
              <a:t>Лоббизмом занимаются крупные компании, финансово-промышленные группы</a:t>
            </a:r>
            <a:r>
              <a:rPr lang="ru-RU" sz="900" dirty="0">
                <a:solidFill>
                  <a:srgbClr val="000000"/>
                </a:solidFill>
                <a:latin typeface="Arial Unicode MS" pitchFamily="34" charset="-128"/>
              </a:rPr>
              <a:t> </a:t>
            </a:r>
          </a:p>
        </p:txBody>
      </p:sp>
      <p:sp>
        <p:nvSpPr>
          <p:cNvPr id="7187" name="Rectangle 7"/>
          <p:cNvSpPr>
            <a:spLocks noChangeArrowheads="1"/>
          </p:cNvSpPr>
          <p:nvPr/>
        </p:nvSpPr>
        <p:spPr bwMode="auto">
          <a:xfrm>
            <a:off x="323850" y="3789363"/>
            <a:ext cx="3889375" cy="1223962"/>
          </a:xfrm>
          <a:prstGeom prst="rect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53190" rIns="90000" bIns="45000" anchor="ctr"/>
          <a:lstStyle/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ru-RU" sz="1200"/>
              <a:t>Информационное взаимодействие –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ru-RU" sz="1200"/>
              <a:t>не предполагает влияния на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ru-RU" sz="1200"/>
              <a:t>принятие решения</a:t>
            </a:r>
          </a:p>
        </p:txBody>
      </p:sp>
      <p:sp>
        <p:nvSpPr>
          <p:cNvPr id="7188" name="Rectangle 7"/>
          <p:cNvSpPr>
            <a:spLocks noChangeArrowheads="1"/>
          </p:cNvSpPr>
          <p:nvPr/>
        </p:nvSpPr>
        <p:spPr bwMode="auto">
          <a:xfrm>
            <a:off x="4643438" y="3789363"/>
            <a:ext cx="3889375" cy="1223962"/>
          </a:xfrm>
          <a:prstGeom prst="rect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53190" rIns="90000" bIns="45000" anchor="ctr"/>
          <a:lstStyle/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ru-RU" sz="1200"/>
              <a:t>лоббизм –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ru-RU" sz="1200"/>
              <a:t>предполагает, помимо большого информационного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ru-RU" sz="1200"/>
              <a:t>обмена, влияние на решения,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ru-RU" sz="1200"/>
              <a:t>которые принимает власть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ru-RU" sz="1200"/>
              <a:t>– продвижение конкретных интересов бизнеса</a:t>
            </a:r>
          </a:p>
        </p:txBody>
      </p:sp>
      <p:sp>
        <p:nvSpPr>
          <p:cNvPr id="7189" name="Down Arrow 19"/>
          <p:cNvSpPr>
            <a:spLocks noChangeArrowheads="1"/>
          </p:cNvSpPr>
          <p:nvPr/>
        </p:nvSpPr>
        <p:spPr bwMode="auto">
          <a:xfrm>
            <a:off x="2339975" y="3068638"/>
            <a:ext cx="503238" cy="649287"/>
          </a:xfrm>
          <a:prstGeom prst="downArrow">
            <a:avLst>
              <a:gd name="adj1" fmla="val 50000"/>
              <a:gd name="adj2" fmla="val 83601"/>
            </a:avLst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0" name="Down Arrow 19"/>
          <p:cNvSpPr>
            <a:spLocks noChangeArrowheads="1"/>
          </p:cNvSpPr>
          <p:nvPr/>
        </p:nvSpPr>
        <p:spPr bwMode="auto">
          <a:xfrm>
            <a:off x="6011863" y="3068638"/>
            <a:ext cx="503237" cy="649287"/>
          </a:xfrm>
          <a:prstGeom prst="downArrow">
            <a:avLst>
              <a:gd name="adj1" fmla="val 50000"/>
              <a:gd name="adj2" fmla="val 83602"/>
            </a:avLst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8604250" y="6237288"/>
            <a:ext cx="312906" cy="34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6778625" cy="503237"/>
          </a:xfrm>
        </p:spPr>
        <p:txBody>
          <a:bodyPr/>
          <a:lstStyle/>
          <a:p>
            <a:pPr algn="l"/>
            <a:r>
              <a:rPr lang="ru-RU" sz="2000" b="1" smtClean="0">
                <a:solidFill>
                  <a:srgbClr val="FF0000"/>
                </a:solidFill>
              </a:rPr>
              <a:t>Сторонники - противники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8013" cy="4752975"/>
          </a:xfrm>
        </p:spPr>
        <p:txBody>
          <a:bodyPr/>
          <a:lstStyle/>
          <a:p>
            <a:pPr>
              <a:lnSpc>
                <a:spcPct val="83000"/>
              </a:lnSpc>
            </a:pPr>
            <a:r>
              <a:rPr lang="en-US" sz="2000" b="1" dirty="0" smtClean="0">
                <a:latin typeface="Arial Unicode MS" pitchFamily="34" charset="-128"/>
              </a:rPr>
              <a:t>GR</a:t>
            </a:r>
            <a:r>
              <a:rPr lang="ru-RU" sz="2000" b="1" dirty="0" smtClean="0">
                <a:latin typeface="Arial Unicode MS" pitchFamily="34" charset="-128"/>
              </a:rPr>
              <a:t> - важны сторонники</a:t>
            </a:r>
            <a:endParaRPr lang="ru-RU" sz="2000" b="1" dirty="0" smtClean="0"/>
          </a:p>
          <a:p>
            <a:pPr>
              <a:lnSpc>
                <a:spcPct val="83000"/>
              </a:lnSpc>
              <a:buFont typeface="Wingdings" pitchFamily="2" charset="2"/>
              <a:buChar char="ü"/>
            </a:pPr>
            <a:r>
              <a:rPr lang="ru-RU" sz="1800" dirty="0" smtClean="0">
                <a:latin typeface="Arial Unicode MS" pitchFamily="34" charset="-128"/>
              </a:rPr>
              <a:t>взаимодействия с общественными структурами</a:t>
            </a:r>
            <a:r>
              <a:rPr lang="ru-RU" sz="1800" dirty="0" smtClean="0"/>
              <a:t> – </a:t>
            </a:r>
            <a:r>
              <a:rPr lang="ru-RU" sz="1800" dirty="0" smtClean="0">
                <a:latin typeface="Arial Unicode MS" pitchFamily="34" charset="-128"/>
              </a:rPr>
              <a:t>профессиональными ассоциациями полезно</a:t>
            </a:r>
            <a:endParaRPr lang="ru-RU" sz="1800" dirty="0" smtClean="0"/>
          </a:p>
          <a:p>
            <a:pPr>
              <a:lnSpc>
                <a:spcPct val="83000"/>
              </a:lnSpc>
              <a:buFont typeface="Wingdings" pitchFamily="2" charset="2"/>
              <a:buChar char="ü"/>
            </a:pPr>
            <a:r>
              <a:rPr lang="ru-RU" sz="1800" dirty="0" smtClean="0">
                <a:latin typeface="Arial Unicode MS" pitchFamily="34" charset="-128"/>
              </a:rPr>
              <a:t>по конкретному вопросу могут быть объединены усилия различных</a:t>
            </a:r>
            <a:r>
              <a:rPr lang="ru-RU" sz="1800" u="sng" dirty="0" smtClean="0">
                <a:latin typeface="Arial Unicode MS" pitchFamily="34" charset="-128"/>
              </a:rPr>
              <a:t> </a:t>
            </a:r>
            <a:r>
              <a:rPr lang="ru-RU" sz="1800" dirty="0" smtClean="0">
                <a:latin typeface="Arial Unicode MS" pitchFamily="34" charset="-128"/>
              </a:rPr>
              <a:t>структур в решении задач, которые для них являются одинаково понимаемыми и важными на данном этапе</a:t>
            </a:r>
            <a:endParaRPr lang="ru-RU" sz="1800" dirty="0" smtClean="0"/>
          </a:p>
          <a:p>
            <a:pPr>
              <a:lnSpc>
                <a:spcPct val="83000"/>
              </a:lnSpc>
            </a:pPr>
            <a:r>
              <a:rPr lang="ru-RU" sz="2000" b="1" dirty="0" smtClean="0">
                <a:latin typeface="Arial Unicode MS" pitchFamily="34" charset="-128"/>
              </a:rPr>
              <a:t>Бизнес – это конкурентная среда</a:t>
            </a:r>
            <a:endParaRPr lang="ru-RU" sz="2000" b="1" dirty="0" smtClean="0"/>
          </a:p>
          <a:p>
            <a:pPr>
              <a:lnSpc>
                <a:spcPct val="83000"/>
              </a:lnSpc>
              <a:buFont typeface="Wingdings" pitchFamily="2" charset="2"/>
              <a:buChar char="ü"/>
            </a:pPr>
            <a:r>
              <a:rPr lang="ru-RU" sz="1800" dirty="0" smtClean="0"/>
              <a:t>н</a:t>
            </a:r>
            <a:r>
              <a:rPr lang="ru-RU" sz="1800" dirty="0" smtClean="0">
                <a:latin typeface="Arial Unicode MS" pitchFamily="34" charset="-128"/>
              </a:rPr>
              <a:t>ет друзей и врагов</a:t>
            </a:r>
            <a:r>
              <a:rPr lang="ru-RU" sz="1800" dirty="0" smtClean="0"/>
              <a:t>, е</a:t>
            </a:r>
            <a:r>
              <a:rPr lang="ru-RU" sz="1800" dirty="0" smtClean="0">
                <a:latin typeface="Arial Unicode MS" pitchFamily="34" charset="-128"/>
              </a:rPr>
              <a:t>сть совпадения или не совпадения интересов</a:t>
            </a:r>
            <a:r>
              <a:rPr lang="ru-RU" sz="1800" dirty="0" smtClean="0"/>
              <a:t>, о</a:t>
            </a:r>
            <a:r>
              <a:rPr lang="ru-RU" sz="1800" dirty="0" smtClean="0">
                <a:latin typeface="Arial Unicode MS" pitchFamily="34" charset="-128"/>
              </a:rPr>
              <a:t>тсюда происходит либо взаимодействие, либо конфронтация. </a:t>
            </a:r>
          </a:p>
          <a:p>
            <a:pPr>
              <a:lnSpc>
                <a:spcPct val="83000"/>
              </a:lnSpc>
              <a:buFont typeface="Wingdings" pitchFamily="2" charset="2"/>
              <a:buChar char="ü"/>
            </a:pPr>
            <a:r>
              <a:rPr lang="ru-RU" sz="1800" dirty="0" smtClean="0">
                <a:latin typeface="Arial Unicode MS" pitchFamily="34" charset="-128"/>
              </a:rPr>
              <a:t>жизненно важны</a:t>
            </a:r>
            <a:r>
              <a:rPr lang="ru-RU" sz="1800" dirty="0" smtClean="0"/>
              <a:t>е</a:t>
            </a:r>
            <a:r>
              <a:rPr lang="ru-RU" sz="1800" dirty="0" smtClean="0">
                <a:latin typeface="Arial Unicode MS" pitchFamily="34" charset="-128"/>
              </a:rPr>
              <a:t> вопрос</a:t>
            </a:r>
            <a:r>
              <a:rPr lang="ru-RU" sz="1800" dirty="0" smtClean="0"/>
              <a:t>ы</a:t>
            </a:r>
            <a:r>
              <a:rPr lang="ru-RU" sz="1800" dirty="0" smtClean="0">
                <a:latin typeface="Arial Unicode MS" pitchFamily="34" charset="-128"/>
              </a:rPr>
              <a:t> для своего бизнеса, каждый игрок будет решать самостоятельно </a:t>
            </a:r>
          </a:p>
          <a:p>
            <a:pPr>
              <a:lnSpc>
                <a:spcPct val="83000"/>
              </a:lnSpc>
              <a:buFont typeface="Wingdings" pitchFamily="2" charset="2"/>
              <a:buChar char="ü"/>
            </a:pPr>
            <a:r>
              <a:rPr lang="ru-RU" sz="1800" dirty="0" smtClean="0">
                <a:latin typeface="Arial Unicode MS" pitchFamily="34" charset="-128"/>
              </a:rPr>
              <a:t>большие  проекты делаются в интересах компании, в тоже время</a:t>
            </a:r>
            <a:r>
              <a:rPr lang="ru-RU" sz="1800" dirty="0" smtClean="0"/>
              <a:t> - </a:t>
            </a:r>
            <a:r>
              <a:rPr lang="ru-RU" sz="1800" dirty="0" smtClean="0">
                <a:latin typeface="Arial Unicode MS" pitchFamily="34" charset="-128"/>
              </a:rPr>
              <a:t>в интересах рынка и всех участников </a:t>
            </a:r>
            <a:r>
              <a:rPr lang="ru-RU" sz="1800" dirty="0" err="1" smtClean="0">
                <a:latin typeface="Arial Unicode MS" pitchFamily="34" charset="-128"/>
              </a:rPr>
              <a:t>процесса</a:t>
            </a:r>
            <a:r>
              <a:rPr lang="ru-RU" sz="1800" dirty="0" err="1" smtClean="0"/>
              <a:t>,и</a:t>
            </a:r>
            <a:r>
              <a:rPr lang="ru-RU" sz="1800" dirty="0" err="1" smtClean="0">
                <a:latin typeface="Arial Unicode MS" pitchFamily="34" charset="-128"/>
              </a:rPr>
              <a:t>нтересы</a:t>
            </a:r>
            <a:r>
              <a:rPr lang="ru-RU" sz="1800" dirty="0" smtClean="0">
                <a:latin typeface="Arial Unicode MS" pitchFamily="34" charset="-128"/>
              </a:rPr>
              <a:t> крупных компаний вольно или невольно отражают вектор развития экономических отношений</a:t>
            </a:r>
          </a:p>
        </p:txBody>
      </p:sp>
      <p:cxnSp>
        <p:nvCxnSpPr>
          <p:cNvPr id="50180" name="Straight Connector 4"/>
          <p:cNvCxnSpPr>
            <a:cxnSpLocks noChangeShapeType="1"/>
          </p:cNvCxnSpPr>
          <p:nvPr/>
        </p:nvCxnSpPr>
        <p:spPr bwMode="auto">
          <a:xfrm>
            <a:off x="611188" y="6092825"/>
            <a:ext cx="7921625" cy="0"/>
          </a:xfrm>
          <a:prstGeom prst="line">
            <a:avLst/>
          </a:prstGeom>
          <a:noFill/>
          <a:ln w="34925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50181" name="TextBox 4"/>
          <p:cNvSpPr txBox="1">
            <a:spLocks noChangeArrowheads="1"/>
          </p:cNvSpPr>
          <p:nvPr/>
        </p:nvSpPr>
        <p:spPr bwMode="auto">
          <a:xfrm>
            <a:off x="250825" y="6237288"/>
            <a:ext cx="8353425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GOVERNMENT RELATIONS </a:t>
            </a:r>
            <a:r>
              <a:rPr lang="ru-RU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ОАО «АЛЬФА-БАНК»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8604250" y="6237288"/>
            <a:ext cx="18415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8604250" y="6237288"/>
            <a:ext cx="312906" cy="34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6778625" cy="503237"/>
          </a:xfrm>
        </p:spPr>
        <p:txBody>
          <a:bodyPr/>
          <a:lstStyle/>
          <a:p>
            <a:pPr algn="l"/>
            <a:r>
              <a:rPr lang="ru-RU" sz="1800" b="1" dirty="0" smtClean="0">
                <a:solidFill>
                  <a:srgbClr val="FF0000"/>
                </a:solidFill>
              </a:rPr>
              <a:t>Тематические блоки вопросов</a:t>
            </a:r>
            <a:r>
              <a:rPr lang="en-US" sz="1800" b="1" dirty="0" smtClean="0">
                <a:solidFill>
                  <a:srgbClr val="FF0000"/>
                </a:solidFill>
              </a:rPr>
              <a:t> GR</a:t>
            </a:r>
            <a:r>
              <a:rPr lang="ru-RU" sz="1800" b="1" dirty="0" smtClean="0">
                <a:solidFill>
                  <a:srgbClr val="FF0000"/>
                </a:solidFill>
              </a:rPr>
              <a:t>-подразделения Банка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8013" cy="4932363"/>
          </a:xfrm>
        </p:spPr>
        <p:txBody>
          <a:bodyPr/>
          <a:lstStyle/>
          <a:p>
            <a:pPr marL="609600" indent="-609600">
              <a:lnSpc>
                <a:spcPct val="150000"/>
              </a:lnSpc>
              <a:spcAft>
                <a:spcPts val="1400"/>
              </a:spcAft>
              <a:buFont typeface="Wingdings" pitchFamily="2" charset="2"/>
              <a:buChar char="ü"/>
            </a:pPr>
            <a:r>
              <a:rPr lang="ru-RU" sz="1800" smtClean="0">
                <a:latin typeface="Arial Unicode MS" pitchFamily="34" charset="-128"/>
              </a:rPr>
              <a:t>Выстраивание и развитие отношений с органами государственной власти, деятельность которых затрагивает сферу интересов Банка или всей Группы</a:t>
            </a:r>
          </a:p>
          <a:p>
            <a:pPr marL="609600" indent="-609600">
              <a:lnSpc>
                <a:spcPct val="150000"/>
              </a:lnSpc>
              <a:spcAft>
                <a:spcPts val="1400"/>
              </a:spcAft>
              <a:buFont typeface="Wingdings" pitchFamily="2" charset="2"/>
              <a:buChar char="ü"/>
            </a:pPr>
            <a:r>
              <a:rPr lang="ru-RU" sz="1800" smtClean="0">
                <a:latin typeface="Arial Unicode MS" pitchFamily="34" charset="-128"/>
              </a:rPr>
              <a:t>Решение стратегических задач развития Банка и Группы через создание нормативно-правовых условий для продвижения бизнес проектов компании</a:t>
            </a:r>
          </a:p>
          <a:p>
            <a:pPr marL="609600" indent="-609600">
              <a:lnSpc>
                <a:spcPct val="150000"/>
              </a:lnSpc>
              <a:spcAft>
                <a:spcPts val="1400"/>
              </a:spcAft>
              <a:buFont typeface="Wingdings" pitchFamily="2" charset="2"/>
              <a:buChar char="ü"/>
            </a:pPr>
            <a:r>
              <a:rPr lang="ru-RU" sz="1800" smtClean="0">
                <a:latin typeface="Arial Unicode MS" pitchFamily="34" charset="-128"/>
              </a:rPr>
              <a:t>Обеспечение снятия рисков, возникающих в связи с действиями органов государственной власти в процессе деятельности компании</a:t>
            </a:r>
          </a:p>
          <a:p>
            <a:pPr marL="609600" indent="-609600">
              <a:lnSpc>
                <a:spcPct val="150000"/>
              </a:lnSpc>
              <a:spcAft>
                <a:spcPts val="1400"/>
              </a:spcAft>
              <a:buFont typeface="Wingdings" pitchFamily="2" charset="2"/>
              <a:buChar char="ü"/>
            </a:pPr>
            <a:r>
              <a:rPr lang="ru-RU" sz="1800" smtClean="0">
                <a:latin typeface="Arial Unicode MS" pitchFamily="34" charset="-128"/>
              </a:rPr>
              <a:t>Решение текущих задач деятельности компании, обеспечение со стороны регулятивных органов комфортной среды для бизнеса</a:t>
            </a:r>
          </a:p>
        </p:txBody>
      </p:sp>
      <p:cxnSp>
        <p:nvCxnSpPr>
          <p:cNvPr id="51204" name="Straight Connector 4"/>
          <p:cNvCxnSpPr>
            <a:cxnSpLocks noChangeShapeType="1"/>
          </p:cNvCxnSpPr>
          <p:nvPr/>
        </p:nvCxnSpPr>
        <p:spPr bwMode="auto">
          <a:xfrm>
            <a:off x="611188" y="6165850"/>
            <a:ext cx="7921625" cy="0"/>
          </a:xfrm>
          <a:prstGeom prst="line">
            <a:avLst/>
          </a:prstGeom>
          <a:noFill/>
          <a:ln w="34925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51205" name="TextBox 4"/>
          <p:cNvSpPr txBox="1">
            <a:spLocks noChangeArrowheads="1"/>
          </p:cNvSpPr>
          <p:nvPr/>
        </p:nvSpPr>
        <p:spPr bwMode="auto">
          <a:xfrm>
            <a:off x="250825" y="6237288"/>
            <a:ext cx="8208963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GOVERNMENT RELATIONS </a:t>
            </a:r>
            <a:r>
              <a:rPr lang="ru-RU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ОАО «АЛЬФА-БАНК»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8604250" y="6237288"/>
            <a:ext cx="312906" cy="34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/>
              <a:t>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 idx="4294967295"/>
          </p:nvPr>
        </p:nvSpPr>
        <p:spPr>
          <a:xfrm>
            <a:off x="323528" y="476672"/>
            <a:ext cx="5834062" cy="503238"/>
          </a:xfrm>
        </p:spPr>
        <p:txBody>
          <a:bodyPr/>
          <a:lstStyle/>
          <a:p>
            <a:pPr algn="l" eaLnBrk="1">
              <a:defRPr/>
            </a:pPr>
            <a:r>
              <a:rPr lang="ru-RU" sz="1800" b="1" dirty="0" smtClean="0">
                <a:solidFill>
                  <a:srgbClr val="FF0000"/>
                </a:solidFill>
              </a:rPr>
              <a:t>Современные тенденции законодательного регулирования в банковской системе</a:t>
            </a:r>
          </a:p>
        </p:txBody>
      </p:sp>
      <p:sp>
        <p:nvSpPr>
          <p:cNvPr id="49158" name="AutoShape 30"/>
          <p:cNvSpPr>
            <a:spLocks noChangeArrowheads="1"/>
          </p:cNvSpPr>
          <p:nvPr/>
        </p:nvSpPr>
        <p:spPr bwMode="auto">
          <a:xfrm>
            <a:off x="900113" y="1268760"/>
            <a:ext cx="7561262" cy="936625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FF1111">
                  <a:alpha val="28998"/>
                </a:srgbClr>
              </a:gs>
              <a:gs pos="100000">
                <a:schemeClr val="folHlink">
                  <a:alpha val="50998"/>
                </a:schemeClr>
              </a:gs>
            </a:gsLst>
            <a:lin ang="5400000" scaled="1"/>
          </a:gradFill>
          <a:ln w="15875">
            <a:solidFill>
              <a:srgbClr val="FF1111"/>
            </a:solidFill>
            <a:miter lim="800000"/>
            <a:headEnd/>
            <a:tailEnd/>
          </a:ln>
        </p:spPr>
        <p:txBody>
          <a:bodyPr anchor="ctr" anchorCtr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cross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1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ТЕНДЕНЦИИ ЗАКОНОДАТЕЛЬНОГО РЕГУЛИРОВАНИЯ</a:t>
            </a:r>
          </a:p>
        </p:txBody>
      </p:sp>
      <p:sp>
        <p:nvSpPr>
          <p:cNvPr id="38" name="AutoShape 12"/>
          <p:cNvSpPr>
            <a:spLocks noChangeArrowheads="1"/>
          </p:cNvSpPr>
          <p:nvPr/>
        </p:nvSpPr>
        <p:spPr bwMode="auto">
          <a:xfrm>
            <a:off x="263525" y="2643188"/>
            <a:ext cx="2076450" cy="35941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chemeClr val="folHlink">
                  <a:alpha val="89998"/>
                </a:schemeClr>
              </a:gs>
              <a:gs pos="100000">
                <a:srgbClr val="FF1111">
                  <a:alpha val="28998"/>
                </a:srgbClr>
              </a:gs>
            </a:gsLst>
            <a:lin ang="5400000" scaled="1"/>
          </a:gradFill>
          <a:ln w="19050">
            <a:solidFill>
              <a:srgbClr val="FF111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ru-RU" sz="1400" b="1" dirty="0">
                <a:solidFill>
                  <a:srgbClr val="333333"/>
                </a:solidFill>
                <a:latin typeface="Arial" charset="0"/>
              </a:rPr>
              <a:t> </a:t>
            </a:r>
          </a:p>
          <a:p>
            <a:pPr>
              <a:defRPr/>
            </a:pPr>
            <a:endParaRPr lang="ru-RU" sz="1400" b="1" dirty="0">
              <a:solidFill>
                <a:srgbClr val="333333"/>
              </a:solidFill>
              <a:latin typeface="Arial" charset="0"/>
            </a:endParaRPr>
          </a:p>
          <a:p>
            <a:pPr>
              <a:defRPr/>
            </a:pPr>
            <a:r>
              <a:rPr lang="ru-RU" sz="1400" b="1" dirty="0">
                <a:solidFill>
                  <a:srgbClr val="333333"/>
                </a:solidFill>
                <a:latin typeface="Arial" charset="0"/>
              </a:rPr>
              <a:t>Снижение темпов роста рынка потребительского кредитования правовыми и </a:t>
            </a:r>
            <a:r>
              <a:rPr lang="ru-RU" sz="1400" b="1" dirty="0" err="1">
                <a:solidFill>
                  <a:srgbClr val="333333"/>
                </a:solidFill>
                <a:latin typeface="Arial" charset="0"/>
              </a:rPr>
              <a:t>административ-ными</a:t>
            </a:r>
            <a:r>
              <a:rPr lang="ru-RU" sz="1400" b="1" dirty="0">
                <a:solidFill>
                  <a:srgbClr val="333333"/>
                </a:solidFill>
                <a:latin typeface="Arial" charset="0"/>
              </a:rPr>
              <a:t> средствами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ru-RU" sz="1400" b="1" dirty="0">
              <a:solidFill>
                <a:srgbClr val="333333"/>
              </a:solidFill>
              <a:latin typeface="Arial" charset="0"/>
            </a:endParaRPr>
          </a:p>
          <a:p>
            <a:pPr>
              <a:defRPr/>
            </a:pPr>
            <a:r>
              <a:rPr lang="ru-RU" sz="1400" b="1" dirty="0">
                <a:solidFill>
                  <a:srgbClr val="333333"/>
                </a:solidFill>
                <a:latin typeface="Arial" charset="0"/>
              </a:rPr>
              <a:t>Совершенствование механизмов защиты прав граждан-заемщиков</a:t>
            </a:r>
          </a:p>
          <a:p>
            <a:pPr>
              <a:defRPr/>
            </a:pPr>
            <a:endParaRPr lang="ru-RU" sz="1400" b="1" dirty="0">
              <a:solidFill>
                <a:srgbClr val="333333"/>
              </a:solidFill>
              <a:latin typeface="Arial" charset="0"/>
            </a:endParaRPr>
          </a:p>
          <a:p>
            <a:pPr>
              <a:defRPr/>
            </a:pPr>
            <a:endParaRPr lang="ru-RU" sz="1400" b="1" dirty="0">
              <a:solidFill>
                <a:srgbClr val="333333"/>
              </a:solidFill>
              <a:latin typeface="Arial" charset="0"/>
            </a:endParaRPr>
          </a:p>
        </p:txBody>
      </p:sp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2484438" y="3073400"/>
            <a:ext cx="2052637" cy="330835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chemeClr val="folHlink">
                  <a:alpha val="89998"/>
                </a:schemeClr>
              </a:gs>
              <a:gs pos="100000">
                <a:srgbClr val="FF1111">
                  <a:alpha val="28998"/>
                </a:srgbClr>
              </a:gs>
            </a:gsLst>
            <a:lin ang="5400000" scaled="1"/>
          </a:gradFill>
          <a:ln w="19050">
            <a:solidFill>
              <a:srgbClr val="FF1111"/>
            </a:solidFill>
            <a:round/>
            <a:headEnd/>
            <a:tailEnd/>
          </a:ln>
        </p:spPr>
        <p:txBody>
          <a:bodyPr anchor="ctr"/>
          <a:lstStyle/>
          <a:p>
            <a:endParaRPr lang="ru-RU" sz="1400" b="1" dirty="0">
              <a:solidFill>
                <a:srgbClr val="333333"/>
              </a:solidFill>
              <a:latin typeface="Arial" charset="0"/>
            </a:endParaRPr>
          </a:p>
          <a:p>
            <a:endParaRPr lang="ru-RU" sz="1400" b="1" dirty="0">
              <a:solidFill>
                <a:srgbClr val="333333"/>
              </a:solidFill>
              <a:latin typeface="Arial" charset="0"/>
            </a:endParaRPr>
          </a:p>
          <a:p>
            <a:endParaRPr lang="ru-RU" sz="1400" b="1" dirty="0">
              <a:solidFill>
                <a:srgbClr val="333333"/>
              </a:solidFill>
              <a:latin typeface="Arial" charset="0"/>
            </a:endParaRPr>
          </a:p>
          <a:p>
            <a:r>
              <a:rPr lang="ru-RU" sz="1400" b="1" dirty="0">
                <a:solidFill>
                  <a:srgbClr val="333333"/>
                </a:solidFill>
                <a:latin typeface="Arial" charset="0"/>
              </a:rPr>
              <a:t>Снижение процентных ставок на рынке корпоративного кредитования</a:t>
            </a:r>
          </a:p>
          <a:p>
            <a:endParaRPr lang="ru-RU" sz="1400" b="1" dirty="0">
              <a:solidFill>
                <a:srgbClr val="333333"/>
              </a:solidFill>
              <a:latin typeface="Arial" charset="0"/>
            </a:endParaRPr>
          </a:p>
          <a:p>
            <a:r>
              <a:rPr lang="ru-RU" sz="1400" b="1" dirty="0">
                <a:solidFill>
                  <a:srgbClr val="333333"/>
                </a:solidFill>
                <a:latin typeface="Arial" charset="0"/>
              </a:rPr>
              <a:t>Снижение рисков кредиторов посредством улучшения регулирования обеспечения залогов и процедур банкротства </a:t>
            </a: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672013" y="3090863"/>
            <a:ext cx="2160587" cy="3290887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chemeClr val="folHlink">
                  <a:alpha val="89998"/>
                </a:schemeClr>
              </a:gs>
              <a:gs pos="100000">
                <a:srgbClr val="FF1111">
                  <a:alpha val="28998"/>
                </a:srgbClr>
              </a:gs>
            </a:gsLst>
            <a:lin ang="5400000" scaled="1"/>
          </a:gradFill>
          <a:ln w="19050">
            <a:solidFill>
              <a:srgbClr val="FF1111"/>
            </a:solidFill>
            <a:round/>
            <a:headEnd/>
            <a:tailEnd/>
          </a:ln>
        </p:spPr>
        <p:txBody>
          <a:bodyPr anchor="ctr"/>
          <a:lstStyle/>
          <a:p>
            <a:endParaRPr lang="ru-RU" sz="1400" b="1">
              <a:solidFill>
                <a:srgbClr val="333333"/>
              </a:solidFill>
              <a:latin typeface="Arial" charset="0"/>
            </a:endParaRPr>
          </a:p>
          <a:p>
            <a:endParaRPr lang="ru-RU" sz="1400" b="1">
              <a:solidFill>
                <a:srgbClr val="333333"/>
              </a:solidFill>
              <a:latin typeface="Arial" charset="0"/>
            </a:endParaRPr>
          </a:p>
          <a:p>
            <a:endParaRPr lang="ru-RU" sz="1400" b="1">
              <a:solidFill>
                <a:srgbClr val="333333"/>
              </a:solidFill>
              <a:latin typeface="Arial" charset="0"/>
            </a:endParaRPr>
          </a:p>
          <a:p>
            <a:r>
              <a:rPr lang="ru-RU" sz="1400" b="1">
                <a:solidFill>
                  <a:srgbClr val="333333"/>
                </a:solidFill>
                <a:latin typeface="Arial" charset="0"/>
              </a:rPr>
              <a:t>Развитие рынка платежных услуг и совершенствование законодательства, направленного на развитие безналичных расчетов</a:t>
            </a:r>
          </a:p>
          <a:p>
            <a:endParaRPr lang="ru-RU" sz="1400" b="1">
              <a:solidFill>
                <a:srgbClr val="333333"/>
              </a:solidFill>
              <a:latin typeface="Arial" charset="0"/>
            </a:endParaRPr>
          </a:p>
          <a:p>
            <a:r>
              <a:rPr lang="ru-RU" sz="1400" b="1">
                <a:solidFill>
                  <a:srgbClr val="333333"/>
                </a:solidFill>
                <a:latin typeface="Arial" charset="0"/>
              </a:rPr>
              <a:t>Совершенствование механизмов защиты прав потребителей в сфере платежных услуг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7002463" y="2667000"/>
            <a:ext cx="2039937" cy="3570288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chemeClr val="folHlink">
                  <a:alpha val="89998"/>
                </a:schemeClr>
              </a:gs>
              <a:gs pos="100000">
                <a:srgbClr val="FF1111">
                  <a:alpha val="28998"/>
                </a:srgbClr>
              </a:gs>
            </a:gsLst>
            <a:lin ang="5400000" scaled="1"/>
          </a:gradFill>
          <a:ln w="19050">
            <a:solidFill>
              <a:srgbClr val="FF1111"/>
            </a:solidFill>
            <a:round/>
            <a:headEnd/>
            <a:tailEnd/>
          </a:ln>
        </p:spPr>
        <p:txBody>
          <a:bodyPr anchor="ctr"/>
          <a:lstStyle/>
          <a:p>
            <a:endParaRPr lang="ru-RU" sz="1400" b="1">
              <a:solidFill>
                <a:srgbClr val="333333"/>
              </a:solidFill>
              <a:latin typeface="Arial" charset="0"/>
            </a:endParaRPr>
          </a:p>
          <a:p>
            <a:r>
              <a:rPr lang="ru-RU" sz="1400" b="1">
                <a:solidFill>
                  <a:srgbClr val="333333"/>
                </a:solidFill>
                <a:latin typeface="Arial" charset="0"/>
              </a:rPr>
              <a:t>Создание  международного финансового центра</a:t>
            </a:r>
          </a:p>
          <a:p>
            <a:endParaRPr lang="ru-RU" sz="1400" b="1">
              <a:solidFill>
                <a:srgbClr val="333333"/>
              </a:solidFill>
              <a:latin typeface="Arial" charset="0"/>
            </a:endParaRPr>
          </a:p>
          <a:p>
            <a:r>
              <a:rPr lang="ru-RU" sz="1400" b="1">
                <a:solidFill>
                  <a:srgbClr val="333333"/>
                </a:solidFill>
                <a:latin typeface="Arial" charset="0"/>
              </a:rPr>
              <a:t>Создание правовых условий для увеличения количества финансовых инструментов</a:t>
            </a:r>
          </a:p>
        </p:txBody>
      </p:sp>
      <p:sp>
        <p:nvSpPr>
          <p:cNvPr id="14" name="Скругленный прямоугольник 64"/>
          <p:cNvSpPr>
            <a:spLocks noChangeArrowheads="1"/>
          </p:cNvSpPr>
          <p:nvPr/>
        </p:nvSpPr>
        <p:spPr bwMode="auto">
          <a:xfrm>
            <a:off x="372156" y="2374010"/>
            <a:ext cx="1859583" cy="515065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19050">
            <a:solidFill>
              <a:srgbClr val="FF111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lIns="102202" tIns="51101" rIns="102202" bIns="51101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defTabSz="91440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ru-RU" sz="1400" b="1" dirty="0">
                <a:ln w="50800"/>
                <a:solidFill>
                  <a:schemeClr val="bg1">
                    <a:shade val="50000"/>
                  </a:schemeClr>
                </a:solidFill>
                <a:latin typeface="Arial" charset="0"/>
              </a:rPr>
              <a:t>Потребительское кредитование</a:t>
            </a:r>
          </a:p>
        </p:txBody>
      </p:sp>
      <p:sp>
        <p:nvSpPr>
          <p:cNvPr id="15" name="Скругленный прямоугольник 64"/>
          <p:cNvSpPr>
            <a:spLocks noChangeArrowheads="1"/>
          </p:cNvSpPr>
          <p:nvPr/>
        </p:nvSpPr>
        <p:spPr bwMode="auto">
          <a:xfrm>
            <a:off x="2580690" y="2884205"/>
            <a:ext cx="1859583" cy="515065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19050">
            <a:solidFill>
              <a:srgbClr val="FF111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lIns="102202" tIns="51101" rIns="102202" bIns="51101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defTabSz="91440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ru-RU" sz="1400" b="1" dirty="0">
                <a:ln w="50800"/>
                <a:solidFill>
                  <a:schemeClr val="bg1">
                    <a:shade val="50000"/>
                  </a:schemeClr>
                </a:solidFill>
                <a:latin typeface="Arial" charset="0"/>
              </a:rPr>
              <a:t>Корпоративное кредитование</a:t>
            </a:r>
          </a:p>
        </p:txBody>
      </p:sp>
      <p:sp>
        <p:nvSpPr>
          <p:cNvPr id="16" name="Скругленный прямоугольник 64"/>
          <p:cNvSpPr>
            <a:spLocks noChangeArrowheads="1"/>
          </p:cNvSpPr>
          <p:nvPr/>
        </p:nvSpPr>
        <p:spPr bwMode="auto">
          <a:xfrm>
            <a:off x="4822084" y="2884204"/>
            <a:ext cx="1859583" cy="515065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19050">
            <a:solidFill>
              <a:srgbClr val="FF111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lIns="102202" tIns="51101" rIns="102202" bIns="51101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defTabSz="91440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ru-RU" sz="1400" b="1" dirty="0">
                <a:ln w="50800"/>
                <a:solidFill>
                  <a:schemeClr val="bg1">
                    <a:shade val="50000"/>
                  </a:schemeClr>
                </a:solidFill>
                <a:latin typeface="Arial" charset="0"/>
              </a:rPr>
              <a:t>Платежная система</a:t>
            </a:r>
          </a:p>
        </p:txBody>
      </p:sp>
      <p:sp>
        <p:nvSpPr>
          <p:cNvPr id="17" name="Скругленный прямоугольник 64"/>
          <p:cNvSpPr>
            <a:spLocks noChangeArrowheads="1"/>
          </p:cNvSpPr>
          <p:nvPr/>
        </p:nvSpPr>
        <p:spPr bwMode="auto">
          <a:xfrm>
            <a:off x="7092414" y="2385774"/>
            <a:ext cx="1859583" cy="515065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19050">
            <a:solidFill>
              <a:srgbClr val="FF111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lIns="102202" tIns="51101" rIns="102202" bIns="51101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defTabSz="91440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ru-RU" sz="1400" b="1" dirty="0">
                <a:ln w="50800"/>
                <a:solidFill>
                  <a:schemeClr val="bg1">
                    <a:shade val="50000"/>
                  </a:schemeClr>
                </a:solidFill>
                <a:latin typeface="Arial" charset="0"/>
              </a:rPr>
              <a:t>Инвестиционный бизнес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8604250" y="6237288"/>
            <a:ext cx="312906" cy="34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8" grpId="1" animBg="1"/>
      <p:bldP spid="38" grpId="2" animBg="1"/>
      <p:bldP spid="38" grpId="3" animBg="1"/>
      <p:bldP spid="38" grpId="4" animBg="1"/>
      <p:bldP spid="3" grpId="0" animBg="1"/>
      <p:bldP spid="3" grpId="1" animBg="1"/>
      <p:bldP spid="3" grpId="2" animBg="1"/>
      <p:bldP spid="3" grpId="3" animBg="1"/>
      <p:bldP spid="3" grpId="4" animBg="1"/>
      <p:bldP spid="4" grpId="0" animBg="1"/>
      <p:bldP spid="4" grpId="1" animBg="1"/>
      <p:bldP spid="4" grpId="2" animBg="1"/>
      <p:bldP spid="4" grpId="3" animBg="1"/>
      <p:bldP spid="4" grpId="4" animBg="1"/>
      <p:bldP spid="5" grpId="0" animBg="1"/>
      <p:bldP spid="5" grpId="1" animBg="1"/>
      <p:bldP spid="5" grpId="2" animBg="1"/>
      <p:bldP spid="5" grpId="3" animBg="1"/>
      <p:bldP spid="5" grpId="4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6"/>
          <p:cNvSpPr>
            <a:spLocks noChangeArrowheads="1"/>
          </p:cNvSpPr>
          <p:nvPr/>
        </p:nvSpPr>
        <p:spPr bwMode="auto">
          <a:xfrm>
            <a:off x="8832850" y="6510338"/>
            <a:ext cx="312906" cy="34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b="1" dirty="0">
                <a:solidFill>
                  <a:srgbClr val="292929"/>
                </a:solidFill>
              </a:rPr>
              <a:t>9</a:t>
            </a:r>
            <a:endParaRPr lang="ru-RU" b="1" dirty="0">
              <a:solidFill>
                <a:srgbClr val="292929"/>
              </a:solidFill>
              <a:latin typeface="Arial" charset="0"/>
            </a:endParaRPr>
          </a:p>
        </p:txBody>
      </p:sp>
      <p:sp>
        <p:nvSpPr>
          <p:cNvPr id="49158" name="AutoShape 30"/>
          <p:cNvSpPr>
            <a:spLocks noChangeArrowheads="1"/>
          </p:cNvSpPr>
          <p:nvPr/>
        </p:nvSpPr>
        <p:spPr bwMode="auto">
          <a:xfrm>
            <a:off x="263525" y="1268760"/>
            <a:ext cx="8688471" cy="936625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FF1111">
                  <a:alpha val="28998"/>
                </a:srgbClr>
              </a:gs>
              <a:gs pos="100000">
                <a:schemeClr val="folHlink">
                  <a:alpha val="50998"/>
                </a:schemeClr>
              </a:gs>
            </a:gsLst>
            <a:lin ang="5400000" scaled="1"/>
          </a:gradFill>
          <a:ln w="15875">
            <a:solidFill>
              <a:srgbClr val="FF1111"/>
            </a:solidFill>
            <a:miter lim="800000"/>
            <a:headEnd/>
            <a:tailEnd/>
          </a:ln>
        </p:spPr>
        <p:txBody>
          <a:bodyPr anchor="ctr" anchorCtr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cross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1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ТЕНДЕНЦИИ НОРМАТИВНО-ПРАВОВОГО РЕГУЛИРОВАНИЯ БАНКА РОССИИ</a:t>
            </a:r>
          </a:p>
        </p:txBody>
      </p:sp>
      <p:sp>
        <p:nvSpPr>
          <p:cNvPr id="38" name="AutoShape 12"/>
          <p:cNvSpPr>
            <a:spLocks noChangeArrowheads="1"/>
          </p:cNvSpPr>
          <p:nvPr/>
        </p:nvSpPr>
        <p:spPr bwMode="auto">
          <a:xfrm>
            <a:off x="263525" y="2643188"/>
            <a:ext cx="2076450" cy="386715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chemeClr val="folHlink">
                  <a:alpha val="89998"/>
                </a:schemeClr>
              </a:gs>
              <a:gs pos="100000">
                <a:srgbClr val="FF1111">
                  <a:alpha val="28998"/>
                </a:srgbClr>
              </a:gs>
            </a:gsLst>
            <a:lin ang="5400000" scaled="1"/>
          </a:gradFill>
          <a:ln w="19050">
            <a:solidFill>
              <a:srgbClr val="FF111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ru-RU" sz="1400" b="1">
                <a:solidFill>
                  <a:srgbClr val="333333"/>
                </a:solidFill>
                <a:latin typeface="Arial" charset="0"/>
              </a:rPr>
              <a:t> </a:t>
            </a:r>
          </a:p>
          <a:p>
            <a:endParaRPr lang="ru-RU" sz="1400" b="1">
              <a:solidFill>
                <a:srgbClr val="333333"/>
              </a:solidFill>
              <a:latin typeface="Arial" charset="0"/>
            </a:endParaRPr>
          </a:p>
          <a:p>
            <a:endParaRPr lang="ru-RU" sz="1400" b="1">
              <a:solidFill>
                <a:srgbClr val="333333"/>
              </a:solidFill>
              <a:latin typeface="Arial" charset="0"/>
            </a:endParaRPr>
          </a:p>
          <a:p>
            <a:r>
              <a:rPr lang="ru-RU" sz="1400" b="1">
                <a:solidFill>
                  <a:srgbClr val="333333"/>
                </a:solidFill>
                <a:latin typeface="Arial" charset="0"/>
              </a:rPr>
              <a:t>Нормативное закрепление методик определения величины и оценки достаточности капитала, разработанных на основании рекомендаций Базельского комитета по банковскому надзору (Базель </a:t>
            </a:r>
            <a:r>
              <a:rPr lang="en-US" sz="1400" b="1">
                <a:solidFill>
                  <a:srgbClr val="333333"/>
                </a:solidFill>
                <a:latin typeface="Arial" charset="0"/>
              </a:rPr>
              <a:t>II, </a:t>
            </a:r>
            <a:r>
              <a:rPr lang="ru-RU" sz="1400" b="1">
                <a:solidFill>
                  <a:srgbClr val="333333"/>
                </a:solidFill>
                <a:latin typeface="Arial" charset="0"/>
              </a:rPr>
              <a:t>Базель </a:t>
            </a:r>
            <a:r>
              <a:rPr lang="en-US" sz="1400" b="1">
                <a:solidFill>
                  <a:srgbClr val="333333"/>
                </a:solidFill>
                <a:latin typeface="Arial" charset="0"/>
              </a:rPr>
              <a:t>III</a:t>
            </a:r>
            <a:r>
              <a:rPr lang="ru-RU" sz="1400" b="1">
                <a:solidFill>
                  <a:srgbClr val="333333"/>
                </a:solidFill>
                <a:latin typeface="Arial" charset="0"/>
              </a:rPr>
              <a:t>)</a:t>
            </a:r>
          </a:p>
        </p:txBody>
      </p:sp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2484438" y="2667000"/>
            <a:ext cx="2052637" cy="3843338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chemeClr val="folHlink">
                  <a:alpha val="89998"/>
                </a:schemeClr>
              </a:gs>
              <a:gs pos="100000">
                <a:srgbClr val="FF1111">
                  <a:alpha val="28998"/>
                </a:srgbClr>
              </a:gs>
            </a:gsLst>
            <a:lin ang="5400000" scaled="1"/>
          </a:gradFill>
          <a:ln w="19050">
            <a:solidFill>
              <a:srgbClr val="FF1111"/>
            </a:solidFill>
            <a:round/>
            <a:headEnd/>
            <a:tailEnd/>
          </a:ln>
        </p:spPr>
        <p:txBody>
          <a:bodyPr anchor="ctr"/>
          <a:lstStyle/>
          <a:p>
            <a:endParaRPr lang="ru-RU" sz="1400" b="1">
              <a:solidFill>
                <a:srgbClr val="333333"/>
              </a:solidFill>
              <a:latin typeface="Arial" charset="0"/>
            </a:endParaRPr>
          </a:p>
          <a:p>
            <a:endParaRPr lang="ru-RU" sz="1400" b="1">
              <a:solidFill>
                <a:srgbClr val="333333"/>
              </a:solidFill>
              <a:latin typeface="Arial" charset="0"/>
            </a:endParaRPr>
          </a:p>
          <a:p>
            <a:endParaRPr lang="ru-RU" sz="1400" b="1">
              <a:solidFill>
                <a:srgbClr val="333333"/>
              </a:solidFill>
              <a:latin typeface="Arial" charset="0"/>
            </a:endParaRPr>
          </a:p>
          <a:p>
            <a:r>
              <a:rPr lang="ru-RU" sz="1400" b="1">
                <a:solidFill>
                  <a:srgbClr val="333333"/>
                </a:solidFill>
                <a:latin typeface="Arial" charset="0"/>
              </a:rPr>
              <a:t>Установление требований по формированию дополнительных резервов по: </a:t>
            </a:r>
          </a:p>
          <a:p>
            <a:endParaRPr lang="ru-RU" sz="1400" b="1">
              <a:solidFill>
                <a:srgbClr val="333333"/>
              </a:solidFill>
              <a:latin typeface="Arial" charset="0"/>
            </a:endParaRPr>
          </a:p>
          <a:p>
            <a:r>
              <a:rPr lang="ru-RU" sz="1400" b="1">
                <a:solidFill>
                  <a:srgbClr val="333333"/>
                </a:solidFill>
                <a:latin typeface="Arial" charset="0"/>
              </a:rPr>
              <a:t>- потребительским кредитам;</a:t>
            </a:r>
          </a:p>
          <a:p>
            <a:endParaRPr lang="ru-RU" sz="1400" b="1">
              <a:solidFill>
                <a:srgbClr val="333333"/>
              </a:solidFill>
              <a:latin typeface="Arial" charset="0"/>
            </a:endParaRPr>
          </a:p>
          <a:p>
            <a:r>
              <a:rPr lang="ru-RU" sz="1400" b="1">
                <a:solidFill>
                  <a:srgbClr val="333333"/>
                </a:solidFill>
                <a:latin typeface="Arial" charset="0"/>
              </a:rPr>
              <a:t>- по ссудам, выданным заемщиком не осуществляющим реальную деятельность (борьба с «серыми» схемами)  </a:t>
            </a: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678363" y="2654300"/>
            <a:ext cx="2160587" cy="3856038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chemeClr val="folHlink">
                  <a:alpha val="89998"/>
                </a:schemeClr>
              </a:gs>
              <a:gs pos="100000">
                <a:srgbClr val="FF1111">
                  <a:alpha val="28998"/>
                </a:srgbClr>
              </a:gs>
            </a:gsLst>
            <a:lin ang="5400000" scaled="1"/>
          </a:gradFill>
          <a:ln w="19050">
            <a:solidFill>
              <a:srgbClr val="FF1111"/>
            </a:solidFill>
            <a:round/>
            <a:headEnd/>
            <a:tailEnd/>
          </a:ln>
        </p:spPr>
        <p:txBody>
          <a:bodyPr anchor="ctr"/>
          <a:lstStyle/>
          <a:p>
            <a:endParaRPr lang="ru-RU" sz="1400" b="1">
              <a:solidFill>
                <a:srgbClr val="333333"/>
              </a:solidFill>
              <a:latin typeface="Arial" charset="0"/>
            </a:endParaRPr>
          </a:p>
          <a:p>
            <a:endParaRPr lang="ru-RU" sz="1400" b="1">
              <a:solidFill>
                <a:srgbClr val="333333"/>
              </a:solidFill>
              <a:latin typeface="Arial" charset="0"/>
            </a:endParaRPr>
          </a:p>
          <a:p>
            <a:r>
              <a:rPr lang="ru-RU" sz="1400" b="1">
                <a:solidFill>
                  <a:srgbClr val="333333"/>
                </a:solidFill>
                <a:latin typeface="Arial" charset="0"/>
              </a:rPr>
              <a:t>Введение консолидированного надзора за деятельностью банковских групп и банковских холдингов с применением принципа «мотивированного суждения»</a:t>
            </a:r>
          </a:p>
          <a:p>
            <a:r>
              <a:rPr lang="ru-RU" sz="1400" b="1">
                <a:solidFill>
                  <a:srgbClr val="333333"/>
                </a:solidFill>
                <a:latin typeface="Arial" charset="0"/>
              </a:rPr>
              <a:t>Распространение ответственности за результаты деятельности кредитной организации на собственников 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7002463" y="2667000"/>
            <a:ext cx="2039937" cy="3843338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chemeClr val="folHlink">
                  <a:alpha val="89998"/>
                </a:schemeClr>
              </a:gs>
              <a:gs pos="100000">
                <a:srgbClr val="FF1111">
                  <a:alpha val="28998"/>
                </a:srgbClr>
              </a:gs>
            </a:gsLst>
            <a:lin ang="5400000" scaled="1"/>
          </a:gradFill>
          <a:ln w="19050">
            <a:solidFill>
              <a:srgbClr val="FF1111"/>
            </a:solidFill>
            <a:round/>
            <a:headEnd/>
            <a:tailEnd/>
          </a:ln>
        </p:spPr>
        <p:txBody>
          <a:bodyPr anchor="ctr"/>
          <a:lstStyle/>
          <a:p>
            <a:endParaRPr lang="ru-RU" sz="1400" b="1" dirty="0">
              <a:solidFill>
                <a:srgbClr val="333333"/>
              </a:solidFill>
              <a:latin typeface="Arial" charset="0"/>
            </a:endParaRPr>
          </a:p>
          <a:p>
            <a:endParaRPr lang="ru-RU" sz="1400" b="1" dirty="0">
              <a:solidFill>
                <a:srgbClr val="333333"/>
              </a:solidFill>
              <a:latin typeface="Arial" charset="0"/>
            </a:endParaRPr>
          </a:p>
          <a:p>
            <a:r>
              <a:rPr lang="ru-RU" sz="1400" b="1" dirty="0">
                <a:solidFill>
                  <a:srgbClr val="333333"/>
                </a:solidFill>
                <a:latin typeface="Arial" charset="0"/>
              </a:rPr>
              <a:t>Изменение основных направлений денежно-кредитной политики</a:t>
            </a:r>
          </a:p>
          <a:p>
            <a:endParaRPr lang="ru-RU" sz="1400" b="1" dirty="0">
              <a:solidFill>
                <a:srgbClr val="333333"/>
              </a:solidFill>
              <a:latin typeface="Arial" charset="0"/>
            </a:endParaRPr>
          </a:p>
          <a:p>
            <a:r>
              <a:rPr lang="ru-RU" sz="1400" b="1" dirty="0">
                <a:solidFill>
                  <a:srgbClr val="333333"/>
                </a:solidFill>
                <a:latin typeface="Arial" charset="0"/>
              </a:rPr>
              <a:t>Установление с 01.02.2014 </a:t>
            </a:r>
            <a:r>
              <a:rPr lang="ru-RU" sz="1400" b="1" dirty="0" smtClean="0">
                <a:solidFill>
                  <a:srgbClr val="333333"/>
                </a:solidFill>
                <a:latin typeface="Arial" charset="0"/>
              </a:rPr>
              <a:t>новых правил рефинансирования </a:t>
            </a:r>
            <a:r>
              <a:rPr lang="ru-RU" sz="1400" b="1" dirty="0">
                <a:solidFill>
                  <a:srgbClr val="333333"/>
                </a:solidFill>
                <a:latin typeface="Arial" charset="0"/>
              </a:rPr>
              <a:t>кредитных </a:t>
            </a:r>
            <a:r>
              <a:rPr lang="ru-RU" sz="1400" b="1" dirty="0" smtClean="0">
                <a:solidFill>
                  <a:srgbClr val="333333"/>
                </a:solidFill>
                <a:latin typeface="Arial" charset="0"/>
              </a:rPr>
              <a:t>организаций</a:t>
            </a:r>
            <a:endParaRPr lang="ru-RU" sz="1400" b="1" dirty="0">
              <a:solidFill>
                <a:srgbClr val="333333"/>
              </a:solidFill>
              <a:latin typeface="Arial" charset="0"/>
            </a:endParaRPr>
          </a:p>
        </p:txBody>
      </p:sp>
      <p:sp>
        <p:nvSpPr>
          <p:cNvPr id="14" name="Скругленный прямоугольник 64"/>
          <p:cNvSpPr>
            <a:spLocks noChangeArrowheads="1"/>
          </p:cNvSpPr>
          <p:nvPr/>
        </p:nvSpPr>
        <p:spPr bwMode="auto">
          <a:xfrm>
            <a:off x="372156" y="2374010"/>
            <a:ext cx="1859583" cy="515065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19050">
            <a:solidFill>
              <a:srgbClr val="FF111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lIns="102202" tIns="51101" rIns="102202" bIns="51101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defTabSz="91440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ru-RU" sz="1400" b="1" dirty="0">
                <a:ln w="50800"/>
                <a:solidFill>
                  <a:schemeClr val="bg1">
                    <a:shade val="50000"/>
                  </a:schemeClr>
                </a:solidFill>
                <a:latin typeface="Arial" charset="0"/>
              </a:rPr>
              <a:t>КАПИТАЛ</a:t>
            </a:r>
          </a:p>
        </p:txBody>
      </p:sp>
      <p:sp>
        <p:nvSpPr>
          <p:cNvPr id="15" name="Скругленный прямоугольник 64"/>
          <p:cNvSpPr>
            <a:spLocks noChangeArrowheads="1"/>
          </p:cNvSpPr>
          <p:nvPr/>
        </p:nvSpPr>
        <p:spPr bwMode="auto">
          <a:xfrm>
            <a:off x="2580964" y="2409467"/>
            <a:ext cx="1859583" cy="491372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19050">
            <a:solidFill>
              <a:srgbClr val="FF111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lIns="102202" tIns="51101" rIns="102202" bIns="51101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defTabSz="91440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ru-RU" sz="1400" b="1" dirty="0">
                <a:ln w="50800"/>
                <a:solidFill>
                  <a:schemeClr val="bg1">
                    <a:shade val="50000"/>
                  </a:schemeClr>
                </a:solidFill>
                <a:latin typeface="Arial" charset="0"/>
              </a:rPr>
              <a:t>РЕЗЕРВЫ</a:t>
            </a:r>
          </a:p>
        </p:txBody>
      </p:sp>
      <p:sp>
        <p:nvSpPr>
          <p:cNvPr id="16" name="Скругленный прямоугольник 64"/>
          <p:cNvSpPr>
            <a:spLocks noChangeArrowheads="1"/>
          </p:cNvSpPr>
          <p:nvPr/>
        </p:nvSpPr>
        <p:spPr bwMode="auto">
          <a:xfrm>
            <a:off x="4828537" y="2373835"/>
            <a:ext cx="1859583" cy="515065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19050">
            <a:solidFill>
              <a:srgbClr val="FF111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lIns="102202" tIns="51101" rIns="102202" bIns="51101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defTabSz="91440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ru-RU" sz="1400" b="1" dirty="0">
                <a:ln w="50800"/>
                <a:solidFill>
                  <a:schemeClr val="bg1">
                    <a:shade val="50000"/>
                  </a:schemeClr>
                </a:solidFill>
                <a:latin typeface="Arial" charset="0"/>
              </a:rPr>
              <a:t>НАДЗОР</a:t>
            </a:r>
          </a:p>
        </p:txBody>
      </p:sp>
      <p:sp>
        <p:nvSpPr>
          <p:cNvPr id="17" name="Скругленный прямоугольник 64"/>
          <p:cNvSpPr>
            <a:spLocks noChangeArrowheads="1"/>
          </p:cNvSpPr>
          <p:nvPr/>
        </p:nvSpPr>
        <p:spPr bwMode="auto">
          <a:xfrm>
            <a:off x="7092414" y="2385774"/>
            <a:ext cx="1859583" cy="515065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19050">
            <a:solidFill>
              <a:srgbClr val="FF111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lIns="102202" tIns="51101" rIns="102202" bIns="51101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defTabSz="91440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ru-RU" sz="1100" b="1" dirty="0">
                <a:ln w="50800"/>
                <a:solidFill>
                  <a:schemeClr val="bg1">
                    <a:shade val="50000"/>
                  </a:schemeClr>
                </a:solidFill>
                <a:latin typeface="Arial" charset="0"/>
              </a:rPr>
              <a:t>РЕФИНАНСИРОВАНИЕ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323528" y="476672"/>
            <a:ext cx="6480720" cy="503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+mj-cs"/>
              </a:rPr>
              <a:t>Современные тенденции нормативного регулирования</a:t>
            </a:r>
          </a:p>
        </p:txBody>
      </p:sp>
      <p:pic>
        <p:nvPicPr>
          <p:cNvPr id="19" name="Picture 5" descr="cbr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1196752"/>
            <a:ext cx="649288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8" grpId="1" animBg="1"/>
      <p:bldP spid="38" grpId="2" animBg="1"/>
      <p:bldP spid="38" grpId="3" animBg="1"/>
      <p:bldP spid="38" grpId="4" animBg="1"/>
      <p:bldP spid="3" grpId="0" animBg="1"/>
      <p:bldP spid="3" grpId="1" animBg="1"/>
      <p:bldP spid="3" grpId="2" animBg="1"/>
      <p:bldP spid="3" grpId="3" animBg="1"/>
      <p:bldP spid="3" grpId="4" animBg="1"/>
      <p:bldP spid="4" grpId="0" animBg="1"/>
      <p:bldP spid="4" grpId="1" animBg="1"/>
      <p:bldP spid="4" grpId="2" animBg="1"/>
      <p:bldP spid="4" grpId="3" animBg="1"/>
      <p:bldP spid="4" grpId="4" animBg="1"/>
      <p:bldP spid="5" grpId="0" animBg="1"/>
      <p:bldP spid="5" grpId="1" animBg="1"/>
      <p:bldP spid="5" grpId="2" animBg="1"/>
      <p:bldP spid="5" grpId="3" animBg="1"/>
      <p:bldP spid="5" grpId="4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386" name="Straight Connector 4"/>
          <p:cNvCxnSpPr>
            <a:cxnSpLocks noChangeShapeType="1"/>
          </p:cNvCxnSpPr>
          <p:nvPr/>
        </p:nvCxnSpPr>
        <p:spPr bwMode="auto">
          <a:xfrm>
            <a:off x="250825" y="6308725"/>
            <a:ext cx="8713788" cy="0"/>
          </a:xfrm>
          <a:prstGeom prst="line">
            <a:avLst/>
          </a:prstGeom>
          <a:noFill/>
          <a:ln w="34925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16389" name="Стрелка вправо 6"/>
          <p:cNvSpPr>
            <a:spLocks noChangeArrowheads="1"/>
          </p:cNvSpPr>
          <p:nvPr/>
        </p:nvSpPr>
        <p:spPr bwMode="auto">
          <a:xfrm>
            <a:off x="5080000" y="4994275"/>
            <a:ext cx="1660525" cy="1025525"/>
          </a:xfrm>
          <a:prstGeom prst="rightArrow">
            <a:avLst>
              <a:gd name="adj1" fmla="val 50000"/>
              <a:gd name="adj2" fmla="val 50015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ru-RU">
              <a:latin typeface="Arial" charset="0"/>
            </a:endParaRPr>
          </a:p>
        </p:txBody>
      </p:sp>
      <p:sp>
        <p:nvSpPr>
          <p:cNvPr id="16390" name="Стрелка вправо 21"/>
          <p:cNvSpPr>
            <a:spLocks noChangeArrowheads="1"/>
          </p:cNvSpPr>
          <p:nvPr/>
        </p:nvSpPr>
        <p:spPr bwMode="auto">
          <a:xfrm>
            <a:off x="5140325" y="3128963"/>
            <a:ext cx="1600200" cy="898525"/>
          </a:xfrm>
          <a:prstGeom prst="rightArrow">
            <a:avLst>
              <a:gd name="adj1" fmla="val 50000"/>
              <a:gd name="adj2" fmla="val 49932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ru-RU">
              <a:latin typeface="Arial" charset="0"/>
            </a:endParaRPr>
          </a:p>
        </p:txBody>
      </p:sp>
      <p:sp>
        <p:nvSpPr>
          <p:cNvPr id="16391" name="TextBox 7"/>
          <p:cNvSpPr txBox="1">
            <a:spLocks noChangeArrowheads="1"/>
          </p:cNvSpPr>
          <p:nvPr/>
        </p:nvSpPr>
        <p:spPr bwMode="auto">
          <a:xfrm>
            <a:off x="5080000" y="5291138"/>
            <a:ext cx="13668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i="1"/>
              <a:t>Определение приоритетов</a:t>
            </a:r>
          </a:p>
        </p:txBody>
      </p:sp>
      <p:sp>
        <p:nvSpPr>
          <p:cNvPr id="16392" name="TextBox 22"/>
          <p:cNvSpPr txBox="1">
            <a:spLocks noChangeArrowheads="1"/>
          </p:cNvSpPr>
          <p:nvPr/>
        </p:nvSpPr>
        <p:spPr bwMode="auto">
          <a:xfrm>
            <a:off x="5160963" y="3389313"/>
            <a:ext cx="13763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i="1"/>
              <a:t>Экономический </a:t>
            </a:r>
          </a:p>
          <a:p>
            <a:r>
              <a:rPr lang="ru-RU" sz="1200" i="1"/>
              <a:t>эффект</a:t>
            </a:r>
          </a:p>
        </p:txBody>
      </p:sp>
      <p:sp>
        <p:nvSpPr>
          <p:cNvPr id="16393" name="Нашивка 8"/>
          <p:cNvSpPr>
            <a:spLocks noChangeArrowheads="1"/>
          </p:cNvSpPr>
          <p:nvPr/>
        </p:nvSpPr>
        <p:spPr bwMode="auto">
          <a:xfrm>
            <a:off x="187325" y="3417888"/>
            <a:ext cx="2700338" cy="377825"/>
          </a:xfrm>
          <a:prstGeom prst="chevron">
            <a:avLst>
              <a:gd name="adj" fmla="val 49996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ru-RU">
              <a:latin typeface="Arial" charset="0"/>
            </a:endParaRPr>
          </a:p>
        </p:txBody>
      </p:sp>
      <p:sp>
        <p:nvSpPr>
          <p:cNvPr id="25" name="Нашивка 24"/>
          <p:cNvSpPr/>
          <p:nvPr/>
        </p:nvSpPr>
        <p:spPr bwMode="auto">
          <a:xfrm>
            <a:off x="179388" y="5084763"/>
            <a:ext cx="2700337" cy="431800"/>
          </a:xfrm>
          <a:prstGeom prst="chevron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ru-RU">
              <a:latin typeface="Arial" charset="0"/>
              <a:cs typeface="Arial Unicode MS" charset="0"/>
            </a:endParaRPr>
          </a:p>
        </p:txBody>
      </p:sp>
      <p:sp>
        <p:nvSpPr>
          <p:cNvPr id="16395" name="TextBox 9"/>
          <p:cNvSpPr txBox="1">
            <a:spLocks noChangeArrowheads="1"/>
          </p:cNvSpPr>
          <p:nvPr/>
        </p:nvSpPr>
        <p:spPr bwMode="auto">
          <a:xfrm>
            <a:off x="579438" y="3462338"/>
            <a:ext cx="197485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/>
              <a:t>РАЗВИТИЕ БАНКА</a:t>
            </a:r>
          </a:p>
        </p:txBody>
      </p:sp>
      <p:sp>
        <p:nvSpPr>
          <p:cNvPr id="16396" name="TextBox 26"/>
          <p:cNvSpPr txBox="1">
            <a:spLocks noChangeArrowheads="1"/>
          </p:cNvSpPr>
          <p:nvPr/>
        </p:nvSpPr>
        <p:spPr bwMode="auto">
          <a:xfrm>
            <a:off x="255588" y="5151438"/>
            <a:ext cx="2522537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/>
              <a:t>РАЗВИТИЕ РЕГУЛИРОВАНИЯ</a:t>
            </a:r>
          </a:p>
        </p:txBody>
      </p:sp>
      <p:sp>
        <p:nvSpPr>
          <p:cNvPr id="16397" name="Овал 2"/>
          <p:cNvSpPr>
            <a:spLocks noChangeArrowheads="1"/>
          </p:cNvSpPr>
          <p:nvPr/>
        </p:nvSpPr>
        <p:spPr bwMode="auto">
          <a:xfrm>
            <a:off x="2627313" y="3141663"/>
            <a:ext cx="2663825" cy="264636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ru-RU">
              <a:latin typeface="Arial" charset="0"/>
            </a:endParaRPr>
          </a:p>
        </p:txBody>
      </p:sp>
      <p:sp>
        <p:nvSpPr>
          <p:cNvPr id="16398" name="TextBox 5"/>
          <p:cNvSpPr txBox="1">
            <a:spLocks noChangeArrowheads="1"/>
          </p:cNvSpPr>
          <p:nvPr/>
        </p:nvSpPr>
        <p:spPr bwMode="auto">
          <a:xfrm>
            <a:off x="3022600" y="3795713"/>
            <a:ext cx="1871663" cy="148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/>
              <a:t>ОЦЕНКА РЕГУЛИРУЮЩЕГО ВОЗДЕЙСТВИЯ:</a:t>
            </a:r>
          </a:p>
          <a:p>
            <a:pPr algn="ctr"/>
            <a:r>
              <a:rPr lang="ru-RU" sz="1400" b="1" dirty="0"/>
              <a:t>ПОВЫШЕНИЕ ПРИБЫЛИ, СНИЖЕНИЕ ИЗДЕРЖЕК</a:t>
            </a:r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>
            <a:off x="6804025" y="3141663"/>
            <a:ext cx="2160588" cy="2878137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1111">
                  <a:alpha val="17000"/>
                </a:srgbClr>
              </a:gs>
              <a:gs pos="100000">
                <a:srgbClr val="767676">
                  <a:alpha val="25998"/>
                </a:srgbClr>
              </a:gs>
            </a:gsLst>
            <a:lin ang="5400000" scaled="1"/>
          </a:gradFill>
          <a:ln w="19050">
            <a:solidFill>
              <a:srgbClr val="FF111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ru-RU" sz="1400" b="1" dirty="0">
                <a:solidFill>
                  <a:srgbClr val="333333"/>
                </a:solidFill>
              </a:rPr>
              <a:t>Создание (коррекция) направлений (продуктов) бизнеса, комфортное обеспечение текущей деятельности Банка с прогнозируемым экономическим эффектом</a:t>
            </a:r>
          </a:p>
        </p:txBody>
      </p:sp>
      <p:sp>
        <p:nvSpPr>
          <p:cNvPr id="46" name="Скругленный прямоугольник 4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00113" y="1196975"/>
            <a:ext cx="7776343" cy="17272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 algn="ctr">
            <a:solidFill>
              <a:srgbClr val="FF1111"/>
            </a:solidFill>
            <a:miter lim="800000"/>
            <a:headEnd/>
            <a:tailEnd/>
          </a:ln>
        </p:spPr>
        <p:txBody>
          <a:bodyPr lIns="85698" tIns="42849" rIns="85698" bIns="42849" anchor="ctr"/>
          <a:lstStyle/>
          <a:p>
            <a:pPr algn="l" defTabSz="914400" hangingPunct="1">
              <a:lnSpc>
                <a:spcPct val="100000"/>
              </a:lnSpc>
              <a:buClrTx/>
              <a:buSzTx/>
              <a:defRPr/>
            </a:pPr>
            <a:endParaRPr lang="ru-RU" sz="1200" b="1" dirty="0">
              <a:solidFill>
                <a:srgbClr val="4040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342900" indent="-342900" defTabSz="914400" hangingPunct="1">
              <a:lnSpc>
                <a:spcPct val="100000"/>
              </a:lnSpc>
              <a:buClr>
                <a:srgbClr val="FF1111"/>
              </a:buClr>
              <a:buSzTx/>
              <a:buFont typeface="Arial" charset="0"/>
              <a:buAutoNum type="arabicPeriod"/>
              <a:defRPr/>
            </a:pPr>
            <a:r>
              <a:rPr lang="ru-RU" sz="1400" b="1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Всесторонний а</a:t>
            </a:r>
            <a:r>
              <a:rPr lang="ru-RU" sz="1400" b="1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нализ масштаба </a:t>
            </a:r>
            <a:r>
              <a:rPr lang="ru-RU" sz="1400" b="1" dirty="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проблемы и объема операций, затрагиваемых нормативным изменением</a:t>
            </a:r>
          </a:p>
          <a:p>
            <a:pPr marL="342900" indent="-342900" defTabSz="914400" hangingPunct="1">
              <a:lnSpc>
                <a:spcPct val="100000"/>
              </a:lnSpc>
              <a:buClr>
                <a:srgbClr val="FF1111"/>
              </a:buClr>
              <a:buSzTx/>
              <a:buFont typeface="Arial" charset="0"/>
              <a:buAutoNum type="arabicPeriod"/>
              <a:defRPr/>
            </a:pPr>
            <a:r>
              <a:rPr lang="ru-RU" sz="1400" b="1" dirty="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Сложность достоверной оценки регуляторного риска</a:t>
            </a:r>
          </a:p>
          <a:p>
            <a:pPr marL="342900" indent="-342900" defTabSz="914400" hangingPunct="1">
              <a:lnSpc>
                <a:spcPct val="100000"/>
              </a:lnSpc>
              <a:buClr>
                <a:srgbClr val="FF1111"/>
              </a:buClr>
              <a:buSzTx/>
              <a:buFont typeface="Arial" charset="0"/>
              <a:buAutoNum type="arabicPeriod"/>
              <a:defRPr/>
            </a:pPr>
            <a:r>
              <a:rPr lang="ru-RU" sz="1400" b="1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Правильное понимание </a:t>
            </a:r>
            <a:r>
              <a:rPr lang="ru-RU" sz="1400" b="1" dirty="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возможных экономических эффектов от принятия инициируемых банком предложений</a:t>
            </a:r>
          </a:p>
          <a:p>
            <a:pPr marL="342900" indent="-342900" defTabSz="914400" hangingPunct="1">
              <a:lnSpc>
                <a:spcPct val="100000"/>
              </a:lnSpc>
              <a:buClr>
                <a:srgbClr val="FF1111"/>
              </a:buClr>
              <a:buSzTx/>
              <a:buFont typeface="Arial" charset="0"/>
              <a:buAutoNum type="arabicPeriod"/>
              <a:defRPr/>
            </a:pPr>
            <a:r>
              <a:rPr lang="ru-RU" sz="1400" b="1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Организация </a:t>
            </a:r>
            <a:r>
              <a:rPr lang="ru-RU" sz="1400" b="1" dirty="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системного взаимодействия </a:t>
            </a:r>
            <a:r>
              <a:rPr lang="en-US" sz="1400" b="1" dirty="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GR</a:t>
            </a:r>
            <a:r>
              <a:rPr lang="ru-RU" sz="1400" b="1" dirty="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и профильных подразделений</a:t>
            </a:r>
            <a:endParaRPr lang="ru-RU" sz="1400" b="1" dirty="0">
              <a:solidFill>
                <a:srgbClr val="777777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" name="Группа 82"/>
          <p:cNvGrpSpPr>
            <a:grpSpLocks/>
          </p:cNvGrpSpPr>
          <p:nvPr/>
        </p:nvGrpSpPr>
        <p:grpSpPr bwMode="auto">
          <a:xfrm>
            <a:off x="1408113" y="1119188"/>
            <a:ext cx="3671887" cy="307975"/>
            <a:chOff x="300669" y="1214088"/>
            <a:chExt cx="952178" cy="273682"/>
          </a:xfrm>
        </p:grpSpPr>
        <p:sp>
          <p:nvSpPr>
            <p:cNvPr id="22" name="TextBox 12"/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323310" y="1214088"/>
              <a:ext cx="929537" cy="27368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85698" tIns="42849" rIns="85698" bIns="42849">
              <a:spAutoFit/>
            </a:bodyPr>
            <a:lstStyle>
              <a:lvl1pPr eaLnBrk="0">
                <a:defRPr>
                  <a:solidFill>
                    <a:schemeClr val="tx1"/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defRPr>
              </a:lvl1pPr>
              <a:lvl2pPr eaLnBrk="0">
                <a:defRPr>
                  <a:solidFill>
                    <a:schemeClr val="tx1"/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defRPr>
              </a:lvl2pPr>
              <a:lvl3pPr eaLnBrk="0">
                <a:defRPr>
                  <a:solidFill>
                    <a:schemeClr val="tx1"/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defRPr>
              </a:lvl3pPr>
              <a:lvl4pPr eaLnBrk="0">
                <a:defRPr>
                  <a:solidFill>
                    <a:schemeClr val="tx1"/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defRPr>
              </a:lvl4pPr>
              <a:lvl5pPr eaLnBrk="0">
                <a:defRPr>
                  <a:solidFill>
                    <a:schemeClr val="tx1"/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algn="ctr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tx1"/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algn="ctr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tx1"/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algn="ctr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tx1"/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algn="ctr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tx1"/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algn="l" defTabSz="914400" eaLnBrk="1" hangingPunct="1">
                <a:lnSpc>
                  <a:spcPct val="100000"/>
                </a:lnSpc>
                <a:buClrTx/>
                <a:buSzTx/>
                <a:buFontTx/>
                <a:buNone/>
                <a:defRPr/>
              </a:pPr>
              <a:r>
                <a:rPr lang="ru-RU" sz="1400" b="1" u="sng" dirty="0" smtClean="0">
                  <a:solidFill>
                    <a:srgbClr val="40404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   СЛОЖНОСТИ ОЦЕНКИ:</a:t>
              </a:r>
            </a:p>
          </p:txBody>
        </p:sp>
        <p:sp>
          <p:nvSpPr>
            <p:cNvPr id="16404" name="Прямоугольник 81"/>
            <p:cNvSpPr>
              <a:spLocks noChangeArrowheads="1"/>
            </p:cNvSpPr>
            <p:nvPr/>
          </p:nvSpPr>
          <p:spPr bwMode="auto">
            <a:xfrm>
              <a:off x="300669" y="1222597"/>
              <a:ext cx="45719" cy="246535"/>
            </a:xfrm>
            <a:prstGeom prst="rect">
              <a:avLst/>
            </a:prstGeom>
            <a:solidFill>
              <a:srgbClr val="FF3300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defTabSz="914400" hangingPunct="1">
                <a:lnSpc>
                  <a:spcPct val="100000"/>
                </a:lnSpc>
                <a:buClrTx/>
                <a:buSzTx/>
                <a:buFontTx/>
                <a:buNone/>
              </a:pPr>
              <a:endParaRPr lang="ru-RU" sz="14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sp>
        <p:nvSpPr>
          <p:cNvPr id="21" name="Title 1"/>
          <p:cNvSpPr txBox="1">
            <a:spLocks/>
          </p:cNvSpPr>
          <p:nvPr/>
        </p:nvSpPr>
        <p:spPr bwMode="auto">
          <a:xfrm>
            <a:off x="323528" y="476672"/>
            <a:ext cx="5834062" cy="503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+mj-cs"/>
              </a:rPr>
              <a:t>Оценка</a:t>
            </a:r>
            <a:r>
              <a:rPr kumimoji="0" lang="ru-RU" sz="18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+mj-cs"/>
              </a:rPr>
              <a:t> регулирующего воздействия</a:t>
            </a: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Arial Unicode MS" pitchFamily="34" charset="-128"/>
              <a:cs typeface="+mj-cs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8604250" y="6308725"/>
            <a:ext cx="424027" cy="34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 smtClean="0"/>
              <a:t>11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5" grpId="2" animBg="1"/>
      <p:bldP spid="15" grpId="3" animBg="1"/>
      <p:bldP spid="15" grpId="4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ZLNCyKe9k2PWQTHdMu00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CeqZER4WUq5EExveZnLSQ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</TotalTime>
  <Words>851</Words>
  <Application>Microsoft Office PowerPoint</Application>
  <PresentationFormat>Экран (4:3)</PresentationFormat>
  <Paragraphs>171</Paragraphs>
  <Slides>11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Office Theme</vt:lpstr>
      <vt:lpstr>1_Office Theme</vt:lpstr>
      <vt:lpstr>Презентация PowerPoint</vt:lpstr>
      <vt:lpstr>Основные темы</vt:lpstr>
      <vt:lpstr>Government relations </vt:lpstr>
      <vt:lpstr>Отношения власти и бизнеса</vt:lpstr>
      <vt:lpstr>Сторонники - противники</vt:lpstr>
      <vt:lpstr>Тематические блоки вопросов GR-подразделения Банка</vt:lpstr>
      <vt:lpstr>Современные тенденции законодательного регулирования в банковской системе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XGVM</dc:creator>
  <cp:lastModifiedBy>Windows User</cp:lastModifiedBy>
  <cp:revision>114</cp:revision>
  <cp:lastPrinted>1601-01-01T00:00:00Z</cp:lastPrinted>
  <dcterms:created xsi:type="dcterms:W3CDTF">1601-01-01T00:00:00Z</dcterms:created>
  <dcterms:modified xsi:type="dcterms:W3CDTF">2014-03-27T10:18:12Z</dcterms:modified>
</cp:coreProperties>
</file>