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1" r:id="rId1"/>
    <p:sldMasterId id="2147483763" r:id="rId2"/>
  </p:sldMasterIdLst>
  <p:notesMasterIdLst>
    <p:notesMasterId r:id="rId11"/>
  </p:notesMasterIdLst>
  <p:handoutMasterIdLst>
    <p:handoutMasterId r:id="rId12"/>
  </p:handoutMasterIdLst>
  <p:sldIdLst>
    <p:sldId id="274" r:id="rId3"/>
    <p:sldId id="257" r:id="rId4"/>
    <p:sldId id="267" r:id="rId5"/>
    <p:sldId id="268" r:id="rId6"/>
    <p:sldId id="258" r:id="rId7"/>
    <p:sldId id="269" r:id="rId8"/>
    <p:sldId id="271" r:id="rId9"/>
    <p:sldId id="273" r:id="rId10"/>
  </p:sldIdLst>
  <p:sldSz cx="9144000" cy="6858000" type="screen4x3"/>
  <p:notesSz cx="6858000" cy="9199563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3C67C-07D1-4ED0-B2BC-55164EB538E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3760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3760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AF0AB-D755-42FE-BE5B-D678D6491C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198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94919-E5B8-4D7F-88FE-6252F60AFE74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0563"/>
            <a:ext cx="4597400" cy="3449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0388"/>
            <a:ext cx="5486400" cy="4138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3760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3760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F6539-6E60-4E32-AA41-BD8A99EBC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87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708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3800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368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7101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0133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281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6539-6E60-4E32-AA41-BD8A99EBC9F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221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76450-3B9B-43C4-A02A-485AC4CD8B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66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>
          <a:xfrm>
            <a:off x="4705350" y="6644858"/>
            <a:ext cx="4286250" cy="1222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bIns="0" anchor="b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GB" sz="800">
                <a:solidFill>
                  <a:schemeClr val="folHlink"/>
                </a:solidFill>
              </a:rPr>
              <a:t>© </a:t>
            </a:r>
            <a:r>
              <a:rPr lang="en-GB" sz="800" smtClean="0">
                <a:solidFill>
                  <a:schemeClr val="folHlink"/>
                </a:solidFill>
              </a:rPr>
              <a:t>2014 </a:t>
            </a:r>
            <a:r>
              <a:rPr lang="en-GB" sz="800">
                <a:solidFill>
                  <a:schemeClr val="folHlink"/>
                </a:solidFill>
              </a:rPr>
              <a:t>Akin Gump Strauss Hauer &amp; Feld LLP</a:t>
            </a:r>
            <a:endParaRPr lang="en-US" sz="800">
              <a:solidFill>
                <a:schemeClr val="folHlink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0" y="6577263"/>
            <a:ext cx="1087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baseline="0" smtClean="0">
                <a:solidFill>
                  <a:srgbClr val="FF4500"/>
                </a:solidFill>
              </a:rPr>
              <a:t>akingump.com</a:t>
            </a:r>
            <a:endParaRPr lang="en-US" sz="1000" b="1" baseline="0">
              <a:solidFill>
                <a:srgbClr val="FF45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315968"/>
            <a:ext cx="6702552" cy="1371600"/>
          </a:xfrm>
        </p:spPr>
        <p:txBody>
          <a:bodyPr tIns="45720" bIns="91440"/>
          <a:lstStyle>
            <a:lvl1pPr marL="0" indent="0">
              <a:spcBef>
                <a:spcPct val="20000"/>
              </a:spcBef>
              <a:buFont typeface="Wingdings" pitchFamily="2" charset="2"/>
              <a:buNone/>
              <a:defRPr sz="1400">
                <a:solidFill>
                  <a:srgbClr val="8B8878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6819900" y="342900"/>
            <a:ext cx="6858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3081528"/>
            <a:ext cx="6702552" cy="1179576"/>
          </a:xfrm>
        </p:spPr>
        <p:txBody>
          <a:bodyPr/>
          <a:lstStyle>
            <a:lvl1pPr>
              <a:defRPr>
                <a:solidFill>
                  <a:srgbClr val="FF45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3" name="Picture 12" descr="AG-Logo_WHITE_Official.png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347636" y="89960"/>
            <a:ext cx="1576769" cy="48720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>
          <a:xfrm>
            <a:off x="4705350" y="6644858"/>
            <a:ext cx="4286250" cy="1222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bIns="0" anchor="b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GB" sz="800">
                <a:solidFill>
                  <a:schemeClr val="folHlink"/>
                </a:solidFill>
              </a:rPr>
              <a:t>© </a:t>
            </a:r>
            <a:r>
              <a:rPr lang="en-GB" sz="800" smtClean="0">
                <a:solidFill>
                  <a:schemeClr val="folHlink"/>
                </a:solidFill>
              </a:rPr>
              <a:t>2013 </a:t>
            </a:r>
            <a:r>
              <a:rPr lang="en-GB" sz="800">
                <a:solidFill>
                  <a:schemeClr val="folHlink"/>
                </a:solidFill>
              </a:rPr>
              <a:t>Akin Gump Strauss Hauer &amp; Feld LLP</a:t>
            </a:r>
            <a:endParaRPr lang="en-US" sz="800">
              <a:solidFill>
                <a:schemeClr val="folHlink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0" y="6577263"/>
            <a:ext cx="1087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baseline="0" smtClean="0">
                <a:solidFill>
                  <a:srgbClr val="FF4500"/>
                </a:solidFill>
              </a:rPr>
              <a:t>akingump.com</a:t>
            </a:r>
            <a:endParaRPr lang="en-US" sz="1000" b="1" baseline="0">
              <a:solidFill>
                <a:srgbClr val="FF45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315968"/>
            <a:ext cx="6702552" cy="1371600"/>
          </a:xfrm>
        </p:spPr>
        <p:txBody>
          <a:bodyPr tIns="45720" bIns="91440"/>
          <a:lstStyle>
            <a:lvl1pPr marL="0" indent="0">
              <a:spcBef>
                <a:spcPct val="20000"/>
              </a:spcBef>
              <a:buFont typeface="Wingdings" pitchFamily="2" charset="2"/>
              <a:buNone/>
              <a:defRPr sz="1400">
                <a:solidFill>
                  <a:srgbClr val="8B8878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6819900" y="342900"/>
            <a:ext cx="6858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3081528"/>
            <a:ext cx="6702552" cy="1179576"/>
          </a:xfrm>
        </p:spPr>
        <p:txBody>
          <a:bodyPr/>
          <a:lstStyle>
            <a:lvl1pPr>
              <a:defRPr>
                <a:solidFill>
                  <a:srgbClr val="FF45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3" name="Picture 12" descr="AG-Logo_WHITE_Official.png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347636" y="89960"/>
            <a:ext cx="1576769" cy="48720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0171"/>
            <a:ext cx="8224838" cy="51598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-First Level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0171"/>
            <a:ext cx="8224838" cy="5159829"/>
          </a:xfrm>
        </p:spPr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2366210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4269976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80" y="4343400"/>
            <a:ext cx="7772400" cy="1500187"/>
          </a:xfrm>
        </p:spPr>
        <p:txBody>
          <a:bodyPr anchor="ctr" anchorCtr="1"/>
          <a:lstStyle>
            <a:lvl1pPr marL="0" indent="0" algn="ctr">
              <a:buNone/>
              <a:defRPr sz="1600">
                <a:solidFill>
                  <a:srgbClr val="8B88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9905" y="2386584"/>
            <a:ext cx="8261350" cy="1874520"/>
          </a:xfrm>
        </p:spPr>
        <p:txBody>
          <a:bodyPr bIns="45720" anchorCtr="1"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G-Logo_WHITE_Officia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1830" cy="5664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G-Logo_WHITE_Officia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Tex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74663"/>
            <a:ext cx="8682037" cy="6035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389"/>
            <a:ext cx="4035425" cy="51546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651375" y="1195388"/>
            <a:ext cx="4035425" cy="5154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, and Content - 2 column First Level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388"/>
            <a:ext cx="4040188" cy="5154612"/>
          </a:xfrm>
        </p:spPr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46612" y="1195388"/>
            <a:ext cx="4040188" cy="5154612"/>
          </a:xfrm>
        </p:spPr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body Text Box with three Text Boxe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5488" y="1262743"/>
            <a:ext cx="5925312" cy="4372429"/>
          </a:xfrm>
        </p:spPr>
        <p:txBody>
          <a:bodyPr/>
          <a:lstStyle>
            <a:lvl1pPr>
              <a:defRPr sz="1600"/>
            </a:lvl1pPr>
            <a:lvl2pPr marL="401638" indent="-158750">
              <a:spcBef>
                <a:spcPts val="400"/>
              </a:spcBef>
              <a:defRPr sz="1400"/>
            </a:lvl2pPr>
            <a:lvl3pPr marL="569913" indent="-165100">
              <a:defRPr sz="1200"/>
            </a:lvl3pPr>
            <a:lvl4pPr marL="746125" indent="-166688">
              <a:defRPr sz="1000"/>
            </a:lvl4pPr>
            <a:lvl5pPr marL="898525" indent="-150813"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/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>
          <a:xfrm>
            <a:off x="475488" y="5715752"/>
            <a:ext cx="81838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rot="16200000" flipH="1">
            <a:off x="4318539" y="3442178"/>
            <a:ext cx="4345497" cy="15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61963" y="475488"/>
            <a:ext cx="8682037" cy="6035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6582919" y="1262743"/>
            <a:ext cx="2084832" cy="1371600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marL="112713" lvl="1" indent="-112713" algn="l" rtl="0" eaLnBrk="1" fontAlgn="base" hangingPunct="1">
              <a:lnSpc>
                <a:spcPct val="93000"/>
              </a:lnSpc>
              <a:spcBef>
                <a:spcPts val="200"/>
              </a:spcBef>
              <a:spcAft>
                <a:spcPct val="0"/>
              </a:spcAft>
              <a:buClr>
                <a:srgbClr val="FF4500"/>
              </a:buClr>
              <a:buSzPct val="9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233363" lvl="2" indent="-109538" algn="l" rtl="0" eaLnBrk="1" fontAlgn="base" hangingPunct="1">
              <a:lnSpc>
                <a:spcPct val="93000"/>
              </a:lnSpc>
              <a:spcBef>
                <a:spcPts val="100"/>
              </a:spcBef>
              <a:spcAft>
                <a:spcPct val="0"/>
              </a:spcAft>
              <a:buClr>
                <a:srgbClr val="8B8878"/>
              </a:buClr>
              <a:buSzTx/>
              <a:buFont typeface="Arial" pitchFamily="34" charset="0"/>
              <a:buChar char="●"/>
            </a:pPr>
            <a:r>
              <a:rPr lang="en-US" smtClean="0"/>
              <a:t>Third level</a:t>
            </a:r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6582919" y="2763158"/>
            <a:ext cx="2084832" cy="1371600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marL="112713" lvl="1" indent="-112713" algn="l" rtl="0" eaLnBrk="1" fontAlgn="base" hangingPunct="1">
              <a:lnSpc>
                <a:spcPct val="93000"/>
              </a:lnSpc>
              <a:spcBef>
                <a:spcPts val="200"/>
              </a:spcBef>
              <a:spcAft>
                <a:spcPct val="0"/>
              </a:spcAft>
              <a:buClr>
                <a:srgbClr val="FF4500"/>
              </a:buClr>
              <a:buSzPct val="9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233363" lvl="2" indent="-109538" algn="l" rtl="0" eaLnBrk="1" fontAlgn="base" hangingPunct="1">
              <a:lnSpc>
                <a:spcPct val="93000"/>
              </a:lnSpc>
              <a:spcBef>
                <a:spcPts val="100"/>
              </a:spcBef>
              <a:spcAft>
                <a:spcPct val="0"/>
              </a:spcAft>
              <a:buClr>
                <a:srgbClr val="8B8878"/>
              </a:buClr>
              <a:buSzTx/>
              <a:buFont typeface="Arial" pitchFamily="34" charset="0"/>
              <a:buChar char="●"/>
            </a:pPr>
            <a:r>
              <a:rPr lang="en-US" smtClean="0"/>
              <a:t>Third level</a:t>
            </a:r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9"/>
          </p:nvPr>
        </p:nvSpPr>
        <p:spPr>
          <a:xfrm>
            <a:off x="6582919" y="4263572"/>
            <a:ext cx="2084832" cy="1371600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marL="112713" lvl="1" indent="-112713" algn="l" rtl="0" eaLnBrk="1" fontAlgn="base" hangingPunct="1">
              <a:lnSpc>
                <a:spcPct val="93000"/>
              </a:lnSpc>
              <a:spcBef>
                <a:spcPts val="200"/>
              </a:spcBef>
              <a:spcAft>
                <a:spcPct val="0"/>
              </a:spcAft>
              <a:buClr>
                <a:srgbClr val="FF4500"/>
              </a:buClr>
              <a:buSzPct val="9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233363" lvl="2" indent="-109538" algn="l" rtl="0" eaLnBrk="1" fontAlgn="base" hangingPunct="1">
              <a:lnSpc>
                <a:spcPct val="93000"/>
              </a:lnSpc>
              <a:spcBef>
                <a:spcPts val="100"/>
              </a:spcBef>
              <a:spcAft>
                <a:spcPct val="0"/>
              </a:spcAft>
              <a:buClr>
                <a:srgbClr val="8B8878"/>
              </a:buClr>
              <a:buSzTx/>
              <a:buFont typeface="Arial" pitchFamily="34" charset="0"/>
              <a:buChar char="●"/>
            </a:pPr>
            <a:r>
              <a:rPr lang="en-US" smtClean="0"/>
              <a:t>Third level</a:t>
            </a:r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20"/>
          </p:nvPr>
        </p:nvSpPr>
        <p:spPr>
          <a:xfrm>
            <a:off x="475488" y="5815263"/>
            <a:ext cx="8183880" cy="640080"/>
          </a:xfrm>
          <a:noFill/>
          <a:ln w="9525" algn="ctr">
            <a:noFill/>
            <a:miter lim="800000"/>
          </a:ln>
        </p:spPr>
        <p:txBody>
          <a:bodyPr vert="horz" wrap="square" lIns="91440" tIns="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algn="l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9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238" indent="-165100" algn="l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marL="112713" lvl="1" indent="-112713" algn="l" rtl="0" eaLnBrk="1" fontAlgn="base" hangingPunct="1">
              <a:lnSpc>
                <a:spcPct val="93000"/>
              </a:lnSpc>
              <a:spcBef>
                <a:spcPts val="200"/>
              </a:spcBef>
              <a:spcAft>
                <a:spcPct val="0"/>
              </a:spcAft>
              <a:buClr>
                <a:srgbClr val="FF4500"/>
              </a:buClr>
              <a:buSzPct val="90000"/>
              <a:buFont typeface="Wingdings" pitchFamily="2" charset="2"/>
              <a:buChar char="n"/>
            </a:pPr>
            <a:r>
              <a:rPr lang="en-US" smtClean="0"/>
              <a:t>Second level</a:t>
            </a:r>
          </a:p>
          <a:p>
            <a:pPr marL="233363" lvl="2" indent="-109538" algn="l" rtl="0" eaLnBrk="1" fontAlgn="base" hangingPunct="1">
              <a:lnSpc>
                <a:spcPct val="93000"/>
              </a:lnSpc>
              <a:spcBef>
                <a:spcPts val="100"/>
              </a:spcBef>
              <a:spcAft>
                <a:spcPct val="0"/>
              </a:spcAft>
              <a:buClr>
                <a:srgbClr val="8B8878"/>
              </a:buClr>
              <a:buSzTx/>
              <a:buFont typeface="Arial" pitchFamily="34" charset="0"/>
              <a:buChar char="●"/>
            </a:pPr>
            <a:r>
              <a:rPr lang="en-US" smtClean="0"/>
              <a:t>Third level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-First Level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2366210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4269976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G-Logo_WHITE_Officia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80" y="4343400"/>
            <a:ext cx="7772400" cy="1500187"/>
          </a:xfrm>
        </p:spPr>
        <p:txBody>
          <a:bodyPr anchor="ctr" anchorCtr="1"/>
          <a:lstStyle>
            <a:lvl1pPr marL="0" indent="0" algn="ctr">
              <a:buNone/>
              <a:defRPr sz="1600">
                <a:solidFill>
                  <a:srgbClr val="8B88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9905" y="2386584"/>
            <a:ext cx="8261350" cy="1874921"/>
          </a:xfrm>
        </p:spPr>
        <p:txBody>
          <a:bodyPr bIns="45720" anchorCtr="1"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1830" cy="56508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G-Logo_WHITE_Officia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 and Tex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74663"/>
            <a:ext cx="8682037" cy="896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5425" cy="482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643438" y="1524000"/>
            <a:ext cx="4043362" cy="48259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 - 2 column First Level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040188" cy="4826000"/>
          </a:xfrm>
        </p:spPr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651375" y="1524000"/>
            <a:ext cx="4040188" cy="4826000"/>
          </a:xfrm>
        </p:spPr>
        <p:txBody>
          <a:bodyPr/>
          <a:lstStyle>
            <a:lvl1pPr marL="0" indent="0">
              <a:buNone/>
              <a:defRPr/>
            </a:lvl1pPr>
            <a:lvl2pPr marL="217488" indent="-217488">
              <a:buClr>
                <a:srgbClr val="FF4500"/>
              </a:buClr>
              <a:buFont typeface="Wingdings" pitchFamily="2" charset="2"/>
              <a:buChar char="n"/>
              <a:defRPr/>
            </a:lvl2pPr>
            <a:lvl3pPr marL="376238" indent="-165100">
              <a:buFont typeface="Arial" pitchFamily="34" charset="0"/>
              <a:buChar char="●"/>
              <a:defRPr/>
            </a:lvl3pPr>
            <a:lvl4pPr marL="547688" indent="-166688">
              <a:buFont typeface="Arial" pitchFamily="34" charset="0"/>
              <a:buChar char="■"/>
              <a:defRPr/>
            </a:lvl4pPr>
            <a:lvl5pPr marL="682625" indent="-150813">
              <a:buFont typeface="Symbol" pitchFamily="18" charset="2"/>
              <a:buChar char="·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body Text Box with three Text Boxe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034972"/>
          </a:xfrm>
        </p:spPr>
        <p:txBody>
          <a:bodyPr/>
          <a:lstStyle>
            <a:lvl1pPr>
              <a:defRPr sz="1600"/>
            </a:lvl1pPr>
            <a:lvl2pPr marL="401638" indent="-158750">
              <a:spcBef>
                <a:spcPts val="400"/>
              </a:spcBef>
              <a:defRPr sz="1400"/>
            </a:lvl2pPr>
            <a:lvl3pPr marL="569913" indent="-165100">
              <a:defRPr sz="1200"/>
            </a:lvl3pPr>
            <a:lvl4pPr marL="746125" indent="-166688">
              <a:defRPr sz="1000"/>
            </a:lvl4pPr>
            <a:lvl5pPr marL="898525" indent="-150813"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>
          <a:xfrm>
            <a:off x="475488" y="5715752"/>
            <a:ext cx="818388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rot="16200000" flipH="1">
            <a:off x="4468109" y="3619977"/>
            <a:ext cx="4040700" cy="1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61963" y="475488"/>
            <a:ext cx="8682037" cy="896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6582919" y="1600200"/>
            <a:ext cx="2084832" cy="1261872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6582919" y="2986750"/>
            <a:ext cx="2084832" cy="1261872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9"/>
          </p:nvPr>
        </p:nvSpPr>
        <p:spPr>
          <a:xfrm>
            <a:off x="6582919" y="4373300"/>
            <a:ext cx="2084832" cy="1261872"/>
          </a:xfrm>
          <a:solidFill>
            <a:srgbClr val="CDC8B1"/>
          </a:solidFill>
          <a:ln w="9525" algn="ctr">
            <a:noFill/>
            <a:miter lim="800000"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10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20"/>
          </p:nvPr>
        </p:nvSpPr>
        <p:spPr>
          <a:xfrm>
            <a:off x="475488" y="5815263"/>
            <a:ext cx="8183880" cy="640080"/>
          </a:xfrm>
          <a:noFill/>
          <a:ln w="9525" algn="ctr">
            <a:noFill/>
            <a:miter lim="800000"/>
          </a:ln>
        </p:spPr>
        <p:txBody>
          <a:bodyPr vert="horz" wrap="square" lIns="91440" tIns="0" rIns="91440" bIns="18288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3000"/>
              </a:lnSpc>
              <a:spcAft>
                <a:spcPct val="0"/>
              </a:spcAft>
              <a:buNone/>
              <a:defRPr lang="en-US" sz="1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7488" indent="-217488" algn="l" rtl="0" eaLnBrk="1" fontAlgn="base" hangingPunct="1">
              <a:lnSpc>
                <a:spcPct val="93000"/>
              </a:lnSpc>
              <a:spcAft>
                <a:spcPct val="0"/>
              </a:spcAft>
              <a:buClr>
                <a:srgbClr val="FF4500"/>
              </a:buClr>
              <a:buFont typeface="Wingdings" pitchFamily="2" charset="2"/>
              <a:buChar char="n"/>
              <a:defRPr lang="en-US" sz="90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376238" indent="-165100" algn="l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●"/>
              <a:defRPr lang="en-US" sz="800">
                <a:solidFill>
                  <a:schemeClr val="tx1"/>
                </a:solidFill>
                <a:latin typeface="+mn-lt"/>
                <a:cs typeface="+mn-cs"/>
              </a:defRPr>
            </a:lvl3pPr>
            <a:lvl4pPr marL="547688" indent="-166688" rtl="0" eaLnBrk="1" fontAlgn="base" hangingPunct="1">
              <a:lnSpc>
                <a:spcPct val="93000"/>
              </a:lnSpc>
              <a:spcAft>
                <a:spcPct val="0"/>
              </a:spcAft>
              <a:buFont typeface="Arial" pitchFamily="34" charset="0"/>
              <a:buChar char="■"/>
              <a:defRPr lang="en-US" sz="11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indent="-150813" rtl="0" eaLnBrk="1" fontAlgn="base" hangingPunct="1">
              <a:lnSpc>
                <a:spcPct val="93000"/>
              </a:lnSpc>
              <a:spcAft>
                <a:spcPct val="0"/>
              </a:spcAft>
              <a:buFont typeface="Symbol" pitchFamily="18" charset="2"/>
              <a:buChar char="·"/>
              <a:defRPr lang="en-US" sz="11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G-Logo_WHITE_Official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355557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4838" cy="48085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vert="horz" wrap="square" lIns="91440" tIns="0" rIns="91440" bIns="182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 smtClean="0"/>
          </a:p>
        </p:txBody>
      </p:sp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>
          <a:xfrm>
            <a:off x="461963" y="474663"/>
            <a:ext cx="8224837" cy="8969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vert="horz" wrap="square" lIns="91440" tIns="45720" rIns="91440" bIns="54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25" r:id="rId2"/>
    <p:sldLayoutId id="2147483735" r:id="rId3"/>
    <p:sldLayoutId id="2147483726" r:id="rId4"/>
    <p:sldLayoutId id="2147483729" r:id="rId5"/>
    <p:sldLayoutId id="2147483747" r:id="rId6"/>
    <p:sldLayoutId id="2147483752" r:id="rId7"/>
    <p:sldLayoutId id="2147483774" r:id="rId8"/>
    <p:sldLayoutId id="2147483762" r:id="rId9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rgbClr val="FF45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9pPr>
    </p:titleStyle>
    <p:bodyStyle>
      <a:lvl1pPr marL="231775" indent="-231775" algn="l" rtl="0" eaLnBrk="1" fontAlgn="base" hangingPunct="1">
        <a:lnSpc>
          <a:spcPct val="93000"/>
        </a:lnSpc>
        <a:spcBef>
          <a:spcPct val="42000"/>
        </a:spcBef>
        <a:spcAft>
          <a:spcPct val="0"/>
        </a:spcAft>
        <a:buClr>
          <a:srgbClr val="FF4500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0850" indent="-217488" algn="l" rtl="0" eaLnBrk="1" fontAlgn="base" hangingPunct="1">
        <a:lnSpc>
          <a:spcPct val="93000"/>
        </a:lnSpc>
        <a:spcBef>
          <a:spcPct val="31000"/>
        </a:spcBef>
        <a:spcAft>
          <a:spcPct val="0"/>
        </a:spcAft>
        <a:buClr>
          <a:srgbClr val="8B8878"/>
        </a:buClr>
        <a:buFont typeface="Arial" charset="0"/>
        <a:buChar char="●"/>
        <a:defRPr sz="1600">
          <a:solidFill>
            <a:schemeClr val="tx1"/>
          </a:solidFill>
          <a:latin typeface="+mn-lt"/>
          <a:cs typeface="+mn-cs"/>
        </a:defRPr>
      </a:lvl2pPr>
      <a:lvl3pPr marL="617538" indent="-165100" algn="l" rtl="0" eaLnBrk="1" fontAlgn="base" hangingPunct="1">
        <a:lnSpc>
          <a:spcPct val="93000"/>
        </a:lnSpc>
        <a:spcBef>
          <a:spcPct val="20000"/>
        </a:spcBef>
        <a:spcAft>
          <a:spcPct val="0"/>
        </a:spcAft>
        <a:buClr>
          <a:srgbClr val="8B8878"/>
        </a:buClr>
        <a:buFont typeface="Arial" charset="0"/>
        <a:buChar char="■"/>
        <a:defRPr sz="1400">
          <a:solidFill>
            <a:schemeClr val="tx1"/>
          </a:solidFill>
          <a:latin typeface="+mn-lt"/>
          <a:cs typeface="+mn-cs"/>
        </a:defRPr>
      </a:lvl3pPr>
      <a:lvl4pPr marL="787400" indent="-166688" algn="l" rtl="0" eaLnBrk="1" fontAlgn="base" hangingPunct="1">
        <a:lnSpc>
          <a:spcPct val="93000"/>
        </a:lnSpc>
        <a:spcBef>
          <a:spcPct val="18000"/>
        </a:spcBef>
        <a:spcAft>
          <a:spcPct val="0"/>
        </a:spcAft>
        <a:buClr>
          <a:srgbClr val="8B8878"/>
        </a:buClr>
        <a:buSzPct val="107000"/>
        <a:buFont typeface="Wingdings" pitchFamily="2" charset="2"/>
        <a:buChar char=""/>
        <a:defRPr sz="1200">
          <a:solidFill>
            <a:schemeClr val="tx1"/>
          </a:solidFill>
          <a:latin typeface="+mn-lt"/>
          <a:cs typeface="+mn-cs"/>
        </a:defRPr>
      </a:lvl4pPr>
      <a:lvl5pPr marL="9398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5pPr>
      <a:lvl6pPr marL="13970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6pPr>
      <a:lvl7pPr marL="18542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7pPr>
      <a:lvl8pPr marL="23114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8pPr>
      <a:lvl9pPr marL="27686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058778"/>
            <a:ext cx="9144000" cy="27432"/>
          </a:xfrm>
          <a:prstGeom prst="rect">
            <a:avLst/>
          </a:prstGeom>
          <a:solidFill>
            <a:srgbClr val="CDC8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0442" y="6571958"/>
            <a:ext cx="364958" cy="263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18288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3189" y="6571958"/>
            <a:ext cx="8041105" cy="256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Optional Footer Text which is modified using "Header and Footer" Window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0171"/>
            <a:ext cx="8229600" cy="5159829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vert="horz" wrap="square" lIns="91440" tIns="0" rIns="91440" bIns="182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 smtClean="0"/>
          </a:p>
        </p:txBody>
      </p:sp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>
          <a:xfrm>
            <a:off x="461963" y="474664"/>
            <a:ext cx="8224837" cy="599394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vert="horz" wrap="square" lIns="91440" tIns="45720" rIns="91440" bIns="54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7391400" y="228600"/>
            <a:ext cx="457200" cy="0"/>
          </a:xfrm>
          <a:prstGeom prst="line">
            <a:avLst/>
          </a:prstGeom>
          <a:ln w="12700">
            <a:solidFill>
              <a:srgbClr val="E6E6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G-Logo_WHITE_Official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7730186" y="18107"/>
            <a:ext cx="1322451" cy="4086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9" r:id="rId5"/>
    <p:sldLayoutId id="2147483770" r:id="rId6"/>
    <p:sldLayoutId id="2147483771" r:id="rId7"/>
    <p:sldLayoutId id="2147483775" r:id="rId8"/>
    <p:sldLayoutId id="2147483773" r:id="rId9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rgbClr val="FF45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9pPr>
    </p:titleStyle>
    <p:bodyStyle>
      <a:lvl1pPr marL="231775" indent="-231775" algn="l" rtl="0" eaLnBrk="1" fontAlgn="base" hangingPunct="1">
        <a:lnSpc>
          <a:spcPct val="93000"/>
        </a:lnSpc>
        <a:spcBef>
          <a:spcPct val="42000"/>
        </a:spcBef>
        <a:spcAft>
          <a:spcPct val="0"/>
        </a:spcAft>
        <a:buClr>
          <a:srgbClr val="FF4500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0850" indent="-217488" algn="l" rtl="0" eaLnBrk="1" fontAlgn="base" hangingPunct="1">
        <a:lnSpc>
          <a:spcPct val="93000"/>
        </a:lnSpc>
        <a:spcBef>
          <a:spcPct val="31000"/>
        </a:spcBef>
        <a:spcAft>
          <a:spcPct val="0"/>
        </a:spcAft>
        <a:buClr>
          <a:srgbClr val="8B8878"/>
        </a:buClr>
        <a:buFont typeface="Arial" charset="0"/>
        <a:buChar char="●"/>
        <a:defRPr sz="1600">
          <a:solidFill>
            <a:schemeClr val="tx1"/>
          </a:solidFill>
          <a:latin typeface="+mn-lt"/>
          <a:cs typeface="+mn-cs"/>
        </a:defRPr>
      </a:lvl2pPr>
      <a:lvl3pPr marL="617538" indent="-165100" algn="l" rtl="0" eaLnBrk="1" fontAlgn="base" hangingPunct="1">
        <a:lnSpc>
          <a:spcPct val="93000"/>
        </a:lnSpc>
        <a:spcBef>
          <a:spcPct val="20000"/>
        </a:spcBef>
        <a:spcAft>
          <a:spcPct val="0"/>
        </a:spcAft>
        <a:buClr>
          <a:srgbClr val="8B8878"/>
        </a:buClr>
        <a:buFont typeface="Arial" charset="0"/>
        <a:buChar char="■"/>
        <a:defRPr sz="1400">
          <a:solidFill>
            <a:schemeClr val="tx1"/>
          </a:solidFill>
          <a:latin typeface="+mn-lt"/>
          <a:cs typeface="+mn-cs"/>
        </a:defRPr>
      </a:lvl3pPr>
      <a:lvl4pPr marL="787400" indent="-166688" algn="l" rtl="0" eaLnBrk="1" fontAlgn="base" hangingPunct="1">
        <a:lnSpc>
          <a:spcPct val="93000"/>
        </a:lnSpc>
        <a:spcBef>
          <a:spcPct val="18000"/>
        </a:spcBef>
        <a:spcAft>
          <a:spcPct val="0"/>
        </a:spcAft>
        <a:buClr>
          <a:srgbClr val="8B8878"/>
        </a:buClr>
        <a:buSzPct val="107000"/>
        <a:buFont typeface="Wingdings" pitchFamily="2" charset="2"/>
        <a:buChar char=""/>
        <a:defRPr sz="1200">
          <a:solidFill>
            <a:schemeClr val="tx1"/>
          </a:solidFill>
          <a:latin typeface="+mn-lt"/>
          <a:cs typeface="+mn-cs"/>
        </a:defRPr>
      </a:lvl4pPr>
      <a:lvl5pPr marL="9398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5pPr>
      <a:lvl6pPr marL="13970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6pPr>
      <a:lvl7pPr marL="18542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7pPr>
      <a:lvl8pPr marL="23114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8pPr>
      <a:lvl9pPr marL="2768600" indent="-150813" algn="l" rtl="0" eaLnBrk="1" fontAlgn="base" hangingPunct="1">
        <a:lnSpc>
          <a:spcPct val="93000"/>
        </a:lnSpc>
        <a:spcBef>
          <a:spcPct val="17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702552" cy="734568"/>
          </a:xfrm>
        </p:spPr>
        <p:txBody>
          <a:bodyPr/>
          <a:lstStyle/>
          <a:p>
            <a:r>
              <a:rPr lang="en-US" b="1" smtClean="0"/>
              <a:t>International </a:t>
            </a:r>
            <a:r>
              <a:rPr lang="en-US" b="1"/>
              <a:t>Annual WTO Forum </a:t>
            </a:r>
            <a:endParaRPr lang="en-US" b="1" smtClean="0"/>
          </a:p>
          <a:p>
            <a:r>
              <a:rPr lang="en-US" b="1" smtClean="0"/>
              <a:t>Kaliningrad </a:t>
            </a:r>
            <a:r>
              <a:rPr lang="en-US" b="1"/>
              <a:t>State Technical </a:t>
            </a:r>
            <a:r>
              <a:rPr lang="en-US" b="1" smtClean="0"/>
              <a:t>University</a:t>
            </a:r>
          </a:p>
          <a:p>
            <a:r>
              <a:rPr lang="en-US" b="1" smtClean="0"/>
              <a:t>20 </a:t>
            </a:r>
            <a:r>
              <a:rPr lang="en-US" b="1"/>
              <a:t>- 22 March 2014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600200"/>
            <a:ext cx="7315200" cy="3200400"/>
          </a:xfrm>
        </p:spPr>
        <p:txBody>
          <a:bodyPr/>
          <a:lstStyle/>
          <a:p>
            <a:r>
              <a:rPr lang="en-US"/>
              <a:t>Litigating a dispute at the WTO: What can be challenged, which procedures apply and why bring a </a:t>
            </a:r>
            <a:r>
              <a:rPr lang="en-US" smtClean="0"/>
              <a:t>dispute?</a:t>
            </a:r>
            <a:br>
              <a:rPr lang="en-US" smtClean="0"/>
            </a:br>
            <a:r>
              <a:rPr lang="en-US"/>
              <a:t/>
            </a:r>
            <a:br>
              <a:rPr lang="en-US"/>
            </a:br>
            <a:r>
              <a:rPr lang="en-US" sz="1800" b="1" smtClean="0">
                <a:solidFill>
                  <a:schemeClr val="tx1"/>
                </a:solidFill>
              </a:rPr>
              <a:t>Alan Yanovich, Senior Counsel</a:t>
            </a:r>
            <a:br>
              <a:rPr lang="en-US" sz="1800" b="1" smtClean="0">
                <a:solidFill>
                  <a:schemeClr val="tx1"/>
                </a:solidFill>
              </a:rPr>
            </a:br>
            <a:r>
              <a:rPr lang="en-US" sz="1800" b="1" smtClean="0">
                <a:solidFill>
                  <a:schemeClr val="tx1"/>
                </a:solidFill>
              </a:rPr>
              <a:t>Akin Gump, Strauss, Hauer &amp; Feld</a:t>
            </a:r>
            <a:br>
              <a:rPr lang="en-US" sz="1800" b="1" smtClean="0">
                <a:solidFill>
                  <a:schemeClr val="tx1"/>
                </a:solidFill>
              </a:rPr>
            </a:br>
            <a:r>
              <a:rPr lang="en-US" sz="1800" b="1" smtClean="0">
                <a:solidFill>
                  <a:schemeClr val="tx1"/>
                </a:solidFill>
              </a:rPr>
              <a:t>Geneva, Switzerland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8875" y="6572250"/>
            <a:ext cx="365125" cy="263525"/>
          </a:xfrm>
        </p:spPr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2644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Features of the WTO DSM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Compulsory jurisdiction</a:t>
            </a:r>
          </a:p>
          <a:p>
            <a:r>
              <a:rPr lang="en-US" smtClean="0"/>
              <a:t>State-to-State mechanism</a:t>
            </a:r>
          </a:p>
          <a:p>
            <a:r>
              <a:rPr lang="en-US" smtClean="0"/>
              <a:t>Automaticity</a:t>
            </a:r>
          </a:p>
          <a:p>
            <a:r>
              <a:rPr lang="en-US"/>
              <a:t>Quasi-judicial mechanism with diplomatic </a:t>
            </a:r>
            <a:r>
              <a:rPr lang="en-US" smtClean="0"/>
              <a:t>origins</a:t>
            </a:r>
          </a:p>
          <a:p>
            <a:r>
              <a:rPr lang="en-US" smtClean="0"/>
              <a:t>Challengeable measures</a:t>
            </a:r>
          </a:p>
          <a:p>
            <a:r>
              <a:rPr lang="en-US" smtClean="0"/>
              <a:t>Types of claims</a:t>
            </a:r>
          </a:p>
          <a:p>
            <a:pPr lvl="1"/>
            <a:r>
              <a:rPr lang="en-US" smtClean="0"/>
              <a:t>“As such” </a:t>
            </a:r>
          </a:p>
          <a:p>
            <a:pPr lvl="1"/>
            <a:r>
              <a:rPr lang="en-US" smtClean="0"/>
              <a:t>“As applied” </a:t>
            </a:r>
          </a:p>
          <a:p>
            <a:pPr lvl="1"/>
            <a:r>
              <a:rPr lang="en-US" smtClean="0"/>
              <a:t>“Ongoing conduct”</a:t>
            </a:r>
          </a:p>
          <a:p>
            <a:r>
              <a:rPr lang="en-US" smtClean="0"/>
              <a:t>Two-stage adjudication process</a:t>
            </a:r>
          </a:p>
          <a:p>
            <a:r>
              <a:rPr lang="en-US" smtClean="0"/>
              <a:t>Binding decisions</a:t>
            </a:r>
          </a:p>
          <a:p>
            <a:r>
              <a:rPr lang="en-US" smtClean="0"/>
              <a:t>The role of “precedent”</a:t>
            </a:r>
          </a:p>
          <a:p>
            <a:r>
              <a:rPr lang="en-US" smtClean="0"/>
              <a:t>Right to retaliate in cases of non-compliance</a:t>
            </a:r>
          </a:p>
          <a:p>
            <a:r>
              <a:rPr lang="en-US" smtClean="0"/>
              <a:t>Multilateral surveillance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566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stages of the dispute settlement process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9581" y="1524000"/>
            <a:ext cx="8224838" cy="48085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57400" y="11752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51898" y="1600200"/>
            <a:ext cx="2840205" cy="685800"/>
          </a:xfrm>
          <a:prstGeom prst="roundRect">
            <a:avLst/>
          </a:prstGeom>
          <a:ln w="25400" cap="flat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Consultations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146131" y="3086100"/>
            <a:ext cx="2851739" cy="685800"/>
          </a:xfrm>
          <a:prstGeom prst="roundRect">
            <a:avLst/>
          </a:prstGeom>
          <a:ln w="25400" cap="flat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Pane</a:t>
            </a:r>
            <a:r>
              <a:rPr lang="en-US" sz="2400" smtClean="0">
                <a:solidFill>
                  <a:schemeClr val="tx1"/>
                </a:solidFill>
              </a:rPr>
              <a:t>l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146131" y="4297680"/>
            <a:ext cx="2851739" cy="685800"/>
          </a:xfrm>
          <a:prstGeom prst="roundRect">
            <a:avLst/>
          </a:prstGeom>
          <a:ln w="25400" cap="flat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2"/>
                </a:solidFill>
              </a:rPr>
              <a:t>Appea</a:t>
            </a:r>
            <a:r>
              <a:rPr lang="en-US" sz="2400" smtClean="0">
                <a:solidFill>
                  <a:schemeClr val="tx2"/>
                </a:solidFill>
              </a:rPr>
              <a:t>l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51898" y="5615942"/>
            <a:ext cx="2840205" cy="685800"/>
          </a:xfrm>
          <a:prstGeom prst="roundRect">
            <a:avLst/>
          </a:prstGeom>
          <a:ln w="25400" cap="flat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Implementation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5400000">
            <a:off x="4428000" y="2452068"/>
            <a:ext cx="288000" cy="288000"/>
          </a:xfrm>
          <a:prstGeom prst="rightArrow">
            <a:avLst/>
          </a:prstGeom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5400000">
            <a:off x="4428000" y="3870965"/>
            <a:ext cx="288000" cy="288000"/>
          </a:xfrm>
          <a:prstGeom prst="rightArrow">
            <a:avLst/>
          </a:prstGeom>
          <a:solidFill>
            <a:schemeClr val="tx2"/>
          </a:solidFill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5400000">
            <a:off x="4428000" y="5090155"/>
            <a:ext cx="288000" cy="288000"/>
          </a:xfrm>
          <a:prstGeom prst="rightArrow">
            <a:avLst/>
          </a:prstGeom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7778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06781" y="685800"/>
            <a:ext cx="8356566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096011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of bringing a dispute to the WTO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Market access (removal of border or regulatory barrier)</a:t>
            </a:r>
          </a:p>
          <a:p>
            <a:endParaRPr lang="en-US" smtClean="0"/>
          </a:p>
          <a:p>
            <a:r>
              <a:rPr lang="en-US" smtClean="0"/>
              <a:t>Change the future conduct of the respondent country</a:t>
            </a:r>
          </a:p>
          <a:p>
            <a:endParaRPr lang="en-US" smtClean="0"/>
          </a:p>
          <a:p>
            <a:r>
              <a:rPr lang="en-US" smtClean="0"/>
              <a:t>Clarify the interpretation of the WTO agreements</a:t>
            </a:r>
          </a:p>
          <a:p>
            <a:endParaRPr lang="en-US" smtClean="0"/>
          </a:p>
          <a:p>
            <a:r>
              <a:rPr lang="en-US" smtClean="0"/>
              <a:t>Dissuade other countries from pursuing similar conduct</a:t>
            </a:r>
          </a:p>
          <a:p>
            <a:endParaRPr lang="en-US" smtClean="0"/>
          </a:p>
          <a:p>
            <a:r>
              <a:rPr lang="en-US" smtClean="0"/>
              <a:t>“Unclog” the bilateral agenda</a:t>
            </a:r>
          </a:p>
          <a:p>
            <a:endParaRPr lang="en-US" smtClean="0"/>
          </a:p>
          <a:p>
            <a:r>
              <a:rPr lang="en-US" smtClean="0"/>
              <a:t>Two-pronged strategy together with investment dispute</a:t>
            </a:r>
            <a:endParaRPr lang="en-US"/>
          </a:p>
          <a:p>
            <a:endParaRPr lang="en-US" smtClean="0"/>
          </a:p>
          <a:p>
            <a:r>
              <a:rPr lang="en-US" smtClean="0"/>
              <a:t>Other strategic reasons 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1605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47750" y="1219201"/>
            <a:ext cx="7334248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6553200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latin typeface="+mj-lt"/>
              </a:rPr>
              <a:t>Source: WTO Secretariat</a:t>
            </a:r>
            <a:endParaRPr lang="en-US" sz="1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9618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Russia’s participation in WTO DSM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complainant</a:t>
            </a:r>
          </a:p>
          <a:p>
            <a:pPr lvl="1"/>
            <a:r>
              <a:rPr lang="en-US" i="1" smtClean="0"/>
              <a:t>European </a:t>
            </a:r>
            <a:r>
              <a:rPr lang="en-US" i="1"/>
              <a:t>Union — Cost Adjustment Methodologies and Certain Anti-Dumping Measures on Imports from </a:t>
            </a:r>
            <a:r>
              <a:rPr lang="en-US" i="1" smtClean="0"/>
              <a:t>Russia </a:t>
            </a:r>
            <a:r>
              <a:rPr lang="en-US" smtClean="0"/>
              <a:t>(DS474)</a:t>
            </a:r>
            <a:endParaRPr lang="en-US" i="1" smtClean="0"/>
          </a:p>
          <a:p>
            <a:endParaRPr lang="en-US"/>
          </a:p>
          <a:p>
            <a:r>
              <a:rPr lang="en-US" smtClean="0"/>
              <a:t>As respondent</a:t>
            </a:r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Russian </a:t>
            </a:r>
            <a:r>
              <a:rPr lang="en-GB" altLang="en-US" i="1">
                <a:solidFill>
                  <a:srgbClr val="000000"/>
                </a:solidFill>
              </a:rPr>
              <a:t>Federation – Recycling Fees on Motor Vehicles</a:t>
            </a:r>
            <a:r>
              <a:rPr lang="en-GB" altLang="en-US">
                <a:solidFill>
                  <a:srgbClr val="000000"/>
                </a:solidFill>
              </a:rPr>
              <a:t> (DS462 – EU; DS463 – Japan)</a:t>
            </a:r>
          </a:p>
          <a:p>
            <a:endParaRPr lang="en-US" sz="1600" smtClean="0"/>
          </a:p>
          <a:p>
            <a:r>
              <a:rPr lang="en-US" smtClean="0"/>
              <a:t>As third party-</a:t>
            </a:r>
            <a:r>
              <a:rPr lang="en-US"/>
              <a:t> </a:t>
            </a:r>
            <a:r>
              <a:rPr lang="en-US" smtClean="0"/>
              <a:t>(10 cases) Some examples</a:t>
            </a:r>
            <a:r>
              <a:rPr lang="en-US"/>
              <a:t>:</a:t>
            </a:r>
            <a:endParaRPr lang="en-US" smtClean="0"/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EC </a:t>
            </a:r>
            <a:r>
              <a:rPr lang="en-GB" altLang="en-US" i="1">
                <a:solidFill>
                  <a:srgbClr val="000000"/>
                </a:solidFill>
              </a:rPr>
              <a:t>– Seal Products </a:t>
            </a:r>
            <a:r>
              <a:rPr lang="en-GB" altLang="en-US">
                <a:solidFill>
                  <a:srgbClr val="000000"/>
                </a:solidFill>
              </a:rPr>
              <a:t>(DS400 – Canada; DS401 – Norway</a:t>
            </a:r>
            <a:r>
              <a:rPr lang="en-GB" altLang="en-US" smtClean="0">
                <a:solidFill>
                  <a:srgbClr val="000000"/>
                </a:solidFill>
              </a:rPr>
              <a:t>);</a:t>
            </a:r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China </a:t>
            </a:r>
            <a:r>
              <a:rPr lang="en-GB" altLang="en-US" i="1">
                <a:solidFill>
                  <a:srgbClr val="000000"/>
                </a:solidFill>
              </a:rPr>
              <a:t>– Rare Earths </a:t>
            </a:r>
            <a:r>
              <a:rPr lang="en-GB" altLang="en-US">
                <a:solidFill>
                  <a:srgbClr val="000000"/>
                </a:solidFill>
              </a:rPr>
              <a:t>(DS431 – United States; DS432 – EU; DS433 – Japan</a:t>
            </a:r>
            <a:r>
              <a:rPr lang="en-GB" altLang="en-US" smtClean="0">
                <a:solidFill>
                  <a:srgbClr val="000000"/>
                </a:solidFill>
              </a:rPr>
              <a:t>);</a:t>
            </a:r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US </a:t>
            </a:r>
            <a:r>
              <a:rPr lang="en-GB" altLang="en-US" i="1">
                <a:solidFill>
                  <a:srgbClr val="000000"/>
                </a:solidFill>
              </a:rPr>
              <a:t>– Countervailing Measures (China) </a:t>
            </a:r>
            <a:r>
              <a:rPr lang="en-GB" altLang="en-US">
                <a:solidFill>
                  <a:srgbClr val="000000"/>
                </a:solidFill>
              </a:rPr>
              <a:t>(DS437</a:t>
            </a:r>
            <a:r>
              <a:rPr lang="en-GB" altLang="en-US" smtClean="0">
                <a:solidFill>
                  <a:srgbClr val="000000"/>
                </a:solidFill>
              </a:rPr>
              <a:t>);</a:t>
            </a:r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US </a:t>
            </a:r>
            <a:r>
              <a:rPr lang="en-GB" altLang="en-US" i="1">
                <a:solidFill>
                  <a:srgbClr val="000000"/>
                </a:solidFill>
              </a:rPr>
              <a:t>- Countervailing and Anti-Dumping Measures (China) </a:t>
            </a:r>
            <a:r>
              <a:rPr lang="en-GB" altLang="en-US">
                <a:solidFill>
                  <a:srgbClr val="000000"/>
                </a:solidFill>
              </a:rPr>
              <a:t>(DS449</a:t>
            </a:r>
            <a:r>
              <a:rPr lang="en-GB" altLang="en-US" smtClean="0">
                <a:solidFill>
                  <a:srgbClr val="000000"/>
                </a:solidFill>
              </a:rPr>
              <a:t>);</a:t>
            </a:r>
          </a:p>
          <a:p>
            <a:pPr lvl="1"/>
            <a:r>
              <a:rPr lang="en-GB" altLang="en-US" i="1" smtClean="0">
                <a:solidFill>
                  <a:srgbClr val="000000"/>
                </a:solidFill>
              </a:rPr>
              <a:t>China </a:t>
            </a:r>
            <a:r>
              <a:rPr lang="en-GB" altLang="en-US" i="1">
                <a:solidFill>
                  <a:srgbClr val="000000"/>
                </a:solidFill>
              </a:rPr>
              <a:t>– HP SSST (Anti-Dumping Duties on High-Performance Stainless Steel Tubes) </a:t>
            </a:r>
            <a:r>
              <a:rPr lang="en-GB" altLang="en-US">
                <a:solidFill>
                  <a:srgbClr val="000000"/>
                </a:solidFill>
              </a:rPr>
              <a:t>(DS454 – Japan; DS460 – EU)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93178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WTO disputes relating to natural resources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8059389"/>
              </p:ext>
            </p:extLst>
          </p:nvPr>
        </p:nvGraphicFramePr>
        <p:xfrm>
          <a:off x="457200" y="1524000"/>
          <a:ext cx="8224839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2514600"/>
                <a:gridCol w="24336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Dispute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Complainants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Status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China</a:t>
                      </a:r>
                      <a:r>
                        <a:rPr lang="en-US" sz="1200" baseline="0" noProof="0" smtClean="0"/>
                        <a:t> - Raw Materials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Mexico,</a:t>
                      </a:r>
                      <a:r>
                        <a:rPr lang="en-US" sz="1200" baseline="0" noProof="0" smtClean="0"/>
                        <a:t> United States, EU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China has</a:t>
                      </a:r>
                      <a:r>
                        <a:rPr lang="en-US" sz="1200" baseline="0" noProof="0" smtClean="0"/>
                        <a:t> announced compliance.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Canada</a:t>
                      </a:r>
                      <a:r>
                        <a:rPr lang="en-US" sz="1200" baseline="0" noProof="0" smtClean="0"/>
                        <a:t> – Feed-in Tariff Program / Canada – Renewable Energy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EU,</a:t>
                      </a:r>
                      <a:r>
                        <a:rPr lang="en-US" sz="1200" baseline="0" noProof="0" smtClean="0"/>
                        <a:t> Japan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AB reports adopted 6 May 2013.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China – Rare Earths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Japan,</a:t>
                      </a:r>
                      <a:r>
                        <a:rPr lang="en-US" sz="1200" baseline="0" noProof="0" smtClean="0"/>
                        <a:t> EU, United States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Circulation</a:t>
                      </a:r>
                      <a:r>
                        <a:rPr lang="en-US" sz="1200" baseline="0" noProof="0" smtClean="0"/>
                        <a:t> of panel report expected in March.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European Union — Cost Adjustment Methodologies and Certain Anti-Dumping Measures on Imports from Russia 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Russian Federation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Consultations.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India — Certain Measures Relating to Solar Cells and Solar Modules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United States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Consultations.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European Union and Certain Member States — Certain Measures Affecting the Renewable Energy Generation Sector 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noProof="0" smtClean="0"/>
                        <a:t>China</a:t>
                      </a:r>
                    </a:p>
                    <a:p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Consultations.</a:t>
                      </a:r>
                      <a:endParaRPr lang="en-US" sz="12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European Union — Anti-Dumping Measures on Biodiesel from Argentina 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Argentina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smtClean="0"/>
                        <a:t>Consultations.</a:t>
                      </a:r>
                      <a:endParaRPr lang="en-US" sz="1200" noProof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1AA52D3-2D35-416F-AFCE-FB684BB5B6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72066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022"/>
  <p:tag name="AS_OS" val="Microsoft Windows NT 6.1.7601 Service Pack 1"/>
  <p:tag name="AS_RELEASE_DATE" val="2013.10.24"/>
  <p:tag name="AS_TITLE" val="Aspose.Slides for .NET 4.0"/>
  <p:tag name="AS_VERSION" val="8.0.0.0"/>
</p:tagLst>
</file>

<file path=ppt/theme/theme1.xml><?xml version="1.0" encoding="utf-8"?>
<a:theme xmlns:a="http://schemas.openxmlformats.org/drawingml/2006/main" name="Default Theme">
  <a:themeElements>
    <a:clrScheme name="AkinGump2013_Default">
      <a:dk1>
        <a:srgbClr val="000000"/>
      </a:dk1>
      <a:lt1>
        <a:srgbClr val="FFFFFF"/>
      </a:lt1>
      <a:dk2>
        <a:srgbClr val="FF4500"/>
      </a:dk2>
      <a:lt2>
        <a:srgbClr val="EEEEE0"/>
      </a:lt2>
      <a:accent1>
        <a:srgbClr val="8B8878"/>
      </a:accent1>
      <a:accent2>
        <a:srgbClr val="CDC8B1"/>
      </a:accent2>
      <a:accent3>
        <a:srgbClr val="788971"/>
      </a:accent3>
      <a:accent4>
        <a:srgbClr val="CCB55E"/>
      </a:accent4>
      <a:accent5>
        <a:srgbClr val="B42901"/>
      </a:accent5>
      <a:accent6>
        <a:srgbClr val="C5C1AB"/>
      </a:accent6>
      <a:hlink>
        <a:srgbClr val="FF4500"/>
      </a:hlink>
      <a:folHlink>
        <a:srgbClr val="8B8878"/>
      </a:folHlink>
    </a:clrScheme>
    <a:fontScheme name="AG_PPT_FW_LANDSCAPE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AG_PPT_FW_LANDSCAPE 1">
        <a:dk1>
          <a:srgbClr val="000000"/>
        </a:dk1>
        <a:lt1>
          <a:srgbClr val="FFFFFF"/>
        </a:lt1>
        <a:dk2>
          <a:srgbClr val="0066A1"/>
        </a:dk2>
        <a:lt2>
          <a:srgbClr val="666666"/>
        </a:lt2>
        <a:accent1>
          <a:srgbClr val="539AC8"/>
        </a:accent1>
        <a:accent2>
          <a:srgbClr val="89B5D8"/>
        </a:accent2>
        <a:accent3>
          <a:srgbClr val="FFFFFF"/>
        </a:accent3>
        <a:accent4>
          <a:srgbClr val="000000"/>
        </a:accent4>
        <a:accent5>
          <a:srgbClr val="B3CAE0"/>
        </a:accent5>
        <a:accent6>
          <a:srgbClr val="7CA4C4"/>
        </a:accent6>
        <a:hlink>
          <a:srgbClr val="BFD4E9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G_Standard-Narrow Title Bar">
  <a:themeElements>
    <a:clrScheme name="AkinGump2013_Default">
      <a:dk1>
        <a:srgbClr val="000000"/>
      </a:dk1>
      <a:lt1>
        <a:srgbClr val="FFFFFF"/>
      </a:lt1>
      <a:dk2>
        <a:srgbClr val="FF4500"/>
      </a:dk2>
      <a:lt2>
        <a:srgbClr val="EEEEE0"/>
      </a:lt2>
      <a:accent1>
        <a:srgbClr val="8B8878"/>
      </a:accent1>
      <a:accent2>
        <a:srgbClr val="CDC8B1"/>
      </a:accent2>
      <a:accent3>
        <a:srgbClr val="788971"/>
      </a:accent3>
      <a:accent4>
        <a:srgbClr val="CCB55E"/>
      </a:accent4>
      <a:accent5>
        <a:srgbClr val="B42901"/>
      </a:accent5>
      <a:accent6>
        <a:srgbClr val="C5C1AB"/>
      </a:accent6>
      <a:hlink>
        <a:srgbClr val="FF4500"/>
      </a:hlink>
      <a:folHlink>
        <a:srgbClr val="8B8878"/>
      </a:folHlink>
    </a:clrScheme>
    <a:fontScheme name="AG_PPT_FW_LANDSCAPE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AG_PPT_FW_LANDSCAPE 1">
        <a:dk1>
          <a:srgbClr val="000000"/>
        </a:dk1>
        <a:lt1>
          <a:srgbClr val="FFFFFF"/>
        </a:lt1>
        <a:dk2>
          <a:srgbClr val="0066A1"/>
        </a:dk2>
        <a:lt2>
          <a:srgbClr val="666666"/>
        </a:lt2>
        <a:accent1>
          <a:srgbClr val="539AC8"/>
        </a:accent1>
        <a:accent2>
          <a:srgbClr val="89B5D8"/>
        </a:accent2>
        <a:accent3>
          <a:srgbClr val="FFFFFF"/>
        </a:accent3>
        <a:accent4>
          <a:srgbClr val="000000"/>
        </a:accent4>
        <a:accent5>
          <a:srgbClr val="B3CAE0"/>
        </a:accent5>
        <a:accent6>
          <a:srgbClr val="7CA4C4"/>
        </a:accent6>
        <a:hlink>
          <a:srgbClr val="BFD4E9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427</Words>
  <Application>Microsoft Office PowerPoint</Application>
  <PresentationFormat>Экран (4:3)</PresentationFormat>
  <Paragraphs>93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Default Theme</vt:lpstr>
      <vt:lpstr>1_AG_Standard-Narrow Title Bar</vt:lpstr>
      <vt:lpstr>Litigating a dispute at the WTO: What can be challenged, which procedures apply and why bring a dispute?  Alan Yanovich, Senior Counsel Akin Gump, Strauss, Hauer &amp; Feld Geneva, Switzerland</vt:lpstr>
      <vt:lpstr>Main Features of the WTO DSM</vt:lpstr>
      <vt:lpstr>Main stages of the dispute settlement process</vt:lpstr>
      <vt:lpstr>Слайд 3</vt:lpstr>
      <vt:lpstr>Objectives of bringing a dispute to the WTO</vt:lpstr>
      <vt:lpstr>Слайд 5</vt:lpstr>
      <vt:lpstr>Russia’s participation in WTO DSM</vt:lpstr>
      <vt:lpstr>Some WTO disputes relating to natural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1601-01-01T00:00:00Z</dcterms:created>
  <dcterms:modified xsi:type="dcterms:W3CDTF">2014-04-07T13:21:15Z</dcterms:modified>
</cp:coreProperties>
</file>