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538" r:id="rId2"/>
    <p:sldId id="510" r:id="rId3"/>
    <p:sldId id="541" r:id="rId4"/>
    <p:sldId id="540" r:id="rId5"/>
    <p:sldId id="513" r:id="rId6"/>
    <p:sldId id="543" r:id="rId7"/>
    <p:sldId id="537" r:id="rId8"/>
    <p:sldId id="474" r:id="rId9"/>
    <p:sldId id="546" r:id="rId10"/>
    <p:sldId id="547" r:id="rId11"/>
    <p:sldId id="548" r:id="rId12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66FF"/>
    <a:srgbClr val="0000F6"/>
    <a:srgbClr val="FF3300"/>
    <a:srgbClr val="000000"/>
    <a:srgbClr val="C0C0C0"/>
    <a:srgbClr val="0000DA"/>
    <a:srgbClr val="3333CC"/>
    <a:srgbClr val="0678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5" autoAdjust="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4876"/>
            <a:ext cx="4890457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9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339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618A8B-305D-473A-BD14-C49DEC55A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140200" y="1196975"/>
            <a:ext cx="4851400" cy="2841625"/>
          </a:xfrm>
        </p:spPr>
        <p:txBody>
          <a:bodyPr/>
          <a:lstStyle>
            <a:lvl1pPr>
              <a:defRPr sz="31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7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85EC607-F2A5-4127-A5D4-470C4FFFAEB1}" type="datetime1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4D7AB2F-EDE7-4E57-B54C-8412F655D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60F5D-1661-4183-A392-B79FC87B0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4F999-2956-40D3-B233-076D24C6B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7920038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F1CC7-27F5-400B-9819-484890FE9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1F637-1D0C-4DE6-9BDA-854E1B653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88EC7-B263-4F46-9D23-84EDDB6E2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42559-2AC8-49AF-9BB1-D8D8C71F4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EEA70-988F-4D02-9DCF-749B774AF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6B028-8BCB-4F0B-9EA1-7F3770A4D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02A8-0EAC-4399-9416-E03008F97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40C9A-6659-48E5-9E23-5D3E7883B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7A17-223B-4806-8973-A0CAFC4B3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188913"/>
            <a:ext cx="8640763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489700"/>
            <a:ext cx="68405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524625"/>
            <a:ext cx="11525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75EF1DC-57F5-48AD-B032-94D4B6309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4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88913"/>
            <a:ext cx="79200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203" name="Line 19"/>
          <p:cNvSpPr>
            <a:spLocks noChangeShapeType="1"/>
          </p:cNvSpPr>
          <p:nvPr userDrawn="1"/>
        </p:nvSpPr>
        <p:spPr bwMode="auto">
          <a:xfrm>
            <a:off x="468313" y="6453188"/>
            <a:ext cx="82073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0070C0"/>
          </a:solidFill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М</a:t>
            </a:r>
            <a:r>
              <a:rPr lang="ru-RU" dirty="0" smtClean="0"/>
              <a:t>ЕЖДУНАРОДНЫЙ ОПЫТ И ЦИВИЛИЗОВАННЫЕ </a:t>
            </a:r>
            <a:r>
              <a:rPr lang="en-US" dirty="0" smtClean="0"/>
              <a:t>GR-</a:t>
            </a:r>
            <a:r>
              <a:rPr lang="ru-RU" dirty="0" smtClean="0"/>
              <a:t>СТРАТЕГИИ СОВРЕМЕННОГО БИЗНЕСА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301208"/>
            <a:ext cx="6019800" cy="1176536"/>
          </a:xfrm>
        </p:spPr>
        <p:txBody>
          <a:bodyPr/>
          <a:lstStyle/>
          <a:p>
            <a:pPr algn="ctr"/>
            <a:r>
              <a:rPr lang="ru-RU" dirty="0" smtClean="0"/>
              <a:t>                     проф. И.Ю. </a:t>
            </a:r>
            <a:r>
              <a:rPr lang="ru-RU" dirty="0" err="1" smtClean="0"/>
              <a:t>Юргенс</a:t>
            </a:r>
            <a:endParaRPr lang="ru-RU" dirty="0" smtClean="0"/>
          </a:p>
          <a:p>
            <a:pPr algn="ctr"/>
            <a:r>
              <a:rPr lang="ru-RU" sz="2000" dirty="0" smtClean="0"/>
              <a:t>                          15.01.2014 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864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Кафедра теории и практики взаимодействия бизнеса и власти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НИУ-ВШЭ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Готова ли власть к переменам</a:t>
            </a:r>
            <a:r>
              <a:rPr lang="ru-RU" sz="2000" dirty="0" smtClean="0"/>
              <a:t>?</a:t>
            </a:r>
            <a:endParaRPr lang="ru-RU" sz="2000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90273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ru-RU" sz="1800" dirty="0" smtClean="0"/>
              <a:t>1. </a:t>
            </a:r>
            <a:r>
              <a:rPr lang="ru-RU" sz="1800" dirty="0" smtClean="0"/>
              <a:t>Власть предпринимает противоречивые действия:</a:t>
            </a:r>
          </a:p>
          <a:p>
            <a:pPr>
              <a:spcAft>
                <a:spcPts val="600"/>
              </a:spcAft>
            </a:pPr>
            <a:r>
              <a:rPr lang="ru-RU" sz="1800" dirty="0" smtClean="0"/>
              <a:t>ужесточение уголовного законодательства (экономические преступления) вместо ожидаемой либерализации;</a:t>
            </a:r>
            <a:endParaRPr lang="ru-RU" sz="1800" dirty="0" smtClean="0"/>
          </a:p>
          <a:p>
            <a:pPr>
              <a:spcAft>
                <a:spcPts val="600"/>
              </a:spcAft>
            </a:pPr>
            <a:r>
              <a:rPr lang="ru-RU" sz="1800" dirty="0" smtClean="0"/>
              <a:t>повышение зарплат силовикам, чиновникам (опоре режима) и депутатам (законодательная власть полностью теряет свою независимость).</a:t>
            </a:r>
          </a:p>
          <a:p>
            <a:pPr>
              <a:spcAft>
                <a:spcPts val="600"/>
              </a:spcAft>
              <a:buNone/>
            </a:pPr>
            <a:endParaRPr lang="ru-RU" sz="1800" dirty="0" smtClean="0"/>
          </a:p>
          <a:p>
            <a:pPr>
              <a:spcAft>
                <a:spcPts val="600"/>
              </a:spcAft>
              <a:buNone/>
            </a:pPr>
            <a:r>
              <a:rPr lang="ru-RU" sz="1800" dirty="0" smtClean="0"/>
              <a:t>2. Цепляется за уже «проверенные» инструменты развития</a:t>
            </a:r>
            <a:endParaRPr lang="ru-RU" sz="1800" dirty="0" smtClean="0"/>
          </a:p>
          <a:p>
            <a:pPr>
              <a:spcAft>
                <a:spcPts val="600"/>
              </a:spcAft>
            </a:pPr>
            <a:r>
              <a:rPr lang="ru-RU" sz="1800" i="1" dirty="0" smtClean="0"/>
              <a:t>попытка продолжить практику запуска «фасадных» </a:t>
            </a:r>
            <a:r>
              <a:rPr lang="ru-RU" sz="1800" i="1" dirty="0" err="1" smtClean="0"/>
              <a:t>мегапроектов</a:t>
            </a:r>
            <a:r>
              <a:rPr lang="ru-RU" sz="1800" i="1" dirty="0" smtClean="0"/>
              <a:t> (из новых – инфраструктурные проекты, неудачная попытка “</a:t>
            </a:r>
            <a:r>
              <a:rPr lang="en-US" sz="1800" i="1" dirty="0" smtClean="0"/>
              <a:t>Expo</a:t>
            </a:r>
            <a:r>
              <a:rPr lang="ru-RU" sz="1800" i="1" dirty="0" smtClean="0"/>
              <a:t>-2020” в Екатеринбурге, Зимняя Универсиада в Красноярске, планы </a:t>
            </a:r>
            <a:r>
              <a:rPr lang="ru-RU" sz="1800" i="1" dirty="0" err="1" smtClean="0"/>
              <a:t>многомиллиардной</a:t>
            </a:r>
            <a:r>
              <a:rPr lang="ru-RU" sz="1800" i="1" dirty="0" smtClean="0"/>
              <a:t> реконструкции правительственного квартала от Старой Площади до </a:t>
            </a:r>
            <a:r>
              <a:rPr lang="ru-RU" sz="1800" i="1" dirty="0" err="1" smtClean="0"/>
              <a:t>ГУМа</a:t>
            </a:r>
            <a:r>
              <a:rPr lang="ru-RU" sz="1800" i="1" dirty="0" smtClean="0"/>
              <a:t>)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10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GR</a:t>
            </a:r>
            <a:r>
              <a:rPr lang="ru-RU" sz="2000" dirty="0" smtClean="0"/>
              <a:t> – мощный инструмент интегральной </a:t>
            </a:r>
            <a:r>
              <a:rPr lang="ru-RU" sz="2000" dirty="0" smtClean="0"/>
              <a:t>модернизации</a:t>
            </a:r>
            <a:endParaRPr lang="ru-RU" sz="2000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90273"/>
          </a:xfrm>
        </p:spPr>
        <p:txBody>
          <a:bodyPr/>
          <a:lstStyle/>
          <a:p>
            <a:pPr indent="19050"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Задачи бизнеса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ru-RU" sz="1800" dirty="0" smtClean="0"/>
              <a:t>Поддержать возникающие (</a:t>
            </a:r>
            <a:r>
              <a:rPr lang="ru-RU" sz="1800" dirty="0" smtClean="0"/>
              <a:t>периодически) стремления государства к модернизации, </a:t>
            </a:r>
            <a:endParaRPr lang="ru-RU" sz="1800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ru-RU" sz="1800" dirty="0" smtClean="0"/>
              <a:t>оказать </a:t>
            </a:r>
            <a:r>
              <a:rPr lang="ru-RU" sz="1800" dirty="0" smtClean="0"/>
              <a:t>поддержку гражданскому обществу. </a:t>
            </a:r>
            <a:endParaRPr lang="ru-RU" sz="1800" dirty="0" smtClean="0"/>
          </a:p>
          <a:p>
            <a:pPr indent="19050">
              <a:spcAft>
                <a:spcPts val="600"/>
              </a:spcAft>
              <a:buNone/>
            </a:pPr>
            <a:r>
              <a:rPr lang="ru-RU" sz="1800" dirty="0" smtClean="0"/>
              <a:t>Бизнес </a:t>
            </a:r>
            <a:r>
              <a:rPr lang="ru-RU" sz="1800" dirty="0" smtClean="0"/>
              <a:t>должен осознать, что смысл воздействия </a:t>
            </a:r>
            <a:r>
              <a:rPr lang="ru-RU" sz="1800" dirty="0" smtClean="0"/>
              <a:t>на </a:t>
            </a:r>
            <a:r>
              <a:rPr lang="ru-RU" sz="1800" dirty="0" smtClean="0"/>
              <a:t>государственную власть далеко не исчерпывается решением собственных конкретных проблем и урегулированием разногласий частного порядка. </a:t>
            </a:r>
            <a:endParaRPr lang="ru-RU" sz="1800" dirty="0" smtClean="0"/>
          </a:p>
          <a:p>
            <a:pPr indent="19050">
              <a:spcAft>
                <a:spcPts val="600"/>
              </a:spcAft>
              <a:buNone/>
            </a:pPr>
            <a:r>
              <a:rPr lang="ru-RU" sz="1800" dirty="0" smtClean="0"/>
              <a:t>Практика GR влияет на общее состояние регулятивной среды, на выбор модели экономического роста, на государственные практики в политической и социальной сферах. </a:t>
            </a:r>
          </a:p>
          <a:p>
            <a:pPr indent="19050">
              <a:spcAft>
                <a:spcPts val="600"/>
              </a:spcAft>
              <a:buNone/>
            </a:pPr>
            <a:r>
              <a:rPr lang="ru-RU" sz="1800" dirty="0" smtClean="0"/>
              <a:t>Через каналы </a:t>
            </a:r>
            <a:r>
              <a:rPr lang="en-US" sz="1800" dirty="0" smtClean="0"/>
              <a:t>GR</a:t>
            </a:r>
            <a:r>
              <a:rPr lang="ru-RU" sz="1800" dirty="0" smtClean="0"/>
              <a:t> российский предпринимательский класс должен вносить реальный вклад в усовершенствование регулятивной среды, экономической и социальной политики государства.</a:t>
            </a:r>
          </a:p>
          <a:p>
            <a:pPr>
              <a:spcAft>
                <a:spcPts val="600"/>
              </a:spcAft>
              <a:buNone/>
            </a:pPr>
            <a:endParaRPr lang="ru-RU" sz="18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11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Government Relations (</a:t>
            </a:r>
            <a:r>
              <a:rPr lang="en-US" sz="2200" dirty="0" smtClean="0"/>
              <a:t>GR)</a:t>
            </a:r>
            <a:endParaRPr lang="ru-RU" sz="2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872208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dirty="0" smtClean="0"/>
              <a:t>Деятельность специально уполномоченных сотрудников коммерческих структур (</a:t>
            </a:r>
            <a:r>
              <a:rPr lang="en-US" sz="1800" dirty="0" smtClean="0"/>
              <a:t>GR</a:t>
            </a:r>
            <a:r>
              <a:rPr lang="ru-RU" sz="1800" dirty="0" smtClean="0"/>
              <a:t>-менеджеров) по ведению работы компании в политическом </a:t>
            </a:r>
            <a:r>
              <a:rPr lang="ru-RU" sz="1800" dirty="0" smtClean="0"/>
              <a:t>окружении</a:t>
            </a:r>
            <a:r>
              <a:rPr lang="ru-RU" sz="1800" dirty="0" smtClean="0"/>
              <a:t>;</a:t>
            </a:r>
            <a:endParaRPr lang="ru-RU" sz="1800" dirty="0" smtClean="0"/>
          </a:p>
          <a:p>
            <a:r>
              <a:rPr lang="ru-RU" sz="1800" dirty="0" smtClean="0"/>
              <a:t>Работа компании по воздействию на органы государственной власти для достижения определенных целей или защиты некоторых </a:t>
            </a:r>
            <a:r>
              <a:rPr lang="ru-RU" sz="1800" dirty="0" smtClean="0"/>
              <a:t>интересов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endParaRPr lang="ru-RU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15816" y="3068960"/>
            <a:ext cx="571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Реализация потенциальных возможностей компании посредством ее участия в политических действиях и предотвращение вероятных угроз от деятельности политических </a:t>
            </a:r>
            <a:r>
              <a:rPr lang="ru-RU" sz="1600" dirty="0" smtClean="0"/>
              <a:t>структур.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179512" y="3140968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Задача </a:t>
            </a:r>
            <a:r>
              <a:rPr lang="en-US" b="1" dirty="0"/>
              <a:t>GR </a:t>
            </a:r>
            <a:endParaRPr lang="ru-RU" b="1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251520" y="4941168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Цель </a:t>
            </a:r>
            <a:r>
              <a:rPr lang="en-US" b="1" dirty="0"/>
              <a:t>GR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87824" y="4869160"/>
            <a:ext cx="52864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Выстраивание долгосрочной, комфортной, предсказуемой системы отношений с профильными для компании политическими и государственными  </a:t>
            </a:r>
            <a:r>
              <a:rPr lang="ru-RU" sz="1600" dirty="0" smtClean="0"/>
              <a:t>структурами.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07950" y="6524625"/>
            <a:ext cx="1152525" cy="241300"/>
          </a:xfrm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2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Виды </a:t>
            </a:r>
            <a:r>
              <a:rPr lang="en-US" sz="2200" dirty="0" smtClean="0"/>
              <a:t>GR</a:t>
            </a:r>
            <a:endParaRPr lang="ru-RU" sz="2200" dirty="0" smtClean="0"/>
          </a:p>
        </p:txBody>
      </p:sp>
      <p:sp>
        <p:nvSpPr>
          <p:cNvPr id="7" name="Пятиугольник 6"/>
          <p:cNvSpPr/>
          <p:nvPr/>
        </p:nvSpPr>
        <p:spPr>
          <a:xfrm>
            <a:off x="251520" y="2996952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GR</a:t>
            </a:r>
            <a:r>
              <a:rPr lang="ru-RU" b="1" dirty="0" smtClean="0"/>
              <a:t> по характеру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323528" y="4653136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GR</a:t>
            </a:r>
            <a:r>
              <a:rPr lang="ru-RU" b="1" dirty="0" smtClean="0"/>
              <a:t> по масштабу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987824" y="1125538"/>
            <a:ext cx="5698976" cy="4751734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институциональный </a:t>
            </a:r>
            <a:r>
              <a:rPr lang="ru-RU" sz="1800" dirty="0" smtClean="0"/>
              <a:t>(стратегический) – системная, перспективная </a:t>
            </a:r>
            <a:r>
              <a:rPr lang="ru-RU" sz="1800" dirty="0" smtClean="0"/>
              <a:t>работа</a:t>
            </a:r>
            <a:endParaRPr lang="ru-RU" sz="1800" dirty="0" smtClean="0"/>
          </a:p>
          <a:p>
            <a:r>
              <a:rPr lang="ru-RU" sz="1800" dirty="0" smtClean="0"/>
              <a:t>персональный </a:t>
            </a:r>
            <a:r>
              <a:rPr lang="ru-RU" sz="1800" dirty="0" smtClean="0"/>
              <a:t>(тактический) – точечная работа «по </a:t>
            </a:r>
            <a:r>
              <a:rPr lang="ru-RU" sz="1800" dirty="0" smtClean="0"/>
              <a:t>ситуации»</a:t>
            </a:r>
          </a:p>
          <a:p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антикризисный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регулярный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к</a:t>
            </a:r>
            <a:r>
              <a:rPr lang="ru-RU" sz="1800" dirty="0" smtClean="0"/>
              <a:t>орпоративный – продвижение интересов конкретного учреждения или </a:t>
            </a:r>
            <a:r>
              <a:rPr lang="ru-RU" sz="1800" dirty="0" err="1" smtClean="0"/>
              <a:t>бизнес-структуры</a:t>
            </a:r>
            <a:endParaRPr lang="ru-RU" sz="1800" dirty="0" smtClean="0"/>
          </a:p>
          <a:p>
            <a:r>
              <a:rPr lang="ru-RU" sz="1800" dirty="0" smtClean="0"/>
              <a:t>отраслевой – продвижение интересов отрасли в целом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251520" y="1484784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GR</a:t>
            </a:r>
            <a:r>
              <a:rPr lang="ru-RU" b="1" dirty="0" smtClean="0"/>
              <a:t> по методам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07950" y="6524625"/>
            <a:ext cx="1152525" cy="241300"/>
          </a:xfrm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3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Технологический спектр </a:t>
            </a:r>
            <a:r>
              <a:rPr lang="en-US" sz="2000" dirty="0" smtClean="0"/>
              <a:t>GR</a:t>
            </a:r>
            <a:r>
              <a:rPr lang="ru-RU" sz="2000" dirty="0" smtClean="0"/>
              <a:t> :</a:t>
            </a:r>
            <a:endParaRPr lang="ru-RU" sz="2000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24536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формирование первичных связей с представителями </a:t>
            </a:r>
            <a:r>
              <a:rPr lang="ru-RU" sz="2000" dirty="0" err="1" smtClean="0"/>
              <a:t>госвласти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вовлечение в деятельность рабочих групп и комиссий при госструктурах;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работа с общественными организациями;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создание позитивного имиджа в госструктурах;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законотворческая деятельность;</a:t>
            </a:r>
          </a:p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взаимодействие с госструктурами посредством участия в государственно-частном партнерстве</a:t>
            </a:r>
            <a:r>
              <a:rPr lang="ru-RU" sz="2000" dirty="0" smtClean="0"/>
              <a:t>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информационно-аналитическое обеспечение GR-деятельности;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участие в социально ориентированных проектах.</a:t>
            </a:r>
          </a:p>
          <a:p>
            <a:pPr lvl="0">
              <a:buNone/>
            </a:pPr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4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Основные функции  </a:t>
            </a:r>
            <a:r>
              <a:rPr lang="en-US" sz="2000" dirty="0" smtClean="0"/>
              <a:t>GR</a:t>
            </a:r>
            <a:r>
              <a:rPr lang="ru-RU" sz="2000" dirty="0" smtClean="0"/>
              <a:t>-менеджера: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35771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000" dirty="0" smtClean="0"/>
              <a:t>формирование благоприятной атмосферы отношений с регулирующими органами;</a:t>
            </a:r>
          </a:p>
          <a:p>
            <a:pPr>
              <a:spcAft>
                <a:spcPts val="600"/>
              </a:spcAft>
            </a:pPr>
            <a:r>
              <a:rPr lang="ru-RU" sz="2000" dirty="0" smtClean="0"/>
              <a:t>формирование благоприятного имиджа компании среди руководства органов государственной </a:t>
            </a:r>
            <a:r>
              <a:rPr lang="ru-RU" sz="2000" dirty="0" smtClean="0"/>
              <a:t>власти.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Специалисты по </a:t>
            </a:r>
            <a:r>
              <a:rPr lang="en-US" sz="2000" b="1" dirty="0" smtClean="0">
                <a:solidFill>
                  <a:srgbClr val="0070C0"/>
                </a:solidFill>
              </a:rPr>
              <a:t>GR’</a:t>
            </a:r>
            <a:r>
              <a:rPr lang="ru-RU" sz="2000" b="1" dirty="0" smtClean="0">
                <a:solidFill>
                  <a:srgbClr val="0070C0"/>
                </a:solidFill>
              </a:rPr>
              <a:t>у  способствуют</a:t>
            </a:r>
          </a:p>
          <a:p>
            <a:pPr>
              <a:spcAft>
                <a:spcPts val="600"/>
              </a:spcAft>
            </a:pPr>
            <a:r>
              <a:rPr lang="ru-RU" sz="2000" dirty="0" smtClean="0"/>
              <a:t>урегулированию </a:t>
            </a:r>
            <a:r>
              <a:rPr lang="ru-RU" sz="2000" dirty="0" smtClean="0"/>
              <a:t>отношений с госкомпаниями; </a:t>
            </a:r>
          </a:p>
          <a:p>
            <a:pPr>
              <a:spcAft>
                <a:spcPts val="600"/>
              </a:spcAft>
            </a:pPr>
            <a:r>
              <a:rPr lang="ru-RU" sz="2000" dirty="0" smtClean="0"/>
              <a:t>выходу компании на новые </a:t>
            </a:r>
            <a:r>
              <a:rPr lang="ru-RU" sz="2000" dirty="0" smtClean="0"/>
              <a:t>рынки.</a:t>
            </a:r>
            <a:endParaRPr lang="ru-RU" sz="20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5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GR</a:t>
            </a:r>
            <a:r>
              <a:rPr lang="ru-RU" sz="2000" dirty="0" smtClean="0"/>
              <a:t>  в современной России</a:t>
            </a:r>
            <a:endParaRPr lang="ru-RU" sz="2000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2934089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  <a:buNone/>
            </a:pPr>
            <a:r>
              <a:rPr lang="ru-RU" sz="2000" dirty="0" smtClean="0"/>
              <a:t>«Укрепление вертикали» в российской экономике за последние 13 лет значительно увеличило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000" dirty="0" smtClean="0"/>
              <a:t>к</a:t>
            </a:r>
            <a:r>
              <a:rPr lang="ru-RU" sz="2000" dirty="0" smtClean="0"/>
              <a:t>ак долю рынков, сильно зависящих от </a:t>
            </a:r>
            <a:r>
              <a:rPr lang="en-US" sz="2000" dirty="0" smtClean="0"/>
              <a:t>GR</a:t>
            </a:r>
            <a:r>
              <a:rPr lang="ru-RU" sz="2000" dirty="0" smtClean="0"/>
              <a:t>,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000" dirty="0" smtClean="0"/>
              <a:t>т</a:t>
            </a:r>
            <a:r>
              <a:rPr lang="ru-RU" sz="2000" dirty="0" smtClean="0"/>
              <a:t>ак и долю </a:t>
            </a:r>
            <a:r>
              <a:rPr lang="en-US" sz="2000" dirty="0" smtClean="0"/>
              <a:t>GR</a:t>
            </a:r>
            <a:r>
              <a:rPr lang="ru-RU" sz="2000" dirty="0" smtClean="0"/>
              <a:t> в сравнении с </a:t>
            </a:r>
            <a:r>
              <a:rPr lang="en-US" sz="2000" dirty="0" smtClean="0"/>
              <a:t>PR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6</a:t>
            </a:fld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79928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«Успех на рынке на 40% зависит от </a:t>
            </a:r>
            <a:r>
              <a:rPr lang="en-US" sz="2000" i="1" dirty="0" smtClean="0">
                <a:solidFill>
                  <a:srgbClr val="0070C0"/>
                </a:solidFill>
              </a:rPr>
              <a:t>PR’</a:t>
            </a:r>
            <a:r>
              <a:rPr lang="ru-RU" sz="2000" i="1" dirty="0" smtClean="0">
                <a:solidFill>
                  <a:srgbClr val="0070C0"/>
                </a:solidFill>
              </a:rPr>
              <a:t>а, на 40% - от  </a:t>
            </a:r>
            <a:r>
              <a:rPr lang="en-US" sz="2000" i="1" dirty="0" smtClean="0">
                <a:solidFill>
                  <a:srgbClr val="0070C0"/>
                </a:solidFill>
              </a:rPr>
              <a:t>GR’</a:t>
            </a:r>
            <a:r>
              <a:rPr lang="ru-RU" sz="2000" i="1" dirty="0" smtClean="0">
                <a:solidFill>
                  <a:srgbClr val="0070C0"/>
                </a:solidFill>
              </a:rPr>
              <a:t>а, и только на 20% непосредственно от менеджмента производства</a:t>
            </a:r>
            <a:r>
              <a:rPr lang="ru-RU" sz="2000" i="1" dirty="0" smtClean="0">
                <a:solidFill>
                  <a:srgbClr val="0070C0"/>
                </a:solidFill>
              </a:rPr>
              <a:t>»</a:t>
            </a:r>
            <a:r>
              <a:rPr lang="en-US" sz="2000" i="1" dirty="0" smtClean="0">
                <a:solidFill>
                  <a:srgbClr val="0070C0"/>
                </a:solidFill>
              </a:rPr>
              <a:t>.</a:t>
            </a:r>
            <a:endParaRPr lang="ru-RU" sz="2000" i="1" dirty="0" smtClean="0">
              <a:solidFill>
                <a:srgbClr val="0070C0"/>
              </a:solidFill>
            </a:endParaRPr>
          </a:p>
          <a:p>
            <a:pPr algn="r">
              <a:spcAft>
                <a:spcPts val="600"/>
              </a:spcAft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О.В. Дерипаска, 2001 г.</a:t>
            </a:r>
            <a:endParaRPr lang="ru-RU" sz="20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Российский </a:t>
            </a:r>
            <a:r>
              <a:rPr lang="en-US" sz="2000" dirty="0" smtClean="0"/>
              <a:t>GR</a:t>
            </a:r>
            <a:r>
              <a:rPr lang="ru-RU" sz="2000" dirty="0" smtClean="0"/>
              <a:t> в </a:t>
            </a:r>
            <a:r>
              <a:rPr lang="en-US" sz="2000" dirty="0" smtClean="0"/>
              <a:t>XXI </a:t>
            </a:r>
            <a:r>
              <a:rPr lang="ru-RU" sz="2000" dirty="0" smtClean="0"/>
              <a:t>веке: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трансформируются </a:t>
            </a:r>
            <a:r>
              <a:rPr lang="ru-RU" sz="2000" dirty="0" smtClean="0"/>
              <a:t>методы, появляются новые институты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47260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1800" dirty="0" smtClean="0"/>
              <a:t>В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ыход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российских кампаний на мировые рынки заставляет их в своих GR-практиках опираться на международные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стандарты.</a:t>
            </a:r>
            <a:endParaRPr lang="ru-RU" sz="1800" dirty="0" smtClean="0"/>
          </a:p>
          <a:p>
            <a:pPr>
              <a:spcAft>
                <a:spcPts val="600"/>
              </a:spcAft>
            </a:pPr>
            <a:r>
              <a:rPr lang="ru-RU" sz="1800" dirty="0" smtClean="0"/>
              <a:t>В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ступление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России в ВТО, работа по присоединению к ОЭСР, задача создания общеевропейского экономического пространства заставляют государство работать над внедрением лучших международных практик взаимодействия с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бизнесом.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2012 </a:t>
            </a:r>
            <a:r>
              <a:rPr lang="ru-RU" sz="2000" b="1" dirty="0" smtClean="0">
                <a:solidFill>
                  <a:srgbClr val="0070C0"/>
                </a:solidFill>
              </a:rPr>
              <a:t>– 2013 годы в России </a:t>
            </a:r>
            <a:r>
              <a:rPr lang="ru-RU" sz="2000" b="1" dirty="0" smtClean="0">
                <a:solidFill>
                  <a:srgbClr val="0070C0"/>
                </a:solidFill>
              </a:rPr>
              <a:t>– </a:t>
            </a:r>
            <a:r>
              <a:rPr lang="ru-RU" sz="2000" b="1" dirty="0" smtClean="0">
                <a:solidFill>
                  <a:srgbClr val="0070C0"/>
                </a:solidFill>
              </a:rPr>
              <a:t>институциональный </a:t>
            </a:r>
            <a:r>
              <a:rPr lang="en-US" sz="2000" b="1" dirty="0" smtClean="0">
                <a:solidFill>
                  <a:srgbClr val="0070C0"/>
                </a:solidFill>
              </a:rPr>
              <a:t>GR</a:t>
            </a:r>
            <a:r>
              <a:rPr lang="ru-RU" sz="2000" b="1" dirty="0" smtClean="0">
                <a:solidFill>
                  <a:srgbClr val="0070C0"/>
                </a:solidFill>
              </a:rPr>
              <a:t>-прорыв</a:t>
            </a:r>
          </a:p>
          <a:p>
            <a:r>
              <a:rPr lang="ru-RU" sz="1800" dirty="0" smtClean="0"/>
              <a:t>организация системы «Открытое правительство»;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внедрение процедуры оценки регулирующего воздействия</a:t>
            </a:r>
            <a:r>
              <a:rPr lang="ru-RU" sz="1800" dirty="0" smtClean="0"/>
              <a:t>; 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обязательность общественной экспертизы при подготовке проектов нормативных правовых актов (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regulation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 должностей омбудсмена по правам предпринимателей на центральном и региональном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уровнях.</a:t>
            </a:r>
          </a:p>
          <a:p>
            <a:pPr lvl="0">
              <a:buNone/>
            </a:pP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1905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Модернизация экономики и улучшение </a:t>
            </a:r>
            <a:r>
              <a:rPr lang="ru-RU" sz="2000" b="1" dirty="0" err="1" smtClean="0">
                <a:solidFill>
                  <a:srgbClr val="0070C0"/>
                </a:solidFill>
              </a:rPr>
              <a:t>инвестиционно-делового</a:t>
            </a:r>
            <a:r>
              <a:rPr lang="ru-RU" sz="2000" b="1" dirty="0" smtClean="0">
                <a:solidFill>
                  <a:srgbClr val="0070C0"/>
                </a:solidFill>
              </a:rPr>
              <a:t> климата невозможна без модернизации социально-политической системы.</a:t>
            </a:r>
          </a:p>
          <a:p>
            <a:endParaRPr lang="ru-RU" sz="20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7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7D26DC-BA1A-4E7E-9219-CBD69D3929E6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Первоочередные  факторы</a:t>
            </a:r>
            <a:r>
              <a:rPr lang="ru-RU" sz="2000" dirty="0" smtClean="0"/>
              <a:t> </a:t>
            </a:r>
            <a:r>
              <a:rPr lang="ru-RU" sz="2000" dirty="0" smtClean="0"/>
              <a:t>модернизации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142984"/>
            <a:ext cx="8005761" cy="4929222"/>
          </a:xfrm>
        </p:spPr>
        <p:txBody>
          <a:bodyPr/>
          <a:lstStyle/>
          <a:p>
            <a:pPr marL="476250" indent="-295275">
              <a:lnSpc>
                <a:spcPct val="90000"/>
              </a:lnSpc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повышение качества институтов </a:t>
            </a:r>
          </a:p>
          <a:p>
            <a:pPr marL="447675" indent="0">
              <a:buNone/>
            </a:pPr>
            <a:r>
              <a:rPr lang="ru-RU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интенсификация уже запущенных процессов – работа по повышению позиции России в рейтинге </a:t>
            </a:r>
            <a:r>
              <a:rPr lang="en-US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doing business</a:t>
            </a:r>
            <a:r>
              <a:rPr lang="ru-RU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работа АСИ, «Открытого правительства», национальная предпринимательская инициатива, «дорожные карты», усиление роли бизнеса в диалоге с государством</a:t>
            </a:r>
          </a:p>
          <a:p>
            <a:pPr marL="447675" indent="0">
              <a:buNone/>
            </a:pP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80975" indent="266700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появление эффективных политических- балансиров</a:t>
            </a:r>
          </a:p>
          <a:p>
            <a:pPr marL="180975" indent="266700">
              <a:spcAft>
                <a:spcPts val="600"/>
              </a:spcAft>
            </a:pPr>
            <a:r>
              <a:rPr lang="ru-RU" sz="2000" dirty="0" smtClean="0"/>
              <a:t>равные возможности по отстаиванию законных интересов в справедливом суде</a:t>
            </a:r>
          </a:p>
          <a:p>
            <a:pPr marL="180975" indent="266700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четкая и окончательная спецификация прав собственности</a:t>
            </a:r>
          </a:p>
          <a:p>
            <a:pPr marL="180975" indent="266700">
              <a:spcAft>
                <a:spcPts val="600"/>
              </a:spcAft>
            </a:pPr>
            <a:r>
              <a:rPr lang="ru-RU" sz="2000" dirty="0" smtClean="0"/>
              <a:t>преодоление </a:t>
            </a:r>
            <a:r>
              <a:rPr lang="ru-RU" sz="2000" dirty="0" err="1" smtClean="0"/>
              <a:t>ассиметрии</a:t>
            </a:r>
            <a:r>
              <a:rPr lang="ru-RU" sz="2000" dirty="0" smtClean="0"/>
              <a:t> </a:t>
            </a:r>
          </a:p>
          <a:p>
            <a:pPr marL="447675" indent="0">
              <a:buNone/>
            </a:pPr>
            <a:r>
              <a:rPr lang="ru-RU" sz="1600" i="1" dirty="0" smtClean="0"/>
              <a:t>информации, между государством и бизнесом и бизнесом в экономике в целом</a:t>
            </a:r>
            <a:endParaRPr lang="ru-RU" sz="16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80975" indent="266700">
              <a:buNone/>
            </a:pP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76250" indent="-476250">
              <a:lnSpc>
                <a:spcPct val="90000"/>
              </a:lnSpc>
              <a:buNone/>
            </a:pPr>
            <a:endParaRPr lang="ru-RU" sz="1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7D26DC-BA1A-4E7E-9219-CBD69D3929E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Готова ли власть к переменам</a:t>
            </a:r>
            <a:r>
              <a:rPr lang="ru-RU" sz="2000" dirty="0" smtClean="0"/>
              <a:t>?</a:t>
            </a:r>
            <a:endParaRPr lang="ru-RU" sz="1600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908720"/>
            <a:ext cx="8104984" cy="5400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sz="1600" dirty="0" smtClean="0"/>
              <a:t>Время от времени появляются сигналы от власти о готовности к переменам.</a:t>
            </a:r>
          </a:p>
          <a:p>
            <a:pPr marL="0" indent="0">
              <a:lnSpc>
                <a:spcPct val="90000"/>
              </a:lnSpc>
              <a:buNone/>
            </a:pPr>
            <a:endParaRPr lang="ru-RU" sz="1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Сигналы извне </a:t>
            </a:r>
            <a:r>
              <a:rPr lang="ru-RU" sz="1600" dirty="0" smtClean="0"/>
              <a:t>– вступление в ВТО, ожидаемое вступление в ОЭСР, четыре последовательных председательства – АТЭС, </a:t>
            </a:r>
            <a:r>
              <a:rPr lang="en-US" sz="1600" dirty="0" smtClean="0"/>
              <a:t>G 20</a:t>
            </a:r>
            <a:r>
              <a:rPr lang="ru-RU" sz="1600" dirty="0" smtClean="0"/>
              <a:t>, </a:t>
            </a:r>
            <a:r>
              <a:rPr lang="en-US" sz="1600" dirty="0" smtClean="0"/>
              <a:t>G </a:t>
            </a:r>
            <a:r>
              <a:rPr lang="ru-RU" sz="1600" dirty="0" smtClean="0"/>
              <a:t>8, </a:t>
            </a:r>
            <a:r>
              <a:rPr lang="en-US" sz="1600" dirty="0" smtClean="0"/>
              <a:t>BRICS</a:t>
            </a:r>
            <a:r>
              <a:rPr lang="ru-RU" sz="16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Необходимы внутренние реформы, чтобы соответствовать  принятым международным обязательствам.</a:t>
            </a:r>
          </a:p>
          <a:p>
            <a:pPr marL="476250" indent="-476250">
              <a:lnSpc>
                <a:spcPct val="90000"/>
              </a:lnSpc>
              <a:buNone/>
            </a:pPr>
            <a:endParaRPr lang="ru-RU" sz="1000" dirty="0" smtClean="0"/>
          </a:p>
          <a:p>
            <a:pPr marL="476250" indent="-476250">
              <a:lnSpc>
                <a:spcPct val="90000"/>
              </a:lnSpc>
              <a:buNone/>
            </a:pPr>
            <a:r>
              <a:rPr lang="ru-RU" sz="1400" dirty="0" smtClean="0"/>
              <a:t>Из решений </a:t>
            </a:r>
            <a:r>
              <a:rPr lang="en-US" sz="1400" dirty="0" smtClean="0"/>
              <a:t>G </a:t>
            </a:r>
            <a:r>
              <a:rPr lang="en-US" sz="1400" dirty="0" smtClean="0"/>
              <a:t>20</a:t>
            </a:r>
            <a:r>
              <a:rPr lang="ru-RU" sz="1400" dirty="0" smtClean="0"/>
              <a:t>: </a:t>
            </a:r>
          </a:p>
          <a:p>
            <a:pPr marL="361950" indent="-276225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400" i="1" dirty="0" smtClean="0"/>
              <a:t>поиск </a:t>
            </a:r>
            <a:r>
              <a:rPr lang="ru-RU" sz="1400" i="1" dirty="0" smtClean="0"/>
              <a:t>источников финансирования долгосрочных инвестиций, </a:t>
            </a:r>
            <a:endParaRPr lang="ru-RU" sz="1400" i="1" dirty="0" smtClean="0"/>
          </a:p>
          <a:p>
            <a:pPr marL="361950" indent="-276225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400" i="1" dirty="0" smtClean="0"/>
              <a:t>улучшение </a:t>
            </a:r>
            <a:r>
              <a:rPr lang="ru-RU" sz="1400" i="1" dirty="0" smtClean="0"/>
              <a:t>условий ведения бизнеса, </a:t>
            </a:r>
            <a:endParaRPr lang="ru-RU" sz="1400" i="1" dirty="0" smtClean="0"/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i="1" dirty="0" smtClean="0"/>
              <a:t>расширение </a:t>
            </a:r>
            <a:r>
              <a:rPr lang="ru-RU" sz="1400" i="1" dirty="0" smtClean="0"/>
              <a:t>возможностей МСП по доступу к долгосрочному финансированию, </a:t>
            </a:r>
            <a:endParaRPr lang="ru-RU" sz="1400" i="1" dirty="0" smtClean="0"/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i="1" dirty="0" smtClean="0"/>
              <a:t>приведение </a:t>
            </a:r>
            <a:r>
              <a:rPr lang="ru-RU" sz="1400" i="1" dirty="0" smtClean="0"/>
              <a:t>законодательства в соответствие международному стандарту автоматического обмена налоговой информацией (к 2015 году), </a:t>
            </a:r>
            <a:endParaRPr lang="ru-RU" sz="1400" i="1" dirty="0" smtClean="0"/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i="1" dirty="0" smtClean="0"/>
              <a:t>борьба </a:t>
            </a:r>
            <a:r>
              <a:rPr lang="ru-RU" sz="1400" i="1" dirty="0" smtClean="0"/>
              <a:t>с оффшорами и размыванием налогооблагаемой базы, </a:t>
            </a:r>
            <a:endParaRPr lang="ru-RU" sz="1400" i="1" dirty="0" smtClean="0"/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i="1" dirty="0" smtClean="0"/>
              <a:t>повышение </a:t>
            </a:r>
            <a:r>
              <a:rPr lang="ru-RU" sz="1400" i="1" dirty="0" smtClean="0"/>
              <a:t>доверия и </a:t>
            </a:r>
            <a:r>
              <a:rPr lang="ru-RU" sz="1400" i="1" dirty="0" err="1" smtClean="0"/>
              <a:t>транспарентности</a:t>
            </a:r>
            <a:r>
              <a:rPr lang="ru-RU" sz="1400" i="1" dirty="0" smtClean="0"/>
              <a:t> (государство и бизнес), </a:t>
            </a:r>
            <a:endParaRPr lang="ru-RU" sz="1400" i="1" dirty="0" smtClean="0"/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i="1" dirty="0" smtClean="0"/>
              <a:t>борьба </a:t>
            </a:r>
            <a:r>
              <a:rPr lang="ru-RU" sz="1400" i="1" dirty="0" smtClean="0"/>
              <a:t>с коррупцией; </a:t>
            </a:r>
            <a:endParaRPr lang="ru-RU" sz="1400" i="1" dirty="0" smtClean="0"/>
          </a:p>
          <a:p>
            <a:pPr marL="361950" indent="-276225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400" i="1" dirty="0" err="1" smtClean="0"/>
              <a:t>институционализирован</a:t>
            </a:r>
            <a:r>
              <a:rPr lang="ru-RU" sz="1400" i="1" dirty="0" smtClean="0"/>
              <a:t> </a:t>
            </a:r>
            <a:r>
              <a:rPr lang="en-US" sz="1400" i="1" dirty="0" smtClean="0"/>
              <a:t>outreach</a:t>
            </a:r>
            <a:r>
              <a:rPr lang="ru-RU" sz="1400" i="1" dirty="0" smtClean="0"/>
              <a:t>-диалог с внешними </a:t>
            </a:r>
            <a:r>
              <a:rPr lang="ru-RU" sz="1400" i="1" dirty="0" err="1" smtClean="0"/>
              <a:t>стейкхолдерами</a:t>
            </a:r>
            <a:r>
              <a:rPr lang="ru-RU" sz="1400" i="1" dirty="0" smtClean="0"/>
              <a:t> (</a:t>
            </a:r>
            <a:r>
              <a:rPr lang="en-US" sz="1400" i="1" dirty="0" smtClean="0"/>
              <a:t>Think</a:t>
            </a:r>
            <a:r>
              <a:rPr lang="ru-RU" sz="1400" i="1" dirty="0" smtClean="0"/>
              <a:t>20, </a:t>
            </a:r>
            <a:r>
              <a:rPr lang="en-US" sz="1400" i="1" dirty="0" smtClean="0"/>
              <a:t>Business</a:t>
            </a:r>
            <a:r>
              <a:rPr lang="ru-RU" sz="1400" i="1" dirty="0" smtClean="0"/>
              <a:t>20, </a:t>
            </a:r>
            <a:r>
              <a:rPr lang="en-US" sz="1400" i="1" dirty="0" smtClean="0"/>
              <a:t>Civil</a:t>
            </a:r>
            <a:r>
              <a:rPr lang="ru-RU" sz="1400" i="1" dirty="0" smtClean="0"/>
              <a:t>20, </a:t>
            </a:r>
            <a:r>
              <a:rPr lang="en-US" sz="1400" i="1" dirty="0" err="1" smtClean="0"/>
              <a:t>Labour</a:t>
            </a:r>
            <a:r>
              <a:rPr lang="ru-RU" sz="1400" i="1" dirty="0" smtClean="0"/>
              <a:t>20, </a:t>
            </a:r>
            <a:r>
              <a:rPr lang="en-US" sz="1400" i="1" dirty="0" smtClean="0"/>
              <a:t>Youth</a:t>
            </a:r>
            <a:r>
              <a:rPr lang="ru-RU" sz="1400" i="1" dirty="0" smtClean="0"/>
              <a:t>20); </a:t>
            </a:r>
            <a:endParaRPr lang="ru-RU" sz="1400" i="1" dirty="0" smtClean="0"/>
          </a:p>
          <a:p>
            <a:pPr marL="361950" indent="-276225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400" i="1" dirty="0" smtClean="0"/>
              <a:t>существует </a:t>
            </a:r>
            <a:r>
              <a:rPr lang="ru-RU" sz="1400" i="1" dirty="0" smtClean="0"/>
              <a:t>и совершенствуется механизм мониторинга и взаимной оценки </a:t>
            </a:r>
            <a:r>
              <a:rPr lang="ru-RU" sz="1400" i="1" dirty="0" smtClean="0"/>
              <a:t>выполнения обязательств.</a:t>
            </a:r>
            <a:endParaRPr lang="en-US" sz="1400" dirty="0" smtClean="0"/>
          </a:p>
          <a:p>
            <a:pPr marL="476250" indent="-476250">
              <a:lnSpc>
                <a:spcPct val="90000"/>
              </a:lnSpc>
              <a:buNone/>
            </a:pPr>
            <a:endParaRPr lang="en-US" sz="12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Внутренние сигналы </a:t>
            </a:r>
            <a:r>
              <a:rPr lang="ru-RU" sz="1600" dirty="0" smtClean="0"/>
              <a:t>– работа АСИ, «Открытого правительства» и т.п.;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dirty="0" smtClean="0"/>
              <a:t>«история успеха» на местах (Татарстан, Калуга, Ульяновск); </a:t>
            </a:r>
            <a:r>
              <a:rPr lang="ru-RU" sz="1600" dirty="0" smtClean="0"/>
              <a:t>освобождение МБХ</a:t>
            </a:r>
            <a:endParaRPr lang="ru-RU" sz="1600" dirty="0" smtClean="0"/>
          </a:p>
          <a:p>
            <a:pPr marL="0" indent="0">
              <a:lnSpc>
                <a:spcPct val="90000"/>
              </a:lnSpc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FreeSe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8318</TotalTime>
  <Words>878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Пиксел</vt:lpstr>
      <vt:lpstr>МЕЖДУНАРОДНЫЙ ОПЫТ И ЦИВИЛИЗОВАННЫЕ GR-СТРАТЕГИИ СОВРЕМЕННОГО БИЗНЕСА</vt:lpstr>
      <vt:lpstr>Government Relations (GR)</vt:lpstr>
      <vt:lpstr>Виды GR</vt:lpstr>
      <vt:lpstr>Технологический спектр GR :</vt:lpstr>
      <vt:lpstr>Основные функции  GR-менеджера:</vt:lpstr>
      <vt:lpstr>GR  в современной России</vt:lpstr>
      <vt:lpstr>Российский GR в XXI веке:  трансформируются методы, появляются новые институты</vt:lpstr>
      <vt:lpstr>Первоочередные  факторы модернизации </vt:lpstr>
      <vt:lpstr>Готова ли власть к переменам?</vt:lpstr>
      <vt:lpstr>Готова ли власть к переменам?</vt:lpstr>
      <vt:lpstr>GR – мощный инструмент интегральной модернизации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Милова Ольга</dc:creator>
  <cp:lastModifiedBy>gromovaea</cp:lastModifiedBy>
  <cp:revision>409</cp:revision>
  <dcterms:created xsi:type="dcterms:W3CDTF">2005-11-30T14:02:38Z</dcterms:created>
  <dcterms:modified xsi:type="dcterms:W3CDTF">2014-01-14T16:29:47Z</dcterms:modified>
</cp:coreProperties>
</file>