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67" r:id="rId4"/>
    <p:sldId id="271" r:id="rId5"/>
    <p:sldId id="284" r:id="rId6"/>
    <p:sldId id="279" r:id="rId7"/>
    <p:sldId id="268" r:id="rId8"/>
    <p:sldId id="286" r:id="rId9"/>
    <p:sldId id="287" r:id="rId10"/>
    <p:sldId id="269" r:id="rId11"/>
    <p:sldId id="280" r:id="rId12"/>
    <p:sldId id="270" r:id="rId13"/>
    <p:sldId id="294" r:id="rId14"/>
    <p:sldId id="292" r:id="rId15"/>
    <p:sldId id="281" r:id="rId16"/>
    <p:sldId id="276" r:id="rId17"/>
    <p:sldId id="264" r:id="rId18"/>
    <p:sldId id="265" r:id="rId19"/>
    <p:sldId id="261" r:id="rId20"/>
    <p:sldId id="289" r:id="rId21"/>
    <p:sldId id="290" r:id="rId22"/>
    <p:sldId id="291" r:id="rId2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6044" autoAdjust="0"/>
  </p:normalViewPr>
  <p:slideViewPr>
    <p:cSldViewPr>
      <p:cViewPr varScale="1">
        <p:scale>
          <a:sx n="90" d="100"/>
          <a:sy n="90" d="100"/>
        </p:scale>
        <p:origin x="-25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6;&#1072;&#1073;&#1086;&#1095;&#1080;&#1077;%20&#1084;&#1072;&#1090;&#1077;&#1088;&#1080;&#1072;&#1083;&#1099;_&#1064;&#1072;&#1093;&#1086;&#1074;&#1072;\01_&#1063;&#1043;&#1059;\&#1076;&#1086;&#1082;&#1091;&#1084;&#1077;&#1085;&#1090;&#1099;_&#1063;&#1043;&#1059;\&#1055;&#1055;&#1057;%20&#1087;&#1086;%20&#1074;&#1086;&#1079;&#1088;&#1072;&#1089;&#1090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Лист1!$B$4:$B$13</c:f>
              <c:strCache>
                <c:ptCount val="10"/>
                <c:pt idx="0">
                  <c:v>менее 25 </c:v>
                </c:pt>
                <c:pt idx="1">
                  <c:v>25-29 </c:v>
                </c:pt>
                <c:pt idx="2">
                  <c:v>30-34 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 и более</c:v>
                </c:pt>
              </c:strCache>
            </c:strRef>
          </c:cat>
          <c:val>
            <c:numRef>
              <c:f>Лист1!$C$4:$C$13</c:f>
              <c:numCache>
                <c:formatCode>General</c:formatCode>
                <c:ptCount val="10"/>
                <c:pt idx="0">
                  <c:v>1</c:v>
                </c:pt>
                <c:pt idx="1">
                  <c:v>12</c:v>
                </c:pt>
                <c:pt idx="2">
                  <c:v>19</c:v>
                </c:pt>
                <c:pt idx="3">
                  <c:v>25</c:v>
                </c:pt>
                <c:pt idx="4">
                  <c:v>34</c:v>
                </c:pt>
                <c:pt idx="5">
                  <c:v>51</c:v>
                </c:pt>
                <c:pt idx="6">
                  <c:v>45</c:v>
                </c:pt>
                <c:pt idx="7">
                  <c:v>40</c:v>
                </c:pt>
                <c:pt idx="8">
                  <c:v>27</c:v>
                </c:pt>
                <c:pt idx="9">
                  <c:v>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0.79365</cdr:x>
      <cdr:y>0.07042</cdr:y>
    </cdr:from>
    <cdr:to>
      <cdr:x>0.98413</cdr:x>
      <cdr:y>0.16901</cdr:y>
    </cdr:to>
    <cdr:sp macro="" textlink="">
      <cdr:nvSpPr>
        <cdr:cNvPr id="2" name="Rectangle 5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7200800" y="360040"/>
          <a:ext cx="1728192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lvl="0" algn="ctr" eaLnBrk="0" hangingPunct="0">
            <a:defRPr/>
          </a:pPr>
          <a:r>
            <a:rPr lang="ru-RU" sz="2400" b="1" dirty="0" smtClean="0">
              <a:solidFill>
                <a:sysClr val="windowText" lastClr="000000">
                  <a:lumMod val="65000"/>
                  <a:lumOff val="35000"/>
                </a:sysClr>
              </a:solidFill>
              <a:cs typeface="Arial" pitchFamily="34" charset="0"/>
            </a:rPr>
            <a:t>Возраст </a:t>
          </a:r>
          <a:endParaRPr kumimoji="0" lang="ru-RU" sz="2400" b="1" i="0" u="none" strike="noStrike" kern="1200" cap="none" spc="0" normalizeH="0" baseline="0" noProof="0" dirty="0" smtClean="0">
            <a:ln>
              <a:noFill/>
            </a:ln>
            <a:solidFill>
              <a:sysClr val="windowText" lastClr="000000">
                <a:lumMod val="65000"/>
                <a:lumOff val="35000"/>
              </a:sysClr>
            </a:solidFill>
            <a:effectLst/>
            <a:uLnTx/>
            <a:uFillTx/>
            <a:latin typeface="Arial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E150C-FD51-4EE8-B3C1-699F6F982F4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39C2-C911-49D6-80F6-3D400B8137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027C9A-FCB6-4C73-90B2-D7F521C41859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63A86C-5112-4B3D-9933-6C05F5F10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B3B49F-7159-44A9-8AFE-5DB7BB32BE6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Демократизация знаний и доступность высшего образования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увеличение доступности интернет-«знания» и расширение доступа к высшему образованию в развитых и развивающихся странах означает фундаментальное изменение роли университетов как создателей и хранителей знаний.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Конкуренция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Конкурс за студентов, внутри стран и за рубежом, достигает новых уровней интенсивности, в то время как правительства глобально стоят перед лицом жесткой бюджетной экономии. Университеты должны конкурировать за студентов и государственные средства как никогда раньше.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3 .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Цифровые технологии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изменили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медиа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ритейл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, развлечения и многие другие отрасли - высшее образование  - следующая. Кампусы останутся, но цифровые технологии изменят способ доставки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контента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и доступа к образованию, и сам способ создания «ценности» который предлагают провайдеры высшего образования, государственные и частные, одинаково.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4 .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Глобальная мобильность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глобальная мобильность будет расти для студентов, ученых и университетских брендов. Это не только усиливает конкуренцию, но и открывает возможности для гораздо более глубокого глобального партнерства и более широкий доступ к талантливым абитуриентам и преподавателям.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5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. Интеграция с отраслями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вузам потребуется построить значительно более глубокие отношения с отраслями в предстоящее десятилетие - дифференцировать программы обучения и переподготовки, поддержки финансирование и прикладные исследования и усилить роль университетов в качестве движущей силы инноваций и роста.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Традиционная модель образования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которой преподаватель обладал монополией на знание, а задача образования сводилась к трансляции этого знания, </a:t>
            </a:r>
            <a:r>
              <a:rPr kumimoji="0" lang="ru-RU" sz="1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более не актуальна.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 разработана рабочей группой при участии преподавателей-экспертов ЧГУ.</a:t>
            </a:r>
          </a:p>
          <a:p>
            <a:r>
              <a:rPr lang="ru-RU" dirty="0" smtClean="0"/>
              <a:t>В основе – процесс преподавательской деятельности и требования, которые предъявляются к высшей школе.</a:t>
            </a:r>
          </a:p>
          <a:p>
            <a:r>
              <a:rPr lang="ru-RU" dirty="0" smtClean="0"/>
              <a:t>Исключены требования, которые есть в других нормативных</a:t>
            </a:r>
            <a:r>
              <a:rPr lang="ru-RU" baseline="0" dirty="0" smtClean="0"/>
              <a:t> документах – положениях, должностных инструкциях, стандартах и т.п.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728E21-D658-4A3B-A2F3-ACD1AD82110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1200" dirty="0" smtClean="0"/>
              <a:t>2. Нанесите на оси полученные результаты самооценки. Соедините получившиеся метки последовательно ломаной линией.</a:t>
            </a:r>
          </a:p>
          <a:p>
            <a:endParaRPr lang="ru-RU" sz="1200" dirty="0" smtClean="0"/>
          </a:p>
          <a:p>
            <a:r>
              <a:rPr lang="ru-RU" sz="1200" dirty="0" smtClean="0"/>
              <a:t>3. Нанесите на оси результаты оценки Вас Вашим руководителем. Соедините метки так же, как и в первом случае, выбрав другой цвет линии.</a:t>
            </a:r>
          </a:p>
          <a:p>
            <a:r>
              <a:rPr lang="ru-RU" sz="1200" dirty="0" smtClean="0"/>
              <a:t>4. Нанесите на оси результаты оценки Вас коллегами (2-3 человека). Поступите так же, как и в п.1 и 2</a:t>
            </a:r>
          </a:p>
          <a:p>
            <a:endParaRPr lang="ru-RU" sz="1200" dirty="0" smtClean="0"/>
          </a:p>
          <a:p>
            <a:pPr marL="342900" indent="-342900"/>
            <a:r>
              <a:rPr lang="ru-RU" sz="1200" dirty="0" smtClean="0"/>
              <a:t>Сравните Вашу самооценку с оценкой, сделанной Вашими коллегами и руководителем: </a:t>
            </a:r>
          </a:p>
          <a:p>
            <a:pPr marL="342900" indent="-342900"/>
            <a:r>
              <a:rPr lang="ru-RU" sz="1200" dirty="0" smtClean="0"/>
              <a:t>-  Вы занизили или завысили Вашу самооценку в сравнении с тем, как Вас оценивают другие? </a:t>
            </a:r>
          </a:p>
          <a:p>
            <a:pPr marL="342900" indent="-342900"/>
            <a:r>
              <a:rPr lang="ru-RU" sz="1200" dirty="0" smtClean="0"/>
              <a:t>-  Если Ваша самооценка ниже, означает ли это, что Вы себя недооцениваете? Или это происходит потому, что Вы имеете более высокие стандарты, чем другие предъявляют к Вам? Или Вы имеете более точные знания о себе, чем окружающие? </a:t>
            </a:r>
          </a:p>
          <a:p>
            <a:pPr marL="342900" indent="-342900"/>
            <a:r>
              <a:rPr lang="ru-RU" sz="1200" dirty="0" smtClean="0"/>
              <a:t>-  Если Вы завышаете собственную оценку, может быть, Вы переоцениваете себя? Или же Вы считаете, что Вы более способны, чем Вас видят другие? </a:t>
            </a:r>
          </a:p>
          <a:p>
            <a:pPr marL="342900" indent="-342900"/>
            <a:r>
              <a:rPr lang="ru-RU" sz="1200" dirty="0" smtClean="0"/>
              <a:t>-  Какие Ваши сильные стороны Вам помогла выявить данная оценка? А какие слабые?</a:t>
            </a:r>
          </a:p>
          <a:p>
            <a:pPr marL="342900" indent="-342900"/>
            <a:r>
              <a:rPr lang="ru-RU" sz="1200" dirty="0" smtClean="0"/>
              <a:t>-  Какие качества, на Ваш взгляд, Вам необходимо развивать? Каким образом?</a:t>
            </a:r>
          </a:p>
          <a:p>
            <a:pPr marL="342900" indent="-342900"/>
            <a:r>
              <a:rPr lang="ru-RU" sz="1200" dirty="0" smtClean="0"/>
              <a:t>-  Какие Ваши слабые стороны могут компенсировать Ваши коллеги?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высокое качество преподавания, оцениваемое по таким показателям как:</a:t>
            </a:r>
          </a:p>
          <a:p>
            <a:r>
              <a:rPr lang="ru-RU" dirty="0" smtClean="0"/>
              <a:t>рейтинг преподавателя, наличие учебно-методических разработок;</a:t>
            </a:r>
          </a:p>
          <a:p>
            <a:r>
              <a:rPr lang="ru-RU" dirty="0" smtClean="0"/>
              <a:t>- участие в научно-исследовательской работе, оцениваемое по таким показателям как: наличие и уровень научных публикаций, участие в конференциях, победа в конкурсах, наличие подготовительных материалов по теме диссертации на соискание ученой</a:t>
            </a:r>
          </a:p>
          <a:p>
            <a:r>
              <a:rPr lang="ru-RU" dirty="0" smtClean="0"/>
              <a:t>степени кандидата / доктора наук;</a:t>
            </a:r>
          </a:p>
          <a:p>
            <a:r>
              <a:rPr lang="ru-RU" dirty="0" smtClean="0"/>
              <a:t>- наличие ученой степени кандидата / доктора наук или рекомендации к защите кандидатской / докторской диссертации;</a:t>
            </a:r>
          </a:p>
          <a:p>
            <a:pPr>
              <a:buFontTx/>
              <a:buChar char="-"/>
            </a:pPr>
            <a:r>
              <a:rPr lang="ru-RU" dirty="0" smtClean="0"/>
              <a:t>знание иностранных языков;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3A86C-5112-4B3D-9933-6C05F5F10F2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ЧГУ_0000.jpg"/>
          <p:cNvPicPr>
            <a:picLocks noChangeAspect="1"/>
          </p:cNvPicPr>
          <p:nvPr userDrawn="1"/>
        </p:nvPicPr>
        <p:blipFill>
          <a:blip r:embed="rId2" cstate="print"/>
          <a:srcRect b="6584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720" y="571480"/>
            <a:ext cx="8420100" cy="1470025"/>
          </a:xfrm>
        </p:spPr>
        <p:txBody>
          <a:bodyPr/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6CA9-5087-47EF-8955-12E09D8A8DBD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B24F-CE43-4BD1-8212-83AC96786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13C2-8C0B-409E-8095-7426BD6646E9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8CA2-623E-412C-A2FE-A9A0CB25B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67578" y="285728"/>
            <a:ext cx="222885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963B-68B0-4D15-A05E-5D89275FB4E6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E548-547B-4E5A-A68E-4BC5D3BA0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0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822" y="11074"/>
            <a:ext cx="8915400" cy="560406"/>
          </a:xfrm>
        </p:spPr>
        <p:txBody>
          <a:bodyPr>
            <a:normAutofit/>
          </a:bodyPr>
          <a:lstStyle>
            <a:lvl1pPr algn="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000240"/>
            <a:ext cx="8915400" cy="4125924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DE05-751F-4774-A548-E6A14C5BF0B3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D2B-8B1A-44EE-8D77-12AAD6A7F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6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47660" y="-24"/>
            <a:ext cx="9953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506B-4F6F-47D8-BE98-F39905315B73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ACED-017F-44A4-8895-7470BD3C4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42EE-055F-4E80-995C-570371040C75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E39E-B69C-4D1D-9F2F-2ACEF41B5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822" y="-24"/>
            <a:ext cx="8915400" cy="571504"/>
          </a:xfrm>
        </p:spPr>
        <p:txBody>
          <a:bodyPr/>
          <a:lstStyle>
            <a:lvl1pPr algn="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49BBCD-A47B-44C9-8922-0941DC290934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3CBA-591C-497B-BC8F-FD1FB1D84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822" y="-24"/>
            <a:ext cx="8915400" cy="642942"/>
          </a:xfrm>
        </p:spPr>
        <p:txBody>
          <a:bodyPr/>
          <a:lstStyle>
            <a:lvl1pPr algn="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3C50-8659-404E-89C3-30105D833F47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6D3E-9807-4489-B5C9-871FAECA7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DF72A-5C15-424C-BCEE-386E0FEF4649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B5BC-64FA-4599-B992-C263B5BF5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DB5F-1DF2-49C2-8C76-916716BBCBCD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414A-5CC7-4A31-B84A-8A008B304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7614-5468-4588-ADE6-F9D0561B69A0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E3B9-7E09-4E5F-8859-2160873E0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66822" y="-24"/>
            <a:ext cx="89154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8AE3A6-BC1C-459C-BE30-53C05C182E28}" type="datetime1">
              <a:rPr lang="ru-RU" smtClean="0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60712" y="6185197"/>
            <a:ext cx="4968552" cy="700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30532B-CECC-4EE6-8359-792E80C1C4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905999" cy="187220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подготовки </a:t>
            </a:r>
          </a:p>
          <a:p>
            <a:pPr algn="ctr" eaLnBrk="1" hangingPunct="1"/>
            <a:r>
              <a:rPr lang="ru-RU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 высокого профессионального потенциала </a:t>
            </a:r>
          </a:p>
          <a:p>
            <a:pPr algn="ctr" eaLnBrk="1" hangingPunct="1"/>
            <a:r>
              <a:rPr lang="ru-RU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Череповецком государственном университете</a:t>
            </a:r>
            <a:endParaRPr lang="ru-RU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18120" y="4365104"/>
            <a:ext cx="8915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Татьяна Шахова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– </a:t>
            </a:r>
            <a:r>
              <a:rPr kumimoji="0" lang="ru-RU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начальник Центра развития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профессиональных компетенций преподавателей ЧГУ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66822" y="11074"/>
            <a:ext cx="8915400" cy="825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Компьютерное тестирование</a:t>
            </a:r>
            <a:br>
              <a:rPr lang="ru-RU" dirty="0" smtClean="0"/>
            </a:br>
            <a:r>
              <a:rPr lang="ru-RU" dirty="0" smtClean="0"/>
              <a:t>(пример)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9530" y="1231786"/>
            <a:ext cx="423862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Умение работать с информацией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Клиенториентированность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Инновационность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креативность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МПУ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Межличностное понимание и уважение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24438" y="1000108"/>
          <a:ext cx="4572032" cy="5214975"/>
        </p:xfrm>
        <a:graphic>
          <a:graphicData uri="http://schemas.openxmlformats.org/drawingml/2006/table">
            <a:tbl>
              <a:tblPr/>
              <a:tblGrid>
                <a:gridCol w="2233628"/>
                <a:gridCol w="552454"/>
                <a:gridCol w="571504"/>
                <a:gridCol w="631036"/>
                <a:gridCol w="583410"/>
              </a:tblGrid>
              <a:tr h="347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6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РИ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КО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МПУ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Рассудительный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Добросовестный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Аккуратный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Смелый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Гибкий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Изобретательный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Доверяющий людям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Уважительный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Заботливый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Деликатный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Миролюбивый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Этичный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Правдивый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Arial"/>
                          <a:ea typeface="Times New Roman"/>
                          <a:cs typeface="Times New Roman"/>
                        </a:rPr>
                        <a:t>Проницательный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47" marR="34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092" y="3143248"/>
            <a:ext cx="4382358" cy="2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1678"/>
            <a:ext cx="3167050" cy="1143008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000" b="1" dirty="0" smtClean="0"/>
              <a:t>Разработка и защита концепции </a:t>
            </a:r>
            <a:r>
              <a:rPr lang="ru-RU" sz="2000" b="1" dirty="0" smtClean="0">
                <a:hlinkClick r:id="rId2" action="ppaction://hlinksldjump"/>
              </a:rPr>
              <a:t>образовательного проекта</a:t>
            </a:r>
            <a:endParaRPr lang="ru-RU" sz="20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82" y="3643314"/>
            <a:ext cx="1736703" cy="206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2802" y="1785925"/>
            <a:ext cx="2428892" cy="250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986554" y="1071546"/>
            <a:ext cx="353808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Реализация проектов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167446" y="2571744"/>
            <a:ext cx="353808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R="0" lvl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Итоговые презентации участников о ходе и результатах реализации проектов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9532" y="3929067"/>
            <a:ext cx="279628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проекты участников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092" y="1251580"/>
          <a:ext cx="9358378" cy="4781148"/>
        </p:xfrm>
        <a:graphic>
          <a:graphicData uri="http://schemas.openxmlformats.org/drawingml/2006/table">
            <a:tbl>
              <a:tblPr/>
              <a:tblGrid>
                <a:gridCol w="571504"/>
                <a:gridCol w="8786874"/>
              </a:tblGrid>
              <a:tr h="605784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Реализация индивидуального подхода в обучении физической культуре студентов специальной медицинской группы</a:t>
                      </a: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Разработка и реализация курса обучения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деловым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коммуникациям на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русском и английском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языке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Внедрение дистанционных технологий в процесс обучения иностранных граждан русскому языку</a:t>
                      </a: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644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Реализация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практико-ориентированного подхода в обучении студентов по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дисциплине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«Деньги. Кредит. Банки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 через вовлечение работодателя («Сбербанк») 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Английский коммуникативный клуб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English Communicative Club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7476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Внедрение интерактивных методов в процесс обучения студентов поведению в чрезвычайных ситуациях </a:t>
                      </a: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Обновление образовательного ресурса по дисциплине «Практикум по решению профессиональных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задач» для студентов,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обучающихся по профилю подготовки «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Психология и педагогика дошкольного образования»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332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Интерактивные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образовательные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техники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вузе: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case-study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игровые методы, метод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проектов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(курс для развития профессиональных компетенций преподавателей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университета)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35" marR="45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/>
          </p:cNvSpPr>
          <p:nvPr/>
        </p:nvSpPr>
        <p:spPr bwMode="auto">
          <a:xfrm>
            <a:off x="1352600" y="980728"/>
            <a:ext cx="7143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0" hangingPunct="0">
              <a:defRPr/>
            </a:pP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http://www.chsu.ru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/>
          </p:cNvSpPr>
          <p:nvPr/>
        </p:nvSpPr>
        <p:spPr bwMode="auto">
          <a:xfrm>
            <a:off x="1381100" y="2857496"/>
            <a:ext cx="7143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Arial" pitchFamily="34" charset="0"/>
              </a:rPr>
              <a:t>ПРИЛОЖЕНИЯ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6822" y="11074"/>
            <a:ext cx="8915400" cy="774720"/>
          </a:xfrm>
        </p:spPr>
        <p:txBody>
          <a:bodyPr>
            <a:noAutofit/>
          </a:bodyPr>
          <a:lstStyle/>
          <a:p>
            <a:r>
              <a:rPr lang="ru-RU" dirty="0" smtClean="0"/>
              <a:t>Возрастная структура ППС Череповецкого государственного университета</a:t>
            </a: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88504" y="1052736"/>
          <a:ext cx="90730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9129464" y="5877272"/>
            <a:ext cx="504056" cy="322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510916" y="700093"/>
            <a:ext cx="4585224" cy="17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Традиционная модель образования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 которой преподаватель обладал монополией на знание, а задача образования сводилась к трансляции этого знания, </a:t>
            </a: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более не актуальна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68" y="2285992"/>
            <a:ext cx="2376106" cy="11636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Отлично владеет базовыми ИТ компетенциями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8809" y="2571744"/>
            <a:ext cx="2521316" cy="13684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видит необходимости в записи лекционного материала  </a:t>
            </a: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128567" y="1785926"/>
            <a:ext cx="2189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Студент сейчас: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7644" y="3571876"/>
            <a:ext cx="2071355" cy="785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ru-RU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Создавать новые знания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8950" y="4214818"/>
            <a:ext cx="2591971" cy="12969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ru-RU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Направлять студента на изучение необходимых знаний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24570" y="5286388"/>
            <a:ext cx="2591971" cy="12239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ru-RU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Обучать его с использованием уже привычных ему ИТ-технологий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0950" y="4111626"/>
            <a:ext cx="292846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Студент в прошлом: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142852" y="4572001"/>
            <a:ext cx="2642764" cy="185739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r>
              <a:rPr lang="ru-RU" dirty="0">
                <a:solidFill>
                  <a:schemeClr val="bg1"/>
                </a:solidFill>
                <a:latin typeface="Arial Narrow" pitchFamily="34" charset="0"/>
              </a:rPr>
              <a:t>Вынужден был посещать занятия преподавателя для записи материала, т.к. единственный источник знаний – лекции и книги </a:t>
            </a:r>
          </a:p>
        </p:txBody>
      </p:sp>
      <p:pic>
        <p:nvPicPr>
          <p:cNvPr id="15" name="Picture 23" descr="http://www.geardiary.com/wp-content/uploads/2011/06/ipad-blackboard-e13074960069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3258" y="0"/>
            <a:ext cx="2647526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>
            <a:spLocks/>
          </p:cNvSpPr>
          <p:nvPr/>
        </p:nvSpPr>
        <p:spPr bwMode="auto">
          <a:xfrm>
            <a:off x="5961694" y="2928934"/>
            <a:ext cx="3944306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Что нужно студенту?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36405" y="3786190"/>
            <a:ext cx="3016727" cy="17287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Способен сам находить требующуюся ему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информацию.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Нуждается в «путеводителе» по миру знаний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/>
          </p:cNvSpPr>
          <p:nvPr/>
        </p:nvSpPr>
        <p:spPr bwMode="auto">
          <a:xfrm>
            <a:off x="2738422" y="-24"/>
            <a:ext cx="7143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Arial" pitchFamily="34" charset="0"/>
              </a:rPr>
              <a:t>Проблемные характеристики процесса развития преподавателей в ЧГУ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57200" y="1285860"/>
            <a:ext cx="89963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Мероприятия по повышению уровня профессиональной компетентности преподавателей фрагментарны, отсутствует непрерывность и преемственность (отдельный сотрудник, кафедра, институт, университет) в развитии.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Образовательная деятельность кафедр редко опирается на научные исследования преподавателей этих кафедр. </a:t>
            </a:r>
          </a:p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Деятельность учебно-методических структур университета носит, скорее, административный и организационный характер, а условия для методической поддержки и психолого-педагогического сопровождения преподавателей в ней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зачастую присутствуют  лишь формально.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В с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уществующем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 процессе развивающей деятельности не заложена оценка потребностей в развитии отдельного преподавателя с целью оказания ему соответствующей поддержки.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Отсутствует систематическая практика обмена информацией с коллегами после КПК.</a:t>
            </a:r>
          </a:p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Лучший образовательный опыт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педагогические практики не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описываются и не аккумулируются.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Не проводится мониторинг современных образовательных методов и технологий (как общепедагогических, так и относящихся к преподаванию отдельных дисциплин).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отбора в Программу</a:t>
            </a: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512" y="1409926"/>
            <a:ext cx="9138220" cy="444796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b="1" dirty="0" smtClean="0"/>
              <a:t>Возраст до 40 лет (включительно) на момент представления документов; </a:t>
            </a:r>
          </a:p>
          <a:p>
            <a:pPr>
              <a:buFontTx/>
              <a:buChar char="-"/>
            </a:pPr>
            <a:r>
              <a:rPr lang="ru-RU" sz="2000" b="1" dirty="0" smtClean="0"/>
              <a:t>работа в должности НПР в университете не менее 3-х лет;</a:t>
            </a:r>
          </a:p>
          <a:p>
            <a:pPr>
              <a:buFontTx/>
              <a:buChar char="-"/>
            </a:pPr>
            <a:r>
              <a:rPr lang="ru-RU" sz="2000" b="1" dirty="0" smtClean="0"/>
              <a:t>готовность кандидата к продолжению работы в ЧГУ в должности НПР на полной ставке;</a:t>
            </a:r>
          </a:p>
          <a:p>
            <a:pPr>
              <a:buFontTx/>
              <a:buChar char="-"/>
            </a:pPr>
            <a:r>
              <a:rPr lang="ru-RU" sz="2000" b="1" dirty="0" smtClean="0"/>
              <a:t>высокий уровень качества преподавания;</a:t>
            </a:r>
          </a:p>
          <a:p>
            <a:pPr>
              <a:buFontTx/>
              <a:buChar char="-"/>
            </a:pPr>
            <a:r>
              <a:rPr lang="ru-RU" sz="2000" b="1" dirty="0" smtClean="0"/>
              <a:t>участие в научно-исследовательской работе;</a:t>
            </a:r>
          </a:p>
          <a:p>
            <a:pPr>
              <a:buFontTx/>
              <a:buChar char="-"/>
            </a:pPr>
            <a:r>
              <a:rPr lang="ru-RU" sz="2000" b="1" dirty="0" smtClean="0"/>
              <a:t>наличие ученой степени кандидата / доктора наук или рекомендации к защите кандидатской / докторской диссертации;</a:t>
            </a:r>
          </a:p>
          <a:p>
            <a:pPr>
              <a:buFontTx/>
              <a:buChar char="-"/>
            </a:pPr>
            <a:r>
              <a:rPr lang="ru-RU" sz="2000" b="1" dirty="0" smtClean="0"/>
              <a:t>знание иностранных языков (желательно).</a:t>
            </a:r>
            <a:endParaRPr lang="ru-RU" sz="2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238224" y="0"/>
            <a:ext cx="86868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+mj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8464" y="71414"/>
            <a:ext cx="9777535" cy="708124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dirty="0" smtClean="0">
                <a:ea typeface="Calibri"/>
              </a:rPr>
              <a:t>Преподаватель – автор и разработчик </a:t>
            </a:r>
            <a:br>
              <a:rPr lang="ru-RU" dirty="0" smtClean="0">
                <a:ea typeface="Calibri"/>
              </a:rPr>
            </a:br>
            <a:r>
              <a:rPr lang="ru-RU" dirty="0" smtClean="0">
                <a:ea typeface="Calibri"/>
              </a:rPr>
              <a:t>содержания образовательной программы</a:t>
            </a:r>
            <a:endParaRPr lang="ru-RU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1580" y="1268760"/>
          <a:ext cx="9503532" cy="4389120"/>
        </p:xfrm>
        <a:graphic>
          <a:graphicData uri="http://schemas.openxmlformats.org/drawingml/2006/table">
            <a:tbl>
              <a:tblPr/>
              <a:tblGrid>
                <a:gridCol w="3394098"/>
                <a:gridCol w="6109434"/>
              </a:tblGrid>
              <a:tr h="2908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Индикаторы поведения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62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Профессиональная подготовленность 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Проводит учебные занятия, основываясь на знании современных достижений в предметной области и психолого-педагогической науке.</a:t>
                      </a: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Умение работать с информацией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Использует различные источники информации: литература, интернет, СМИ и пр.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Анализирует, систематизирует, структурирует материал в соответствии с целями и логикой учебной дисциплины, занятия.</a:t>
                      </a: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Клиентоориентированность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Умело определяет образовательные потребности клиентов.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Разрабатывает (корректирует) программу по дисциплине (модулю) и учебно-методические материалы с учетом потребностей и опыта слушателей.</a:t>
                      </a: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66822" y="-24"/>
            <a:ext cx="8915400" cy="706437"/>
          </a:xfrm>
        </p:spPr>
        <p:txBody>
          <a:bodyPr/>
          <a:lstStyle/>
          <a:p>
            <a:r>
              <a:rPr lang="ru-RU" dirty="0"/>
              <a:t>Актуальность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95216" y="1357298"/>
            <a:ext cx="3071834" cy="4714908"/>
          </a:xfrm>
          <a:prstGeom prst="rightArrowCallout">
            <a:avLst>
              <a:gd name="adj1" fmla="val 24995"/>
              <a:gd name="adj2" fmla="val 40479"/>
              <a:gd name="adj3" fmla="val 8827"/>
              <a:gd name="adj4" fmla="val 8874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Внешние вызовы</a:t>
            </a: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Демократизация знаний и доступность высшего образования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Конкуренция вузов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цифровых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технологий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Глобальная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мобильность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Интеграция с отраслями</a:t>
            </a: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Изменение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требований к обучению в вузе со стороны законодательства (ФГС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" name="Рисунок 12" descr="ЧГУ_0000.jpg"/>
          <p:cNvPicPr/>
          <p:nvPr/>
        </p:nvPicPr>
        <p:blipFill>
          <a:blip r:embed="rId3" cstate="print">
            <a:lum bright="40000"/>
          </a:blip>
          <a:srcRect l="30173" t="26831" r="31630" b="46987"/>
          <a:stretch>
            <a:fillRect/>
          </a:stretch>
        </p:blipFill>
        <p:spPr bwMode="auto">
          <a:xfrm>
            <a:off x="3238488" y="2714620"/>
            <a:ext cx="3429024" cy="20717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12500"/>
          </a:effectLst>
        </p:spPr>
      </p:pic>
      <p:sp>
        <p:nvSpPr>
          <p:cNvPr id="6" name="Овал 5"/>
          <p:cNvSpPr/>
          <p:nvPr/>
        </p:nvSpPr>
        <p:spPr>
          <a:xfrm>
            <a:off x="3152800" y="1340768"/>
            <a:ext cx="3456384" cy="4752528"/>
          </a:xfrm>
          <a:prstGeom prst="ellipse">
            <a:avLst/>
          </a:prstGeom>
          <a:solidFill>
            <a:schemeClr val="bg1">
              <a:lumMod val="85000"/>
              <a:alpha val="79000"/>
            </a:scheme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Цели создания </a:t>
            </a:r>
          </a:p>
          <a:p>
            <a:pPr algn="ctr">
              <a:lnSpc>
                <a:spcPct val="75000"/>
              </a:lnSpc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группы высокого профессионального потенциала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закрепление в университете перспективных молодых преподавателей, их, </a:t>
            </a:r>
          </a:p>
          <a:p>
            <a:pPr algn="ctr">
              <a:lnSpc>
                <a:spcPct val="75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профессиональный рост и академическое развитие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12" name="Выноска со стрелкой вправо 11"/>
          <p:cNvSpPr/>
          <p:nvPr/>
        </p:nvSpPr>
        <p:spPr>
          <a:xfrm flipH="1">
            <a:off x="6634264" y="1340768"/>
            <a:ext cx="3143272" cy="4752528"/>
          </a:xfrm>
          <a:prstGeom prst="rightArrowCallout">
            <a:avLst>
              <a:gd name="adj1" fmla="val 24995"/>
              <a:gd name="adj2" fmla="val 40479"/>
              <a:gd name="adj3" fmla="val 8827"/>
              <a:gd name="adj4" fmla="val 88743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Внутренние вызовы</a:t>
            </a: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Рост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среднего возраста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ППС в университете</a:t>
            </a:r>
          </a:p>
          <a:p>
            <a:pPr marL="342900" lvl="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Новые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 потребителей (студентов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Проявления профессиональной некомпетентности преподавателей</a:t>
            </a:r>
          </a:p>
          <a:p>
            <a:pPr marL="34290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Сбои в системе развития преподавателей</a:t>
            </a:r>
          </a:p>
          <a:p>
            <a:pPr marL="342900" indent="-342900" eaLnBrk="0" hangingPunct="0">
              <a:lnSpc>
                <a:spcPct val="75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238224" y="0"/>
            <a:ext cx="86868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+mj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8464" y="0"/>
            <a:ext cx="9777535" cy="714356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  <a:spcAft>
                <a:spcPts val="0"/>
              </a:spcAft>
            </a:pPr>
            <a:r>
              <a:rPr lang="ru-RU" dirty="0" smtClean="0">
                <a:ea typeface="Calibri"/>
              </a:rPr>
              <a:t>Преподаватель управляет </a:t>
            </a:r>
            <a:br>
              <a:rPr lang="ru-RU" dirty="0" smtClean="0">
                <a:ea typeface="Calibri"/>
              </a:rPr>
            </a:br>
            <a:r>
              <a:rPr lang="ru-RU" dirty="0" smtClean="0">
                <a:ea typeface="Calibri"/>
              </a:rPr>
              <a:t>процессом обучения</a:t>
            </a:r>
            <a:endParaRPr lang="ru-RU" dirty="0">
              <a:ea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2479" y="1071546"/>
          <a:ext cx="9432632" cy="5109324"/>
        </p:xfrm>
        <a:graphic>
          <a:graphicData uri="http://schemas.openxmlformats.org/drawingml/2006/table">
            <a:tbl>
              <a:tblPr/>
              <a:tblGrid>
                <a:gridCol w="2537381"/>
                <a:gridCol w="6895251"/>
              </a:tblGrid>
              <a:tr h="290844">
                <a:tc>
                  <a:txBody>
                    <a:bodyPr/>
                    <a:lstStyle/>
                    <a:p>
                      <a:pPr marL="0" algn="ctr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Индикаторы поведения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622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Направленность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 прикладной характер знаний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Излагает учебный материал, опираясь на опыт слушателей.</a:t>
                      </a:r>
                    </a:p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Демонстрирует возможности и способы использования теории в практической деятельности и наоборот – учит слушателей анализировать, обобщать, систематизировать и структурировать их практический опыт с целью создания новых знаний.</a:t>
                      </a:r>
                    </a:p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Участвует в образовательных программах для предприятий, организаций.</a:t>
                      </a:r>
                    </a:p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Взаимодействует с предприятиями и организациями на предмет внедрения (</a:t>
                      </a:r>
                      <a:r>
                        <a:rPr lang="ru-RU" sz="18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взаимообновления</a:t>
                      </a: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технологий.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Владение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современными образовательными методиками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Удерживает внимание аудитории, используя эффективные приемы устной и письменной речи.</a:t>
                      </a:r>
                    </a:p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Использует в учебном процессе формы и методы, активизирующие познавательную деятельность </a:t>
                      </a: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слушателей.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342900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Поощряет слушателей к активному участию в дискуссиях.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5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Владение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информационно-коммуникационными технологиями в образовании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Использует для проведения занятий средства информационно-технической </a:t>
                      </a: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поддержки.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-342900" algn="just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Разрабатывает и использует </a:t>
                      </a:r>
                      <a:r>
                        <a:rPr lang="ru-RU" sz="18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onl</a:t>
                      </a:r>
                      <a:r>
                        <a:rPr lang="en-US" sz="18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ine</a:t>
                      </a: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-курсы по своему направлению.</a:t>
                      </a:r>
                    </a:p>
                    <a:p>
                      <a:pPr marL="0" lvl="0" indent="-342900" algn="just">
                        <a:lnSpc>
                          <a:spcPct val="7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Создает и активно использует интернет-ресурсы для коммуникаций со слушателями.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238224" y="0"/>
            <a:ext cx="86868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+mj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5534" y="-27383"/>
            <a:ext cx="9406018" cy="864096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ru-RU" dirty="0" smtClean="0">
                <a:ea typeface="Calibri"/>
              </a:rPr>
              <a:t>Преподаватель – </a:t>
            </a:r>
            <a:r>
              <a:rPr lang="ru-RU" dirty="0" err="1" smtClean="0">
                <a:ea typeface="Calibri"/>
              </a:rPr>
              <a:t>инноватор</a:t>
            </a:r>
            <a:r>
              <a:rPr lang="ru-RU" dirty="0" smtClean="0">
                <a:ea typeface="Calibri"/>
              </a:rPr>
              <a:t>, отвечающий на вызовы динамично развивающейся среды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1580" y="1217178"/>
          <a:ext cx="9503533" cy="4804110"/>
        </p:xfrm>
        <a:graphic>
          <a:graphicData uri="http://schemas.openxmlformats.org/drawingml/2006/table">
            <a:tbl>
              <a:tblPr/>
              <a:tblGrid>
                <a:gridCol w="2663868"/>
                <a:gridCol w="6839665"/>
              </a:tblGrid>
              <a:tr h="4149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Компетенция</a:t>
                      </a: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Индикаторы поведения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7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Направленность на развитие и совершенствование организации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Выстраивает свою деятельность, ориентируясь на видение будущего и изменения во внутренней и внешней среде.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Инициирует совершенствование образовательной, воспитательной, научно-исследовательской и другой деятельности в организации.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Участвует в реализации проектов, направленных на развитие университета и его структурных подразделений.</a:t>
                      </a: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Ориентация на собственное развитие и совершенствование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Определяет потребности и цели собственного развития.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Умеет критически оценивать себя и вносить изменения в собственную деятельность и поведение.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Умело выбирает способы удовлетворения потребностей в развитии (литература, интернет-ресурсы, стажировки на предприятиях и в организациях, опыт коллег и т.п.).</a:t>
                      </a: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Инновационность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креативность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Предлагает нестандартные решения поставленных задач.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Ищет новые направления и способы работы, не останавливаясь на достигнутом.</a:t>
                      </a: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238224" y="0"/>
            <a:ext cx="86868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charset="0"/>
              <a:ea typeface="+mj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1990" y="44625"/>
            <a:ext cx="9277554" cy="864096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ru-RU" dirty="0" smtClean="0">
                <a:ea typeface="Calibri"/>
              </a:rPr>
              <a:t>Преподаватель выстраивает эффективные взаимоотношения с людьми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1580" y="1052736"/>
          <a:ext cx="9503533" cy="4978322"/>
        </p:xfrm>
        <a:graphic>
          <a:graphicData uri="http://schemas.openxmlformats.org/drawingml/2006/table">
            <a:tbl>
              <a:tblPr/>
              <a:tblGrid>
                <a:gridCol w="2375156"/>
                <a:gridCol w="7128377"/>
              </a:tblGrid>
              <a:tr h="3453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Компетенция</a:t>
                      </a: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Индикаторы поведения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546" marR="3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4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Межличностное понимание и уважение 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Прислушивается к мнению других людей, признает их значимые качества и достижения, терпим к их индивидуальным особенностям.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Критикует и делает замечания конструктивно.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Корректно высказывает свое мнение. 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Выстраивает долгосрочные партнерские отношения с окружающими.</a:t>
                      </a: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3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Работа в команде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 работе на общую цель выполняет свои обязательства и умело сочетает собственные интересы с интересами других людей.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Завоевывает авторитет и доверие у коллег, при необходимости может стать наставником и поделиться своим опытом.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Учитывает потенциал каждого участника команды, способен принять помощь от других.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Поддерживает открытый обмен информацией и идеями.</a:t>
                      </a: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3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Развитие профессиональных контактов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Развивает профессиональное взаимодействие с коллегами с других кафедр, из других организаций и учреждений.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Инициирует в реальном и виртуальном пространстве формирование объединений профессионалов вокруг актуальных тем и проблем.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Публикуется в зарубежных журналах, выступает на международных конференциях с презентациями на иностранном языке.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Участвует в </a:t>
                      </a:r>
                      <a:r>
                        <a:rPr lang="ru-RU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грантовых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конкурсах.</a:t>
                      </a:r>
                    </a:p>
                  </a:txBody>
                  <a:tcPr marL="28150" marR="28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9" name="Управляющая кнопка: назад 8">
            <a:hlinkClick r:id="" action="ppaction://hlinkshowjump?jump=lastslideviewed" highlightClick="1"/>
          </p:cNvPr>
          <p:cNvSpPr/>
          <p:nvPr/>
        </p:nvSpPr>
        <p:spPr>
          <a:xfrm>
            <a:off x="9129464" y="5661248"/>
            <a:ext cx="560512" cy="3497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этапы работы</a:t>
            </a: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268760"/>
            <a:ext cx="9217024" cy="20162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b="1" dirty="0" smtClean="0"/>
              <a:t>Цели</a:t>
            </a:r>
            <a:r>
              <a:rPr lang="ru-RU" b="1" dirty="0" smtClean="0"/>
              <a:t> </a:t>
            </a:r>
            <a:endParaRPr lang="ru-RU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Развитие у преподавателей компетенций, необходимых для успешной и эффективной научно-педагогической деятельности.</a:t>
            </a:r>
          </a:p>
          <a:p>
            <a:pPr lvl="0" algn="just">
              <a:buFont typeface="Arial" pitchFamily="34" charset="0"/>
              <a:buChar char="•"/>
            </a:pPr>
            <a:endParaRPr lang="ru-RU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Подготовка агентов изменений образовательного процесса в университете.</a:t>
            </a:r>
          </a:p>
          <a:p>
            <a:pPr lvl="0"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6496" y="3573016"/>
            <a:ext cx="55446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Этапы работы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88504" y="4384528"/>
            <a:ext cx="3168352" cy="700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ПОДГОТОВИТЕЛЬНЫЙ ЭТАП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40832" y="4365104"/>
            <a:ext cx="3240360" cy="7200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ОБРАЗОВАТЕЛЬНЫЙ БЛОК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465168" y="4365104"/>
            <a:ext cx="3240360" cy="7200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ПРОЕКТИРОВАНИЕ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104" y="4077072"/>
            <a:ext cx="2500330" cy="1285884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75000"/>
              </a:lnSpc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75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Отбор участников в</a:t>
            </a:r>
          </a:p>
          <a:p>
            <a:pPr marL="0" indent="0" algn="ctr">
              <a:lnSpc>
                <a:spcPct val="75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 Программу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309530" y="3714752"/>
            <a:ext cx="3071834" cy="221457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Разработка регламентирующих документов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лыбающееся лицо 6">
            <a:hlinkClick r:id="rId2" action="ppaction://hlinksldjump"/>
          </p:cNvPr>
          <p:cNvSpPr/>
          <p:nvPr/>
        </p:nvSpPr>
        <p:spPr>
          <a:xfrm>
            <a:off x="1881166" y="785794"/>
            <a:ext cx="2857520" cy="2000264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Разработка модели компетенций преподавателя ЧГУ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5817096" y="1484784"/>
            <a:ext cx="2643206" cy="1928826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Формирование содержания и методического обеспечения Программы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17581710">
            <a:off x="546988" y="2595162"/>
            <a:ext cx="1440965" cy="521678"/>
          </a:xfrm>
          <a:prstGeom prst="curvedDownArrow">
            <a:avLst>
              <a:gd name="adj1" fmla="val 25000"/>
              <a:gd name="adj2" fmla="val 50000"/>
              <a:gd name="adj3" fmla="val 20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rot="527431">
            <a:off x="4638640" y="769637"/>
            <a:ext cx="1440965" cy="5216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5603573">
            <a:off x="8135939" y="3254746"/>
            <a:ext cx="1440965" cy="5216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F08D-80B8-4D64-89BF-0932DAEE0BB3}" type="slidenum">
              <a:rPr lang="ru-RU"/>
              <a:pPr/>
              <a:t>5</a:t>
            </a:fld>
            <a:endParaRPr lang="ru-R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2406" y="1227667"/>
          <a:ext cx="9072626" cy="4914113"/>
        </p:xfrm>
        <a:graphic>
          <a:graphicData uri="http://schemas.openxmlformats.org/drawingml/2006/table">
            <a:tbl>
              <a:tblPr/>
              <a:tblGrid>
                <a:gridCol w="605865"/>
                <a:gridCol w="8466761"/>
              </a:tblGrid>
              <a:tr h="3439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Преподаватель – автор и разработчик содержания образовательной программы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Профессиональная подготовленность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Умение работать с информацией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Arial"/>
                          <a:ea typeface="Calibri"/>
                          <a:cs typeface="Times New Roman"/>
                        </a:rPr>
                        <a:t>Клиентоориентированность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Преподаватель управляет процессом обучения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Направленность на прикладной характер знаний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5.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Владение современными образовательными методиками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6.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Владение информационно-коммуникационными технологиями в образовании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Преподаватель – </a:t>
                      </a:r>
                      <a:r>
                        <a:rPr lang="ru-RU" sz="1600" b="1" dirty="0" err="1">
                          <a:latin typeface="Arial"/>
                          <a:ea typeface="Calibri"/>
                          <a:cs typeface="Times New Roman"/>
                        </a:rPr>
                        <a:t>инноватор</a:t>
                      </a: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отвечающий на вызовы динамично развивающейся среды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7.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Направленность на развитие и совершенствование организации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8.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Ориентация на собственное развитие и совершенствование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9.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Инновационность и креативность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  <a:hlinkClick r:id="rId3" action="ppaction://hlinksldjump"/>
                        </a:rPr>
                        <a:t>Преподаватель выстраивает эффективные взаимоотношения с людьми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10.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Calibri"/>
                          <a:cs typeface="Times New Roman"/>
                        </a:rPr>
                        <a:t>Межличностное понимание и уважение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11.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Работа в команде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Arial"/>
                          <a:ea typeface="Calibri"/>
                          <a:cs typeface="Times New Roman"/>
                        </a:rPr>
                        <a:t>12.</a:t>
                      </a:r>
                      <a:endParaRPr lang="ru-R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Calibri"/>
                          <a:cs typeface="Times New Roman"/>
                        </a:rPr>
                        <a:t>Развитие профессиональных контактов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66" marR="64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28464" y="44624"/>
            <a:ext cx="9777535" cy="59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Модель компетенций преподавателя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6822" y="11074"/>
            <a:ext cx="8915400" cy="969654"/>
          </a:xfrm>
        </p:spPr>
        <p:txBody>
          <a:bodyPr>
            <a:noAutofit/>
          </a:bodyPr>
          <a:lstStyle/>
          <a:p>
            <a:r>
              <a:rPr lang="ru-RU" dirty="0" smtClean="0"/>
              <a:t>Образовательный </a:t>
            </a:r>
            <a:r>
              <a:rPr lang="ru-RU" dirty="0" smtClean="0"/>
              <a:t>блок – </a:t>
            </a:r>
            <a:br>
              <a:rPr lang="ru-RU" dirty="0" smtClean="0"/>
            </a:br>
            <a:r>
              <a:rPr lang="ru-RU" dirty="0" smtClean="0"/>
              <a:t>виды деятельности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000240"/>
            <a:ext cx="9210228" cy="41259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Учебные занятия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Саморазвитие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Открытые занятия участников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36776" y="6309320"/>
            <a:ext cx="3816424" cy="41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000" i="1" dirty="0" smtClean="0"/>
              <a:t>Конференция «Кадровые резервы университетов»</a:t>
            </a:r>
          </a:p>
          <a:p>
            <a:pPr algn="ctr">
              <a:defRPr/>
            </a:pPr>
            <a:r>
              <a:rPr lang="ru-RU" sz="1000" i="1" dirty="0" smtClean="0"/>
              <a:t>НИУ ВШЭ, г.Москва, </a:t>
            </a:r>
          </a:p>
          <a:p>
            <a:pPr algn="ctr">
              <a:defRPr/>
            </a:pPr>
            <a:r>
              <a:rPr lang="ru-RU" sz="1000" i="1" dirty="0" smtClean="0"/>
              <a:t>31 октября – 1 ноября 2014 г.</a:t>
            </a:r>
            <a:endParaRPr lang="ru-RU" sz="10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5208" y="1988840"/>
            <a:ext cx="1612180" cy="319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0466"/>
            <a:ext cx="8915400" cy="870262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dirty="0" smtClean="0"/>
              <a:t>Образовательный блок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содержание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4488" y="1196752"/>
          <a:ext cx="9323420" cy="451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578"/>
                <a:gridCol w="2048391"/>
                <a:gridCol w="216645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Наименование раздела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Количество часов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Аудиторная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работа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Самостоятельная работа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4554">
                <a:tc>
                  <a:txBody>
                    <a:bodyPr/>
                    <a:lstStyle/>
                    <a:p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Преподаватель вуза в 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XXI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веке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Саморазвитие</a:t>
                      </a:r>
                      <a:endParaRPr lang="ru-RU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Современные образовательные техники и технологии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82">
                <a:tc>
                  <a:txBody>
                    <a:bodyPr/>
                    <a:lstStyle/>
                    <a:p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Эффективные коммуникации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Клиентоориентированность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в образовании </a:t>
                      </a:r>
                      <a:endParaRPr lang="ru-RU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2">
                <a:tc>
                  <a:txBody>
                    <a:bodyPr/>
                    <a:lstStyle/>
                    <a:p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Развитие профессиональных контактов 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Проектная деятельность в вузе</a:t>
                      </a:r>
                      <a:endParaRPr kumimoji="0" lang="ru-RU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18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822" y="11074"/>
            <a:ext cx="8915400" cy="753630"/>
          </a:xfrm>
        </p:spPr>
        <p:txBody>
          <a:bodyPr>
            <a:noAutofit/>
          </a:bodyPr>
          <a:lstStyle/>
          <a:p>
            <a:r>
              <a:rPr lang="ru-RU" dirty="0" smtClean="0"/>
              <a:t>Оценка компетенций участников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2000240"/>
            <a:ext cx="9210228" cy="41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Метод «270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(самооценка, оценка заведующим кафедрой и коллегами).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Компьютерное тестирование.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14D2B-8B1A-44EE-8D77-12AAD6A7FAC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26" y="3643314"/>
            <a:ext cx="29432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52F-7240-46CA-A333-F5E6FC269C9E}" type="slidenum">
              <a:rPr lang="ru-RU"/>
              <a:pPr/>
              <a:t>9</a:t>
            </a:fld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87547" y="-24"/>
            <a:ext cx="8194675" cy="69373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Оценка компетенций методом </a:t>
            </a:r>
            <a:r>
              <a:rPr lang="ru-RU" dirty="0" smtClean="0"/>
              <a:t>«270</a:t>
            </a:r>
            <a:r>
              <a:rPr lang="en-US" dirty="0" smtClean="0"/>
              <a:t>º</a:t>
            </a:r>
            <a:r>
              <a:rPr lang="ru-RU" dirty="0" smtClean="0"/>
              <a:t>»</a:t>
            </a:r>
            <a:endParaRPr lang="ru-RU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071546"/>
            <a:ext cx="3381364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Шкала оценки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9 – данные качества стабильно проявляются в поведении в различных по степени сложности ситуациях. Для своей должности нет необходимости повышать уровень развития по данному направлению</a:t>
            </a:r>
          </a:p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7 – данные качества часто проявляются в поведении, но есть области для улучшения.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сложных ситуациях необходимое поведение не всегда наблюдается</a:t>
            </a:r>
          </a:p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5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удовлетворительное проявление качеств в поведении. Необходимое поведение наблюдается только в стандартных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ситуациях</a:t>
            </a:r>
            <a:endParaRPr lang="ru-RU" sz="1600" dirty="0"/>
          </a:p>
        </p:txBody>
      </p:sp>
      <p:pic>
        <p:nvPicPr>
          <p:cNvPr id="2050" name="Picture 2" descr="Оценка компетенц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6200" y="1227147"/>
            <a:ext cx="6423146" cy="37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5239095"/>
            <a:ext cx="966790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3 – неудовлетворительное проявление качеств. Даже в обычной стандартной ситуации не всегда наблюдается необходимое поведение. Необходимы улучшения</a:t>
            </a:r>
          </a:p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 – имеет место постоянный низкий уровень проявления данных качеств </a:t>
            </a:r>
          </a:p>
          <a:p>
            <a:pPr marL="174625" lvl="1" indent="-174625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0 – необходимое поведение не наблюдается ни в каких ситуациях</a:t>
            </a:r>
          </a:p>
          <a:p>
            <a:pPr marL="0" lvl="1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lvl="1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Чётные цифры от 2 до 8 означают промежуточные оценки.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2140</Words>
  <Application>Microsoft Office PowerPoint</Application>
  <PresentationFormat>Лист A4 (210x297 мм)</PresentationFormat>
  <Paragraphs>366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Актуальность Программы</vt:lpstr>
      <vt:lpstr>Цели и этапы работы</vt:lpstr>
      <vt:lpstr>Подготовительный этап</vt:lpstr>
      <vt:lpstr>Слайд 5</vt:lpstr>
      <vt:lpstr>Образовательный блок –  виды деятельности</vt:lpstr>
      <vt:lpstr>Образовательный блок –  содержание</vt:lpstr>
      <vt:lpstr>Оценка компетенций участников</vt:lpstr>
      <vt:lpstr>Оценка компетенций методом «270º»</vt:lpstr>
      <vt:lpstr>Компьютерное тестирование (пример)</vt:lpstr>
      <vt:lpstr>Проектирование</vt:lpstr>
      <vt:lpstr>Образовательные проекты участников</vt:lpstr>
      <vt:lpstr>Слайд 13</vt:lpstr>
      <vt:lpstr>Слайд 14</vt:lpstr>
      <vt:lpstr>Возрастная структура ППС Череповецкого государственного университета</vt:lpstr>
      <vt:lpstr>Слайд 16</vt:lpstr>
      <vt:lpstr>Слайд 17</vt:lpstr>
      <vt:lpstr>Критерии отбора в Программу</vt:lpstr>
      <vt:lpstr>Преподаватель – автор и разработчик  содержания образовательной программы</vt:lpstr>
      <vt:lpstr>Преподаватель управляет  процессом обучения</vt:lpstr>
      <vt:lpstr>Преподаватель – инноватор, отвечающий на вызовы динамично развивающейся среды</vt:lpstr>
      <vt:lpstr>Преподаватель выстраивает эффективные взаимоотношения с людьми</vt:lpstr>
    </vt:vector>
  </TitlesOfParts>
  <Company>ГОУ ВПО ЧГУ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изменений структуры административно-правового управления</dc:title>
  <dc:creator>Илона</dc:creator>
  <cp:lastModifiedBy>CHSU</cp:lastModifiedBy>
  <cp:revision>226</cp:revision>
  <dcterms:created xsi:type="dcterms:W3CDTF">2010-07-28T13:49:31Z</dcterms:created>
  <dcterms:modified xsi:type="dcterms:W3CDTF">2014-10-29T11:37:34Z</dcterms:modified>
</cp:coreProperties>
</file>