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lvl1pPr>
      <a:defRPr>
        <a:latin typeface="+mn-lt"/>
        <a:ea typeface="+mn-ea"/>
        <a:cs typeface="+mn-cs"/>
        <a:sym typeface="Helvetica Neue"/>
      </a:defRPr>
    </a:lvl1pPr>
    <a:lvl2pPr>
      <a:defRPr>
        <a:latin typeface="+mn-lt"/>
        <a:ea typeface="+mn-ea"/>
        <a:cs typeface="+mn-cs"/>
        <a:sym typeface="Helvetica Neue"/>
      </a:defRPr>
    </a:lvl2pPr>
    <a:lvl3pPr>
      <a:defRPr>
        <a:latin typeface="+mn-lt"/>
        <a:ea typeface="+mn-ea"/>
        <a:cs typeface="+mn-cs"/>
        <a:sym typeface="Helvetica Neue"/>
      </a:defRPr>
    </a:lvl3pPr>
    <a:lvl4pPr>
      <a:defRPr>
        <a:latin typeface="+mn-lt"/>
        <a:ea typeface="+mn-ea"/>
        <a:cs typeface="+mn-cs"/>
        <a:sym typeface="Helvetica Neue"/>
      </a:defRPr>
    </a:lvl4pPr>
    <a:lvl5pPr>
      <a:defRPr>
        <a:latin typeface="+mn-lt"/>
        <a:ea typeface="+mn-ea"/>
        <a:cs typeface="+mn-cs"/>
        <a:sym typeface="Helvetica Neue"/>
      </a:defRPr>
    </a:lvl5pPr>
    <a:lvl6pPr>
      <a:defRPr>
        <a:latin typeface="+mn-lt"/>
        <a:ea typeface="+mn-ea"/>
        <a:cs typeface="+mn-cs"/>
        <a:sym typeface="Helvetica Neue"/>
      </a:defRPr>
    </a:lvl6pPr>
    <a:lvl7pPr>
      <a:defRPr>
        <a:latin typeface="+mn-lt"/>
        <a:ea typeface="+mn-ea"/>
        <a:cs typeface="+mn-cs"/>
        <a:sym typeface="Helvetica Neue"/>
      </a:defRPr>
    </a:lvl7pPr>
    <a:lvl8pPr>
      <a:defRPr>
        <a:latin typeface="+mn-lt"/>
        <a:ea typeface="+mn-ea"/>
        <a:cs typeface="+mn-cs"/>
        <a:sym typeface="Helvetica Neue"/>
      </a:defRPr>
    </a:lvl8pPr>
    <a:lvl9pPr>
      <a:defRPr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3" name="Shape 7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Задача сегодня – сделать единую централизованную программу воспроизводства кадров для всех уровней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8724900" y="0"/>
            <a:ext cx="2628900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Образец текста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0"/>
            <a:ext cx="10515600" cy="20558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2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6"/>
            <a:ext cx="10515600" cy="159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292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8" indent="-320038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okoldmitr@gmail.com" TargetMode="External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2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1512189" y="535783"/>
            <a:ext cx="9144001" cy="2207418"/>
          </a:xfrm>
          <a:prstGeom prst="rect">
            <a:avLst/>
          </a:prstGeom>
        </p:spPr>
        <p:txBody>
          <a:bodyPr/>
          <a:lstStyle>
            <a:lvl1pPr defTabSz="886967">
              <a:defRPr sz="46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0070C0"/>
                </a:solidFill>
              </a:rPr>
              <a:t>Управление кадровым резервом в системе управления персоналом университета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215147" y="3398099"/>
            <a:ext cx="8305532" cy="1655762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b="1" sz="2200"/>
              <a:t>Кудашкина Людмила Алексеевна</a:t>
            </a:r>
            <a:r>
              <a:rPr sz="2200"/>
              <a:t>, </a:t>
            </a:r>
            <a:endParaRPr sz="2200"/>
          </a:p>
          <a:p>
            <a:pPr lvl="0" algn="r">
              <a:spcBef>
                <a:spcPts val="0"/>
              </a:spcBef>
              <a:defRPr sz="1800"/>
            </a:pPr>
            <a:r>
              <a:rPr sz="2200"/>
              <a:t>руководитель направления подготовки по управлению персоналом ФП ТГУ,</a:t>
            </a:r>
          </a:p>
          <a:p>
            <a:pPr lvl="0" algn="r">
              <a:spcBef>
                <a:spcPts val="0"/>
              </a:spcBef>
              <a:defRPr sz="1800"/>
            </a:pPr>
            <a:r>
              <a:rPr sz="2200"/>
              <a:t>член проектной группы по формированию кадрового резерва ТГУ</a:t>
            </a:r>
          </a:p>
        </p:txBody>
      </p:sp>
      <p:pic>
        <p:nvPicPr>
          <p:cNvPr id="51" name="image1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832722" y="2937442"/>
            <a:ext cx="2558179" cy="2577077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/>
          <p:nvPr/>
        </p:nvSpPr>
        <p:spPr>
          <a:xfrm>
            <a:off x="647698" y="6169416"/>
            <a:ext cx="10872984" cy="70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lnSpc>
                <a:spcPct val="90000"/>
              </a:lnSpc>
            </a:pPr>
            <a:r>
              <a:rPr sz="2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rPr>
              <a:t>Конференция «Кадровые резервы университетов», октябрь – ноябрь 2014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90000"/>
              </a:lnSpc>
            </a:pPr>
            <a:r>
              <a:rPr sz="2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rPr>
              <a:t>НИУ ВШЭ, Москва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/>
          </p:nvPr>
        </p:nvSpPr>
        <p:spPr>
          <a:xfrm>
            <a:off x="1512187" y="2705616"/>
            <a:ext cx="9144001" cy="595365"/>
          </a:xfrm>
          <a:prstGeom prst="rect">
            <a:avLst/>
          </a:prstGeom>
        </p:spPr>
        <p:txBody>
          <a:bodyPr/>
          <a:lstStyle>
            <a:lvl1pPr defTabSz="700704">
              <a:defRPr sz="3239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39">
                <a:solidFill>
                  <a:srgbClr val="0070C0"/>
                </a:solidFill>
              </a:rPr>
              <a:t>Благодарим за внимание!</a:t>
            </a:r>
          </a:p>
        </p:txBody>
      </p:sp>
      <p:sp>
        <p:nvSpPr>
          <p:cNvPr id="184" name="Shape 184"/>
          <p:cNvSpPr/>
          <p:nvPr>
            <p:ph type="body" idx="1"/>
          </p:nvPr>
        </p:nvSpPr>
        <p:spPr>
          <a:xfrm>
            <a:off x="2101847" y="3553767"/>
            <a:ext cx="7964680" cy="2362862"/>
          </a:xfrm>
          <a:prstGeom prst="rect">
            <a:avLst/>
          </a:prstGeom>
        </p:spPr>
        <p:txBody>
          <a:bodyPr/>
          <a:lstStyle/>
          <a:p>
            <a:pPr lvl="0" algn="r" defTabSz="813816">
              <a:spcBef>
                <a:spcPts val="800"/>
              </a:spcBef>
              <a:defRPr sz="1800"/>
            </a:pPr>
            <a:r>
              <a:rPr b="1" sz="1779"/>
              <a:t>Кудашкина Людмила Алексеевна</a:t>
            </a:r>
            <a:r>
              <a:rPr sz="1779"/>
              <a:t>, </a:t>
            </a:r>
            <a:endParaRPr sz="1424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958"/>
              <a:t>руководитель направления подготовки по управлению персоналом ФП ТГУ,</a:t>
            </a:r>
            <a:endParaRPr sz="1602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424"/>
              <a:t>ЧЛ</a:t>
            </a:r>
            <a:r>
              <a:rPr sz="1779"/>
              <a:t>ен проектной группы по формированию кадрового резерва ТГУ</a:t>
            </a:r>
            <a:endParaRPr sz="1424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779"/>
              <a:t>khudashkinaluda@icloud.com </a:t>
            </a:r>
            <a:endParaRPr sz="1958"/>
          </a:p>
          <a:p>
            <a:pPr lvl="0" algn="r" defTabSz="813816">
              <a:spcBef>
                <a:spcPts val="800"/>
              </a:spcBef>
              <a:defRPr sz="1800"/>
            </a:pPr>
            <a:r>
              <a:rPr b="1" sz="1779"/>
              <a:t>Соколов Дмитрий Николаевич</a:t>
            </a:r>
            <a:r>
              <a:rPr sz="1779"/>
              <a:t>, </a:t>
            </a:r>
            <a:endParaRPr sz="1958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779"/>
              <a:t>аналитик управления развития персонала ТГУ</a:t>
            </a:r>
            <a:endParaRPr sz="1779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424"/>
              <a:t>ЧЛ</a:t>
            </a:r>
            <a:r>
              <a:rPr sz="1779"/>
              <a:t>ен проектной группы по формированию кадрового резерва ТГУ</a:t>
            </a:r>
            <a:endParaRPr sz="1958"/>
          </a:p>
          <a:p>
            <a:pPr lvl="0" algn="r" defTabSz="813816">
              <a:spcBef>
                <a:spcPts val="0"/>
              </a:spcBef>
              <a:defRPr sz="1800"/>
            </a:pPr>
            <a:r>
              <a:rPr sz="1424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sokoldmitr@gmail.com</a:t>
            </a:r>
          </a:p>
        </p:txBody>
      </p:sp>
      <p:pic>
        <p:nvPicPr>
          <p:cNvPr id="185" name="image1.jpeg"/>
          <p:cNvPicPr/>
          <p:nvPr/>
        </p:nvPicPr>
        <p:blipFill>
          <a:blip r:embed="rId3">
            <a:extLst/>
          </a:blip>
          <a:srcRect l="28446" t="0" r="28445" b="53319"/>
          <a:stretch>
            <a:fillRect/>
          </a:stretch>
        </p:blipFill>
        <p:spPr>
          <a:xfrm>
            <a:off x="4805100" y="166125"/>
            <a:ext cx="2558178" cy="2577077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647698" y="6169416"/>
            <a:ext cx="10872984" cy="70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ctr">
              <a:lnSpc>
                <a:spcPct val="90000"/>
              </a:lnSpc>
            </a:pPr>
            <a:r>
              <a:rPr sz="2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rPr>
              <a:t>Конференция «Кадровые резервы университетов», октябрь – ноябрь 2014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algn="ctr">
              <a:lnSpc>
                <a:spcPct val="90000"/>
              </a:lnSpc>
            </a:pPr>
            <a:r>
              <a:rPr sz="2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rPr>
              <a:t>НИУ ВШЭ, Москва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2133599" y="301625"/>
            <a:ext cx="9321801" cy="1325563"/>
          </a:xfrm>
          <a:prstGeom prst="rect">
            <a:avLst/>
          </a:prstGeom>
        </p:spPr>
        <p:txBody>
          <a:bodyPr/>
          <a:lstStyle>
            <a:lvl1pPr algn="ctr" defTabSz="868680">
              <a:defRPr sz="41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0070C0"/>
                </a:solidFill>
              </a:rPr>
              <a:t>Проблематика доклада </a:t>
            </a:r>
          </a:p>
        </p:txBody>
      </p:sp>
      <p:pic>
        <p:nvPicPr>
          <p:cNvPr id="55" name="image2.jpeg"/>
          <p:cNvPicPr/>
          <p:nvPr/>
        </p:nvPicPr>
        <p:blipFill>
          <a:blip r:embed="rId3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6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301169" y="2147040"/>
            <a:ext cx="4982033" cy="2682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b="1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Раньше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1106311" indent="-1106311">
              <a:spcBef>
                <a:spcPts val="600"/>
              </a:spcBef>
              <a:buSzPct val="100000"/>
              <a:buChar char="-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Кадровый резерв не выделяется как объект управления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1106311" indent="-1106311">
              <a:spcBef>
                <a:spcPts val="600"/>
              </a:spcBef>
              <a:buSzPct val="100000"/>
              <a:buChar char="-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«Выращивание» кадров – задача подразделений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58" name="Shape 58"/>
          <p:cNvSpPr/>
          <p:nvPr/>
        </p:nvSpPr>
        <p:spPr>
          <a:xfrm>
            <a:off x="6233763" y="2116553"/>
            <a:ext cx="5317145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600"/>
              </a:spcBef>
              <a:defRPr b="1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Сейчас</a:t>
            </a:r>
          </a:p>
        </p:txBody>
      </p:sp>
      <p:grpSp>
        <p:nvGrpSpPr>
          <p:cNvPr id="61" name="Group 61"/>
          <p:cNvGrpSpPr/>
          <p:nvPr/>
        </p:nvGrpSpPr>
        <p:grpSpPr>
          <a:xfrm>
            <a:off x="5461000" y="2627867"/>
            <a:ext cx="4349372" cy="1066801"/>
            <a:chOff x="0" y="0"/>
            <a:chExt cx="4349371" cy="1066800"/>
          </a:xfrm>
        </p:grpSpPr>
        <p:sp>
          <p:nvSpPr>
            <p:cNvPr id="59" name="Shape 59"/>
            <p:cNvSpPr/>
            <p:nvPr/>
          </p:nvSpPr>
          <p:spPr>
            <a:xfrm>
              <a:off x="0" y="69153"/>
              <a:ext cx="4349372" cy="928494"/>
            </a:xfrm>
            <a:prstGeom prst="roundRect">
              <a:avLst>
                <a:gd name="adj" fmla="val 8145"/>
              </a:avLst>
            </a:prstGeom>
            <a:solidFill>
              <a:srgbClr val="DEEBF7"/>
            </a:solidFill>
            <a:ln w="12700" cap="flat">
              <a:solidFill>
                <a:srgbClr val="BDD7EE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i="1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0" name="Shape 60"/>
            <p:cNvSpPr/>
            <p:nvPr/>
          </p:nvSpPr>
          <p:spPr>
            <a:xfrm>
              <a:off x="22148" y="0"/>
              <a:ext cx="4305074" cy="1066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i="1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i="0"/>
              </a:pPr>
              <a:r>
                <a:rPr i="1"/>
                <a:t>Вовлечение в решение актуальных задач университета, развитие компетенций, обеспечение преемственности</a:t>
              </a:r>
            </a:p>
          </p:txBody>
        </p:sp>
      </p:grpSp>
      <p:grpSp>
        <p:nvGrpSpPr>
          <p:cNvPr id="64" name="Group 64"/>
          <p:cNvGrpSpPr/>
          <p:nvPr/>
        </p:nvGrpSpPr>
        <p:grpSpPr>
          <a:xfrm>
            <a:off x="7315199" y="3601598"/>
            <a:ext cx="4669857" cy="1066801"/>
            <a:chOff x="0" y="0"/>
            <a:chExt cx="4669856" cy="1066800"/>
          </a:xfrm>
        </p:grpSpPr>
        <p:sp>
          <p:nvSpPr>
            <p:cNvPr id="62" name="Shape 62"/>
            <p:cNvSpPr/>
            <p:nvPr/>
          </p:nvSpPr>
          <p:spPr>
            <a:xfrm>
              <a:off x="0" y="69153"/>
              <a:ext cx="4669857" cy="928494"/>
            </a:xfrm>
            <a:prstGeom prst="roundRect">
              <a:avLst>
                <a:gd name="adj" fmla="val 8145"/>
              </a:avLst>
            </a:prstGeom>
            <a:solidFill>
              <a:srgbClr val="FBE5D6"/>
            </a:solidFill>
            <a:ln w="12700" cap="flat">
              <a:solidFill>
                <a:srgbClr val="F8CBAD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r">
                <a:defRPr i="1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22149" y="0"/>
              <a:ext cx="4625559" cy="1066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r">
                <a:defRPr i="1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i="0"/>
              </a:pPr>
              <a:r>
                <a:rPr i="1"/>
                <a:t>Создание условий для закрепления преподавателей в университете и возможностей роста и интеграции в среду</a:t>
              </a:r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5461000" y="4695346"/>
            <a:ext cx="4349372" cy="928494"/>
            <a:chOff x="0" y="0"/>
            <a:chExt cx="4349371" cy="928493"/>
          </a:xfrm>
        </p:grpSpPr>
        <p:sp>
          <p:nvSpPr>
            <p:cNvPr id="65" name="Shape 65"/>
            <p:cNvSpPr/>
            <p:nvPr/>
          </p:nvSpPr>
          <p:spPr>
            <a:xfrm>
              <a:off x="0" y="0"/>
              <a:ext cx="4349372" cy="928494"/>
            </a:xfrm>
            <a:prstGeom prst="roundRect">
              <a:avLst>
                <a:gd name="adj" fmla="val 8145"/>
              </a:avLst>
            </a:prstGeom>
            <a:solidFill>
              <a:srgbClr val="FFF2CC"/>
            </a:solidFill>
            <a:ln w="12700" cap="flat">
              <a:solidFill>
                <a:srgbClr val="FFE699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22148" y="64196"/>
              <a:ext cx="4305074" cy="800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/>
              <a:r>
                <a:rPr i="1">
                  <a:latin typeface="Calibri"/>
                  <a:ea typeface="Calibri"/>
                  <a:cs typeface="Calibri"/>
                  <a:sym typeface="Calibri"/>
                </a:rPr>
                <a:t>Содействие воспроизводству и омоложению научно-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/>
              <a:r>
                <a:rPr i="1">
                  <a:latin typeface="Calibri"/>
                  <a:ea typeface="Calibri"/>
                  <a:cs typeface="Calibri"/>
                  <a:sym typeface="Calibri"/>
                </a:rPr>
                <a:t>педагогических кадров университета</a:t>
              </a:r>
              <a:r>
                <a: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</a:p>
          </p:txBody>
        </p:sp>
      </p:grpSp>
      <p:grpSp>
        <p:nvGrpSpPr>
          <p:cNvPr id="70" name="Group 70"/>
          <p:cNvGrpSpPr/>
          <p:nvPr/>
        </p:nvGrpSpPr>
        <p:grpSpPr>
          <a:xfrm>
            <a:off x="6246462" y="5650786"/>
            <a:ext cx="5751297" cy="1066801"/>
            <a:chOff x="0" y="0"/>
            <a:chExt cx="5751296" cy="1066800"/>
          </a:xfrm>
        </p:grpSpPr>
        <p:sp>
          <p:nvSpPr>
            <p:cNvPr id="68" name="Shape 68"/>
            <p:cNvSpPr/>
            <p:nvPr/>
          </p:nvSpPr>
          <p:spPr>
            <a:xfrm>
              <a:off x="0" y="69153"/>
              <a:ext cx="5751297" cy="928494"/>
            </a:xfrm>
            <a:prstGeom prst="roundRect">
              <a:avLst>
                <a:gd name="adj" fmla="val 8145"/>
              </a:avLst>
            </a:prstGeom>
            <a:solidFill>
              <a:srgbClr val="E2F0D9"/>
            </a:solidFill>
            <a:ln w="12700" cap="flat">
              <a:solidFill>
                <a:srgbClr val="C5E0B4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r">
                <a:defRPr i="1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22149" y="0"/>
              <a:ext cx="5706998" cy="1066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r">
                <a:defRPr i="1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i="0"/>
              </a:pPr>
              <a:r>
                <a:rPr i="1"/>
                <a:t>Привлечение лучших работников, отбор и подготовка студентов и аспирантов для научно-педагогической деятельности, развитие людей и среды</a:t>
              </a:r>
            </a:p>
          </p:txBody>
        </p:sp>
      </p:grpSp>
      <p:sp>
        <p:nvSpPr>
          <p:cNvPr id="71" name="Shape 71"/>
          <p:cNvSpPr/>
          <p:nvPr/>
        </p:nvSpPr>
        <p:spPr>
          <a:xfrm>
            <a:off x="2207863" y="1263407"/>
            <a:ext cx="9173273" cy="904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280736" indent="-280736" algn="ctr">
              <a:spcBef>
                <a:spcPts val="600"/>
              </a:spcBef>
              <a:buSzPct val="100000"/>
              <a:buChar char="•"/>
              <a:defRPr b="1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0070C0"/>
                </a:solidFill>
              </a:rPr>
              <a:t>Особенности реализации программ кадрового резерва в вузах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2057399" y="9525"/>
            <a:ext cx="9321801" cy="1219201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70C0"/>
                </a:solidFill>
              </a:rPr>
              <a:t>Система управления персоналом</a:t>
            </a:r>
          </a:p>
        </p:txBody>
      </p:sp>
      <p:pic>
        <p:nvPicPr>
          <p:cNvPr id="76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332569" y="201572"/>
            <a:ext cx="1210076" cy="1219014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hape 77"/>
          <p:cNvSpPr/>
          <p:nvPr>
            <p:ph type="sldNum" sz="quarter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pic>
        <p:nvPicPr>
          <p:cNvPr id="78" name="Слайд2.jpg"/>
          <p:cNvPicPr/>
          <p:nvPr/>
        </p:nvPicPr>
        <p:blipFill>
          <a:blip r:embed="rId3">
            <a:extLst/>
          </a:blip>
          <a:srcRect l="0" t="15695" r="0" b="4225"/>
          <a:stretch>
            <a:fillRect/>
          </a:stretch>
        </p:blipFill>
        <p:spPr>
          <a:xfrm>
            <a:off x="0" y="1368474"/>
            <a:ext cx="12192000" cy="5491808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2311400" y="1981200"/>
            <a:ext cx="4697264" cy="640408"/>
          </a:xfrm>
          <a:prstGeom prst="roundRect">
            <a:avLst>
              <a:gd name="adj" fmla="val 33764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b="1"/>
            </a:lvl1pPr>
          </a:lstStyle>
          <a:p>
            <a:pPr lvl="0">
              <a:defRPr b="0"/>
            </a:pPr>
            <a:r>
              <a:rPr b="1"/>
              <a:t>Формирование модели компетенций</a:t>
            </a:r>
          </a:p>
        </p:txBody>
      </p:sp>
      <p:sp>
        <p:nvSpPr>
          <p:cNvPr id="80" name="Shape 80"/>
          <p:cNvSpPr/>
          <p:nvPr/>
        </p:nvSpPr>
        <p:spPr>
          <a:xfrm>
            <a:off x="2794000" y="2705100"/>
            <a:ext cx="4697264" cy="640408"/>
          </a:xfrm>
          <a:prstGeom prst="roundRect">
            <a:avLst>
              <a:gd name="adj" fmla="val 33764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b="1" sz="2000"/>
            </a:lvl1pPr>
          </a:lstStyle>
          <a:p>
            <a:pPr lvl="0">
              <a:defRPr b="0" sz="1800"/>
            </a:pPr>
            <a:r>
              <a:rPr b="1" sz="2000"/>
              <a:t>Управление поиском и подбором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2031999" y="365125"/>
            <a:ext cx="9321801" cy="132556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70C0"/>
                </a:solidFill>
              </a:rPr>
              <a:t>Формы развития в кадровом резерве</a:t>
            </a:r>
          </a:p>
        </p:txBody>
      </p:sp>
      <p:pic>
        <p:nvPicPr>
          <p:cNvPr id="83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478969" y="2017484"/>
            <a:ext cx="11234061" cy="185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pic>
        <p:nvPicPr>
          <p:cNvPr id="86" name="Снимок экрана 2014-11-01 в 10.03.3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43522" y="1867971"/>
            <a:ext cx="7962504" cy="4418926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>
            <a:off x="174812" y="4451023"/>
            <a:ext cx="2479725" cy="130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D7D31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Индивидуальное планирование развития</a:t>
            </a:r>
          </a:p>
        </p:txBody>
      </p:sp>
      <p:sp>
        <p:nvSpPr>
          <p:cNvPr id="88" name="Shape 88"/>
          <p:cNvSpPr/>
          <p:nvPr/>
        </p:nvSpPr>
        <p:spPr>
          <a:xfrm>
            <a:off x="174812" y="2778918"/>
            <a:ext cx="2479725" cy="130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D7D31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Оценка компетенций</a:t>
            </a:r>
          </a:p>
        </p:txBody>
      </p:sp>
      <p:sp>
        <p:nvSpPr>
          <p:cNvPr id="89" name="Shape 89"/>
          <p:cNvSpPr/>
          <p:nvPr/>
        </p:nvSpPr>
        <p:spPr>
          <a:xfrm>
            <a:off x="10461812" y="3261677"/>
            <a:ext cx="1614885" cy="13001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fill="norm" stroke="1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ED7D31"/>
          </a:solidFill>
          <a:ln w="25400">
            <a:solidFill>
              <a:srgbClr val="AD5B24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Оценка на выходе</a:t>
            </a:r>
          </a:p>
        </p:txBody>
      </p:sp>
      <p:pic>
        <p:nvPicPr>
          <p:cNvPr id="90" name="Снимок экрана 2014-11-01 в 10.08.2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11885" y="6168123"/>
            <a:ext cx="1865999" cy="699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Снимок экрана 2014-11-01 в 10.08.2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18585" y="6168123"/>
            <a:ext cx="1865999" cy="699750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Снимок экрана 2014-11-01 в 11.34.11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53173" y="4014144"/>
            <a:ext cx="2743201" cy="1064872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Снимок экрана 2014-11-01 в 11.37.50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000697" y="3071140"/>
            <a:ext cx="3114954" cy="982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Снимок экрана 2014-11-01 в 11.41.51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767806" y="5221474"/>
            <a:ext cx="2456022" cy="98241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Снимок экрана 2014-11-01 в 11.39.45.png"/>
          <p:cNvPicPr/>
          <p:nvPr/>
        </p:nvPicPr>
        <p:blipFill>
          <a:blip r:embed="rId8">
            <a:extLst/>
          </a:blip>
          <a:srcRect l="7573" t="0" r="7573" b="0"/>
          <a:stretch>
            <a:fillRect/>
          </a:stretch>
        </p:blipFill>
        <p:spPr>
          <a:xfrm>
            <a:off x="2746369" y="4123308"/>
            <a:ext cx="2520579" cy="982374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Снимок экрана 2014-11-01 в 12.13.43.png"/>
          <p:cNvPicPr/>
          <p:nvPr/>
        </p:nvPicPr>
        <p:blipFill>
          <a:blip r:embed="rId9">
            <a:extLst/>
          </a:blip>
          <a:srcRect l="8746" t="0" r="0" b="0"/>
          <a:stretch>
            <a:fillRect/>
          </a:stretch>
        </p:blipFill>
        <p:spPr>
          <a:xfrm>
            <a:off x="4277117" y="6142950"/>
            <a:ext cx="1735577" cy="7500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xfrm>
            <a:off x="2031999" y="365125"/>
            <a:ext cx="9321801" cy="132556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9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0070C0"/>
                </a:solidFill>
              </a:rPr>
              <a:t>Сопровождение развития в кадровом резерве</a:t>
            </a:r>
          </a:p>
        </p:txBody>
      </p:sp>
      <p:pic>
        <p:nvPicPr>
          <p:cNvPr id="99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/>
          <p:nvPr/>
        </p:nvSpPr>
        <p:spPr>
          <a:xfrm>
            <a:off x="478969" y="2017484"/>
            <a:ext cx="11234061" cy="337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r>
              <a: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Сессия индивидуального коучинга</a:t>
            </a:r>
            <a:endParaRPr b="1"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Реконструкции опыта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Построение смыслового поля и проблематизация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600"/>
              </a:spcBef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Постановка целей и задач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2031999" y="365125"/>
            <a:ext cx="9321801" cy="132556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9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0070C0"/>
                </a:solidFill>
              </a:rPr>
              <a:t>Сопровождение развития в кадровом резерве</a:t>
            </a:r>
          </a:p>
        </p:txBody>
      </p:sp>
      <p:pic>
        <p:nvPicPr>
          <p:cNvPr id="104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Shape 105"/>
          <p:cNvSpPr/>
          <p:nvPr/>
        </p:nvSpPr>
        <p:spPr>
          <a:xfrm>
            <a:off x="478969" y="2017484"/>
            <a:ext cx="11234061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r>
              <a: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Оценка по компетенциям и проявление дефицитов</a:t>
            </a:r>
            <a:endParaRPr b="1"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Оценка по профессиональным и надпрофессиональным компетенциям посредством самооценки и экспертной оценки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107" name="Shape 107"/>
          <p:cNvSpPr/>
          <p:nvPr/>
        </p:nvSpPr>
        <p:spPr>
          <a:xfrm>
            <a:off x="478970" y="3556158"/>
            <a:ext cx="1123406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0070C0"/>
                </a:solidFill>
              </a:rPr>
              <a:t>Постановка целей развития и составление индивидуального плана развития</a:t>
            </a:r>
          </a:p>
        </p:txBody>
      </p:sp>
      <p:sp>
        <p:nvSpPr>
          <p:cNvPr id="108" name="Shape 108"/>
          <p:cNvSpPr/>
          <p:nvPr/>
        </p:nvSpPr>
        <p:spPr>
          <a:xfrm>
            <a:off x="478970" y="4506957"/>
            <a:ext cx="11234060" cy="208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r>
              <a: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Включенность в активные формы деятельности</a:t>
            </a:r>
            <a:endParaRPr b="1"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Участие в проектах развития университета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Участие в мероприятиях кадрового резерва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Работа с наставником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Сопровождение по решению личностных проблем (при необходимости)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2031999" y="365125"/>
            <a:ext cx="9321801" cy="132556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39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0070C0"/>
                </a:solidFill>
              </a:rPr>
              <a:t>Сопровождение развития в кадровом резерве</a:t>
            </a:r>
          </a:p>
        </p:txBody>
      </p:sp>
      <p:pic>
        <p:nvPicPr>
          <p:cNvPr id="111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113" name="Shape 113"/>
          <p:cNvSpPr/>
          <p:nvPr/>
        </p:nvSpPr>
        <p:spPr>
          <a:xfrm>
            <a:off x="478970" y="4316068"/>
            <a:ext cx="11234060" cy="157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r>
              <a: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Итоговая оценка достижения целей развития</a:t>
            </a:r>
            <a:endParaRPr b="1"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Используется метод 360˚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Предмет оценки: закрытие компетентностных дефицитов, продуктивность вовлеченности в деятельность университета, адаптация к новой среде</a:t>
            </a:r>
          </a:p>
        </p:txBody>
      </p:sp>
      <p:sp>
        <p:nvSpPr>
          <p:cNvPr id="114" name="Shape 114"/>
          <p:cNvSpPr/>
          <p:nvPr/>
        </p:nvSpPr>
        <p:spPr>
          <a:xfrm>
            <a:off x="478970" y="2239592"/>
            <a:ext cx="11234060" cy="149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spcBef>
                <a:spcPts val="600"/>
              </a:spcBef>
            </a:pPr>
            <a:r>
              <a:rPr b="1" sz="2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Мониторинг включенности участников кадрового резерва в решение задач развития организации</a:t>
            </a:r>
            <a:endParaRPr b="1" sz="240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L="240631" indent="-240631">
              <a:spcBef>
                <a:spcPts val="600"/>
              </a:spcBef>
              <a:buSzPct val="100000"/>
              <a:buChar char="•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Предмет мониторинга: включенность участника в проекты, советы, комиссии, комитеты и пр.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8"/>
          <p:cNvGrpSpPr/>
          <p:nvPr/>
        </p:nvGrpSpPr>
        <p:grpSpPr>
          <a:xfrm>
            <a:off x="3378200" y="2237674"/>
            <a:ext cx="4873550" cy="4682283"/>
            <a:chOff x="-38099" y="-38100"/>
            <a:chExt cx="4873549" cy="4682281"/>
          </a:xfrm>
        </p:grpSpPr>
        <p:sp>
          <p:nvSpPr>
            <p:cNvPr id="117" name="Shape 117"/>
            <p:cNvSpPr/>
            <p:nvPr/>
          </p:nvSpPr>
          <p:spPr>
            <a:xfrm>
              <a:off x="0" y="0"/>
              <a:ext cx="4797350" cy="4606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pic>
          <p:nvPicPr>
            <p:cNvPr id="116" name="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38100" y="-38100"/>
              <a:ext cx="4873550" cy="4682282"/>
            </a:xfrm>
            <a:prstGeom prst="rect">
              <a:avLst/>
            </a:prstGeom>
            <a:effectLst/>
          </p:spPr>
        </p:pic>
      </p:grpSp>
      <p:sp>
        <p:nvSpPr>
          <p:cNvPr id="119" name="Shape 119"/>
          <p:cNvSpPr/>
          <p:nvPr>
            <p:ph type="title"/>
          </p:nvPr>
        </p:nvSpPr>
        <p:spPr>
          <a:xfrm>
            <a:off x="2031999" y="365125"/>
            <a:ext cx="9321801" cy="132556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0070C0"/>
                </a:solidFill>
              </a:rPr>
              <a:t>Кадровый резерв как самоорганизующееся сообщество</a:t>
            </a:r>
          </a:p>
        </p:txBody>
      </p:sp>
      <p:pic>
        <p:nvPicPr>
          <p:cNvPr id="120" name="image2.jpeg"/>
          <p:cNvPicPr/>
          <p:nvPr/>
        </p:nvPicPr>
        <p:blipFill>
          <a:blip r:embed="rId3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Shape 121"/>
          <p:cNvSpPr/>
          <p:nvPr/>
        </p:nvSpPr>
        <p:spPr>
          <a:xfrm>
            <a:off x="240793" y="1937512"/>
            <a:ext cx="2999575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19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900"/>
              <a:t>Кадровый резерв выступает как ядро инновационно-активной среды университета, включенное в процесс управления изменениями</a:t>
            </a:r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sp>
        <p:nvSpPr>
          <p:cNvPr id="123" name="Shape 123"/>
          <p:cNvSpPr/>
          <p:nvPr/>
        </p:nvSpPr>
        <p:spPr>
          <a:xfrm>
            <a:off x="1577525" y="4119478"/>
            <a:ext cx="1441825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1798542" y="4434774"/>
            <a:ext cx="1441826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5" name="Shape 125"/>
          <p:cNvSpPr/>
          <p:nvPr/>
        </p:nvSpPr>
        <p:spPr>
          <a:xfrm>
            <a:off x="1485483" y="4686005"/>
            <a:ext cx="1441825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6" name="Shape 126"/>
          <p:cNvSpPr/>
          <p:nvPr/>
        </p:nvSpPr>
        <p:spPr>
          <a:xfrm>
            <a:off x="8624734" y="1542089"/>
            <a:ext cx="2980502" cy="1145968"/>
          </a:xfrm>
          <a:prstGeom prst="rightArrow">
            <a:avLst>
              <a:gd name="adj1" fmla="val 68417"/>
              <a:gd name="adj2" fmla="val 69775"/>
            </a:avLst>
          </a:prstGeom>
          <a:solidFill>
            <a:srgbClr val="7395D3"/>
          </a:solidFill>
          <a:ln w="25400"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Проекты реализации стратегии ТГУ</a:t>
            </a:r>
          </a:p>
        </p:txBody>
      </p:sp>
      <p:sp>
        <p:nvSpPr>
          <p:cNvPr id="127" name="Shape 127"/>
          <p:cNvSpPr/>
          <p:nvPr/>
        </p:nvSpPr>
        <p:spPr>
          <a:xfrm>
            <a:off x="8599761" y="3428605"/>
            <a:ext cx="2980502" cy="985087"/>
          </a:xfrm>
          <a:prstGeom prst="rightArrow">
            <a:avLst>
              <a:gd name="adj1" fmla="val 72505"/>
              <a:gd name="adj2" fmla="val 81171"/>
            </a:avLst>
          </a:prstGeom>
          <a:solidFill>
            <a:srgbClr val="7395D3"/>
          </a:solidFill>
          <a:ln w="25400"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Развитие компетенций</a:t>
            </a:r>
          </a:p>
        </p:txBody>
      </p:sp>
      <p:sp>
        <p:nvSpPr>
          <p:cNvPr id="128" name="Shape 128"/>
          <p:cNvSpPr/>
          <p:nvPr/>
        </p:nvSpPr>
        <p:spPr>
          <a:xfrm>
            <a:off x="8615720" y="4508554"/>
            <a:ext cx="2980502" cy="1145668"/>
          </a:xfrm>
          <a:prstGeom prst="rightArrow">
            <a:avLst>
              <a:gd name="adj1" fmla="val 64815"/>
              <a:gd name="adj2" fmla="val 69794"/>
            </a:avLst>
          </a:prstGeom>
          <a:solidFill>
            <a:srgbClr val="7395D3"/>
          </a:solidFill>
          <a:ln w="25400"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Обеспечение преемственности</a:t>
            </a:r>
          </a:p>
        </p:txBody>
      </p:sp>
      <p:sp>
        <p:nvSpPr>
          <p:cNvPr id="129" name="Shape 129"/>
          <p:cNvSpPr/>
          <p:nvPr/>
        </p:nvSpPr>
        <p:spPr>
          <a:xfrm>
            <a:off x="4573776" y="2721690"/>
            <a:ext cx="815069" cy="334797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0" name="Shape 130"/>
          <p:cNvSpPr/>
          <p:nvPr/>
        </p:nvSpPr>
        <p:spPr>
          <a:xfrm flipH="1" flipV="1">
            <a:off x="5262891" y="3850415"/>
            <a:ext cx="1655501" cy="2736388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1" name="Shape 131"/>
          <p:cNvSpPr/>
          <p:nvPr/>
        </p:nvSpPr>
        <p:spPr>
          <a:xfrm flipV="1">
            <a:off x="4097866" y="5696187"/>
            <a:ext cx="1788572" cy="45908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2" name="Shape 132"/>
          <p:cNvSpPr/>
          <p:nvPr/>
        </p:nvSpPr>
        <p:spPr>
          <a:xfrm>
            <a:off x="3649133" y="3666756"/>
            <a:ext cx="902891" cy="154139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3" name="Shape 133"/>
          <p:cNvSpPr/>
          <p:nvPr/>
        </p:nvSpPr>
        <p:spPr>
          <a:xfrm flipH="1">
            <a:off x="7380340" y="3586648"/>
            <a:ext cx="559223" cy="1188583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4" name="Shape 134"/>
          <p:cNvSpPr/>
          <p:nvPr/>
        </p:nvSpPr>
        <p:spPr>
          <a:xfrm>
            <a:off x="7524103" y="3529518"/>
            <a:ext cx="254030" cy="170073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5" name="Shape 135"/>
          <p:cNvSpPr/>
          <p:nvPr/>
        </p:nvSpPr>
        <p:spPr>
          <a:xfrm flipH="1">
            <a:off x="3592649" y="3666756"/>
            <a:ext cx="1432845" cy="143284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6" name="Shape 136"/>
          <p:cNvSpPr/>
          <p:nvPr/>
        </p:nvSpPr>
        <p:spPr>
          <a:xfrm flipV="1">
            <a:off x="5862532" y="5027713"/>
            <a:ext cx="1788572" cy="45908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7" name="Shape 137"/>
          <p:cNvSpPr/>
          <p:nvPr/>
        </p:nvSpPr>
        <p:spPr>
          <a:xfrm flipV="1">
            <a:off x="5313072" y="3854749"/>
            <a:ext cx="1308281" cy="70957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8" name="Shape 138"/>
          <p:cNvSpPr/>
          <p:nvPr/>
        </p:nvSpPr>
        <p:spPr>
          <a:xfrm>
            <a:off x="5724976" y="2835644"/>
            <a:ext cx="2472419" cy="1621308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9" name="Shape 139"/>
          <p:cNvSpPr/>
          <p:nvPr/>
        </p:nvSpPr>
        <p:spPr>
          <a:xfrm flipV="1">
            <a:off x="5675611" y="2837923"/>
            <a:ext cx="1788572" cy="45908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0" name="Shape 140"/>
          <p:cNvSpPr/>
          <p:nvPr/>
        </p:nvSpPr>
        <p:spPr>
          <a:xfrm>
            <a:off x="4429847" y="5678072"/>
            <a:ext cx="2467418" cy="46019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1" name="Shape 141"/>
          <p:cNvSpPr/>
          <p:nvPr/>
        </p:nvSpPr>
        <p:spPr>
          <a:xfrm flipH="1">
            <a:off x="5418224" y="3127721"/>
            <a:ext cx="511388" cy="217735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4065780" y="6015528"/>
            <a:ext cx="2467418" cy="46019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3" name="Shape 143"/>
          <p:cNvSpPr/>
          <p:nvPr/>
        </p:nvSpPr>
        <p:spPr>
          <a:xfrm>
            <a:off x="4158914" y="3080934"/>
            <a:ext cx="3007322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4" name="Shape 144"/>
          <p:cNvSpPr/>
          <p:nvPr/>
        </p:nvSpPr>
        <p:spPr>
          <a:xfrm>
            <a:off x="1529963" y="6152706"/>
            <a:ext cx="299957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19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900"/>
              <a:t>Кадровый резерв для кадрового резерва</a:t>
            </a:r>
          </a:p>
        </p:txBody>
      </p:sp>
      <p:sp>
        <p:nvSpPr>
          <p:cNvPr id="145" name="Shape 145"/>
          <p:cNvSpPr/>
          <p:nvPr/>
        </p:nvSpPr>
        <p:spPr>
          <a:xfrm>
            <a:off x="8615720" y="2737721"/>
            <a:ext cx="2980502" cy="640730"/>
          </a:xfrm>
          <a:prstGeom prst="rightArrow">
            <a:avLst>
              <a:gd name="adj1" fmla="val 72505"/>
              <a:gd name="adj2" fmla="val 124796"/>
            </a:avLst>
          </a:prstGeom>
          <a:solidFill>
            <a:srgbClr val="7395D3"/>
          </a:solidFill>
          <a:ln w="25400"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Проекты-инициативы</a:t>
            </a:r>
          </a:p>
        </p:txBody>
      </p:sp>
      <p:sp>
        <p:nvSpPr>
          <p:cNvPr id="146" name="Shape 146"/>
          <p:cNvSpPr/>
          <p:nvPr/>
        </p:nvSpPr>
        <p:spPr>
          <a:xfrm>
            <a:off x="8615088" y="5745435"/>
            <a:ext cx="2980502" cy="927738"/>
          </a:xfrm>
          <a:prstGeom prst="rightArrow">
            <a:avLst>
              <a:gd name="adj1" fmla="val 73814"/>
              <a:gd name="adj2" fmla="val 86189"/>
            </a:avLst>
          </a:prstGeom>
          <a:solidFill>
            <a:srgbClr val="7395D3"/>
          </a:solidFill>
          <a:ln w="25400">
            <a:solidFill>
              <a:srgbClr val="5B9BD5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Метапредметное взаимодействие</a:t>
            </a:r>
          </a:p>
        </p:txBody>
      </p:sp>
      <p:sp>
        <p:nvSpPr>
          <p:cNvPr id="147" name="Shape 147"/>
          <p:cNvSpPr/>
          <p:nvPr/>
        </p:nvSpPr>
        <p:spPr>
          <a:xfrm flipV="1">
            <a:off x="3733221" y="2800659"/>
            <a:ext cx="1452117" cy="1668023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5567072" y="4818318"/>
            <a:ext cx="191528" cy="530452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49" name="Shape 149"/>
          <p:cNvSpPr/>
          <p:nvPr/>
        </p:nvSpPr>
        <p:spPr>
          <a:xfrm flipV="1">
            <a:off x="3860221" y="2927659"/>
            <a:ext cx="1452117" cy="1668023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0" name="Shape 150"/>
          <p:cNvSpPr/>
          <p:nvPr/>
        </p:nvSpPr>
        <p:spPr>
          <a:xfrm flipV="1">
            <a:off x="6155340" y="2800659"/>
            <a:ext cx="244155" cy="62628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1" name="Shape 151"/>
          <p:cNvSpPr/>
          <p:nvPr/>
        </p:nvSpPr>
        <p:spPr>
          <a:xfrm flipH="1" flipV="1">
            <a:off x="5924318" y="3974508"/>
            <a:ext cx="418654" cy="915146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2" name="Shape 152"/>
          <p:cNvSpPr/>
          <p:nvPr/>
        </p:nvSpPr>
        <p:spPr>
          <a:xfrm flipV="1">
            <a:off x="4650790" y="5315401"/>
            <a:ext cx="244155" cy="62629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3" name="Shape 153"/>
          <p:cNvSpPr/>
          <p:nvPr/>
        </p:nvSpPr>
        <p:spPr>
          <a:xfrm flipV="1">
            <a:off x="3930175" y="3697091"/>
            <a:ext cx="1" cy="1394173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4" name="Shape 154"/>
          <p:cNvSpPr/>
          <p:nvPr/>
        </p:nvSpPr>
        <p:spPr>
          <a:xfrm flipV="1">
            <a:off x="5802809" y="3595296"/>
            <a:ext cx="1432845" cy="143284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5" name="Shape 155"/>
          <p:cNvSpPr/>
          <p:nvPr/>
        </p:nvSpPr>
        <p:spPr>
          <a:xfrm flipV="1">
            <a:off x="4785040" y="5491948"/>
            <a:ext cx="796013" cy="107706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6" name="Shape 156"/>
          <p:cNvSpPr/>
          <p:nvPr/>
        </p:nvSpPr>
        <p:spPr>
          <a:xfrm flipV="1">
            <a:off x="5973582" y="5848326"/>
            <a:ext cx="781006" cy="781007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7" name="Shape 157"/>
          <p:cNvSpPr/>
          <p:nvPr/>
        </p:nvSpPr>
        <p:spPr>
          <a:xfrm flipV="1">
            <a:off x="4867918" y="4187597"/>
            <a:ext cx="244156" cy="62629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8" name="Shape 158"/>
          <p:cNvSpPr/>
          <p:nvPr/>
        </p:nvSpPr>
        <p:spPr>
          <a:xfrm flipV="1">
            <a:off x="7493558" y="3718358"/>
            <a:ext cx="244156" cy="62628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59" name="Shape 159"/>
          <p:cNvSpPr/>
          <p:nvPr/>
        </p:nvSpPr>
        <p:spPr>
          <a:xfrm flipV="1">
            <a:off x="4394680" y="3207712"/>
            <a:ext cx="244156" cy="62629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0" name="Shape 160"/>
          <p:cNvSpPr/>
          <p:nvPr/>
        </p:nvSpPr>
        <p:spPr>
          <a:xfrm flipV="1">
            <a:off x="7065197" y="5606832"/>
            <a:ext cx="244155" cy="62628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1" name="Shape 161"/>
          <p:cNvSpPr/>
          <p:nvPr/>
        </p:nvSpPr>
        <p:spPr>
          <a:xfrm flipV="1">
            <a:off x="5605505" y="2922287"/>
            <a:ext cx="986133" cy="382404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2" name="Shape 162"/>
          <p:cNvSpPr/>
          <p:nvPr/>
        </p:nvSpPr>
        <p:spPr>
          <a:xfrm flipV="1">
            <a:off x="6520619" y="4989671"/>
            <a:ext cx="244156" cy="62629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3" name="Shape 163"/>
          <p:cNvSpPr/>
          <p:nvPr/>
        </p:nvSpPr>
        <p:spPr>
          <a:xfrm flipH="1" flipV="1">
            <a:off x="6230544" y="3747447"/>
            <a:ext cx="458671" cy="820410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4" name="Shape 164"/>
          <p:cNvSpPr/>
          <p:nvPr/>
        </p:nvSpPr>
        <p:spPr>
          <a:xfrm flipV="1">
            <a:off x="3731649" y="4890643"/>
            <a:ext cx="986133" cy="38240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5178648" y="2667636"/>
            <a:ext cx="1272653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5041066" y="3854929"/>
            <a:ext cx="990817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7" name="Shape 167"/>
          <p:cNvSpPr/>
          <p:nvPr/>
        </p:nvSpPr>
        <p:spPr>
          <a:xfrm flipV="1">
            <a:off x="6511377" y="4438240"/>
            <a:ext cx="986133" cy="382404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8" name="Shape 168"/>
          <p:cNvSpPr/>
          <p:nvPr/>
        </p:nvSpPr>
        <p:spPr>
          <a:xfrm flipV="1">
            <a:off x="3858648" y="3115772"/>
            <a:ext cx="986134" cy="38240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69" name="Shape 169"/>
          <p:cNvSpPr/>
          <p:nvPr/>
        </p:nvSpPr>
        <p:spPr>
          <a:xfrm flipV="1">
            <a:off x="5178648" y="6243732"/>
            <a:ext cx="986134" cy="38240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0" name="Shape 170"/>
          <p:cNvSpPr/>
          <p:nvPr/>
        </p:nvSpPr>
        <p:spPr>
          <a:xfrm flipV="1">
            <a:off x="5045058" y="5722842"/>
            <a:ext cx="988445" cy="726988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1" name="Shape 171"/>
          <p:cNvSpPr/>
          <p:nvPr/>
        </p:nvSpPr>
        <p:spPr>
          <a:xfrm flipV="1">
            <a:off x="3858648" y="5216206"/>
            <a:ext cx="986134" cy="382405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2" name="Shape 172"/>
          <p:cNvSpPr/>
          <p:nvPr/>
        </p:nvSpPr>
        <p:spPr>
          <a:xfrm flipV="1">
            <a:off x="6863714" y="4191801"/>
            <a:ext cx="337802" cy="1156926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3" name="Shape 173"/>
          <p:cNvSpPr/>
          <p:nvPr/>
        </p:nvSpPr>
        <p:spPr>
          <a:xfrm flipV="1">
            <a:off x="4849372" y="4812165"/>
            <a:ext cx="564780" cy="171166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4" name="Shape 174"/>
          <p:cNvSpPr/>
          <p:nvPr/>
        </p:nvSpPr>
        <p:spPr>
          <a:xfrm flipV="1">
            <a:off x="5177518" y="3325526"/>
            <a:ext cx="1755514" cy="362289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5" name="Shape 175"/>
          <p:cNvSpPr/>
          <p:nvPr/>
        </p:nvSpPr>
        <p:spPr>
          <a:xfrm flipV="1">
            <a:off x="6079298" y="5934073"/>
            <a:ext cx="1441825" cy="1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6" name="Shape 176"/>
          <p:cNvSpPr/>
          <p:nvPr/>
        </p:nvSpPr>
        <p:spPr>
          <a:xfrm flipV="1">
            <a:off x="4892379" y="4953545"/>
            <a:ext cx="564779" cy="171166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77" name="Shape 177"/>
          <p:cNvSpPr/>
          <p:nvPr/>
        </p:nvSpPr>
        <p:spPr>
          <a:xfrm flipV="1">
            <a:off x="5534427" y="2545367"/>
            <a:ext cx="564779" cy="171166"/>
          </a:xfrm>
          <a:prstGeom prst="line">
            <a:avLst/>
          </a:prstGeom>
          <a:ln w="25400">
            <a:solidFill>
              <a:srgbClr val="5B9BD5"/>
            </a:solidFill>
            <a:tailEnd type="triangle"/>
          </a:ln>
        </p:spPr>
        <p:txBody>
          <a:bodyPr lIns="45718" tIns="45718" rIns="45718" bIns="45718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xfrm>
            <a:off x="2552699" y="1444624"/>
            <a:ext cx="9321801" cy="2947890"/>
          </a:xfrm>
          <a:prstGeom prst="rect">
            <a:avLst/>
          </a:prstGeom>
        </p:spPr>
        <p:txBody>
          <a:bodyPr lIns="0" tIns="0" rIns="0" bIns="0"/>
          <a:lstStyle/>
          <a:p>
            <a:pPr lvl="0" algn="r" defTabSz="704087">
              <a:defRPr sz="1800"/>
            </a:pPr>
            <a:r>
              <a:rPr i="1" sz="3541">
                <a:solidFill>
                  <a:srgbClr val="0070C0"/>
                </a:solidFill>
              </a:rPr>
              <a:t>«</a:t>
            </a:r>
            <a:r>
              <a:rPr i="1" sz="3541">
                <a:solidFill>
                  <a:srgbClr val="0070C0"/>
                </a:solidFill>
              </a:rPr>
              <a:t>…управлять можно только развитием, а управление функционированием есть бессмыслица»</a:t>
            </a:r>
            <a:endParaRPr i="1" sz="3541">
              <a:solidFill>
                <a:srgbClr val="0070C0"/>
              </a:solidFill>
            </a:endParaRPr>
          </a:p>
          <a:p>
            <a:pPr lvl="0" algn="r" defTabSz="704087">
              <a:defRPr sz="1800"/>
            </a:pPr>
            <a:endParaRPr i="1" sz="3541">
              <a:solidFill>
                <a:srgbClr val="0070C0"/>
              </a:solidFill>
            </a:endParaRPr>
          </a:p>
          <a:p>
            <a:pPr lvl="0" algn="r" defTabSz="704087">
              <a:defRPr sz="1800"/>
            </a:pPr>
            <a:r>
              <a:rPr i="1" sz="3541">
                <a:solidFill>
                  <a:srgbClr val="0070C0"/>
                </a:solidFill>
              </a:rPr>
              <a:t>Г. П. Щедровицкий</a:t>
            </a:r>
            <a:endParaRPr i="1" sz="3541">
              <a:solidFill>
                <a:srgbClr val="0070C0"/>
              </a:solidFill>
            </a:endParaRPr>
          </a:p>
        </p:txBody>
      </p:sp>
      <p:pic>
        <p:nvPicPr>
          <p:cNvPr id="180" name="image2.jpeg"/>
          <p:cNvPicPr/>
          <p:nvPr/>
        </p:nvPicPr>
        <p:blipFill>
          <a:blip r:embed="rId2">
            <a:extLst/>
          </a:blip>
          <a:srcRect l="28446" t="0" r="28445" b="53319"/>
          <a:stretch>
            <a:fillRect/>
          </a:stretch>
        </p:blipFill>
        <p:spPr>
          <a:xfrm>
            <a:off x="269069" y="365125"/>
            <a:ext cx="1640245" cy="1652361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>
            <p:ph type="sldNum" sz="quarter" idx="2"/>
          </p:nvPr>
        </p:nvSpPr>
        <p:spPr>
          <a:xfrm>
            <a:off x="8610600" y="6132829"/>
            <a:ext cx="27432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