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60" autoAdjust="0"/>
  </p:normalViewPr>
  <p:slideViewPr>
    <p:cSldViewPr>
      <p:cViewPr varScale="1">
        <p:scale>
          <a:sx n="74" d="100"/>
          <a:sy n="74" d="100"/>
        </p:scale>
        <p:origin x="-169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7377567140600316E-2"/>
          <c:y val="0.16991147285225691"/>
          <c:w val="0.96524486571879942"/>
          <c:h val="0.64181122954289282"/>
        </c:manualLayout>
      </c:layout>
      <c:barChart>
        <c:barDir val="col"/>
        <c:grouping val="clustered"/>
        <c:varyColors val="0"/>
        <c:ser>
          <c:idx val="0"/>
          <c:order val="0"/>
          <c:tx>
            <c:v>Численность резервистов</c:v>
          </c:tx>
          <c:invertIfNegative val="0"/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 sz="20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'[материалы к отчету_2013.xlsx]общее'!$C$34:$J$34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'[материалы к отчету_2013.xlsx]общее'!$C$33:$J$33</c:f>
              <c:numCache>
                <c:formatCode>General</c:formatCode>
                <c:ptCount val="8"/>
                <c:pt idx="0">
                  <c:v>24</c:v>
                </c:pt>
                <c:pt idx="1">
                  <c:v>78</c:v>
                </c:pt>
                <c:pt idx="2">
                  <c:v>98</c:v>
                </c:pt>
                <c:pt idx="3">
                  <c:v>187</c:v>
                </c:pt>
                <c:pt idx="4">
                  <c:v>238</c:v>
                </c:pt>
                <c:pt idx="5">
                  <c:v>270</c:v>
                </c:pt>
                <c:pt idx="6">
                  <c:v>253</c:v>
                </c:pt>
                <c:pt idx="7">
                  <c:v>267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8"/>
        <c:overlap val="-25"/>
        <c:axId val="237820544"/>
        <c:axId val="237855104"/>
      </c:barChart>
      <c:catAx>
        <c:axId val="23782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rgbClr val="002060"/>
                </a:solidFill>
              </a:defRPr>
            </a:pPr>
            <a:endParaRPr lang="ru-RU"/>
          </a:p>
        </c:txPr>
        <c:crossAx val="237855104"/>
        <c:crosses val="autoZero"/>
        <c:auto val="1"/>
        <c:lblAlgn val="ctr"/>
        <c:lblOffset val="100"/>
        <c:noMultiLvlLbl val="0"/>
      </c:catAx>
      <c:valAx>
        <c:axId val="237855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78205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7154520602984467E-2"/>
          <c:y val="6.5534985593157458E-2"/>
          <c:w val="0.96569095879403111"/>
          <c:h val="0.736400422854574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'[материалы к отчету_2013.xlsx]категории'!$B$18</c:f>
              <c:strCache>
                <c:ptCount val="1"/>
                <c:pt idx="0">
                  <c:v>Будущие профессора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'[материалы к отчету_2013.xlsx]категории'!$C$17:$J$17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'[материалы к отчету_2013.xlsx]категории'!$C$18:$J$18</c:f>
              <c:numCache>
                <c:formatCode>General</c:formatCode>
                <c:ptCount val="8"/>
                <c:pt idx="0">
                  <c:v>10</c:v>
                </c:pt>
                <c:pt idx="1">
                  <c:v>19</c:v>
                </c:pt>
                <c:pt idx="2">
                  <c:v>31</c:v>
                </c:pt>
                <c:pt idx="3">
                  <c:v>34</c:v>
                </c:pt>
                <c:pt idx="4">
                  <c:v>55</c:v>
                </c:pt>
                <c:pt idx="5">
                  <c:v>56</c:v>
                </c:pt>
                <c:pt idx="6">
                  <c:v>38</c:v>
                </c:pt>
                <c:pt idx="7">
                  <c:v>37</c:v>
                </c:pt>
              </c:numCache>
            </c:numRef>
          </c:val>
        </c:ser>
        <c:ser>
          <c:idx val="1"/>
          <c:order val="1"/>
          <c:tx>
            <c:strRef>
              <c:f>'[материалы к отчету_2013.xlsx]категории'!$B$19</c:f>
              <c:strCache>
                <c:ptCount val="1"/>
                <c:pt idx="0">
                  <c:v>Новые преподаватели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'[материалы к отчету_2013.xlsx]категории'!$C$17:$J$17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'[материалы к отчету_2013.xlsx]категории'!$C$19:$J$19</c:f>
              <c:numCache>
                <c:formatCode>General</c:formatCode>
                <c:ptCount val="8"/>
                <c:pt idx="0">
                  <c:v>14</c:v>
                </c:pt>
                <c:pt idx="1">
                  <c:v>24</c:v>
                </c:pt>
                <c:pt idx="2">
                  <c:v>41</c:v>
                </c:pt>
                <c:pt idx="3">
                  <c:v>79</c:v>
                </c:pt>
                <c:pt idx="4">
                  <c:v>118</c:v>
                </c:pt>
                <c:pt idx="5">
                  <c:v>132</c:v>
                </c:pt>
                <c:pt idx="6">
                  <c:v>133</c:v>
                </c:pt>
                <c:pt idx="7">
                  <c:v>136</c:v>
                </c:pt>
              </c:numCache>
            </c:numRef>
          </c:val>
        </c:ser>
        <c:ser>
          <c:idx val="2"/>
          <c:order val="2"/>
          <c:tx>
            <c:strRef>
              <c:f>'[материалы к отчету_2013.xlsx]категории'!$B$20</c:f>
              <c:strCache>
                <c:ptCount val="1"/>
                <c:pt idx="0">
                  <c:v>Будущие преподаватели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'[материалы к отчету_2013.xlsx]категории'!$C$17:$J$17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'[материалы к отчету_2013.xlsx]категории'!$C$20:$J$20</c:f>
              <c:numCache>
                <c:formatCode>General</c:formatCode>
                <c:ptCount val="8"/>
                <c:pt idx="1">
                  <c:v>35</c:v>
                </c:pt>
                <c:pt idx="2">
                  <c:v>28</c:v>
                </c:pt>
                <c:pt idx="3">
                  <c:v>51</c:v>
                </c:pt>
                <c:pt idx="4">
                  <c:v>26</c:v>
                </c:pt>
                <c:pt idx="5">
                  <c:v>43</c:v>
                </c:pt>
                <c:pt idx="6">
                  <c:v>34</c:v>
                </c:pt>
                <c:pt idx="7">
                  <c:v>39</c:v>
                </c:pt>
              </c:numCache>
            </c:numRef>
          </c:val>
        </c:ser>
        <c:ser>
          <c:idx val="3"/>
          <c:order val="3"/>
          <c:tx>
            <c:strRef>
              <c:f>'[материалы к отчету_2013.xlsx]категории'!$B$21</c:f>
              <c:strCache>
                <c:ptCount val="1"/>
                <c:pt idx="0">
                  <c:v>Новые исследователи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'[материалы к отчету_2013.xlsx]категории'!$C$17:$J$17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'[материалы к отчету_2013.xlsx]категории'!$C$21:$J$21</c:f>
              <c:numCache>
                <c:formatCode>General</c:formatCode>
                <c:ptCount val="8"/>
                <c:pt idx="3">
                  <c:v>23</c:v>
                </c:pt>
                <c:pt idx="4">
                  <c:v>39</c:v>
                </c:pt>
                <c:pt idx="5">
                  <c:v>39</c:v>
                </c:pt>
                <c:pt idx="6">
                  <c:v>48</c:v>
                </c:pt>
                <c:pt idx="7">
                  <c:v>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1195648"/>
        <c:axId val="241217920"/>
      </c:barChart>
      <c:catAx>
        <c:axId val="24119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241217920"/>
        <c:crosses val="autoZero"/>
        <c:auto val="1"/>
        <c:lblAlgn val="ctr"/>
        <c:lblOffset val="100"/>
        <c:noMultiLvlLbl val="0"/>
      </c:catAx>
      <c:valAx>
        <c:axId val="241217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11956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893063752965698E-2"/>
          <c:y val="0.87147402471112023"/>
          <c:w val="0.95357365063500854"/>
          <c:h val="0.10074842982053592"/>
        </c:manualLayout>
      </c:layout>
      <c:overlay val="0"/>
      <c:txPr>
        <a:bodyPr/>
        <a:lstStyle/>
        <a:p>
          <a:pPr>
            <a:defRPr sz="16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491CF-DF0B-44E0-A264-CCA77F0A8D2A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DBD07-C831-4F18-8622-30C8C29B1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35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z="1600" b="1" dirty="0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81DDC7-4EF5-44B7-93EC-E25E7DF9331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228713-F716-46DA-8F4B-3F4A75D5615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58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09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0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0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28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27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46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91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59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4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80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C9E7-8F28-44AB-BE22-96E2802049AF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BEB-4178-4F06-917C-7C1F03EC3B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2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Кадровый резерв ВШЭ</a:t>
            </a:r>
            <a:br>
              <a:rPr lang="ru-RU" sz="3200" b="1" dirty="0" smtClean="0"/>
            </a:br>
            <a:r>
              <a:rPr lang="ru-RU" sz="3200" b="1" dirty="0" smtClean="0"/>
              <a:t>и другие инструменты академического развития университета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752600"/>
          </a:xfrm>
        </p:spPr>
        <p:txBody>
          <a:bodyPr/>
          <a:lstStyle/>
          <a:p>
            <a:r>
              <a:rPr lang="ru-RU" sz="2800" b="1" dirty="0" smtClean="0"/>
              <a:t>Мария Юдкевич</a:t>
            </a:r>
          </a:p>
          <a:p>
            <a:r>
              <a:rPr lang="ru-RU" sz="2800" b="1" dirty="0" smtClean="0"/>
              <a:t>1 ноября 2014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305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dirty="0" smtClean="0"/>
              <a:t>Приоритет инвестиций в человеческий капитал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20280"/>
            <a:ext cx="8229600" cy="29809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Центр повышения квалификации</a:t>
            </a:r>
          </a:p>
          <a:p>
            <a:pPr lvl="1"/>
            <a:r>
              <a:rPr lang="ru-RU" dirty="0" smtClean="0"/>
              <a:t>Внутренние программы</a:t>
            </a:r>
          </a:p>
          <a:p>
            <a:pPr lvl="1"/>
            <a:r>
              <a:rPr lang="ru-RU" dirty="0" smtClean="0"/>
              <a:t>Стажировки в российских и зарубежных центрах</a:t>
            </a:r>
          </a:p>
          <a:p>
            <a:r>
              <a:rPr lang="ru-RU" dirty="0" smtClean="0"/>
              <a:t>Фонд образовательных инноваций</a:t>
            </a:r>
          </a:p>
          <a:p>
            <a:r>
              <a:rPr lang="ru-RU" dirty="0" smtClean="0"/>
              <a:t>Центр академического письма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63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Кадровый резерв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Изначальная идея создания - возможность молодым сотрудникам ВШЭ эффективно адаптироваться к жизни университета</a:t>
            </a:r>
          </a:p>
          <a:p>
            <a:r>
              <a:rPr lang="ru-RU" dirty="0" smtClean="0"/>
              <a:t>Как дожить до академической надбавки</a:t>
            </a:r>
          </a:p>
          <a:p>
            <a:r>
              <a:rPr lang="ru-RU" dirty="0" smtClean="0"/>
              <a:t>Как включиться в существующие академические инструменты</a:t>
            </a:r>
          </a:p>
          <a:p>
            <a:r>
              <a:rPr lang="ru-RU" dirty="0" smtClean="0"/>
              <a:t>Как преодолеть барьеры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804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750" y="333375"/>
            <a:ext cx="8135938" cy="132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Диаграмма 1.</a:t>
            </a:r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endParaRPr lang="ru-RU" sz="1000" b="1" i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Динамика численности группы высокого профессионального потенциала,  2007-2014 годы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i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552450" y="738187"/>
          <a:ext cx="8039100" cy="5381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63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b="1" dirty="0" smtClean="0"/>
              <a:t>Категории кадрового резерва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8272"/>
            <a:ext cx="8229600" cy="3412976"/>
          </a:xfrm>
        </p:spPr>
        <p:txBody>
          <a:bodyPr/>
          <a:lstStyle/>
          <a:p>
            <a:r>
              <a:rPr lang="ru-RU" dirty="0" smtClean="0"/>
              <a:t>Новые преподаватели</a:t>
            </a:r>
          </a:p>
          <a:p>
            <a:r>
              <a:rPr lang="ru-RU" dirty="0" smtClean="0"/>
              <a:t>Будущие преподаватели</a:t>
            </a:r>
          </a:p>
          <a:p>
            <a:r>
              <a:rPr lang="ru-RU" dirty="0" smtClean="0"/>
              <a:t>Будущие профессора</a:t>
            </a:r>
          </a:p>
          <a:p>
            <a:r>
              <a:rPr lang="ru-RU" dirty="0" smtClean="0"/>
              <a:t>Новые исследователи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89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7063" y="260350"/>
            <a:ext cx="80645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17375E"/>
                </a:solidFill>
                <a:latin typeface="+mn-lt"/>
                <a:cs typeface="+mn-cs"/>
              </a:rPr>
              <a:t>Диаграмма 2.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Распределение членов кадрового резерва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u="sng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по категориям</a:t>
            </a: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, 2007-2014 годы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395537" y="833436"/>
          <a:ext cx="8143626" cy="5835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712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Долгосрочные эффекты кадрового резерва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Формирование каналов распространения информации</a:t>
            </a:r>
          </a:p>
          <a:p>
            <a:r>
              <a:rPr lang="ru-RU" dirty="0" smtClean="0"/>
              <a:t>Формирование единой системы университетских ценностей</a:t>
            </a:r>
          </a:p>
          <a:p>
            <a:r>
              <a:rPr lang="ru-RU" dirty="0" smtClean="0"/>
              <a:t>Горизонтальная межфакультетская и </a:t>
            </a:r>
            <a:r>
              <a:rPr lang="ru-RU" dirty="0" err="1" smtClean="0"/>
              <a:t>межкампусная</a:t>
            </a:r>
            <a:r>
              <a:rPr lang="ru-RU" dirty="0" smtClean="0"/>
              <a:t> кооперация</a:t>
            </a:r>
          </a:p>
          <a:p>
            <a:r>
              <a:rPr lang="ru-RU" dirty="0" smtClean="0"/>
              <a:t>Система менторской поддержки и передачи опыта</a:t>
            </a:r>
          </a:p>
          <a:p>
            <a:endParaRPr lang="ru-RU" dirty="0"/>
          </a:p>
          <a:p>
            <a:r>
              <a:rPr lang="ru-RU" dirty="0" smtClean="0"/>
              <a:t>Кадровый резерв как драйвер изменений</a:t>
            </a:r>
          </a:p>
          <a:p>
            <a:r>
              <a:rPr lang="ru-RU" dirty="0" smtClean="0"/>
              <a:t>Кадровый резерв как «кадровый резерв»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731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dirty="0" smtClean="0"/>
              <a:t>Академические администраторы, или административные академики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Проблема совмещения преподавательских и административных обязанностей</a:t>
            </a:r>
          </a:p>
          <a:p>
            <a:r>
              <a:rPr lang="ru-RU" sz="2800" dirty="0" smtClean="0"/>
              <a:t>Включение молодых сотрудников в административную работу</a:t>
            </a:r>
          </a:p>
          <a:p>
            <a:r>
              <a:rPr lang="ru-RU" sz="2800" dirty="0" smtClean="0"/>
              <a:t>Задачи формирования компетенций и горизонтальных связей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7221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altLang="ru-RU" sz="3600" b="1" smtClean="0"/>
              <a:t>Идея эффективного контракта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/>
              <a:t>Базовое вознаграждение</a:t>
            </a:r>
            <a:r>
              <a:rPr lang="ru-RU" dirty="0" smtClean="0"/>
              <a:t> и </a:t>
            </a:r>
            <a:r>
              <a:rPr lang="ru-RU" u="sng" dirty="0" smtClean="0"/>
              <a:t>набор академических инструментов, позволяющих получать дополнительное вознаграждение</a:t>
            </a:r>
            <a:r>
              <a:rPr lang="ru-RU" dirty="0" smtClean="0"/>
              <a:t> в зависимости от а). академической результативности и в). вовлеченности в различные программы образовательной, исследовательской и консалтинговой активности, а также </a:t>
            </a:r>
            <a:r>
              <a:rPr lang="ru-RU" u="sng" dirty="0" smtClean="0"/>
              <a:t>набор возможностей для постоянного развития профессиональных компетенций</a:t>
            </a:r>
            <a:r>
              <a:rPr lang="ru-RU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13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Необходимость учета динамики институциональных условий и характеристик академического сообщества при создании </a:t>
            </a:r>
            <a:r>
              <a:rPr lang="ru-RU" i="1" dirty="0" smtClean="0"/>
              <a:t>эффективного контракта</a:t>
            </a:r>
            <a:r>
              <a:rPr lang="ru-RU" dirty="0" smtClean="0"/>
              <a:t> для Университета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Высокая степень централизации принятия решений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Сочетание формальных академических инструментов и индивидуального подхода при формировании контракта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58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232</Words>
  <Application>Microsoft Office PowerPoint</Application>
  <PresentationFormat>Экран (4:3)</PresentationFormat>
  <Paragraphs>47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Кадровый резерв ВШЭ и другие инструменты академического развития университета</vt:lpstr>
      <vt:lpstr>Кадровый резерв</vt:lpstr>
      <vt:lpstr>Презентация PowerPoint</vt:lpstr>
      <vt:lpstr>Категории кадрового резерва</vt:lpstr>
      <vt:lpstr>Презентация PowerPoint</vt:lpstr>
      <vt:lpstr>Долгосрочные эффекты кадрового резерва</vt:lpstr>
      <vt:lpstr>Академические администраторы, или административные академики</vt:lpstr>
      <vt:lpstr>Идея эффективного контракта</vt:lpstr>
      <vt:lpstr>Презентация PowerPoint</vt:lpstr>
      <vt:lpstr>Приоритет инвестиций в человеческий капитал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Кадровый резерв ВШЭ и другие инструменты академического развития университета</dc:title>
  <dc:creator>yudkevich</dc:creator>
  <cp:lastModifiedBy>yudkevich</cp:lastModifiedBy>
  <cp:revision>10</cp:revision>
  <dcterms:created xsi:type="dcterms:W3CDTF">2014-10-31T15:59:07Z</dcterms:created>
  <dcterms:modified xsi:type="dcterms:W3CDTF">2014-11-01T07:40:05Z</dcterms:modified>
</cp:coreProperties>
</file>