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427" r:id="rId4"/>
    <p:sldId id="420" r:id="rId5"/>
    <p:sldId id="417" r:id="rId6"/>
    <p:sldId id="419" r:id="rId7"/>
    <p:sldId id="428" r:id="rId8"/>
    <p:sldId id="391" r:id="rId9"/>
    <p:sldId id="390" r:id="rId10"/>
    <p:sldId id="364" r:id="rId11"/>
    <p:sldId id="446" r:id="rId12"/>
    <p:sldId id="377" r:id="rId13"/>
    <p:sldId id="378" r:id="rId14"/>
    <p:sldId id="440" r:id="rId15"/>
    <p:sldId id="441" r:id="rId16"/>
    <p:sldId id="442" r:id="rId17"/>
    <p:sldId id="444" r:id="rId18"/>
    <p:sldId id="443" r:id="rId19"/>
    <p:sldId id="445" r:id="rId20"/>
    <p:sldId id="371" r:id="rId21"/>
    <p:sldId id="349" r:id="rId22"/>
    <p:sldId id="39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1B7"/>
    <a:srgbClr val="1C2A55"/>
    <a:srgbClr val="21386F"/>
    <a:srgbClr val="003F82"/>
    <a:srgbClr val="221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14" autoAdjust="0"/>
  </p:normalViewPr>
  <p:slideViewPr>
    <p:cSldViewPr snapToGrid="0" snapToObjects="1">
      <p:cViewPr>
        <p:scale>
          <a:sx n="100" d="100"/>
          <a:sy n="100" d="100"/>
        </p:scale>
        <p:origin x="-9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73775671406003"/>
          <c:y val="0.169911472852257"/>
          <c:w val="0.965244865718799"/>
          <c:h val="0.641811229542893"/>
        </c:manualLayout>
      </c:layout>
      <c:barChart>
        <c:barDir val="col"/>
        <c:grouping val="clustered"/>
        <c:varyColors val="0"/>
        <c:ser>
          <c:idx val="0"/>
          <c:order val="0"/>
          <c:tx>
            <c:v>Численность резервистов</c:v>
          </c:tx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'[материалы к отчету_2013.xlsx]общее'!$C$34:$J$34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'[материалы к отчету_2013.xlsx]общее'!$C$33:$J$33</c:f>
              <c:numCache>
                <c:formatCode>General</c:formatCode>
                <c:ptCount val="8"/>
                <c:pt idx="0">
                  <c:v>24.0</c:v>
                </c:pt>
                <c:pt idx="1">
                  <c:v>78.0</c:v>
                </c:pt>
                <c:pt idx="2">
                  <c:v>98.0</c:v>
                </c:pt>
                <c:pt idx="3">
                  <c:v>187.0</c:v>
                </c:pt>
                <c:pt idx="4">
                  <c:v>238.0</c:v>
                </c:pt>
                <c:pt idx="5">
                  <c:v>270.0</c:v>
                </c:pt>
                <c:pt idx="6">
                  <c:v>253.0</c:v>
                </c:pt>
                <c:pt idx="7">
                  <c:v>267.0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8"/>
        <c:overlap val="-25"/>
        <c:axId val="-2146176456"/>
        <c:axId val="-2146154984"/>
      </c:barChart>
      <c:catAx>
        <c:axId val="-214617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</a:defRPr>
            </a:pPr>
            <a:endParaRPr lang="ru-RU"/>
          </a:p>
        </c:txPr>
        <c:crossAx val="-2146154984"/>
        <c:crosses val="autoZero"/>
        <c:auto val="1"/>
        <c:lblAlgn val="ctr"/>
        <c:lblOffset val="100"/>
        <c:noMultiLvlLbl val="0"/>
      </c:catAx>
      <c:valAx>
        <c:axId val="-2146154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61764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71545206029845"/>
          <c:y val="0.0655349855931574"/>
          <c:w val="0.965690958794031"/>
          <c:h val="0.736400422854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'[материалы к отчету_2013.xlsx]категории'!$B$18</c:f>
              <c:strCache>
                <c:ptCount val="1"/>
                <c:pt idx="0">
                  <c:v>Будущие профессора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'[материалы к отчету_2013.xlsx]категории'!$C$17:$J$17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'[материалы к отчету_2013.xlsx]категории'!$C$18:$J$18</c:f>
              <c:numCache>
                <c:formatCode>General</c:formatCode>
                <c:ptCount val="8"/>
                <c:pt idx="0">
                  <c:v>10.0</c:v>
                </c:pt>
                <c:pt idx="1">
                  <c:v>19.0</c:v>
                </c:pt>
                <c:pt idx="2">
                  <c:v>31.0</c:v>
                </c:pt>
                <c:pt idx="3">
                  <c:v>34.0</c:v>
                </c:pt>
                <c:pt idx="4">
                  <c:v>55.0</c:v>
                </c:pt>
                <c:pt idx="5">
                  <c:v>56.0</c:v>
                </c:pt>
                <c:pt idx="6">
                  <c:v>38.0</c:v>
                </c:pt>
                <c:pt idx="7">
                  <c:v>37.0</c:v>
                </c:pt>
              </c:numCache>
            </c:numRef>
          </c:val>
        </c:ser>
        <c:ser>
          <c:idx val="1"/>
          <c:order val="1"/>
          <c:tx>
            <c:strRef>
              <c:f>'[материалы к отчету_2013.xlsx]категории'!$B$19</c:f>
              <c:strCache>
                <c:ptCount val="1"/>
                <c:pt idx="0">
                  <c:v>Новые преподаватели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'[материалы к отчету_2013.xlsx]категории'!$C$17:$J$17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'[материалы к отчету_2013.xlsx]категории'!$C$19:$J$19</c:f>
              <c:numCache>
                <c:formatCode>General</c:formatCode>
                <c:ptCount val="8"/>
                <c:pt idx="0">
                  <c:v>14.0</c:v>
                </c:pt>
                <c:pt idx="1">
                  <c:v>24.0</c:v>
                </c:pt>
                <c:pt idx="2">
                  <c:v>41.0</c:v>
                </c:pt>
                <c:pt idx="3">
                  <c:v>79.0</c:v>
                </c:pt>
                <c:pt idx="4">
                  <c:v>118.0</c:v>
                </c:pt>
                <c:pt idx="5">
                  <c:v>132.0</c:v>
                </c:pt>
                <c:pt idx="6">
                  <c:v>133.0</c:v>
                </c:pt>
                <c:pt idx="7">
                  <c:v>136.0</c:v>
                </c:pt>
              </c:numCache>
            </c:numRef>
          </c:val>
        </c:ser>
        <c:ser>
          <c:idx val="2"/>
          <c:order val="2"/>
          <c:tx>
            <c:strRef>
              <c:f>'[материалы к отчету_2013.xlsx]категории'!$B$20</c:f>
              <c:strCache>
                <c:ptCount val="1"/>
                <c:pt idx="0">
                  <c:v>Будущие преподаватели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'[материалы к отчету_2013.xlsx]категории'!$C$17:$J$17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'[материалы к отчету_2013.xlsx]категории'!$C$20:$J$20</c:f>
              <c:numCache>
                <c:formatCode>General</c:formatCode>
                <c:ptCount val="8"/>
                <c:pt idx="1">
                  <c:v>35.0</c:v>
                </c:pt>
                <c:pt idx="2">
                  <c:v>28.0</c:v>
                </c:pt>
                <c:pt idx="3">
                  <c:v>51.0</c:v>
                </c:pt>
                <c:pt idx="4">
                  <c:v>26.0</c:v>
                </c:pt>
                <c:pt idx="5">
                  <c:v>43.0</c:v>
                </c:pt>
                <c:pt idx="6">
                  <c:v>34.0</c:v>
                </c:pt>
                <c:pt idx="7">
                  <c:v>39.0</c:v>
                </c:pt>
              </c:numCache>
            </c:numRef>
          </c:val>
        </c:ser>
        <c:ser>
          <c:idx val="3"/>
          <c:order val="3"/>
          <c:tx>
            <c:strRef>
              <c:f>'[материалы к отчету_2013.xlsx]категории'!$B$21</c:f>
              <c:strCache>
                <c:ptCount val="1"/>
                <c:pt idx="0">
                  <c:v>Новые исследователи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'[материалы к отчету_2013.xlsx]категории'!$C$17:$J$17</c:f>
              <c:numCache>
                <c:formatCode>General</c:formatCode>
                <c:ptCount val="8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  <c:pt idx="6">
                  <c:v>2013.0</c:v>
                </c:pt>
                <c:pt idx="7">
                  <c:v>2014.0</c:v>
                </c:pt>
              </c:numCache>
            </c:numRef>
          </c:cat>
          <c:val>
            <c:numRef>
              <c:f>'[материалы к отчету_2013.xlsx]категории'!$C$21:$J$21</c:f>
              <c:numCache>
                <c:formatCode>General</c:formatCode>
                <c:ptCount val="8"/>
                <c:pt idx="3">
                  <c:v>23.0</c:v>
                </c:pt>
                <c:pt idx="4">
                  <c:v>39.0</c:v>
                </c:pt>
                <c:pt idx="5">
                  <c:v>39.0</c:v>
                </c:pt>
                <c:pt idx="6">
                  <c:v>48.0</c:v>
                </c:pt>
                <c:pt idx="7">
                  <c:v>55.0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0469896"/>
        <c:axId val="2120473080"/>
      </c:barChart>
      <c:catAx>
        <c:axId val="212046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ru-RU"/>
          </a:p>
        </c:txPr>
        <c:crossAx val="2120473080"/>
        <c:crosses val="autoZero"/>
        <c:auto val="1"/>
        <c:lblAlgn val="ctr"/>
        <c:lblOffset val="100"/>
        <c:noMultiLvlLbl val="0"/>
      </c:catAx>
      <c:valAx>
        <c:axId val="2120473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0469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8930637529657"/>
          <c:y val="0.87147402471112"/>
          <c:w val="0.953573650635009"/>
          <c:h val="0.10074842982053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4BA30-E276-684A-94A5-213696315C5D}" type="doc">
      <dgm:prSet loTypeId="urn:microsoft.com/office/officeart/2005/8/layout/target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F5DC9-FEE0-9B4D-A492-8176644DCCD5}" type="pres">
      <dgm:prSet presAssocID="{5A94BA30-E276-684A-94A5-213696315C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F765A-1876-9346-924B-84EF1BA01F68}" type="presOf" srcId="{5A94BA30-E276-684A-94A5-213696315C5D}" destId="{587F5DC9-FEE0-9B4D-A492-8176644DCCD5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4BA30-E276-684A-94A5-213696315C5D}" type="doc">
      <dgm:prSet loTypeId="urn:microsoft.com/office/officeart/2005/8/layout/target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F5DC9-FEE0-9B4D-A492-8176644DCCD5}" type="pres">
      <dgm:prSet presAssocID="{5A94BA30-E276-684A-94A5-213696315C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59D3288-F84D-184D-B581-E86E80034C51}" type="presOf" srcId="{5A94BA30-E276-684A-94A5-213696315C5D}" destId="{587F5DC9-FEE0-9B4D-A492-8176644DCCD5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4BA30-E276-684A-94A5-213696315C5D}" type="doc">
      <dgm:prSet loTypeId="urn:microsoft.com/office/officeart/2005/8/layout/target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F5DC9-FEE0-9B4D-A492-8176644DCCD5}" type="pres">
      <dgm:prSet presAssocID="{5A94BA30-E276-684A-94A5-213696315C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49CB7-5C80-8E4D-AAD4-53F12BE6CDC0}" type="presOf" srcId="{5A94BA30-E276-684A-94A5-213696315C5D}" destId="{587F5DC9-FEE0-9B4D-A492-8176644DCCD5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4BA30-E276-684A-94A5-213696315C5D}" type="doc">
      <dgm:prSet loTypeId="urn:microsoft.com/office/officeart/2005/8/layout/target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F5DC9-FEE0-9B4D-A492-8176644DCCD5}" type="pres">
      <dgm:prSet presAssocID="{5A94BA30-E276-684A-94A5-213696315C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C4D3CC-448F-6547-8E46-CA3719F71128}" type="presOf" srcId="{5A94BA30-E276-684A-94A5-213696315C5D}" destId="{587F5DC9-FEE0-9B4D-A492-8176644DCCD5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4BA30-E276-684A-94A5-213696315C5D}" type="doc">
      <dgm:prSet loTypeId="urn:microsoft.com/office/officeart/2005/8/layout/target3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7F5DC9-FEE0-9B4D-A492-8176644DCCD5}" type="pres">
      <dgm:prSet presAssocID="{5A94BA30-E276-684A-94A5-213696315C5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10C6A-C4E1-42F8-9C99-4E4067227CF8}" type="presOf" srcId="{5A94BA30-E276-684A-94A5-213696315C5D}" destId="{587F5DC9-FEE0-9B4D-A492-8176644DCCD5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006FF1-4954-4E1A-89DB-DBA5D4587DD6}" type="datetimeFigureOut">
              <a:rPr lang="ru-RU"/>
              <a:pPr>
                <a:defRPr/>
              </a:pPr>
              <a:t>31.10.14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EAFF5D-5004-464E-B3E0-17D2A94E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97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6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Москва – 204</a:t>
            </a:r>
          </a:p>
          <a:p>
            <a:endParaRPr lang="ru-RU" sz="1200" b="1" dirty="0" smtClean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Санкт-Петербург – 19</a:t>
            </a:r>
          </a:p>
          <a:p>
            <a:r>
              <a:rPr lang="ru-RU" sz="1200" b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Нижний Новгород – 29</a:t>
            </a:r>
          </a:p>
          <a:p>
            <a:r>
              <a:rPr lang="ru-RU" sz="1200" b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Пермь – 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9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Связывая свою жизнь с академической деятельностью, надо соотносить собственные цели с процессами, происходящими в академической среде вообще и в нашем университете в частности.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8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6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апреле 2012 года, по запросу группы высокого профессионального потенциала НИУ ВШЭ, запущен проект  Методическая мастерская «</a:t>
            </a:r>
            <a:r>
              <a:rPr lang="ru-RU" dirty="0" err="1" smtClean="0"/>
              <a:t>Profi</a:t>
            </a:r>
            <a:r>
              <a:rPr lang="ru-RU" dirty="0" smtClean="0"/>
              <a:t>-T».  Основная идея проекта — организация общения молодых преподавателей и исследователей с ведущими профессионалами университета по прикладным, практическим и методическим вопросам. </a:t>
            </a:r>
          </a:p>
          <a:p>
            <a:r>
              <a:rPr lang="ru-RU" dirty="0" smtClean="0"/>
              <a:t>В период с 22 мая по 13 декабря проведены 9 мастерских, в которых приняли участие 272 преподавателя НИУ ВШЭ.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F006F-8FAF-4426-8C0C-1144550B30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4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ru-RU" sz="1200" kern="1200" dirty="0" smtClean="0">
                <a:solidFill>
                  <a:schemeClr val="tx1"/>
                </a:solidFill>
                <a:effectLst/>
                <a:latin typeface="+mn-lt"/>
                <a:ea typeface="Arial" charset="0"/>
                <a:cs typeface="Arial" charset="0"/>
              </a:rPr>
              <a:t>По результатам опроса всех коллег, записавшихся на встречи (таких было 69), 52 из 113 новых московских резервистов (46%) в течение месяца встретились с наставниками.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AFF5D-5004-464E-B3E0-17D2A94E0B9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ru-RU" smtClean="0"/>
              <a:t>Тут нужны 1-2 какие-нибудь картинки с логотипами ОР и ЦВМ, наверное</a:t>
            </a:r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9593B-4D31-4AC6-AFAC-9909744A00FF}" type="slidenum">
              <a:rPr lang="ru-RU" smtClean="0">
                <a:latin typeface="Arial" charset="0"/>
                <a:ea typeface="ＭＳ Ｐゴシック"/>
                <a:cs typeface="ＭＳ Ｐゴシック"/>
              </a:rPr>
              <a:pPr/>
              <a:t>20</a:t>
            </a:fld>
            <a:endParaRPr lang="ru-RU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1E506-712E-4ECE-8600-DD21537BC69C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8AEC-2D83-4203-9DBD-993195061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10A0-4A64-4173-9758-7B68B400E754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B3D3-3F28-4FC6-8141-E35C5F37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C0B4-3EB3-48C0-8CDD-0E65861D3D73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108AC-42D2-4B00-B2CF-C9FF3DFBF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4448-D7E9-4DFC-977B-F37A32261D79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93D9-DC53-403E-AB78-5FFC69D02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A05D-2D10-4067-A32F-00EF0056E924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4601-1BAD-4FCB-A86C-7CFCD493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71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74F2-5EB0-42A0-A12A-4D2979D7E2EB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B01-F9E9-40F6-AD0C-6D10BD45A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34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E589-2F19-4020-B166-23D23B89F563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457A-7359-453F-BA7C-2EC043F7E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5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6FBC-64FD-4E0C-B079-BF31C78A07EE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CFC-C4EA-48BA-BA9D-7B58DEC57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5690C-2088-45EA-8C00-05307F0840A0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5DCD-F7A2-4496-9B52-96DF1301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6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F483-030D-4497-9EB2-CEF4BAE6AF54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377E-E80B-4C1A-9B96-F9AAEFE8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0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6E10-BFDC-41E7-840A-7E07B83631EF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0BE6-B191-4C3C-A02E-C0528AF0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0846-2103-4FA0-AC5E-DEF1846E565B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80BC-F1E5-493E-A3C5-08B04EFB5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FB5D-8DA8-4FE4-950C-FCDD3E3EE306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B97B-70B6-4C2D-83A4-B493F21FD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8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5F50-B531-4D76-8504-125285E3B04F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4734D-690C-47B8-BBA3-C13915D67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2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56CA-B18A-4F49-BBBC-B303D927319E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8701-3A66-4C80-BEB6-099C3355D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29B7-A7DE-41C0-896D-DBA3CF9A3DFF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FC07-63F7-448E-A7AF-E533991AF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89B6-B476-4595-B0CA-168FC9BF9B75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B334-F489-4DC3-B46E-A78BE91E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A567-4011-4CD0-A0F7-4A436B23A560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BE4E-C43A-43F2-950C-3E9165B45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203D-902E-41E5-A7DD-1CE07F041818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5E5B8-889D-42EF-A834-BC66D4EC6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D15B-5565-40DA-AD42-D652B46304EF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EFC5-02C1-4C38-9308-BA51A48C4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5132-238F-4B99-9D89-4A05E875E4C5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F718-FF86-491B-8A72-64B3D22AE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6CDAC-B342-44FC-AB0F-9B23A30C45E1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46A1-A5F4-4BF3-ADAD-DB5E24123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596EF58-1876-4196-ADD0-8EBD40A250B2}" type="datetime1">
              <a:rPr lang="en-US"/>
              <a:pPr>
                <a:defRPr/>
              </a:pPr>
              <a:t>31.10.14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E5FFDB9-7653-460C-B7CE-A7B721A6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C3377B7-9D7F-4668-9E6B-5FCE6DFFEDCF}" type="datetime1">
              <a:rPr lang="en-US">
                <a:ea typeface="ＭＳ Ｐゴシック" charset="-128"/>
                <a:cs typeface="+mn-cs"/>
              </a:rPr>
              <a:pPr>
                <a:defRPr/>
              </a:pPr>
              <a:t>31.10.14</a:t>
            </a:fld>
            <a:endParaRPr lang="en-US">
              <a:ea typeface="ＭＳ Ｐゴシック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97D6400-289A-464B-B3C6-1999B0EDA74E}" type="slidenum">
              <a:rPr lang="en-US"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48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46" Type="http://schemas.openxmlformats.org/officeDocument/2006/relationships/hyperlink" Target="http://www.hse.ru/staff/mkokoreva" TargetMode="External"/><Relationship Id="rId47" Type="http://schemas.openxmlformats.org/officeDocument/2006/relationships/hyperlink" Target="http://www.hse.ru/staff/tatianalevina" TargetMode="External"/><Relationship Id="rId48" Type="http://schemas.openxmlformats.org/officeDocument/2006/relationships/hyperlink" Target="http://www.hse.ru/org/persons/66465" TargetMode="External"/><Relationship Id="rId49" Type="http://schemas.openxmlformats.org/officeDocument/2006/relationships/hyperlink" Target="http://www.hse.ru/staff/aneznanov" TargetMode="External"/><Relationship Id="rId20" Type="http://schemas.openxmlformats.org/officeDocument/2006/relationships/hyperlink" Target="http://www.hse.ru/org/persons/3626718" TargetMode="External"/><Relationship Id="rId21" Type="http://schemas.openxmlformats.org/officeDocument/2006/relationships/hyperlink" Target="http://www.hse.ru/org/persons/506171" TargetMode="External"/><Relationship Id="rId22" Type="http://schemas.openxmlformats.org/officeDocument/2006/relationships/hyperlink" Target="http://www.hse.ru/staff/penikas" TargetMode="External"/><Relationship Id="rId23" Type="http://schemas.openxmlformats.org/officeDocument/2006/relationships/hyperlink" Target="http://www.hse.ru/org/persons/188369" TargetMode="External"/><Relationship Id="rId24" Type="http://schemas.openxmlformats.org/officeDocument/2006/relationships/hyperlink" Target="http://www.hse.ru/staff/polukhina" TargetMode="External"/><Relationship Id="rId25" Type="http://schemas.openxmlformats.org/officeDocument/2006/relationships/hyperlink" Target="http://www.hse.ru/org/persons/11532365" TargetMode="External"/><Relationship Id="rId26" Type="http://schemas.openxmlformats.org/officeDocument/2006/relationships/hyperlink" Target="http://www.hse.ru/staff/asavelyeva" TargetMode="External"/><Relationship Id="rId27" Type="http://schemas.openxmlformats.org/officeDocument/2006/relationships/hyperlink" Target="http://www.hse.ru/staff/msemenova" TargetMode="External"/><Relationship Id="rId28" Type="http://schemas.openxmlformats.org/officeDocument/2006/relationships/hyperlink" Target="http://www.hse.ru/staff/ivsoboleva" TargetMode="External"/><Relationship Id="rId29" Type="http://schemas.openxmlformats.org/officeDocument/2006/relationships/hyperlink" Target="http://www.hse.ru/staff/stepanova" TargetMode="External"/><Relationship Id="rId50" Type="http://schemas.openxmlformats.org/officeDocument/2006/relationships/hyperlink" Target="http://www.hse.ru/staff/polina" TargetMode="External"/><Relationship Id="rId51" Type="http://schemas.openxmlformats.org/officeDocument/2006/relationships/hyperlink" Target="http://www.hse.ru/staff/yukupriyanova" TargetMode="External"/><Relationship Id="rId52" Type="http://schemas.openxmlformats.org/officeDocument/2006/relationships/hyperlink" Target="http://www.hse.ru/org/persons/2366849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hse.ru/org/persons/2766771" TargetMode="External"/><Relationship Id="rId4" Type="http://schemas.openxmlformats.org/officeDocument/2006/relationships/hyperlink" Target="http://www.hse.ru/org/persons/68899" TargetMode="External"/><Relationship Id="rId5" Type="http://schemas.openxmlformats.org/officeDocument/2006/relationships/hyperlink" Target="http://www.hse.ru/staff/voskoboynikov" TargetMode="External"/><Relationship Id="rId30" Type="http://schemas.openxmlformats.org/officeDocument/2006/relationships/hyperlink" Target="http://www.hse.ru/staff/talalakina" TargetMode="External"/><Relationship Id="rId31" Type="http://schemas.openxmlformats.org/officeDocument/2006/relationships/hyperlink" Target="http://www.hse.ru/org/persons/66965" TargetMode="External"/><Relationship Id="rId32" Type="http://schemas.openxmlformats.org/officeDocument/2006/relationships/hyperlink" Target="http://www.hse.ru/staff/tkhavenson" TargetMode="External"/><Relationship Id="rId9" Type="http://schemas.openxmlformats.org/officeDocument/2006/relationships/hyperlink" Target="http://www.hse.ru/staff/1" TargetMode="External"/><Relationship Id="rId6" Type="http://schemas.openxmlformats.org/officeDocument/2006/relationships/hyperlink" Target="http://www.hse.ru/org/persons/65948" TargetMode="External"/><Relationship Id="rId7" Type="http://schemas.openxmlformats.org/officeDocument/2006/relationships/hyperlink" Target="http://www.hse.ru/org/persons/14257660" TargetMode="External"/><Relationship Id="rId8" Type="http://schemas.openxmlformats.org/officeDocument/2006/relationships/hyperlink" Target="http://www.hse.ru/staff/ddagaev" TargetMode="External"/><Relationship Id="rId33" Type="http://schemas.openxmlformats.org/officeDocument/2006/relationships/hyperlink" Target="http://www.hse.ru/org/persons/3626713" TargetMode="External"/><Relationship Id="rId34" Type="http://schemas.openxmlformats.org/officeDocument/2006/relationships/hyperlink" Target="http://www.hse.ru/org/persons/67331" TargetMode="External"/><Relationship Id="rId35" Type="http://schemas.openxmlformats.org/officeDocument/2006/relationships/hyperlink" Target="http://www.hse.ru/org/persons/68830" TargetMode="External"/><Relationship Id="rId36" Type="http://schemas.openxmlformats.org/officeDocument/2006/relationships/hyperlink" Target="http://www.hse.ru/org/persons/490527" TargetMode="External"/><Relationship Id="rId10" Type="http://schemas.openxmlformats.org/officeDocument/2006/relationships/hyperlink" Target="http://www.hse.ru/staff/akarpov" TargetMode="External"/><Relationship Id="rId11" Type="http://schemas.openxmlformats.org/officeDocument/2006/relationships/hyperlink" Target="http://www.hse.ru/org/persons/3626591" TargetMode="External"/><Relationship Id="rId12" Type="http://schemas.openxmlformats.org/officeDocument/2006/relationships/hyperlink" Target="http://www.hse.ru/org/persons/3509425" TargetMode="External"/><Relationship Id="rId13" Type="http://schemas.openxmlformats.org/officeDocument/2006/relationships/hyperlink" Target="http://www.hse.ru/org/persons/34616903" TargetMode="External"/><Relationship Id="rId14" Type="http://schemas.openxmlformats.org/officeDocument/2006/relationships/hyperlink" Target="http://www.hse.ru/org/persons/683707" TargetMode="External"/><Relationship Id="rId15" Type="http://schemas.openxmlformats.org/officeDocument/2006/relationships/hyperlink" Target="http://www.hse.ru/org/persons/3626661" TargetMode="External"/><Relationship Id="rId16" Type="http://schemas.openxmlformats.org/officeDocument/2006/relationships/hyperlink" Target="http://www.hse.ru/org/persons/9959502" TargetMode="External"/><Relationship Id="rId17" Type="http://schemas.openxmlformats.org/officeDocument/2006/relationships/hyperlink" Target="http://www.hse.ru/staff/smerzlyakov" TargetMode="External"/><Relationship Id="rId18" Type="http://schemas.openxmlformats.org/officeDocument/2006/relationships/hyperlink" Target="http://www.hse.ru/staff/natkhov" TargetMode="External"/><Relationship Id="rId19" Type="http://schemas.openxmlformats.org/officeDocument/2006/relationships/hyperlink" Target="http://www.hse.ru/org/persons/6506585" TargetMode="External"/><Relationship Id="rId37" Type="http://schemas.openxmlformats.org/officeDocument/2006/relationships/hyperlink" Target="http://www.hse.ru/staff/malkov" TargetMode="External"/><Relationship Id="rId38" Type="http://schemas.openxmlformats.org/officeDocument/2006/relationships/hyperlink" Target="http://www.hse.ru/staff/dima" TargetMode="External"/><Relationship Id="rId39" Type="http://schemas.openxmlformats.org/officeDocument/2006/relationships/hyperlink" Target="http://www.hse.ru/staff/olgasparyan" TargetMode="External"/><Relationship Id="rId40" Type="http://schemas.openxmlformats.org/officeDocument/2006/relationships/hyperlink" Target="http://www.hse.ru/org/persons/35837632" TargetMode="External"/><Relationship Id="rId41" Type="http://schemas.openxmlformats.org/officeDocument/2006/relationships/hyperlink" Target="http://www.hse.ru/org/persons/61914169" TargetMode="External"/><Relationship Id="rId42" Type="http://schemas.openxmlformats.org/officeDocument/2006/relationships/hyperlink" Target="http://www.hse.ru/staff/is" TargetMode="External"/><Relationship Id="rId43" Type="http://schemas.openxmlformats.org/officeDocument/2006/relationships/hyperlink" Target="http://www.hse.ru/org/persons/23402414" TargetMode="External"/><Relationship Id="rId44" Type="http://schemas.openxmlformats.org/officeDocument/2006/relationships/hyperlink" Target="http://www.hse.ru/staff/df" TargetMode="External"/><Relationship Id="rId45" Type="http://schemas.openxmlformats.org/officeDocument/2006/relationships/hyperlink" Target="http://www.hse.ru/org/persons/3617012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3" Type="http://schemas.openxmlformats.org/officeDocument/2006/relationships/image" Target="../media/image8.jpg"/><Relationship Id="rId1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</a:p>
          <a:p>
            <a:pPr algn="ctr">
              <a:spcBef>
                <a:spcPct val="20000"/>
              </a:spcBef>
            </a:pPr>
            <a:r>
              <a:rPr lang="en-US" sz="800" dirty="0" smtClean="0">
                <a:solidFill>
                  <a:schemeClr val="bg1"/>
                </a:solidFill>
              </a:rPr>
              <a:t>www.hse.ru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Заголовок 3"/>
          <p:cNvSpPr>
            <a:spLocks noGrp="1"/>
          </p:cNvSpPr>
          <p:nvPr>
            <p:ph type="ctrTitle"/>
          </p:nvPr>
        </p:nvSpPr>
        <p:spPr>
          <a:xfrm>
            <a:off x="919716" y="2533300"/>
            <a:ext cx="7772400" cy="2779712"/>
          </a:xfrm>
        </p:spPr>
        <p:txBody>
          <a:bodyPr/>
          <a:lstStyle/>
          <a:p>
            <a: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800" b="1" dirty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Кадровый резерв НИУ ВШЭ: </a:t>
            </a:r>
            <a:br>
              <a:rPr kumimoji="0" lang="ru-RU" sz="24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пространство возможностей профессионального развития молодых преподавателей и исследователей</a:t>
            </a:r>
            <a:br>
              <a:rPr kumimoji="0" lang="ru-RU" sz="24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4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24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36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36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3600" b="1" dirty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/>
            </a:r>
            <a:br>
              <a:rPr kumimoji="0" lang="ru-RU" sz="3600" b="1" dirty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1800" b="1" dirty="0" smtClean="0">
                <a:solidFill>
                  <a:srgbClr val="1C2A55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Т.В. Ишмуратова</a:t>
            </a:r>
            <a:r>
              <a:rPr kumimoji="0" lang="ru-RU" sz="3600" b="1" dirty="0" smtClean="0">
                <a:solidFill>
                  <a:srgbClr val="1C2A55"/>
                </a:solidFill>
                <a:ea typeface="ＭＳ Ｐゴシック"/>
                <a:cs typeface="ＭＳ Ｐゴシック"/>
              </a:rPr>
              <a:t/>
            </a:r>
            <a:br>
              <a:rPr kumimoji="0" lang="ru-RU" sz="3600" b="1" dirty="0" smtClean="0">
                <a:solidFill>
                  <a:srgbClr val="1C2A55"/>
                </a:solidFill>
                <a:ea typeface="ＭＳ Ｐゴシック"/>
                <a:cs typeface="ＭＳ Ｐゴシック"/>
              </a:rPr>
            </a:br>
            <a:endParaRPr kumimoji="0" lang="ru-RU" sz="3600" b="1" dirty="0" smtClean="0">
              <a:solidFill>
                <a:srgbClr val="1C2A55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84" y="4647937"/>
            <a:ext cx="615080" cy="6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3333" y="330200"/>
            <a:ext cx="8432800" cy="577991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17375E"/>
                </a:solidFill>
              </a:rPr>
              <a:t>Междисциплинарные научные семинары, 2014 </a:t>
            </a:r>
            <a:r>
              <a:rPr lang="ru-RU" sz="2000" b="1" dirty="0" smtClean="0">
                <a:solidFill>
                  <a:srgbClr val="17375E"/>
                </a:solidFill>
              </a:rPr>
              <a:t>год</a:t>
            </a:r>
            <a:endParaRPr lang="ru-RU" sz="1800" b="1" dirty="0">
              <a:solidFill>
                <a:srgbClr val="17375E"/>
              </a:solidFill>
            </a:endParaRPr>
          </a:p>
          <a:p>
            <a:pPr marL="0" indent="0">
              <a:buNone/>
            </a:pPr>
            <a:endParaRPr lang="ru-RU" sz="1700" b="1" u="sng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ru-RU" sz="1700" b="1" u="sng" dirty="0" smtClean="0">
                <a:solidFill>
                  <a:srgbClr val="17375E"/>
                </a:solidFill>
              </a:rPr>
              <a:t>Осенний </a:t>
            </a:r>
            <a:r>
              <a:rPr lang="ru-RU" sz="1700" b="1" u="sng" dirty="0">
                <a:solidFill>
                  <a:srgbClr val="17375E"/>
                </a:solidFill>
              </a:rPr>
              <a:t>цикл</a:t>
            </a:r>
            <a:endParaRPr lang="ru-RU" sz="1700" u="sng" dirty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17375E"/>
                </a:solidFill>
              </a:rPr>
              <a:t>Пермь</a:t>
            </a:r>
          </a:p>
          <a:p>
            <a:r>
              <a:rPr lang="ru-RU" sz="1700" b="1" dirty="0" smtClean="0">
                <a:solidFill>
                  <a:srgbClr val="17375E"/>
                </a:solidFill>
              </a:rPr>
              <a:t>Развитие </a:t>
            </a:r>
            <a:r>
              <a:rPr lang="ru-RU" sz="1700" b="1" dirty="0">
                <a:solidFill>
                  <a:srgbClr val="17375E"/>
                </a:solidFill>
              </a:rPr>
              <a:t>практики со-производства государственных услуг на региональном </a:t>
            </a:r>
            <a:r>
              <a:rPr lang="ru-RU" sz="1700" b="1" dirty="0" smtClean="0">
                <a:solidFill>
                  <a:srgbClr val="17375E"/>
                </a:solidFill>
              </a:rPr>
              <a:t>уровне</a:t>
            </a:r>
            <a:endParaRPr lang="ru-RU" sz="1700" dirty="0" smtClean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17375E"/>
                </a:solidFill>
              </a:rPr>
              <a:t>Нижний Новгород</a:t>
            </a:r>
          </a:p>
          <a:p>
            <a:r>
              <a:rPr lang="ru-RU" sz="1700" b="1" dirty="0" smtClean="0">
                <a:solidFill>
                  <a:srgbClr val="17375E"/>
                </a:solidFill>
              </a:rPr>
              <a:t>Педагогический дизайн</a:t>
            </a:r>
          </a:p>
          <a:p>
            <a:r>
              <a:rPr lang="ru-RU" sz="1700" b="1" dirty="0" smtClean="0">
                <a:solidFill>
                  <a:srgbClr val="17375E"/>
                </a:solidFill>
              </a:rPr>
              <a:t>Интеллектуальная </a:t>
            </a:r>
            <a:r>
              <a:rPr lang="ru-RU" sz="1700" b="1" dirty="0">
                <a:solidFill>
                  <a:srgbClr val="17375E"/>
                </a:solidFill>
              </a:rPr>
              <a:t>собственность в науке и </a:t>
            </a:r>
            <a:r>
              <a:rPr lang="ru-RU" sz="1700" b="1" dirty="0" smtClean="0">
                <a:solidFill>
                  <a:srgbClr val="17375E"/>
                </a:solidFill>
              </a:rPr>
              <a:t>бизнесе</a:t>
            </a:r>
          </a:p>
          <a:p>
            <a:r>
              <a:rPr lang="ru-RU" sz="1700" b="1" dirty="0" smtClean="0">
                <a:solidFill>
                  <a:srgbClr val="17375E"/>
                </a:solidFill>
              </a:rPr>
              <a:t>Университет </a:t>
            </a:r>
            <a:r>
              <a:rPr lang="ru-RU" sz="1700" b="1" dirty="0">
                <a:solidFill>
                  <a:srgbClr val="17375E"/>
                </a:solidFill>
              </a:rPr>
              <a:t>и регион: партнерство для </a:t>
            </a:r>
            <a:r>
              <a:rPr lang="ru-RU" sz="1700" b="1" dirty="0" smtClean="0">
                <a:solidFill>
                  <a:srgbClr val="17375E"/>
                </a:solidFill>
              </a:rPr>
              <a:t>развития</a:t>
            </a:r>
            <a:endParaRPr lang="ru-RU" sz="1700" dirty="0">
              <a:solidFill>
                <a:srgbClr val="17375E"/>
              </a:solidFill>
            </a:endParaRPr>
          </a:p>
          <a:p>
            <a:pPr marL="0" indent="0">
              <a:buNone/>
            </a:pPr>
            <a:endParaRPr lang="ru-RU" sz="1700" b="1" u="sng" dirty="0">
              <a:solidFill>
                <a:srgbClr val="17375E"/>
              </a:solidFill>
            </a:endParaRPr>
          </a:p>
          <a:p>
            <a:pPr marL="0" indent="0">
              <a:buNone/>
            </a:pPr>
            <a:r>
              <a:rPr lang="ru-RU" sz="1700" b="1" u="sng" dirty="0" smtClean="0">
                <a:solidFill>
                  <a:srgbClr val="17375E"/>
                </a:solidFill>
              </a:rPr>
              <a:t>Весенний </a:t>
            </a:r>
            <a:r>
              <a:rPr lang="ru-RU" sz="1700" b="1" u="sng" dirty="0">
                <a:solidFill>
                  <a:srgbClr val="17375E"/>
                </a:solidFill>
              </a:rPr>
              <a:t>цикл</a:t>
            </a:r>
            <a:r>
              <a:rPr lang="ru-RU" sz="1700" dirty="0">
                <a:solidFill>
                  <a:srgbClr val="17375E"/>
                </a:solidFill>
              </a:rPr>
              <a:t/>
            </a:r>
            <a:br>
              <a:rPr lang="ru-RU" sz="1700" dirty="0">
                <a:solidFill>
                  <a:srgbClr val="17375E"/>
                </a:solidFill>
              </a:rPr>
            </a:br>
            <a:r>
              <a:rPr lang="ru-RU" sz="1700" dirty="0" smtClean="0">
                <a:solidFill>
                  <a:srgbClr val="17375E"/>
                </a:solidFill>
              </a:rPr>
              <a:t>Санкт</a:t>
            </a:r>
            <a:r>
              <a:rPr lang="ru-RU" sz="1700" dirty="0">
                <a:solidFill>
                  <a:srgbClr val="17375E"/>
                </a:solidFill>
              </a:rPr>
              <a:t>-Петербург</a:t>
            </a:r>
          </a:p>
          <a:p>
            <a:r>
              <a:rPr lang="ru-RU" sz="1700" b="1" dirty="0">
                <a:solidFill>
                  <a:srgbClr val="17375E"/>
                </a:solidFill>
              </a:rPr>
              <a:t>SNA (</a:t>
            </a:r>
            <a:r>
              <a:rPr lang="ru-RU" sz="1700" b="1" dirty="0" err="1">
                <a:solidFill>
                  <a:srgbClr val="17375E"/>
                </a:solidFill>
              </a:rPr>
              <a:t>Social</a:t>
            </a:r>
            <a:r>
              <a:rPr lang="ru-RU" sz="1700" b="1" dirty="0">
                <a:solidFill>
                  <a:srgbClr val="17375E"/>
                </a:solidFill>
              </a:rPr>
              <a:t> </a:t>
            </a:r>
            <a:r>
              <a:rPr lang="ru-RU" sz="1700" b="1" dirty="0" err="1">
                <a:solidFill>
                  <a:srgbClr val="17375E"/>
                </a:solidFill>
              </a:rPr>
              <a:t>network</a:t>
            </a:r>
            <a:r>
              <a:rPr lang="ru-RU" sz="1700" b="1" dirty="0">
                <a:solidFill>
                  <a:srgbClr val="17375E"/>
                </a:solidFill>
              </a:rPr>
              <a:t> </a:t>
            </a:r>
            <a:r>
              <a:rPr lang="ru-RU" sz="1700" b="1" dirty="0" err="1">
                <a:solidFill>
                  <a:srgbClr val="17375E"/>
                </a:solidFill>
              </a:rPr>
              <a:t>analysis</a:t>
            </a:r>
            <a:r>
              <a:rPr lang="ru-RU" sz="1700" b="1" dirty="0">
                <a:solidFill>
                  <a:srgbClr val="17375E"/>
                </a:solidFill>
              </a:rPr>
              <a:t>): анализ социальных сетей для решения организационных и исследовательских задач</a:t>
            </a:r>
            <a:r>
              <a:rPr lang="ru-RU" sz="1700" dirty="0">
                <a:solidFill>
                  <a:srgbClr val="17375E"/>
                </a:solidFill>
              </a:rPr>
              <a:t/>
            </a:r>
            <a:br>
              <a:rPr lang="ru-RU" sz="1700" dirty="0">
                <a:solidFill>
                  <a:srgbClr val="17375E"/>
                </a:solidFill>
              </a:rPr>
            </a:br>
            <a:r>
              <a:rPr lang="ru-RU" sz="1700" dirty="0">
                <a:solidFill>
                  <a:srgbClr val="17375E"/>
                </a:solidFill>
              </a:rPr>
              <a:t>Пермь</a:t>
            </a:r>
          </a:p>
          <a:p>
            <a:r>
              <a:rPr lang="ru-RU" sz="1700" b="1" dirty="0" err="1" smtClean="0">
                <a:solidFill>
                  <a:srgbClr val="17375E"/>
                </a:solidFill>
              </a:rPr>
              <a:t>Frame</a:t>
            </a:r>
            <a:r>
              <a:rPr lang="ru-RU" sz="1700" b="1" dirty="0" smtClean="0">
                <a:solidFill>
                  <a:srgbClr val="17375E"/>
                </a:solidFill>
              </a:rPr>
              <a:t> </a:t>
            </a:r>
            <a:r>
              <a:rPr lang="ru-RU" sz="1700" b="1" dirty="0" err="1">
                <a:solidFill>
                  <a:srgbClr val="17375E"/>
                </a:solidFill>
              </a:rPr>
              <a:t>or</a:t>
            </a:r>
            <a:r>
              <a:rPr lang="ru-RU" sz="1700" b="1" dirty="0">
                <a:solidFill>
                  <a:srgbClr val="17375E"/>
                </a:solidFill>
              </a:rPr>
              <a:t> </a:t>
            </a:r>
            <a:r>
              <a:rPr lang="ru-RU" sz="1700" b="1" dirty="0" err="1">
                <a:solidFill>
                  <a:srgbClr val="17375E"/>
                </a:solidFill>
              </a:rPr>
              <a:t>game</a:t>
            </a:r>
            <a:r>
              <a:rPr lang="ru-RU" sz="1700" b="1" dirty="0">
                <a:solidFill>
                  <a:srgbClr val="17375E"/>
                </a:solidFill>
              </a:rPr>
              <a:t>: мышление в стиле </a:t>
            </a:r>
            <a:r>
              <a:rPr lang="ru-RU" sz="1700" b="1" dirty="0" err="1">
                <a:solidFill>
                  <a:srgbClr val="17375E"/>
                </a:solidFill>
              </a:rPr>
              <a:t>геймификации</a:t>
            </a:r>
            <a:r>
              <a:rPr lang="ru-RU" sz="1700" dirty="0">
                <a:solidFill>
                  <a:srgbClr val="17375E"/>
                </a:solidFill>
              </a:rPr>
              <a:t/>
            </a:r>
            <a:br>
              <a:rPr lang="ru-RU" sz="1700" dirty="0">
                <a:solidFill>
                  <a:srgbClr val="17375E"/>
                </a:solidFill>
              </a:rPr>
            </a:br>
            <a:r>
              <a:rPr lang="ru-RU" sz="1700" dirty="0">
                <a:solidFill>
                  <a:srgbClr val="17375E"/>
                </a:solidFill>
              </a:rPr>
              <a:t>Нижний Новгород</a:t>
            </a:r>
            <a:endParaRPr lang="ru-RU" sz="1700" dirty="0" smtClean="0">
              <a:solidFill>
                <a:srgbClr val="17375E"/>
              </a:solidFill>
            </a:endParaRPr>
          </a:p>
          <a:p>
            <a:r>
              <a:rPr lang="ru-RU" sz="1700" b="1" dirty="0" smtClean="0">
                <a:solidFill>
                  <a:srgbClr val="17375E"/>
                </a:solidFill>
              </a:rPr>
              <a:t>Методы </a:t>
            </a:r>
            <a:r>
              <a:rPr lang="ru-RU" sz="1700" b="1" dirty="0">
                <a:solidFill>
                  <a:srgbClr val="17375E"/>
                </a:solidFill>
              </a:rPr>
              <a:t>компьютерной лингвистики в социальных и политических </a:t>
            </a:r>
            <a:r>
              <a:rPr lang="ru-RU" sz="1700" b="1" dirty="0" smtClean="0">
                <a:solidFill>
                  <a:srgbClr val="17375E"/>
                </a:solidFill>
              </a:rPr>
              <a:t>науках</a:t>
            </a:r>
            <a:endParaRPr lang="ru-RU" sz="1700" dirty="0">
              <a:solidFill>
                <a:srgbClr val="17375E"/>
              </a:solidFill>
            </a:endParaRPr>
          </a:p>
          <a:p>
            <a:r>
              <a:rPr lang="ru-RU" sz="1700" b="1" dirty="0" smtClean="0">
                <a:solidFill>
                  <a:srgbClr val="17375E"/>
                </a:solidFill>
              </a:rPr>
              <a:t>Конструирование </a:t>
            </a:r>
            <a:r>
              <a:rPr lang="ru-RU" sz="1700" b="1" dirty="0">
                <a:solidFill>
                  <a:srgbClr val="17375E"/>
                </a:solidFill>
              </a:rPr>
              <a:t>идентичностей сообществ: знаки, дискурс, </a:t>
            </a:r>
            <a:r>
              <a:rPr lang="ru-RU" sz="1700" b="1" dirty="0" smtClean="0">
                <a:solidFill>
                  <a:srgbClr val="17375E"/>
                </a:solidFill>
              </a:rPr>
              <a:t>нарратив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63071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14" y="781577"/>
            <a:ext cx="852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17375E"/>
                </a:solidFill>
                <a:latin typeface="Times New Roman" charset="0"/>
                <a:cs typeface="Times New Roman" charset="0"/>
              </a:rPr>
              <a:t>у</a:t>
            </a:r>
            <a:r>
              <a:rPr lang="ru-RU" b="1" dirty="0" smtClean="0">
                <a:solidFill>
                  <a:srgbClr val="17375E"/>
                </a:solidFill>
                <a:latin typeface="Times New Roman" charset="0"/>
                <a:cs typeface="Times New Roman" charset="0"/>
              </a:rPr>
              <a:t>лучшение академической среды университета</a:t>
            </a:r>
            <a:endParaRPr lang="ru-RU" b="1" dirty="0">
              <a:solidFill>
                <a:srgbClr val="17375E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142" y="286926"/>
            <a:ext cx="7856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Конкурс инициативных образовательных проектов -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114" y="6036776"/>
            <a:ext cx="8370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7375E"/>
                </a:solidFill>
                <a:latin typeface="Times New Roman"/>
                <a:cs typeface="Times New Roman"/>
              </a:rPr>
              <a:t>Разработка алгоритма и веб-приложения для преобразования курса лекций в структурированный сценарий учебного мультимедийного онлайн-приложения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114" y="5390445"/>
            <a:ext cx="822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7375E"/>
                </a:solidFill>
                <a:latin typeface="Times New Roman"/>
                <a:cs typeface="Times New Roman"/>
              </a:rPr>
              <a:t>Проблемно-ориентированный подход: формирование исследовательских компетенций в образовательном процессе</a:t>
            </a:r>
          </a:p>
        </p:txBody>
      </p:sp>
      <p:pic>
        <p:nvPicPr>
          <p:cNvPr id="12" name="Изображение 11" descr="Снимок экрана 2014-10-30 в 23.05.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10138" r="23148" b="15679"/>
          <a:stretch/>
        </p:blipFill>
        <p:spPr>
          <a:xfrm>
            <a:off x="1139892" y="1150909"/>
            <a:ext cx="6621219" cy="42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6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ishmuratova\Desktop\Новые исследовател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4"/>
          <a:stretch/>
        </p:blipFill>
        <p:spPr bwMode="auto">
          <a:xfrm>
            <a:off x="796592" y="919596"/>
            <a:ext cx="7940724" cy="45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0109" y="265157"/>
            <a:ext cx="2837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Выездные семинары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1 6"/>
          <p:cNvSpPr/>
          <p:nvPr/>
        </p:nvSpPr>
        <p:spPr>
          <a:xfrm rot="20751827">
            <a:off x="155376" y="4074972"/>
            <a:ext cx="2114885" cy="1534616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Э</a:t>
            </a:r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ксперты</a:t>
            </a:r>
            <a:endParaRPr lang="ru-RU"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Пятно 1 8"/>
          <p:cNvSpPr/>
          <p:nvPr/>
        </p:nvSpPr>
        <p:spPr>
          <a:xfrm rot="710524">
            <a:off x="6587624" y="3997930"/>
            <a:ext cx="2652934" cy="159140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Руководители университета</a:t>
            </a:r>
            <a:endParaRPr lang="ru-RU"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3043331" y="4390044"/>
            <a:ext cx="3179669" cy="1427087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Выпускники КР</a:t>
            </a:r>
            <a:endParaRPr lang="ru-RU"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375" y="5514710"/>
            <a:ext cx="8240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3F82"/>
                </a:solidFill>
                <a:latin typeface="Times New Roman" charset="0"/>
                <a:cs typeface="Times New Roman" charset="0"/>
              </a:rPr>
              <a:t>Целостное представление об основных направлениях развития университета</a:t>
            </a:r>
          </a:p>
          <a:p>
            <a:pPr eaLnBrk="1" hangingPunct="1"/>
            <a:r>
              <a:rPr lang="ru-RU" b="1" dirty="0" smtClean="0">
                <a:solidFill>
                  <a:srgbClr val="003F82"/>
                </a:solidFill>
                <a:latin typeface="Times New Roman" charset="0"/>
                <a:cs typeface="Times New Roman" charset="0"/>
              </a:rPr>
              <a:t>                     Планирование </a:t>
            </a:r>
            <a:r>
              <a:rPr lang="ru-RU" b="1" dirty="0">
                <a:solidFill>
                  <a:srgbClr val="003F82"/>
                </a:solidFill>
                <a:latin typeface="Times New Roman" charset="0"/>
                <a:cs typeface="Times New Roman" charset="0"/>
              </a:rPr>
              <a:t>академической </a:t>
            </a:r>
            <a:r>
              <a:rPr lang="ru-RU" b="1" dirty="0" smtClean="0">
                <a:solidFill>
                  <a:srgbClr val="003F82"/>
                </a:solidFill>
                <a:latin typeface="Times New Roman" charset="0"/>
                <a:cs typeface="Times New Roman" charset="0"/>
              </a:rPr>
              <a:t>карьеры</a:t>
            </a:r>
          </a:p>
          <a:p>
            <a:pPr eaLnBrk="1" hangingPunct="1"/>
            <a:r>
              <a:rPr lang="ru-RU" b="1" dirty="0" smtClean="0">
                <a:solidFill>
                  <a:srgbClr val="003F82"/>
                </a:solidFill>
                <a:latin typeface="Times New Roman" charset="0"/>
                <a:cs typeface="Times New Roman" charset="0"/>
              </a:rPr>
              <a:t>                                         Расширение профессиональных связей</a:t>
            </a:r>
            <a:endParaRPr lang="ru-RU" b="1" dirty="0">
              <a:solidFill>
                <a:srgbClr val="003F82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ru-RU" b="1" dirty="0" smtClean="0">
                <a:solidFill>
                  <a:srgbClr val="003F82"/>
                </a:solidFill>
                <a:latin typeface="Times New Roman" charset="0"/>
                <a:cs typeface="Times New Roman" charset="0"/>
              </a:rPr>
              <a:t>                                                              Опыт экспертов, руководителей, коллег</a:t>
            </a:r>
            <a:endParaRPr lang="ru-RU" b="1" dirty="0">
              <a:solidFill>
                <a:srgbClr val="003F82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5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32" y="238412"/>
            <a:ext cx="4567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Семинары для новых резервистов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Изображение 5" descr="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2904" r="14386" b="17402"/>
          <a:stretch/>
        </p:blipFill>
        <p:spPr>
          <a:xfrm>
            <a:off x="1749778" y="840757"/>
            <a:ext cx="6716891" cy="5227925"/>
          </a:xfrm>
          <a:prstGeom prst="rect">
            <a:avLst/>
          </a:prstGeom>
        </p:spPr>
      </p:pic>
      <p:pic>
        <p:nvPicPr>
          <p:cNvPr id="8" name="Изображение 7" descr="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1" y="427167"/>
            <a:ext cx="1976009" cy="2968655"/>
          </a:xfrm>
          <a:prstGeom prst="rect">
            <a:avLst/>
          </a:prstGeom>
        </p:spPr>
      </p:pic>
      <p:pic>
        <p:nvPicPr>
          <p:cNvPr id="4" name="Изображение 3" descr="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2" r="15409"/>
          <a:stretch/>
        </p:blipFill>
        <p:spPr>
          <a:xfrm>
            <a:off x="391491" y="3604241"/>
            <a:ext cx="2109118" cy="23365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1491" y="6068682"/>
            <a:ext cx="835719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Эффективные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стратегии профессионального становления и развития карьеры в академической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среде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671" y="6367889"/>
            <a:ext cx="767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«Современная наука: исследования, сообщества, рынки».</a:t>
            </a:r>
          </a:p>
        </p:txBody>
      </p:sp>
      <p:pic>
        <p:nvPicPr>
          <p:cNvPr id="9" name="Изображение 8" descr="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6416" r="49537" b="-6416"/>
          <a:stretch/>
        </p:blipFill>
        <p:spPr>
          <a:xfrm>
            <a:off x="2381106" y="763050"/>
            <a:ext cx="3781778" cy="5804894"/>
          </a:xfrm>
          <a:prstGeom prst="rect">
            <a:avLst/>
          </a:prstGeom>
        </p:spPr>
      </p:pic>
      <p:pic>
        <p:nvPicPr>
          <p:cNvPr id="4" name="Изображение 3" descr="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r="23303"/>
          <a:stretch/>
        </p:blipFill>
        <p:spPr>
          <a:xfrm>
            <a:off x="6162883" y="387044"/>
            <a:ext cx="2656561" cy="3603273"/>
          </a:xfrm>
          <a:prstGeom prst="rect">
            <a:avLst/>
          </a:prstGeom>
        </p:spPr>
      </p:pic>
      <p:pic>
        <p:nvPicPr>
          <p:cNvPr id="7" name="Изображение 6" descr="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11883"/>
          <a:stretch/>
        </p:blipFill>
        <p:spPr>
          <a:xfrm rot="20986134">
            <a:off x="341769" y="551209"/>
            <a:ext cx="2096267" cy="2312460"/>
          </a:xfrm>
          <a:prstGeom prst="rect">
            <a:avLst/>
          </a:prstGeom>
        </p:spPr>
      </p:pic>
      <p:pic>
        <p:nvPicPr>
          <p:cNvPr id="10" name="Изображение 9" descr="10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r="23457"/>
          <a:stretch/>
        </p:blipFill>
        <p:spPr>
          <a:xfrm>
            <a:off x="408123" y="3044692"/>
            <a:ext cx="2650771" cy="3193697"/>
          </a:xfrm>
          <a:prstGeom prst="rect">
            <a:avLst/>
          </a:prstGeom>
        </p:spPr>
      </p:pic>
      <p:pic>
        <p:nvPicPr>
          <p:cNvPr id="12" name="Изображение 11" descr="1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r="17747"/>
          <a:stretch/>
        </p:blipFill>
        <p:spPr>
          <a:xfrm rot="1081688">
            <a:off x="5945028" y="3761232"/>
            <a:ext cx="3009402" cy="24771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33095" y="198759"/>
            <a:ext cx="828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Тематические семинары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8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001" y="6043557"/>
            <a:ext cx="8283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«Высшее образование: современные образовательные технологии и форматы»</a:t>
            </a:r>
          </a:p>
        </p:txBody>
      </p:sp>
      <p:pic>
        <p:nvPicPr>
          <p:cNvPr id="6" name="Изображение 5" descr="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" b="11899"/>
          <a:stretch/>
        </p:blipFill>
        <p:spPr>
          <a:xfrm>
            <a:off x="660401" y="951224"/>
            <a:ext cx="7619999" cy="48665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0401" y="203374"/>
            <a:ext cx="828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Тематические семинары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41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shmuratova\Desktop\РАБОЧИЙ СТОЛ             11 июля\Методическая мастерская 2013\Мастерские 2013\Мастерская  Е. Талалакиной -2\Фотографии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t="6921"/>
          <a:stretch/>
        </p:blipFill>
        <p:spPr bwMode="auto">
          <a:xfrm>
            <a:off x="6157233" y="783942"/>
            <a:ext cx="2478767" cy="34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acdev_media\2013-03-27 мастерская\Р¤РѕС‚РѕРіСЂР°С„РёРё РґР»СЏ РЅРѕРІРѕСЃС‚Рё РњР°СЃС‚РµСЂСЃРєР°СЏ Р—. РџРѕРіРѕСЃРѕРІРѕРёМ† 2\IMG_32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19672" b="9548"/>
          <a:stretch/>
        </p:blipFill>
        <p:spPr bwMode="auto">
          <a:xfrm>
            <a:off x="438181" y="274251"/>
            <a:ext cx="1999816" cy="39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acdev_media\2013-02-13 мастерская\IMG_29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12" y="783943"/>
            <a:ext cx="2567725" cy="34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Изображение 6" descr="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1" b="36985"/>
          <a:stretch/>
        </p:blipFill>
        <p:spPr>
          <a:xfrm>
            <a:off x="438181" y="4489450"/>
            <a:ext cx="8197819" cy="21805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6952" y="178874"/>
            <a:ext cx="6514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Методическая мастерская «</a:t>
            </a:r>
            <a:r>
              <a:rPr lang="en-US" sz="2000" b="1" kern="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Profi-T</a:t>
            </a:r>
            <a:r>
              <a:rPr lang="ru-RU" sz="2000" b="1" kern="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»</a:t>
            </a:r>
            <a:endParaRPr lang="ru-RU" sz="1600" b="1" i="1" kern="50" dirty="0" smtClean="0">
              <a:solidFill>
                <a:schemeClr val="tx2">
                  <a:lumMod val="75000"/>
                </a:schemeClr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181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473952"/>
              </p:ext>
            </p:extLst>
          </p:nvPr>
        </p:nvGraphicFramePr>
        <p:xfrm>
          <a:off x="324557" y="931333"/>
          <a:ext cx="8440800" cy="555189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97627"/>
                <a:gridCol w="7043173"/>
              </a:tblGrid>
              <a:tr h="606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февраля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умений критического письма и речи у студентов, или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classroom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critical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community</a:t>
                      </a:r>
                      <a:endParaRPr lang="ru-RU" sz="1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6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марта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Эффективная организация семинарских занятий в рамках практико-ориентированного учебного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курса</a:t>
                      </a:r>
                    </a:p>
                  </a:txBody>
                  <a:tcPr marL="68580" marR="68580" marT="0" marB="0"/>
                </a:tc>
              </a:tr>
              <a:tr h="532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марта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Методика работы с источниками личного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происхождения</a:t>
                      </a:r>
                    </a:p>
                  </a:txBody>
                  <a:tcPr marL="68580" marR="68580" marT="0" marB="0"/>
                </a:tc>
              </a:tr>
              <a:tr h="463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апреля 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курсовых работ в форме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постерной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сессии</a:t>
                      </a:r>
                    </a:p>
                  </a:txBody>
                  <a:tcPr marL="68580" marR="68580" marT="0" marB="0"/>
                </a:tc>
              </a:tr>
              <a:tr h="909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ru-RU" sz="1800" b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мая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Быть современным. Восприятие преподавателей разными студенческими аудиториями. Как работать с разными поколениями студентов?</a:t>
                      </a:r>
                    </a:p>
                  </a:txBody>
                  <a:tcPr marL="68580" marR="68580" marT="0" marB="0"/>
                </a:tc>
              </a:tr>
              <a:tr h="52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октября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IPython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Notebook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математика, визуализация, автоматизация.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Введение в научно-исследовательскую деятельность (НИС)</a:t>
                      </a:r>
                    </a:p>
                  </a:txBody>
                  <a:tcPr marL="68580" marR="68580" marT="0" marB="0"/>
                </a:tc>
              </a:tr>
              <a:tr h="5271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en-US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ноября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Английский без акцента:  работа над интонацией и звуками в публичных выступлениях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0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Игровые методики в образовании: как создавать образовательные игры и играть в них. 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4557" y="340939"/>
            <a:ext cx="8555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Методическая мастерская «</a:t>
            </a:r>
            <a:r>
              <a:rPr lang="en-US" sz="2000" b="1" kern="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Profi-T</a:t>
            </a:r>
            <a:r>
              <a:rPr lang="ru-RU" sz="2000" b="1" kern="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»</a:t>
            </a:r>
            <a:endParaRPr lang="ru-RU" sz="1600" b="1" i="1" kern="50" dirty="0" smtClean="0">
              <a:solidFill>
                <a:schemeClr val="tx2">
                  <a:lumMod val="75000"/>
                </a:schemeClr>
              </a:solidFill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8729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869886"/>
              </p:ext>
            </p:extLst>
          </p:nvPr>
        </p:nvGraphicFramePr>
        <p:xfrm>
          <a:off x="542261" y="1368864"/>
          <a:ext cx="8079628" cy="4899458"/>
        </p:xfrm>
        <a:graphic>
          <a:graphicData uri="http://schemas.openxmlformats.org/drawingml/2006/table">
            <a:tbl>
              <a:tblPr/>
              <a:tblGrid>
                <a:gridCol w="1997656"/>
                <a:gridCol w="3115157"/>
                <a:gridCol w="2966815"/>
              </a:tblGrid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"/>
                        </a:rPr>
                        <a:t>Агадуллина Елена Рафиковна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Багратиони Константин Амиранович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"/>
                        </a:rPr>
                        <a:t>Белькович Родион Юрьевич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Куманьков Арсений Дмитриевич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5"/>
                        </a:rPr>
                        <a:t>Воскобойников Олег Сергеевич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Долгорукова Наталья Михайловна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Щербакова Елизавета Александровна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Григорьева Светлана Александровна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Федотова Идалия Вячеславовна +79104461964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7"/>
                        </a:rPr>
                        <a:t>Григорян Лусине Корюновна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Лыткина Екатерина Ивановна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Хитров Арсений Вячеславович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8"/>
                        </a:rPr>
                        <a:t>Дагаев Дмитрий Александрович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Бекларян Армен Левонович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Стариковская Татьяна Андреевна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9"/>
                        </a:rPr>
                        <a:t>Карабекян Даниел Самвелович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Месропян Владимир Рудольфович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Климов Алексей Александрович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0"/>
                        </a:rPr>
                        <a:t>Карпов Александр Викторович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Каленкова Анна Алексеевна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Мячин Алексей Леонидович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1"/>
                        </a:rPr>
                        <a:t>Кисельгоф Софья Геннадьевна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Якушкина Татьяна Сергеевна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Коновалова Евгения Михайловна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2"/>
                        </a:rPr>
                        <a:t>Котельникова Зоя Владиславовна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Давий Анна Олеговна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Чернович Елена Михайловна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3"/>
                        </a:rPr>
                        <a:t>Летучий Александр Борисович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Тагабилева Мария Геннатуловна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Волконская Мария Андреевна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4"/>
                        </a:rPr>
                        <a:t>Лытаева Мария Александровна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Костина Анна Станиславна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5"/>
                        </a:rPr>
                        <a:t>Максименкова Ольга Вениаминовна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6"/>
                        </a:rPr>
                        <a:t>Мандрикова Елена  Юрьевна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Юрченко Анна Николаевна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7"/>
                        </a:rPr>
                        <a:t>Мерзляков Сергей Анатольевич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Габриелова Елена Валерьевна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Давыдова Ирина Александровна (не дозвонилась)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8"/>
                        </a:rPr>
                        <a:t>Натхов Тимур Владимирович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Абелинскайте Вера Эдуардовна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Конобеева Елена Алексеевна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19"/>
                        </a:rPr>
                        <a:t>Орел Екатерина Алексеевна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Шершаков Сергей Андреевич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0"/>
                        </a:rPr>
                        <a:t>Павлов Александр Владимирович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Логунова Ольга Сергеевна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1"/>
                        </a:rPr>
                        <a:t>Пашкевич Анна Валерьевна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Большаков Никита Викторович (на следующей неделе)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Гладышева Анна Алексеевна планируется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2"/>
                        </a:rPr>
                        <a:t>Пеникас Генрих Иозович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Янкевич Семён Васильевич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Ипатова Ирина Борисовна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3"/>
                        </a:rPr>
                        <a:t>Погосова Зинаида Михайловна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Журавлев Михаил Сергеевич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Денисова Александра Юрьевна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4"/>
                        </a:rPr>
                        <a:t>Полухина  Елизавета Валерьевна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Дроздова Анна Андреевна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5"/>
                        </a:rPr>
                        <a:t>Родионова Лилия  Анатольевна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6"/>
                        </a:rPr>
                        <a:t>Савельева Алина Вячеславовна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7"/>
                        </a:rPr>
                        <a:t>Семенова Мария Владимировна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Костров Александр Владимирович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Стрельцова Екатерина Александровна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8"/>
                        </a:rPr>
                        <a:t>Соболева  Ирина  Владимировна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Гуляев Роман Владимирович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Сувалко Александр Сергеевич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29"/>
                        </a:rPr>
                        <a:t>Степанова Анастасия Николаевна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Лагутаева Дарья Александровна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Еделькина Анастасия Александровна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0"/>
                        </a:rPr>
                        <a:t>Талалакина Екатерина Викторовна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Чернышев Всеволод Леонидович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Георгий Алексеевич Мороз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1"/>
                        </a:rPr>
                        <a:t>Татарко Александр Николаевич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2"/>
                        </a:rPr>
                        <a:t>Хавенсон Татьяна Евгеньевна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Лауринавичюте Анна Кестучё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3"/>
                        </a:rPr>
                        <a:t>Хачатурова Милана Радионовна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4"/>
                        </a:rPr>
                        <a:t>Цыганова Любовь Александровна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5"/>
                        </a:rPr>
                        <a:t>Шаповалов Иван Александрович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6"/>
                        </a:rPr>
                        <a:t>Лежнина Юля Павловна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Глазков Константин Павлович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Копылова Анастасия Олеговна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7"/>
                        </a:rPr>
                        <a:t>Малков  Егор Сергеевич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Талавер Александра Владимировна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Михайлов Александр Андреевич 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8"/>
                        </a:rPr>
                        <a:t>Игнатов  Дмитрий Игоревич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Кашницкий Илья Савельевич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Петрущенко Всеволод Владимирович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39"/>
                        </a:rPr>
                        <a:t>Гаспарян  Ольга Тиграновна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Настыч Мария Александровна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0"/>
                        </a:rPr>
                        <a:t>Дьячкова Эльза Анатольевна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Лешуков Олег Валерьевич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Исаева Наталья Витальевна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1"/>
                        </a:rPr>
                        <a:t>Ерохина Юлия Владимировна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Матвеев Сергей Рафисович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2"/>
                        </a:rPr>
                        <a:t>Щуров  Илья Валерьевич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Филимонов Дмитрий Андреевич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Смирнов Евгений Юрьевич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3"/>
                        </a:rPr>
                        <a:t>Пасько Юлия Валерьевна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4"/>
                        </a:rPr>
                        <a:t>Федоровых Даниил Александрович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Савина Татьяна Федоровна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5"/>
                        </a:rPr>
                        <a:t>Хомутский  Константин Игоревич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88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6"/>
                        </a:rPr>
                        <a:t>Кокорева Мария Сергеевна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Петрова Юлия Андреевна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Улугова Азиза Эркиновна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757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7"/>
                        </a:rPr>
                        <a:t>Левина Татьяна Владимировна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Шамис Дарья Алексеевна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8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8"/>
                        </a:rPr>
                        <a:t>Ястребцева Анастасия Валерьевна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Лазутина Ирина Викторовна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Касаткина Александра Сергеевна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49"/>
                        </a:rPr>
                        <a:t>Незнанов Алексей Андреевич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Шнурников Игорь Николаевич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Зонтов Юрий Владимирович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093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50"/>
                        </a:rPr>
                        <a:t>Шевчук Полина Павловна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Кононенко Ростислав Вадимович 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51"/>
                        </a:rPr>
                        <a:t>Куприянова Юлия Андреевна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Куюмжиян Каринэ Георгиевна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Самохвалова Наталия Евгеньевна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648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52"/>
                        </a:rPr>
                        <a:t>Пересадько Татьяна Владимировна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Сорокин Александр Владимирович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Шиханцов</a:t>
                      </a: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Алексей Святославович</a:t>
                      </a:r>
                    </a:p>
                  </a:txBody>
                  <a:tcPr marL="6814" marR="6814" marT="6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0030" y="390764"/>
            <a:ext cx="7841859" cy="59702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21386F"/>
                </a:solidFill>
                <a:latin typeface="Times New Roman"/>
                <a:cs typeface="Times New Roman"/>
              </a:rPr>
              <a:t>Индивидуальные встречи с наставниками</a:t>
            </a:r>
            <a:endParaRPr lang="ru-RU" sz="2000" b="1" dirty="0">
              <a:solidFill>
                <a:srgbClr val="21386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309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10626" t="24732" r="38873" b="43178"/>
          <a:stretch/>
        </p:blipFill>
        <p:spPr bwMode="auto">
          <a:xfrm>
            <a:off x="593023" y="1151905"/>
            <a:ext cx="7945408" cy="4930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483" y="270454"/>
            <a:ext cx="531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Стажировки «Будущих профессоров»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865" y="6434464"/>
            <a:ext cx="4921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http</a:t>
            </a:r>
            <a:r>
              <a:rPr lang="en-US" sz="1600" b="1" u="sng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://academics.hse.ru/article/study_courses/map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174" y="6082379"/>
            <a:ext cx="522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Интерактивная карта стажировок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9410" r="38107" b="35560"/>
          <a:stretch/>
        </p:blipFill>
        <p:spPr bwMode="auto">
          <a:xfrm>
            <a:off x="410483" y="968461"/>
            <a:ext cx="3256615" cy="268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ятно 1 8"/>
          <p:cNvSpPr/>
          <p:nvPr/>
        </p:nvSpPr>
        <p:spPr>
          <a:xfrm rot="188283">
            <a:off x="5872088" y="276800"/>
            <a:ext cx="2664946" cy="175021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Презентация итогов</a:t>
            </a:r>
            <a:endParaRPr lang="ru-RU"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93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1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1127125" y="37655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3" name="Название 1"/>
          <p:cNvSpPr>
            <a:spLocks noGrp="1"/>
          </p:cNvSpPr>
          <p:nvPr>
            <p:ph type="title"/>
          </p:nvPr>
        </p:nvSpPr>
        <p:spPr>
          <a:xfrm>
            <a:off x="2067567" y="361950"/>
            <a:ext cx="6300321" cy="584200"/>
          </a:xfrm>
        </p:spPr>
        <p:txBody>
          <a:bodyPr/>
          <a:lstStyle/>
          <a:p>
            <a:r>
              <a:rPr kumimoji="0" 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Динамика численности группы высокого профессионального потенциала НИУ ВШЭ</a:t>
            </a:r>
            <a:br>
              <a:rPr kumimoji="0" 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</a:br>
            <a:r>
              <a:rPr kumimoji="0" lang="ru-RU" sz="22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2007-2014 гг.</a:t>
            </a:r>
            <a:endParaRPr kumimoji="0" lang="ru-RU" sz="2200" b="1" dirty="0">
              <a:solidFill>
                <a:schemeClr val="bg1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39608"/>
              </p:ext>
            </p:extLst>
          </p:nvPr>
        </p:nvGraphicFramePr>
        <p:xfrm>
          <a:off x="-1667983" y="6701896"/>
          <a:ext cx="8229600" cy="390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072734"/>
              </p:ext>
            </p:extLst>
          </p:nvPr>
        </p:nvGraphicFramePr>
        <p:xfrm>
          <a:off x="721783" y="1513681"/>
          <a:ext cx="7815439" cy="450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1963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93187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93188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3189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3190" name="Rectangle 32"/>
          <p:cNvSpPr>
            <a:spLocks noChangeArrowheads="1"/>
          </p:cNvSpPr>
          <p:nvPr/>
        </p:nvSpPr>
        <p:spPr bwMode="auto">
          <a:xfrm>
            <a:off x="2455863" y="23304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25810" y="189024"/>
            <a:ext cx="6562868" cy="8588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Структура управления </a:t>
            </a:r>
            <a:br>
              <a:rPr lang="ru-RU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деятельностью кадрового резерва НИУ ВШЭ</a:t>
            </a:r>
            <a:endParaRPr lang="ru-RU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80" y="1352973"/>
            <a:ext cx="8501165" cy="5284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u="sng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На уровне университета</a:t>
            </a:r>
            <a:endParaRPr lang="ru-RU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Проректор - М.М. Юдкевич (общее руководство)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Советник проректора - Т.В. Ишмуратова (содержание и координация деятельности кадрового резерва)</a:t>
            </a: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endParaRPr lang="ru-RU" b="1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Управление академического развития</a:t>
            </a:r>
            <a:endParaRPr lang="ru-RU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Начальник УАР - А.В</a:t>
            </a:r>
            <a:r>
              <a:rPr lang="ru-RU" dirty="0">
                <a:solidFill>
                  <a:srgbClr val="17375E"/>
                </a:solidFill>
                <a:latin typeface="Times New Roman"/>
                <a:cs typeface="Times New Roman"/>
              </a:rPr>
              <a:t>. </a:t>
            </a: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Гришина</a:t>
            </a: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Менеджеры по направлениям:</a:t>
            </a:r>
          </a:p>
          <a:p>
            <a:pPr algn="just">
              <a:lnSpc>
                <a:spcPct val="80000"/>
              </a:lnSpc>
            </a:pPr>
            <a:endParaRPr lang="ru-RU" b="1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Экспертный совет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Представители руководства и выпускники кадрового резерва</a:t>
            </a:r>
            <a:endParaRPr lang="ru-RU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endParaRPr lang="ru-RU" b="1" u="sng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ru-RU" b="1" u="sng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На уровне филиалов 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17375E"/>
                </a:solidFill>
                <a:latin typeface="Times New Roman"/>
                <a:cs typeface="Times New Roman"/>
              </a:rPr>
              <a:t>Координаторы по кадровому резерву</a:t>
            </a:r>
            <a:endParaRPr lang="ru-RU" b="1" u="sng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endParaRPr lang="ru-RU" b="1" u="sng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ru-RU" b="1" u="sng" dirty="0" smtClean="0">
                <a:solidFill>
                  <a:srgbClr val="17375E"/>
                </a:solidFill>
                <a:latin typeface="Times New Roman"/>
                <a:cs typeface="Times New Roman"/>
              </a:rPr>
              <a:t>На </a:t>
            </a:r>
            <a:r>
              <a:rPr lang="ru-RU" b="1" u="sng" dirty="0">
                <a:solidFill>
                  <a:srgbClr val="17375E"/>
                </a:solidFill>
                <a:latin typeface="Times New Roman"/>
                <a:cs typeface="Times New Roman"/>
              </a:rPr>
              <a:t>уровне подразделений</a:t>
            </a:r>
          </a:p>
          <a:p>
            <a:pPr algn="just">
              <a:lnSpc>
                <a:spcPct val="80000"/>
              </a:lnSpc>
            </a:pPr>
            <a:endParaRPr lang="ru-RU" sz="1900" dirty="0" smtClean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80000"/>
              </a:lnSpc>
            </a:pPr>
            <a:r>
              <a:rPr lang="ru-RU" sz="190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Ответственные за работу с группами кадрового резерва</a:t>
            </a:r>
            <a:endParaRPr lang="ru-RU" sz="1900" dirty="0">
              <a:solidFill>
                <a:srgbClr val="17375E"/>
              </a:solidFill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ru-RU" sz="1900" b="1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51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26627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/>
            </a:r>
            <a:br>
              <a:rPr lang="ru-RU" sz="10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</a:br>
            <a:endParaRPr lang="ru-RU" sz="1000">
              <a:solidFill>
                <a:srgbClr val="000000"/>
              </a:solidFill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</a:t>
            </a:r>
          </a:p>
          <a:p>
            <a:pPr eaLnBrk="0" hangingPunct="0"/>
            <a:endParaRPr lang="ru-RU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26628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26629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              </a:t>
            </a:r>
            <a:endParaRPr lang="ru-RU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2765" y="358635"/>
            <a:ext cx="695642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charset="-128"/>
                <a:cs typeface="+mn-cs"/>
              </a:rPr>
              <a:t>Сайт «Академическое развитие»</a:t>
            </a:r>
            <a:endParaRPr lang="ru-RU" sz="24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charset="-128"/>
                <a:cs typeface="+mn-cs"/>
              </a:rPr>
              <a:t> </a:t>
            </a:r>
            <a:endParaRPr lang="ru-RU" sz="24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pic>
        <p:nvPicPr>
          <p:cNvPr id="18" name="Picture 3" descr="C:\Users\User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35" y="5370879"/>
            <a:ext cx="1283035" cy="10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Изображение 2" descr="Снимок экрана 2012-10-08 в 17.06.38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396423"/>
            <a:ext cx="7867537" cy="436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91329" y="5906012"/>
            <a:ext cx="3689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F82"/>
                </a:solidFill>
                <a:latin typeface="Times New Roman"/>
                <a:cs typeface="Times New Roman"/>
              </a:rPr>
              <a:t>http://</a:t>
            </a:r>
            <a:r>
              <a:rPr lang="en-US" sz="2000" b="1" dirty="0" err="1">
                <a:solidFill>
                  <a:srgbClr val="003F82"/>
                </a:solidFill>
                <a:latin typeface="Times New Roman"/>
                <a:cs typeface="Times New Roman"/>
              </a:rPr>
              <a:t>academics.hse.ru</a:t>
            </a:r>
            <a:r>
              <a:rPr lang="en-US" sz="2000" b="1" dirty="0">
                <a:solidFill>
                  <a:srgbClr val="003F82"/>
                </a:solidFill>
                <a:latin typeface="Times New Roman"/>
                <a:cs typeface="Times New Roman"/>
              </a:rPr>
              <a:t>/</a:t>
            </a:r>
            <a:r>
              <a:rPr lang="en-US" sz="2000" b="1" dirty="0" err="1">
                <a:solidFill>
                  <a:srgbClr val="003F82"/>
                </a:solidFill>
                <a:latin typeface="Times New Roman"/>
                <a:cs typeface="Times New Roman"/>
              </a:rPr>
              <a:t>kr</a:t>
            </a:r>
            <a:r>
              <a:rPr lang="en-US" sz="2000" b="1" dirty="0">
                <a:solidFill>
                  <a:srgbClr val="003F82"/>
                </a:solidFill>
                <a:latin typeface="Times New Roman"/>
                <a:cs typeface="Times New Roman"/>
              </a:rPr>
              <a:t>/main</a:t>
            </a:r>
            <a:endParaRPr lang="ru-RU" sz="2000" b="1" dirty="0">
              <a:solidFill>
                <a:srgbClr val="003F8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21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1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1127125" y="37655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3" name="Название 1"/>
          <p:cNvSpPr>
            <a:spLocks noGrp="1"/>
          </p:cNvSpPr>
          <p:nvPr>
            <p:ph type="title"/>
          </p:nvPr>
        </p:nvSpPr>
        <p:spPr>
          <a:xfrm>
            <a:off x="2519124" y="361950"/>
            <a:ext cx="5394326" cy="584200"/>
          </a:xfrm>
        </p:spPr>
        <p:txBody>
          <a:bodyPr/>
          <a:lstStyle/>
          <a:p>
            <a:r>
              <a:rPr kumimoji="0" lang="ru-RU" sz="24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Категории кадрового резерва</a:t>
            </a:r>
            <a:endParaRPr kumimoji="0" lang="ru-RU" sz="2400" b="1" dirty="0">
              <a:solidFill>
                <a:schemeClr val="bg1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526848"/>
              </p:ext>
            </p:extLst>
          </p:nvPr>
        </p:nvGraphicFramePr>
        <p:xfrm>
          <a:off x="-1667983" y="6701896"/>
          <a:ext cx="8229600" cy="390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2"/>
          <p:cNvSpPr txBox="1">
            <a:spLocks noChangeArrowheads="1"/>
          </p:cNvSpPr>
          <p:nvPr/>
        </p:nvSpPr>
        <p:spPr bwMode="auto">
          <a:xfrm>
            <a:off x="457199" y="1176338"/>
            <a:ext cx="8348133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endParaRPr lang="ru-RU" sz="1600" dirty="0" smtClean="0"/>
          </a:p>
          <a:p>
            <a:pPr algn="just">
              <a:defRPr/>
            </a:pPr>
            <a:r>
              <a:rPr lang="ru-RU" sz="2100" b="1" dirty="0">
                <a:solidFill>
                  <a:srgbClr val="003F82"/>
                </a:solidFill>
                <a:latin typeface="Times New Roman"/>
                <a:cs typeface="Times New Roman"/>
              </a:rPr>
              <a:t>«Будущие преподаватели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»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— лучшие студенты, обучающиеся 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по магистерским программам, и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аспиранты, 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наиболее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перспективные 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для будущей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академической деятельности</a:t>
            </a:r>
            <a:r>
              <a:rPr lang="ru-RU" sz="2100" dirty="0" smtClean="0"/>
              <a:t>; </a:t>
            </a:r>
            <a:endParaRPr lang="ru-RU" sz="2100" dirty="0">
              <a:solidFill>
                <a:srgbClr val="003F82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100" b="1" dirty="0" smtClean="0">
                <a:solidFill>
                  <a:srgbClr val="003F82"/>
                </a:solidFill>
                <a:latin typeface="Times New Roman"/>
                <a:cs typeface="Times New Roman"/>
              </a:rPr>
              <a:t>«Новые преподаватели»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— перспективные преподаватели до 30 лет, имеющие стаж работы на полной преподавательской ставке в НИУ ВШЭ, не более 2 лет.</a:t>
            </a:r>
          </a:p>
          <a:p>
            <a:pPr algn="just">
              <a:defRPr/>
            </a:pPr>
            <a:r>
              <a:rPr lang="ru-RU" sz="2100" b="1" dirty="0" smtClean="0">
                <a:solidFill>
                  <a:srgbClr val="003F82"/>
                </a:solidFill>
                <a:latin typeface="Times New Roman"/>
                <a:cs typeface="Times New Roman"/>
              </a:rPr>
              <a:t>«Новые исследователи»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— 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перспективные сотрудники научных подразделений (научно-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учебных, международных 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научно-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учебных и учебно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-исследовательских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лабораторий, институтов, центров)</a:t>
            </a:r>
            <a:r>
              <a:rPr lang="ru-RU" sz="2100" dirty="0">
                <a:solidFill>
                  <a:srgbClr val="003F82"/>
                </a:solidFill>
                <a:latin typeface="Times New Roman"/>
                <a:cs typeface="Times New Roman"/>
              </a:rPr>
              <a:t>, занимающие научные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должности на полную ставку в НИУ ВШЭ не более 2 лет.</a:t>
            </a:r>
            <a:r>
              <a:rPr lang="ru-RU" sz="2100" dirty="0" smtClean="0">
                <a:latin typeface="Times New Roman"/>
                <a:cs typeface="Times New Roman"/>
              </a:rPr>
              <a:t> </a:t>
            </a:r>
          </a:p>
          <a:p>
            <a:pPr algn="just">
              <a:defRPr/>
            </a:pPr>
            <a:r>
              <a:rPr lang="ru-RU" sz="2100" b="1" dirty="0" smtClean="0">
                <a:solidFill>
                  <a:srgbClr val="003F82"/>
                </a:solidFill>
                <a:latin typeface="Times New Roman"/>
                <a:cs typeface="Times New Roman"/>
              </a:rPr>
              <a:t>«Будущие профессора» </a:t>
            </a:r>
            <a:r>
              <a:rPr lang="ru-RU" sz="2100" dirty="0" smtClean="0">
                <a:solidFill>
                  <a:srgbClr val="003F82"/>
                </a:solidFill>
                <a:latin typeface="Times New Roman"/>
                <a:cs typeface="Times New Roman"/>
              </a:rPr>
              <a:t>— наиболее перспективные с точки зрения академического развития преподаватели до 35 лет, имеющие ученую степень.</a:t>
            </a:r>
          </a:p>
          <a:p>
            <a:pPr algn="just">
              <a:defRPr/>
            </a:pPr>
            <a:endParaRPr lang="ru-RU" sz="2100" dirty="0">
              <a:solidFill>
                <a:srgbClr val="003F8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684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1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1127125" y="37655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3" name="Название 1"/>
          <p:cNvSpPr>
            <a:spLocks noGrp="1"/>
          </p:cNvSpPr>
          <p:nvPr>
            <p:ph type="title"/>
          </p:nvPr>
        </p:nvSpPr>
        <p:spPr>
          <a:xfrm>
            <a:off x="2166346" y="361950"/>
            <a:ext cx="5394326" cy="584200"/>
          </a:xfrm>
        </p:spPr>
        <p:txBody>
          <a:bodyPr/>
          <a:lstStyle/>
          <a:p>
            <a:r>
              <a:rPr kumimoji="0" lang="ru-RU" sz="28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Распределение по категориям</a:t>
            </a:r>
            <a:endParaRPr kumimoji="0" lang="ru-RU" sz="2800" b="1" dirty="0">
              <a:solidFill>
                <a:schemeClr val="bg1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66720"/>
              </p:ext>
            </p:extLst>
          </p:nvPr>
        </p:nvGraphicFramePr>
        <p:xfrm>
          <a:off x="-1667983" y="6701896"/>
          <a:ext cx="8229600" cy="390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471567"/>
              </p:ext>
            </p:extLst>
          </p:nvPr>
        </p:nvGraphicFramePr>
        <p:xfrm>
          <a:off x="380998" y="1497539"/>
          <a:ext cx="8226779" cy="46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44336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1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1127125" y="37655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3" name="Название 1"/>
          <p:cNvSpPr>
            <a:spLocks noGrp="1"/>
          </p:cNvSpPr>
          <p:nvPr>
            <p:ph type="title"/>
          </p:nvPr>
        </p:nvSpPr>
        <p:spPr>
          <a:xfrm>
            <a:off x="2166346" y="361950"/>
            <a:ext cx="5394326" cy="584200"/>
          </a:xfrm>
        </p:spPr>
        <p:txBody>
          <a:bodyPr/>
          <a:lstStyle/>
          <a:p>
            <a:r>
              <a:rPr kumimoji="0" lang="ru-RU" sz="28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Состав кадрового резерва - 2014</a:t>
            </a:r>
            <a:endParaRPr kumimoji="0" lang="ru-RU" sz="2800" b="1" dirty="0">
              <a:solidFill>
                <a:schemeClr val="bg1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756880"/>
              </p:ext>
            </p:extLst>
          </p:nvPr>
        </p:nvGraphicFramePr>
        <p:xfrm>
          <a:off x="-1667983" y="6701896"/>
          <a:ext cx="8229600" cy="390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24702" y="2359731"/>
            <a:ext cx="980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C2A55"/>
                </a:solidFill>
                <a:latin typeface="Times New Roman" pitchFamily="18" charset="0"/>
                <a:cs typeface="Times New Roman" pitchFamily="18" charset="0"/>
              </a:rPr>
              <a:t>267</a:t>
            </a:r>
            <a:endParaRPr lang="ru-RU" sz="3200" b="1" dirty="0">
              <a:solidFill>
                <a:srgbClr val="1C2A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Изображение 5" descr="107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8076"/>
          <a:stretch/>
        </p:blipFill>
        <p:spPr>
          <a:xfrm>
            <a:off x="2727325" y="1391340"/>
            <a:ext cx="2525889" cy="2107142"/>
          </a:xfrm>
          <a:prstGeom prst="rect">
            <a:avLst/>
          </a:prstGeom>
        </p:spPr>
      </p:pic>
      <p:pic>
        <p:nvPicPr>
          <p:cNvPr id="8" name="Изображение 7" descr="106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0" b="22381"/>
          <a:stretch/>
        </p:blipFill>
        <p:spPr>
          <a:xfrm>
            <a:off x="1041325" y="3375004"/>
            <a:ext cx="2292499" cy="3253002"/>
          </a:xfrm>
          <a:prstGeom prst="rect">
            <a:avLst/>
          </a:prstGeom>
        </p:spPr>
      </p:pic>
      <p:pic>
        <p:nvPicPr>
          <p:cNvPr id="10" name="Изображение 9" descr="105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25282"/>
          <a:stretch/>
        </p:blipFill>
        <p:spPr>
          <a:xfrm rot="441355">
            <a:off x="5630233" y="1414825"/>
            <a:ext cx="2441224" cy="2967919"/>
          </a:xfrm>
          <a:prstGeom prst="rect">
            <a:avLst/>
          </a:prstGeom>
        </p:spPr>
      </p:pic>
      <p:pic>
        <p:nvPicPr>
          <p:cNvPr id="11" name="Изображение 10" descr="104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6" r="19478"/>
          <a:stretch/>
        </p:blipFill>
        <p:spPr>
          <a:xfrm>
            <a:off x="6561617" y="3765550"/>
            <a:ext cx="2176715" cy="2699808"/>
          </a:xfrm>
          <a:prstGeom prst="rect">
            <a:avLst/>
          </a:prstGeom>
        </p:spPr>
      </p:pic>
      <p:pic>
        <p:nvPicPr>
          <p:cNvPr id="14" name="Изображение 13" descr="10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364">
            <a:off x="3834764" y="3498482"/>
            <a:ext cx="1982473" cy="2978363"/>
          </a:xfrm>
          <a:prstGeom prst="rect">
            <a:avLst/>
          </a:prstGeom>
        </p:spPr>
      </p:pic>
      <p:pic>
        <p:nvPicPr>
          <p:cNvPr id="16" name="Изображение 15" descr="5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b="41975"/>
          <a:stretch/>
        </p:blipFill>
        <p:spPr>
          <a:xfrm rot="21223822">
            <a:off x="225778" y="1389752"/>
            <a:ext cx="2309299" cy="23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72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Изображение 1" descr="схема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1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4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59" name="Rectangle 25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-242888" y="1906588"/>
            <a:ext cx="24304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1" name="Rectangle 30"/>
          <p:cNvSpPr>
            <a:spLocks noChangeArrowheads="1"/>
          </p:cNvSpPr>
          <p:nvPr/>
        </p:nvSpPr>
        <p:spPr bwMode="auto">
          <a:xfrm>
            <a:off x="-242888" y="1906588"/>
            <a:ext cx="29702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1127125" y="3765550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463" name="Название 1"/>
          <p:cNvSpPr>
            <a:spLocks noGrp="1"/>
          </p:cNvSpPr>
          <p:nvPr>
            <p:ph type="title"/>
          </p:nvPr>
        </p:nvSpPr>
        <p:spPr>
          <a:xfrm>
            <a:off x="1985592" y="361950"/>
            <a:ext cx="6559793" cy="584200"/>
          </a:xfrm>
        </p:spPr>
        <p:txBody>
          <a:bodyPr/>
          <a:lstStyle/>
          <a:p>
            <a:r>
              <a:rPr kumimoji="0" lang="ru-RU" sz="2800" b="1" dirty="0" smtClean="0">
                <a:solidFill>
                  <a:schemeClr val="bg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Права и возможности резервистов</a:t>
            </a:r>
            <a:endParaRPr kumimoji="0" lang="ru-RU" sz="2800" b="1" dirty="0">
              <a:solidFill>
                <a:schemeClr val="bg1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16197"/>
              </p:ext>
            </p:extLst>
          </p:nvPr>
        </p:nvGraphicFramePr>
        <p:xfrm>
          <a:off x="-1667983" y="6701896"/>
          <a:ext cx="8229600" cy="390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86073"/>
              </p:ext>
            </p:extLst>
          </p:nvPr>
        </p:nvGraphicFramePr>
        <p:xfrm>
          <a:off x="233916" y="1375338"/>
          <a:ext cx="8644270" cy="5052832"/>
        </p:xfrm>
        <a:graphic>
          <a:graphicData uri="http://schemas.openxmlformats.org/drawingml/2006/table">
            <a:tbl>
              <a:tblPr firstRow="1" bandRow="1"/>
              <a:tblGrid>
                <a:gridCol w="8644270"/>
              </a:tblGrid>
              <a:tr h="801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«Будущие преподаватели»</a:t>
                      </a:r>
                      <a:endParaRPr lang="ru-RU" sz="18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участие в проектах и мероприятиях кадрового резерва НИУ ВШЭ;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повышение квалификации в рамках программ НИУ ВШЭ.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2" marR="59202" marT="29601" marB="29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«Новые преподаватели»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стартовый грант (надбавка); 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сокращение учебной нагрузки на 25%;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участие в проектах и мероприятиях кадрового резерва НИУ ВШЭ;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повышение квалификации в рамках программ НИУ ВШЭ.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2" marR="59202" marT="29601" marB="29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97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«Новые исследователи»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стартовый грант (надбавка);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участие в проектах и мероприятиях кадрового резерва НИУ ВШЭ;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повышение квалификации в рамках программ НИУ ВШЭ 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02" marR="59202" marT="29601" marB="29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81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«Будущие профессора»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сокращение учебной нагрузки на 25%;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право на длительную стажировку и участие в программах повышения квалификации в ведущих мировых университетах и исследовательских </a:t>
                      </a:r>
                      <a:r>
                        <a:rPr lang="ru-RU" sz="1500" b="1" kern="1200" dirty="0" smtClean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центрах, а также в рамках программ НИУ ВШЭ;</a:t>
                      </a:r>
                      <a:endParaRPr lang="ru-RU" sz="1500" b="1" dirty="0">
                        <a:solidFill>
                          <a:srgbClr val="21386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участие в проектах и мероприятиях кадрового резерва НИУ </a:t>
                      </a:r>
                      <a:r>
                        <a:rPr lang="ru-RU" sz="1500" b="1" kern="1200" dirty="0" smtClean="0">
                          <a:solidFill>
                            <a:srgbClr val="21386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ВШЭ.</a:t>
                      </a:r>
                    </a:p>
                  </a:txBody>
                  <a:tcPr marL="59202" marR="59202" marT="29601" marB="296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2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35"/>
          <p:cNvGrpSpPr>
            <a:grpSpLocks/>
          </p:cNvGrpSpPr>
          <p:nvPr/>
        </p:nvGrpSpPr>
        <p:grpSpPr bwMode="auto">
          <a:xfrm>
            <a:off x="187325" y="457199"/>
            <a:ext cx="4525964" cy="5254626"/>
            <a:chOff x="2642626" y="533842"/>
            <a:chExt cx="3883504" cy="4788151"/>
          </a:xfrm>
          <a:solidFill>
            <a:schemeClr val="accent1"/>
          </a:solidFill>
        </p:grpSpPr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4330336" y="3097167"/>
              <a:ext cx="2153566" cy="2224826"/>
            </a:xfrm>
            <a:custGeom>
              <a:avLst/>
              <a:gdLst>
                <a:gd name="T0" fmla="*/ 1528611 w 2235200"/>
                <a:gd name="T1" fmla="*/ 354723 h 2235200"/>
                <a:gd name="T2" fmla="*/ 1696124 w 2235200"/>
                <a:gd name="T3" fmla="*/ 209504 h 2235200"/>
                <a:gd name="T4" fmla="*/ 1829947 w 2235200"/>
                <a:gd name="T5" fmla="*/ 325511 h 2235200"/>
                <a:gd name="T6" fmla="*/ 1720603 w 2235200"/>
                <a:gd name="T7" fmla="*/ 521155 h 2235200"/>
                <a:gd name="T8" fmla="*/ 1894336 w 2235200"/>
                <a:gd name="T9" fmla="*/ 832027 h 2235200"/>
                <a:gd name="T10" fmla="*/ 2113015 w 2235200"/>
                <a:gd name="T11" fmla="*/ 832021 h 2235200"/>
                <a:gd name="T12" fmla="*/ 2143350 w 2235200"/>
                <a:gd name="T13" fmla="*/ 1009755 h 2235200"/>
                <a:gd name="T14" fmla="*/ 1937859 w 2235200"/>
                <a:gd name="T15" fmla="*/ 1087016 h 2235200"/>
                <a:gd name="T16" fmla="*/ 1877522 w 2235200"/>
                <a:gd name="T17" fmla="*/ 1440528 h 2235200"/>
                <a:gd name="T18" fmla="*/ 2045042 w 2235200"/>
                <a:gd name="T19" fmla="*/ 1585738 h 2235200"/>
                <a:gd name="T20" fmla="*/ 1957695 w 2235200"/>
                <a:gd name="T21" fmla="*/ 1742034 h 2235200"/>
                <a:gd name="T22" fmla="*/ 1752207 w 2235200"/>
                <a:gd name="T23" fmla="*/ 1664761 h 2235200"/>
                <a:gd name="T24" fmla="*/ 1486032 w 2235200"/>
                <a:gd name="T25" fmla="*/ 1895500 h 2235200"/>
                <a:gd name="T26" fmla="*/ 1524010 w 2235200"/>
                <a:gd name="T27" fmla="*/ 2117980 h 2235200"/>
                <a:gd name="T28" fmla="*/ 1359851 w 2235200"/>
                <a:gd name="T29" fmla="*/ 2179706 h 2235200"/>
                <a:gd name="T30" fmla="*/ 1250516 w 2235200"/>
                <a:gd name="T31" fmla="*/ 1984057 h 2235200"/>
                <a:gd name="T32" fmla="*/ 903049 w 2235200"/>
                <a:gd name="T33" fmla="*/ 1984057 h 2235200"/>
                <a:gd name="T34" fmla="*/ 793715 w 2235200"/>
                <a:gd name="T35" fmla="*/ 2179706 h 2235200"/>
                <a:gd name="T36" fmla="*/ 629556 w 2235200"/>
                <a:gd name="T37" fmla="*/ 2117980 h 2235200"/>
                <a:gd name="T38" fmla="*/ 667535 w 2235200"/>
                <a:gd name="T39" fmla="*/ 1895500 h 2235200"/>
                <a:gd name="T40" fmla="*/ 401360 w 2235200"/>
                <a:gd name="T41" fmla="*/ 1664761 h 2235200"/>
                <a:gd name="T42" fmla="*/ 195871 w 2235200"/>
                <a:gd name="T43" fmla="*/ 1742034 h 2235200"/>
                <a:gd name="T44" fmla="*/ 108524 w 2235200"/>
                <a:gd name="T45" fmla="*/ 1585738 h 2235200"/>
                <a:gd name="T46" fmla="*/ 276044 w 2235200"/>
                <a:gd name="T47" fmla="*/ 1440528 h 2235200"/>
                <a:gd name="T48" fmla="*/ 215707 w 2235200"/>
                <a:gd name="T49" fmla="*/ 1087016 h 2235200"/>
                <a:gd name="T50" fmla="*/ 10216 w 2235200"/>
                <a:gd name="T51" fmla="*/ 1009755 h 2235200"/>
                <a:gd name="T52" fmla="*/ 40551 w 2235200"/>
                <a:gd name="T53" fmla="*/ 832021 h 2235200"/>
                <a:gd name="T54" fmla="*/ 259229 w 2235200"/>
                <a:gd name="T55" fmla="*/ 832027 h 2235200"/>
                <a:gd name="T56" fmla="*/ 432962 w 2235200"/>
                <a:gd name="T57" fmla="*/ 521155 h 2235200"/>
                <a:gd name="T58" fmla="*/ 323619 w 2235200"/>
                <a:gd name="T59" fmla="*/ 325511 h 2235200"/>
                <a:gd name="T60" fmla="*/ 457442 w 2235200"/>
                <a:gd name="T61" fmla="*/ 209504 h 2235200"/>
                <a:gd name="T62" fmla="*/ 624955 w 2235200"/>
                <a:gd name="T63" fmla="*/ 354723 h 2235200"/>
                <a:gd name="T64" fmla="*/ 951468 w 2235200"/>
                <a:gd name="T65" fmla="*/ 231949 h 2235200"/>
                <a:gd name="T66" fmla="*/ 989436 w 2235200"/>
                <a:gd name="T67" fmla="*/ 9467 h 2235200"/>
                <a:gd name="T68" fmla="*/ 1164130 w 2235200"/>
                <a:gd name="T69" fmla="*/ 9467 h 2235200"/>
                <a:gd name="T70" fmla="*/ 1202098 w 2235200"/>
                <a:gd name="T71" fmla="*/ 231949 h 2235200"/>
                <a:gd name="T72" fmla="*/ 1528611 w 2235200"/>
                <a:gd name="T73" fmla="*/ 354723 h 2235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35200"/>
                <a:gd name="T112" fmla="*/ 0 h 2235200"/>
                <a:gd name="T113" fmla="*/ 2235200 w 2235200"/>
                <a:gd name="T114" fmla="*/ 2235200 h 2235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rgbClr val="2C71B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2555" tIns="566765" rIns="492555" bIns="605856" anchor="ctr"/>
            <a:lstStyle/>
            <a:p>
              <a:pPr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rgbClr val="FFFFFF"/>
                </a:solidFill>
                <a:latin typeface="Calibri" charset="0"/>
              </a:endParaRP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Конкурс</a:t>
              </a:r>
              <a:endParaRPr lang="ru-RU" sz="1600" b="1" dirty="0">
                <a:solidFill>
                  <a:srgbClr val="FFFFFF"/>
                </a:solidFill>
                <a:latin typeface="Times New Roman" charset="0"/>
                <a:cs typeface="Times New Roman" charset="0"/>
              </a:endParaRP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smtClean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МНС</a:t>
              </a:r>
              <a:endParaRPr lang="ru-RU" sz="1600" b="1" dirty="0">
                <a:solidFill>
                  <a:srgbClr val="FFFFFF"/>
                </a:solidFill>
                <a:latin typeface="Times New Roman" charset="0"/>
                <a:cs typeface="Times New Roman" charset="0"/>
              </a:endParaRPr>
            </a:p>
            <a:p>
              <a:pPr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400" dirty="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642626" y="2195954"/>
              <a:ext cx="2073199" cy="2028093"/>
            </a:xfrm>
            <a:custGeom>
              <a:avLst/>
              <a:gdLst>
                <a:gd name="T0" fmla="*/ 1670514 w 1625600"/>
                <a:gd name="T1" fmla="*/ 540776 h 1625600"/>
                <a:gd name="T2" fmla="*/ 1999894 w 1625600"/>
                <a:gd name="T3" fmla="*/ 445840 h 1625600"/>
                <a:gd name="T4" fmla="*/ 2121094 w 1625600"/>
                <a:gd name="T5" fmla="*/ 646602 h 1625600"/>
                <a:gd name="T6" fmla="*/ 1870435 w 1625600"/>
                <a:gd name="T7" fmla="*/ 871937 h 1625600"/>
                <a:gd name="T8" fmla="*/ 1870435 w 1625600"/>
                <a:gd name="T9" fmla="*/ 1263203 h 1625600"/>
                <a:gd name="T10" fmla="*/ 2121094 w 1625600"/>
                <a:gd name="T11" fmla="*/ 1488537 h 1625600"/>
                <a:gd name="T12" fmla="*/ 1999894 w 1625600"/>
                <a:gd name="T13" fmla="*/ 1689299 h 1625600"/>
                <a:gd name="T14" fmla="*/ 1670514 w 1625600"/>
                <a:gd name="T15" fmla="*/ 1594363 h 1625600"/>
                <a:gd name="T16" fmla="*/ 1316205 w 1625600"/>
                <a:gd name="T17" fmla="*/ 1789995 h 1625600"/>
                <a:gd name="T18" fmla="*/ 1237485 w 1625600"/>
                <a:gd name="T19" fmla="*/ 2110266 h 1625600"/>
                <a:gd name="T20" fmla="*/ 995086 w 1625600"/>
                <a:gd name="T21" fmla="*/ 2110266 h 1625600"/>
                <a:gd name="T22" fmla="*/ 916365 w 1625600"/>
                <a:gd name="T23" fmla="*/ 1789995 h 1625600"/>
                <a:gd name="T24" fmla="*/ 562056 w 1625600"/>
                <a:gd name="T25" fmla="*/ 1594363 h 1625600"/>
                <a:gd name="T26" fmla="*/ 232677 w 1625600"/>
                <a:gd name="T27" fmla="*/ 1689299 h 1625600"/>
                <a:gd name="T28" fmla="*/ 111477 w 1625600"/>
                <a:gd name="T29" fmla="*/ 1488537 h 1625600"/>
                <a:gd name="T30" fmla="*/ 362136 w 1625600"/>
                <a:gd name="T31" fmla="*/ 1263202 h 1625600"/>
                <a:gd name="T32" fmla="*/ 362136 w 1625600"/>
                <a:gd name="T33" fmla="*/ 871936 h 1625600"/>
                <a:gd name="T34" fmla="*/ 111477 w 1625600"/>
                <a:gd name="T35" fmla="*/ 646602 h 1625600"/>
                <a:gd name="T36" fmla="*/ 232677 w 1625600"/>
                <a:gd name="T37" fmla="*/ 445840 h 1625600"/>
                <a:gd name="T38" fmla="*/ 562057 w 1625600"/>
                <a:gd name="T39" fmla="*/ 540776 h 1625600"/>
                <a:gd name="T40" fmla="*/ 916366 w 1625600"/>
                <a:gd name="T41" fmla="*/ 345144 h 1625600"/>
                <a:gd name="T42" fmla="*/ 995086 w 1625600"/>
                <a:gd name="T43" fmla="*/ 24873 h 1625600"/>
                <a:gd name="T44" fmla="*/ 1237485 w 1625600"/>
                <a:gd name="T45" fmla="*/ 24873 h 1625600"/>
                <a:gd name="T46" fmla="*/ 1316206 w 1625600"/>
                <a:gd name="T47" fmla="*/ 345144 h 1625600"/>
                <a:gd name="T48" fmla="*/ 1670515 w 1625600"/>
                <a:gd name="T49" fmla="*/ 540776 h 1625600"/>
                <a:gd name="T50" fmla="*/ 1670514 w 1625600"/>
                <a:gd name="T51" fmla="*/ 540776 h 1625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5600"/>
                <a:gd name="T79" fmla="*/ 0 h 1625600"/>
                <a:gd name="T80" fmla="*/ 1625600 w 1625600"/>
                <a:gd name="T81" fmla="*/ 1625600 h 16256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rgbClr val="2C71B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4650" tIns="437123" rIns="434650" bIns="437123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b="1" dirty="0">
                <a:solidFill>
                  <a:srgbClr val="FFFFFF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40" name="Круговая стрелка 39"/>
            <p:cNvSpPr>
              <a:spLocks/>
            </p:cNvSpPr>
            <p:nvPr/>
          </p:nvSpPr>
          <p:spPr bwMode="auto">
            <a:xfrm rot="-3449129">
              <a:off x="4228435" y="654814"/>
              <a:ext cx="2418667" cy="2176723"/>
            </a:xfrm>
            <a:custGeom>
              <a:avLst/>
              <a:gdLst>
                <a:gd name="T0" fmla="*/ 2321537 w 2418667"/>
                <a:gd name="T1" fmla="*/ 1317285 h 2176723"/>
                <a:gd name="T2" fmla="*/ 2005422 w 2418667"/>
                <a:gd name="T3" fmla="*/ 1819485 h 2176723"/>
                <a:gd name="T4" fmla="*/ 2042935 w 2418667"/>
                <a:gd name="T5" fmla="*/ 1875809 h 2176723"/>
                <a:gd name="T6" fmla="*/ 1764851 w 2418667"/>
                <a:gd name="T7" fmla="*/ 1922422 h 2176723"/>
                <a:gd name="T8" fmla="*/ 1910952 w 2418667"/>
                <a:gd name="T9" fmla="*/ 1677649 h 2176723"/>
                <a:gd name="T10" fmla="*/ 1948445 w 2418667"/>
                <a:gd name="T11" fmla="*/ 1733941 h 2176723"/>
                <a:gd name="T12" fmla="*/ 2221512 w 2418667"/>
                <a:gd name="T13" fmla="*/ 1296698 h 2176723"/>
                <a:gd name="T14" fmla="*/ 2321537 w 2418667"/>
                <a:gd name="T15" fmla="*/ 1317285 h 21767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18667" h="2176723">
                  <a:moveTo>
                    <a:pt x="2321537" y="1317285"/>
                  </a:moveTo>
                  <a:cubicBezTo>
                    <a:pt x="2272329" y="1508362"/>
                    <a:pt x="2162579" y="1682717"/>
                    <a:pt x="2005422" y="1819485"/>
                  </a:cubicBezTo>
                  <a:lnTo>
                    <a:pt x="2042935" y="1875809"/>
                  </a:lnTo>
                  <a:lnTo>
                    <a:pt x="1764851" y="1922422"/>
                  </a:lnTo>
                  <a:lnTo>
                    <a:pt x="1910952" y="1677649"/>
                  </a:lnTo>
                  <a:lnTo>
                    <a:pt x="1948445" y="1733941"/>
                  </a:lnTo>
                  <a:cubicBezTo>
                    <a:pt x="2083432" y="1613281"/>
                    <a:pt x="2177950" y="1461936"/>
                    <a:pt x="2221512" y="1296698"/>
                  </a:cubicBezTo>
                  <a:lnTo>
                    <a:pt x="2321537" y="131728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6387" name="Группа 42"/>
          <p:cNvGrpSpPr>
            <a:grpSpLocks/>
          </p:cNvGrpSpPr>
          <p:nvPr/>
        </p:nvGrpSpPr>
        <p:grpSpPr bwMode="auto">
          <a:xfrm>
            <a:off x="4049714" y="230188"/>
            <a:ext cx="3911599" cy="5678487"/>
            <a:chOff x="2915314" y="1122089"/>
            <a:chExt cx="3225934" cy="5013667"/>
          </a:xfrm>
          <a:solidFill>
            <a:srgbClr val="003F82"/>
          </a:solidFill>
        </p:grpSpPr>
        <p:sp>
          <p:nvSpPr>
            <p:cNvPr id="44" name="Полилиния 43"/>
            <p:cNvSpPr>
              <a:spLocks/>
            </p:cNvSpPr>
            <p:nvPr/>
          </p:nvSpPr>
          <p:spPr bwMode="auto">
            <a:xfrm>
              <a:off x="3429839" y="4237935"/>
              <a:ext cx="1958603" cy="1897821"/>
            </a:xfrm>
            <a:custGeom>
              <a:avLst/>
              <a:gdLst>
                <a:gd name="T0" fmla="*/ 1390225 w 2235200"/>
                <a:gd name="T1" fmla="*/ 302586 h 2235200"/>
                <a:gd name="T2" fmla="*/ 1542573 w 2235200"/>
                <a:gd name="T3" fmla="*/ 178711 h 2235200"/>
                <a:gd name="T4" fmla="*/ 1664282 w 2235200"/>
                <a:gd name="T5" fmla="*/ 277668 h 2235200"/>
                <a:gd name="T6" fmla="*/ 1564836 w 2235200"/>
                <a:gd name="T7" fmla="*/ 444556 h 2235200"/>
                <a:gd name="T8" fmla="*/ 1722842 w 2235200"/>
                <a:gd name="T9" fmla="*/ 709736 h 2235200"/>
                <a:gd name="T10" fmla="*/ 1921723 w 2235200"/>
                <a:gd name="T11" fmla="*/ 709731 h 2235200"/>
                <a:gd name="T12" fmla="*/ 1949312 w 2235200"/>
                <a:gd name="T13" fmla="*/ 861341 h 2235200"/>
                <a:gd name="T14" fmla="*/ 1762424 w 2235200"/>
                <a:gd name="T15" fmla="*/ 927247 h 2235200"/>
                <a:gd name="T16" fmla="*/ 1707549 w 2235200"/>
                <a:gd name="T17" fmla="*/ 1228799 h 2235200"/>
                <a:gd name="T18" fmla="*/ 1859903 w 2235200"/>
                <a:gd name="T19" fmla="*/ 1352666 h 2235200"/>
                <a:gd name="T20" fmla="*/ 1780464 w 2235200"/>
                <a:gd name="T21" fmla="*/ 1485990 h 2235200"/>
                <a:gd name="T22" fmla="*/ 1593579 w 2235200"/>
                <a:gd name="T23" fmla="*/ 1420075 h 2235200"/>
                <a:gd name="T24" fmla="*/ 1351501 w 2235200"/>
                <a:gd name="T25" fmla="*/ 1616899 h 2235200"/>
                <a:gd name="T26" fmla="*/ 1386041 w 2235200"/>
                <a:gd name="T27" fmla="*/ 1806679 h 2235200"/>
                <a:gd name="T28" fmla="*/ 1236743 w 2235200"/>
                <a:gd name="T29" fmla="*/ 1859333 h 2235200"/>
                <a:gd name="T30" fmla="*/ 1137307 w 2235200"/>
                <a:gd name="T31" fmla="*/ 1692440 h 2235200"/>
                <a:gd name="T32" fmla="*/ 821295 w 2235200"/>
                <a:gd name="T33" fmla="*/ 1692440 h 2235200"/>
                <a:gd name="T34" fmla="*/ 721860 w 2235200"/>
                <a:gd name="T35" fmla="*/ 1859333 h 2235200"/>
                <a:gd name="T36" fmla="*/ 572562 w 2235200"/>
                <a:gd name="T37" fmla="*/ 1806679 h 2235200"/>
                <a:gd name="T38" fmla="*/ 607103 w 2235200"/>
                <a:gd name="T39" fmla="*/ 1616899 h 2235200"/>
                <a:gd name="T40" fmla="*/ 365025 w 2235200"/>
                <a:gd name="T41" fmla="*/ 1420075 h 2235200"/>
                <a:gd name="T42" fmla="*/ 178139 w 2235200"/>
                <a:gd name="T43" fmla="*/ 1485990 h 2235200"/>
                <a:gd name="T44" fmla="*/ 98700 w 2235200"/>
                <a:gd name="T45" fmla="*/ 1352666 h 2235200"/>
                <a:gd name="T46" fmla="*/ 251054 w 2235200"/>
                <a:gd name="T47" fmla="*/ 1228799 h 2235200"/>
                <a:gd name="T48" fmla="*/ 196179 w 2235200"/>
                <a:gd name="T49" fmla="*/ 927247 h 2235200"/>
                <a:gd name="T50" fmla="*/ 9291 w 2235200"/>
                <a:gd name="T51" fmla="*/ 861341 h 2235200"/>
                <a:gd name="T52" fmla="*/ 36880 w 2235200"/>
                <a:gd name="T53" fmla="*/ 709731 h 2235200"/>
                <a:gd name="T54" fmla="*/ 235761 w 2235200"/>
                <a:gd name="T55" fmla="*/ 709736 h 2235200"/>
                <a:gd name="T56" fmla="*/ 393766 w 2235200"/>
                <a:gd name="T57" fmla="*/ 444556 h 2235200"/>
                <a:gd name="T58" fmla="*/ 294321 w 2235200"/>
                <a:gd name="T59" fmla="*/ 277668 h 2235200"/>
                <a:gd name="T60" fmla="*/ 416030 w 2235200"/>
                <a:gd name="T61" fmla="*/ 178711 h 2235200"/>
                <a:gd name="T62" fmla="*/ 568378 w 2235200"/>
                <a:gd name="T63" fmla="*/ 302586 h 2235200"/>
                <a:gd name="T64" fmla="*/ 865332 w 2235200"/>
                <a:gd name="T65" fmla="*/ 197858 h 2235200"/>
                <a:gd name="T66" fmla="*/ 899862 w 2235200"/>
                <a:gd name="T67" fmla="*/ 8075 h 2235200"/>
                <a:gd name="T68" fmla="*/ 1058741 w 2235200"/>
                <a:gd name="T69" fmla="*/ 8075 h 2235200"/>
                <a:gd name="T70" fmla="*/ 1093271 w 2235200"/>
                <a:gd name="T71" fmla="*/ 197858 h 2235200"/>
                <a:gd name="T72" fmla="*/ 1390225 w 2235200"/>
                <a:gd name="T73" fmla="*/ 302586 h 22352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35200"/>
                <a:gd name="T112" fmla="*/ 0 h 2235200"/>
                <a:gd name="T113" fmla="*/ 2235200 w 2235200"/>
                <a:gd name="T114" fmla="*/ 2235200 h 22352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solidFill>
              <a:srgbClr val="2C71B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92555" tIns="566765" rIns="492555" bIns="605856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Методическая мастерская </a:t>
              </a:r>
            </a:p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«</a:t>
              </a:r>
              <a:r>
                <a:rPr lang="en-US" sz="1600" b="1" dirty="0" err="1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Profi</a:t>
              </a:r>
              <a:r>
                <a:rPr lang="en-US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-T</a:t>
              </a: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»</a:t>
              </a:r>
            </a:p>
          </p:txBody>
        </p:sp>
        <p:sp>
          <p:nvSpPr>
            <p:cNvPr id="45" name="Полилиния 44"/>
            <p:cNvSpPr>
              <a:spLocks/>
            </p:cNvSpPr>
            <p:nvPr/>
          </p:nvSpPr>
          <p:spPr bwMode="auto">
            <a:xfrm>
              <a:off x="2915314" y="2579795"/>
              <a:ext cx="1821787" cy="1778681"/>
            </a:xfrm>
            <a:custGeom>
              <a:avLst/>
              <a:gdLst>
                <a:gd name="T0" fmla="*/ 1440048 w 1625600"/>
                <a:gd name="T1" fmla="*/ 450495 h 1625600"/>
                <a:gd name="T2" fmla="*/ 1723986 w 1625600"/>
                <a:gd name="T3" fmla="*/ 371408 h 1625600"/>
                <a:gd name="T4" fmla="*/ 1828465 w 1625600"/>
                <a:gd name="T5" fmla="*/ 538653 h 1625600"/>
                <a:gd name="T6" fmla="*/ 1612387 w 1625600"/>
                <a:gd name="T7" fmla="*/ 726368 h 1625600"/>
                <a:gd name="T8" fmla="*/ 1612387 w 1625600"/>
                <a:gd name="T9" fmla="*/ 1052314 h 1625600"/>
                <a:gd name="T10" fmla="*/ 1828465 w 1625600"/>
                <a:gd name="T11" fmla="*/ 1240028 h 1625600"/>
                <a:gd name="T12" fmla="*/ 1723986 w 1625600"/>
                <a:gd name="T13" fmla="*/ 1407273 h 1625600"/>
                <a:gd name="T14" fmla="*/ 1440048 w 1625600"/>
                <a:gd name="T15" fmla="*/ 1328186 h 1625600"/>
                <a:gd name="T16" fmla="*/ 1134620 w 1625600"/>
                <a:gd name="T17" fmla="*/ 1491159 h 1625600"/>
                <a:gd name="T18" fmla="*/ 1066760 w 1625600"/>
                <a:gd name="T19" fmla="*/ 1757961 h 1625600"/>
                <a:gd name="T20" fmla="*/ 857803 w 1625600"/>
                <a:gd name="T21" fmla="*/ 1757961 h 1625600"/>
                <a:gd name="T22" fmla="*/ 789942 w 1625600"/>
                <a:gd name="T23" fmla="*/ 1491159 h 1625600"/>
                <a:gd name="T24" fmla="*/ 484514 w 1625600"/>
                <a:gd name="T25" fmla="*/ 1328186 h 1625600"/>
                <a:gd name="T26" fmla="*/ 200577 w 1625600"/>
                <a:gd name="T27" fmla="*/ 1407273 h 1625600"/>
                <a:gd name="T28" fmla="*/ 96098 w 1625600"/>
                <a:gd name="T29" fmla="*/ 1240028 h 1625600"/>
                <a:gd name="T30" fmla="*/ 312176 w 1625600"/>
                <a:gd name="T31" fmla="*/ 1052313 h 1625600"/>
                <a:gd name="T32" fmla="*/ 312176 w 1625600"/>
                <a:gd name="T33" fmla="*/ 726367 h 1625600"/>
                <a:gd name="T34" fmla="*/ 96098 w 1625600"/>
                <a:gd name="T35" fmla="*/ 538653 h 1625600"/>
                <a:gd name="T36" fmla="*/ 200577 w 1625600"/>
                <a:gd name="T37" fmla="*/ 371408 h 1625600"/>
                <a:gd name="T38" fmla="*/ 484515 w 1625600"/>
                <a:gd name="T39" fmla="*/ 450495 h 1625600"/>
                <a:gd name="T40" fmla="*/ 789943 w 1625600"/>
                <a:gd name="T41" fmla="*/ 287522 h 1625600"/>
                <a:gd name="T42" fmla="*/ 857803 w 1625600"/>
                <a:gd name="T43" fmla="*/ 20720 h 1625600"/>
                <a:gd name="T44" fmla="*/ 1066760 w 1625600"/>
                <a:gd name="T45" fmla="*/ 20720 h 1625600"/>
                <a:gd name="T46" fmla="*/ 1134621 w 1625600"/>
                <a:gd name="T47" fmla="*/ 287522 h 1625600"/>
                <a:gd name="T48" fmla="*/ 1440049 w 1625600"/>
                <a:gd name="T49" fmla="*/ 450495 h 1625600"/>
                <a:gd name="T50" fmla="*/ 1440048 w 1625600"/>
                <a:gd name="T51" fmla="*/ 450495 h 1625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25600"/>
                <a:gd name="T79" fmla="*/ 0 h 1625600"/>
                <a:gd name="T80" fmla="*/ 1625600 w 1625600"/>
                <a:gd name="T81" fmla="*/ 1625600 h 16256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rgbClr val="2C71B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4650" tIns="437123" rIns="434650" bIns="437123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Регулярные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тематические</a:t>
              </a: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встречи</a:t>
              </a:r>
            </a:p>
          </p:txBody>
        </p:sp>
        <p:sp>
          <p:nvSpPr>
            <p:cNvPr id="46" name="Полилиния 45"/>
            <p:cNvSpPr>
              <a:spLocks/>
            </p:cNvSpPr>
            <p:nvPr/>
          </p:nvSpPr>
          <p:spPr bwMode="auto">
            <a:xfrm>
              <a:off x="3888068" y="1122089"/>
              <a:ext cx="2253180" cy="2185157"/>
            </a:xfrm>
            <a:custGeom>
              <a:avLst/>
              <a:gdLst>
                <a:gd name="T0" fmla="*/ 1685935 w 1592756"/>
                <a:gd name="T1" fmla="*/ 553445 h 1592756"/>
                <a:gd name="T2" fmla="*/ 2018355 w 1592756"/>
                <a:gd name="T3" fmla="*/ 456283 h 1592756"/>
                <a:gd name="T4" fmla="*/ 2140673 w 1592756"/>
                <a:gd name="T5" fmla="*/ 661750 h 1592756"/>
                <a:gd name="T6" fmla="*/ 1887700 w 1592756"/>
                <a:gd name="T7" fmla="*/ 892362 h 1592756"/>
                <a:gd name="T8" fmla="*/ 1887700 w 1592756"/>
                <a:gd name="T9" fmla="*/ 1292795 h 1592756"/>
                <a:gd name="T10" fmla="*/ 2140673 w 1592756"/>
                <a:gd name="T11" fmla="*/ 1523407 h 1592756"/>
                <a:gd name="T12" fmla="*/ 2018355 w 1592756"/>
                <a:gd name="T13" fmla="*/ 1728874 h 1592756"/>
                <a:gd name="T14" fmla="*/ 1685935 w 1592756"/>
                <a:gd name="T15" fmla="*/ 1631712 h 1592756"/>
                <a:gd name="T16" fmla="*/ 1328355 w 1592756"/>
                <a:gd name="T17" fmla="*/ 1831928 h 1592756"/>
                <a:gd name="T18" fmla="*/ 1248908 w 1592756"/>
                <a:gd name="T19" fmla="*/ 2159702 h 1592756"/>
                <a:gd name="T20" fmla="*/ 1004272 w 1592756"/>
                <a:gd name="T21" fmla="*/ 2159702 h 1592756"/>
                <a:gd name="T22" fmla="*/ 924825 w 1592756"/>
                <a:gd name="T23" fmla="*/ 1831928 h 1592756"/>
                <a:gd name="T24" fmla="*/ 567245 w 1592756"/>
                <a:gd name="T25" fmla="*/ 1631712 h 1592756"/>
                <a:gd name="T26" fmla="*/ 234825 w 1592756"/>
                <a:gd name="T27" fmla="*/ 1728874 h 1592756"/>
                <a:gd name="T28" fmla="*/ 112507 w 1592756"/>
                <a:gd name="T29" fmla="*/ 1523407 h 1592756"/>
                <a:gd name="T30" fmla="*/ 365480 w 1592756"/>
                <a:gd name="T31" fmla="*/ 1292795 h 1592756"/>
                <a:gd name="T32" fmla="*/ 365480 w 1592756"/>
                <a:gd name="T33" fmla="*/ 892362 h 1592756"/>
                <a:gd name="T34" fmla="*/ 112507 w 1592756"/>
                <a:gd name="T35" fmla="*/ 661750 h 1592756"/>
                <a:gd name="T36" fmla="*/ 234825 w 1592756"/>
                <a:gd name="T37" fmla="*/ 456283 h 1592756"/>
                <a:gd name="T38" fmla="*/ 567245 w 1592756"/>
                <a:gd name="T39" fmla="*/ 553445 h 1592756"/>
                <a:gd name="T40" fmla="*/ 924825 w 1592756"/>
                <a:gd name="T41" fmla="*/ 353229 h 1592756"/>
                <a:gd name="T42" fmla="*/ 1004272 w 1592756"/>
                <a:gd name="T43" fmla="*/ 25455 h 1592756"/>
                <a:gd name="T44" fmla="*/ 1248908 w 1592756"/>
                <a:gd name="T45" fmla="*/ 25455 h 1592756"/>
                <a:gd name="T46" fmla="*/ 1328355 w 1592756"/>
                <a:gd name="T47" fmla="*/ 353229 h 1592756"/>
                <a:gd name="T48" fmla="*/ 1685935 w 1592756"/>
                <a:gd name="T49" fmla="*/ 553445 h 15927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92756"/>
                <a:gd name="T76" fmla="*/ 0 h 1592756"/>
                <a:gd name="T77" fmla="*/ 1592756 w 1592756"/>
                <a:gd name="T78" fmla="*/ 1592756 h 15927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rgbClr val="2C71B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57531" tIns="557531" rIns="557529" bIns="557529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Стажировки</a:t>
              </a:r>
            </a:p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rgbClr val="FFFFFF"/>
                  </a:solidFill>
                  <a:latin typeface="Times New Roman" charset="0"/>
                  <a:cs typeface="Times New Roman" charset="0"/>
                </a:rPr>
                <a:t>«Будущих профессоров»</a:t>
              </a:r>
            </a:p>
          </p:txBody>
        </p:sp>
      </p:grpSp>
      <p:sp>
        <p:nvSpPr>
          <p:cNvPr id="50" name="Полилиния 49"/>
          <p:cNvSpPr>
            <a:spLocks/>
          </p:cNvSpPr>
          <p:nvPr/>
        </p:nvSpPr>
        <p:spPr bwMode="auto">
          <a:xfrm>
            <a:off x="2112122" y="1219200"/>
            <a:ext cx="2152650" cy="1936750"/>
          </a:xfrm>
          <a:custGeom>
            <a:avLst/>
            <a:gdLst>
              <a:gd name="T0" fmla="*/ 1527961 w 2235200"/>
              <a:gd name="T1" fmla="*/ 308793 h 2235200"/>
              <a:gd name="T2" fmla="*/ 1695403 w 2235200"/>
              <a:gd name="T3" fmla="*/ 182377 h 2235200"/>
              <a:gd name="T4" fmla="*/ 1829169 w 2235200"/>
              <a:gd name="T5" fmla="*/ 283363 h 2235200"/>
              <a:gd name="T6" fmla="*/ 1719871 w 2235200"/>
              <a:gd name="T7" fmla="*/ 453675 h 2235200"/>
              <a:gd name="T8" fmla="*/ 1893531 w 2235200"/>
              <a:gd name="T9" fmla="*/ 724294 h 2235200"/>
              <a:gd name="T10" fmla="*/ 2112116 w 2235200"/>
              <a:gd name="T11" fmla="*/ 724289 h 2235200"/>
              <a:gd name="T12" fmla="*/ 2142439 w 2235200"/>
              <a:gd name="T13" fmla="*/ 879009 h 2235200"/>
              <a:gd name="T14" fmla="*/ 1937034 w 2235200"/>
              <a:gd name="T15" fmla="*/ 946267 h 2235200"/>
              <a:gd name="T16" fmla="*/ 1876723 w 2235200"/>
              <a:gd name="T17" fmla="*/ 1254005 h 2235200"/>
              <a:gd name="T18" fmla="*/ 2044172 w 2235200"/>
              <a:gd name="T19" fmla="*/ 1380413 h 2235200"/>
              <a:gd name="T20" fmla="*/ 1956862 w 2235200"/>
              <a:gd name="T21" fmla="*/ 1516471 h 2235200"/>
              <a:gd name="T22" fmla="*/ 1751462 w 2235200"/>
              <a:gd name="T23" fmla="*/ 1449204 h 2235200"/>
              <a:gd name="T24" fmla="*/ 1485400 w 2235200"/>
              <a:gd name="T25" fmla="*/ 1650066 h 2235200"/>
              <a:gd name="T26" fmla="*/ 1523362 w 2235200"/>
              <a:gd name="T27" fmla="*/ 1843739 h 2235200"/>
              <a:gd name="T28" fmla="*/ 1359273 w 2235200"/>
              <a:gd name="T29" fmla="*/ 1897473 h 2235200"/>
              <a:gd name="T30" fmla="*/ 1249984 w 2235200"/>
              <a:gd name="T31" fmla="*/ 1727156 h 2235200"/>
              <a:gd name="T32" fmla="*/ 902665 w 2235200"/>
              <a:gd name="T33" fmla="*/ 1727156 h 2235200"/>
              <a:gd name="T34" fmla="*/ 793377 w 2235200"/>
              <a:gd name="T35" fmla="*/ 1897473 h 2235200"/>
              <a:gd name="T36" fmla="*/ 629288 w 2235200"/>
              <a:gd name="T37" fmla="*/ 1843739 h 2235200"/>
              <a:gd name="T38" fmla="*/ 667251 w 2235200"/>
              <a:gd name="T39" fmla="*/ 1650066 h 2235200"/>
              <a:gd name="T40" fmla="*/ 401189 w 2235200"/>
              <a:gd name="T41" fmla="*/ 1449204 h 2235200"/>
              <a:gd name="T42" fmla="*/ 195788 w 2235200"/>
              <a:gd name="T43" fmla="*/ 1516471 h 2235200"/>
              <a:gd name="T44" fmla="*/ 108478 w 2235200"/>
              <a:gd name="T45" fmla="*/ 1380413 h 2235200"/>
              <a:gd name="T46" fmla="*/ 275927 w 2235200"/>
              <a:gd name="T47" fmla="*/ 1254005 h 2235200"/>
              <a:gd name="T48" fmla="*/ 215616 w 2235200"/>
              <a:gd name="T49" fmla="*/ 946267 h 2235200"/>
              <a:gd name="T50" fmla="*/ 10211 w 2235200"/>
              <a:gd name="T51" fmla="*/ 879009 h 2235200"/>
              <a:gd name="T52" fmla="*/ 40534 w 2235200"/>
              <a:gd name="T53" fmla="*/ 724289 h 2235200"/>
              <a:gd name="T54" fmla="*/ 259118 w 2235200"/>
              <a:gd name="T55" fmla="*/ 724294 h 2235200"/>
              <a:gd name="T56" fmla="*/ 432778 w 2235200"/>
              <a:gd name="T57" fmla="*/ 453675 h 2235200"/>
              <a:gd name="T58" fmla="*/ 323481 w 2235200"/>
              <a:gd name="T59" fmla="*/ 283363 h 2235200"/>
              <a:gd name="T60" fmla="*/ 457247 w 2235200"/>
              <a:gd name="T61" fmla="*/ 182377 h 2235200"/>
              <a:gd name="T62" fmla="*/ 624689 w 2235200"/>
              <a:gd name="T63" fmla="*/ 308793 h 2235200"/>
              <a:gd name="T64" fmla="*/ 951064 w 2235200"/>
              <a:gd name="T65" fmla="*/ 201916 h 2235200"/>
              <a:gd name="T66" fmla="*/ 989015 w 2235200"/>
              <a:gd name="T67" fmla="*/ 8241 h 2235200"/>
              <a:gd name="T68" fmla="*/ 1163635 w 2235200"/>
              <a:gd name="T69" fmla="*/ 8241 h 2235200"/>
              <a:gd name="T70" fmla="*/ 1201586 w 2235200"/>
              <a:gd name="T71" fmla="*/ 201916 h 2235200"/>
              <a:gd name="T72" fmla="*/ 1527961 w 2235200"/>
              <a:gd name="T73" fmla="*/ 308793 h 2235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5200"/>
              <a:gd name="T112" fmla="*/ 0 h 2235200"/>
              <a:gd name="T113" fmla="*/ 2235200 w 2235200"/>
              <a:gd name="T114" fmla="*/ 2235200 h 22352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2C71B7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492555" tIns="566765" rIns="492555" bIns="605856" anchor="ctr"/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Выездные семинары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0875" y="195263"/>
            <a:ext cx="40713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cs typeface="Times New Roman" charset="0"/>
              </a:rPr>
              <a:t>Проекты кадрового резерва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29225" y="5984875"/>
            <a:ext cx="36830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Решение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прикладных, практических и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методических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вопросов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3938" y="2530475"/>
            <a:ext cx="2808287" cy="739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Информирование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о существующих инструментах профессионального развития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02388" y="195263"/>
            <a:ext cx="26622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Интеграция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в международное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академическое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сообщество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6219" y="559703"/>
            <a:ext cx="3856038" cy="181588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ru-RU" sz="1400" b="1" dirty="0">
              <a:solidFill>
                <a:srgbClr val="003F8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- Планирование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академической карьеры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- Опыт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коллег 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руководителей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- Расширение профессиональных связей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- Целостное представление о развитии университета</a:t>
            </a:r>
          </a:p>
          <a:p>
            <a:pPr eaLnBrk="1" hangingPunct="1"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" name="Полилиния 60"/>
          <p:cNvSpPr>
            <a:spLocks/>
          </p:cNvSpPr>
          <p:nvPr/>
        </p:nvSpPr>
        <p:spPr bwMode="auto">
          <a:xfrm>
            <a:off x="6776730" y="3155950"/>
            <a:ext cx="1548563" cy="1369367"/>
          </a:xfrm>
          <a:custGeom>
            <a:avLst/>
            <a:gdLst>
              <a:gd name="T0" fmla="*/ 940890 w 2235200"/>
              <a:gd name="T1" fmla="*/ 208055 h 2235200"/>
              <a:gd name="T2" fmla="*/ 1043997 w 2235200"/>
              <a:gd name="T3" fmla="*/ 122880 h 2235200"/>
              <a:gd name="T4" fmla="*/ 1126368 w 2235200"/>
              <a:gd name="T5" fmla="*/ 190922 h 2235200"/>
              <a:gd name="T6" fmla="*/ 1059065 w 2235200"/>
              <a:gd name="T7" fmla="*/ 305672 h 2235200"/>
              <a:gd name="T8" fmla="*/ 1166001 w 2235200"/>
              <a:gd name="T9" fmla="*/ 488008 h 2235200"/>
              <a:gd name="T10" fmla="*/ 1300602 w 2235200"/>
              <a:gd name="T11" fmla="*/ 488005 h 2235200"/>
              <a:gd name="T12" fmla="*/ 1319274 w 2235200"/>
              <a:gd name="T13" fmla="*/ 592250 h 2235200"/>
              <a:gd name="T14" fmla="*/ 1192790 w 2235200"/>
              <a:gd name="T15" fmla="*/ 637567 h 2235200"/>
              <a:gd name="T16" fmla="*/ 1155651 w 2235200"/>
              <a:gd name="T17" fmla="*/ 844911 h 2235200"/>
              <a:gd name="T18" fmla="*/ 1258763 w 2235200"/>
              <a:gd name="T19" fmla="*/ 930081 h 2235200"/>
              <a:gd name="T20" fmla="*/ 1204999 w 2235200"/>
              <a:gd name="T21" fmla="*/ 1021754 h 2235200"/>
              <a:gd name="T22" fmla="*/ 1078518 w 2235200"/>
              <a:gd name="T23" fmla="*/ 976431 h 2235200"/>
              <a:gd name="T24" fmla="*/ 914682 w 2235200"/>
              <a:gd name="T25" fmla="*/ 1111766 h 2235200"/>
              <a:gd name="T26" fmla="*/ 938058 w 2235200"/>
              <a:gd name="T27" fmla="*/ 1242257 h 2235200"/>
              <a:gd name="T28" fmla="*/ 837015 w 2235200"/>
              <a:gd name="T29" fmla="*/ 1278461 h 2235200"/>
              <a:gd name="T30" fmla="*/ 769717 w 2235200"/>
              <a:gd name="T31" fmla="*/ 1163707 h 2235200"/>
              <a:gd name="T32" fmla="*/ 555844 w 2235200"/>
              <a:gd name="T33" fmla="*/ 1163707 h 2235200"/>
              <a:gd name="T34" fmla="*/ 488547 w 2235200"/>
              <a:gd name="T35" fmla="*/ 1278461 h 2235200"/>
              <a:gd name="T36" fmla="*/ 387504 w 2235200"/>
              <a:gd name="T37" fmla="*/ 1242257 h 2235200"/>
              <a:gd name="T38" fmla="*/ 410881 w 2235200"/>
              <a:gd name="T39" fmla="*/ 1111766 h 2235200"/>
              <a:gd name="T40" fmla="*/ 247045 w 2235200"/>
              <a:gd name="T41" fmla="*/ 976431 h 2235200"/>
              <a:gd name="T42" fmla="*/ 120563 w 2235200"/>
              <a:gd name="T43" fmla="*/ 1021754 h 2235200"/>
              <a:gd name="T44" fmla="*/ 66799 w 2235200"/>
              <a:gd name="T45" fmla="*/ 930081 h 2235200"/>
              <a:gd name="T46" fmla="*/ 169911 w 2235200"/>
              <a:gd name="T47" fmla="*/ 844911 h 2235200"/>
              <a:gd name="T48" fmla="*/ 132772 w 2235200"/>
              <a:gd name="T49" fmla="*/ 637567 h 2235200"/>
              <a:gd name="T50" fmla="*/ 6288 w 2235200"/>
              <a:gd name="T51" fmla="*/ 592250 h 2235200"/>
              <a:gd name="T52" fmla="*/ 24960 w 2235200"/>
              <a:gd name="T53" fmla="*/ 488005 h 2235200"/>
              <a:gd name="T54" fmla="*/ 159560 w 2235200"/>
              <a:gd name="T55" fmla="*/ 488008 h 2235200"/>
              <a:gd name="T56" fmla="*/ 266497 w 2235200"/>
              <a:gd name="T57" fmla="*/ 305672 h 2235200"/>
              <a:gd name="T58" fmla="*/ 199194 w 2235200"/>
              <a:gd name="T59" fmla="*/ 190922 h 2235200"/>
              <a:gd name="T60" fmla="*/ 281565 w 2235200"/>
              <a:gd name="T61" fmla="*/ 122880 h 2235200"/>
              <a:gd name="T62" fmla="*/ 384672 w 2235200"/>
              <a:gd name="T63" fmla="*/ 208055 h 2235200"/>
              <a:gd name="T64" fmla="*/ 585647 w 2235200"/>
              <a:gd name="T65" fmla="*/ 136045 h 2235200"/>
              <a:gd name="T66" fmla="*/ 609017 w 2235200"/>
              <a:gd name="T67" fmla="*/ 5553 h 2235200"/>
              <a:gd name="T68" fmla="*/ 716545 w 2235200"/>
              <a:gd name="T69" fmla="*/ 5553 h 2235200"/>
              <a:gd name="T70" fmla="*/ 739915 w 2235200"/>
              <a:gd name="T71" fmla="*/ 136045 h 2235200"/>
              <a:gd name="T72" fmla="*/ 940890 w 2235200"/>
              <a:gd name="T73" fmla="*/ 208055 h 22352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35200"/>
              <a:gd name="T112" fmla="*/ 0 h 2235200"/>
              <a:gd name="T113" fmla="*/ 2235200 w 2235200"/>
              <a:gd name="T114" fmla="*/ 2235200 h 22352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492555" tIns="566765" rIns="492555" bIns="605856" anchor="ctr"/>
          <a:lstStyle/>
          <a:p>
            <a:pPr algn="ctr" defTabSz="1511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ЭС</a:t>
            </a:r>
            <a:endParaRPr lang="ru-RU" sz="24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169" y="5647065"/>
            <a:ext cx="484822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Поиск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решения актуальных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научных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, учебных и прикладных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проблем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междисциплинарном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разрезе.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4453" y="3049891"/>
            <a:ext cx="17819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Конкурс</a:t>
            </a:r>
            <a:endParaRPr lang="ru-RU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  <a:p>
            <a:pPr algn="ctr" defTabSz="1511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ИОП</a:t>
            </a:r>
            <a:endParaRPr lang="ru-RU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169" y="4355006"/>
            <a:ext cx="2603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Реализация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проектов направленных на улучшение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образовательного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пространства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Университета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29274" y="4355006"/>
            <a:ext cx="16999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Стратегия 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и направления развития КР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366233" y="656928"/>
            <a:ext cx="1876545" cy="1853584"/>
          </a:xfrm>
          <a:custGeom>
            <a:avLst/>
            <a:gdLst>
              <a:gd name="T0" fmla="*/ 1685935 w 1592756"/>
              <a:gd name="T1" fmla="*/ 553445 h 1592756"/>
              <a:gd name="T2" fmla="*/ 2018355 w 1592756"/>
              <a:gd name="T3" fmla="*/ 456283 h 1592756"/>
              <a:gd name="T4" fmla="*/ 2140673 w 1592756"/>
              <a:gd name="T5" fmla="*/ 661750 h 1592756"/>
              <a:gd name="T6" fmla="*/ 1887700 w 1592756"/>
              <a:gd name="T7" fmla="*/ 892362 h 1592756"/>
              <a:gd name="T8" fmla="*/ 1887700 w 1592756"/>
              <a:gd name="T9" fmla="*/ 1292795 h 1592756"/>
              <a:gd name="T10" fmla="*/ 2140673 w 1592756"/>
              <a:gd name="T11" fmla="*/ 1523407 h 1592756"/>
              <a:gd name="T12" fmla="*/ 2018355 w 1592756"/>
              <a:gd name="T13" fmla="*/ 1728874 h 1592756"/>
              <a:gd name="T14" fmla="*/ 1685935 w 1592756"/>
              <a:gd name="T15" fmla="*/ 1631712 h 1592756"/>
              <a:gd name="T16" fmla="*/ 1328355 w 1592756"/>
              <a:gd name="T17" fmla="*/ 1831928 h 1592756"/>
              <a:gd name="T18" fmla="*/ 1248908 w 1592756"/>
              <a:gd name="T19" fmla="*/ 2159702 h 1592756"/>
              <a:gd name="T20" fmla="*/ 1004272 w 1592756"/>
              <a:gd name="T21" fmla="*/ 2159702 h 1592756"/>
              <a:gd name="T22" fmla="*/ 924825 w 1592756"/>
              <a:gd name="T23" fmla="*/ 1831928 h 1592756"/>
              <a:gd name="T24" fmla="*/ 567245 w 1592756"/>
              <a:gd name="T25" fmla="*/ 1631712 h 1592756"/>
              <a:gd name="T26" fmla="*/ 234825 w 1592756"/>
              <a:gd name="T27" fmla="*/ 1728874 h 1592756"/>
              <a:gd name="T28" fmla="*/ 112507 w 1592756"/>
              <a:gd name="T29" fmla="*/ 1523407 h 1592756"/>
              <a:gd name="T30" fmla="*/ 365480 w 1592756"/>
              <a:gd name="T31" fmla="*/ 1292795 h 1592756"/>
              <a:gd name="T32" fmla="*/ 365480 w 1592756"/>
              <a:gd name="T33" fmla="*/ 892362 h 1592756"/>
              <a:gd name="T34" fmla="*/ 112507 w 1592756"/>
              <a:gd name="T35" fmla="*/ 661750 h 1592756"/>
              <a:gd name="T36" fmla="*/ 234825 w 1592756"/>
              <a:gd name="T37" fmla="*/ 456283 h 1592756"/>
              <a:gd name="T38" fmla="*/ 567245 w 1592756"/>
              <a:gd name="T39" fmla="*/ 553445 h 1592756"/>
              <a:gd name="T40" fmla="*/ 924825 w 1592756"/>
              <a:gd name="T41" fmla="*/ 353229 h 1592756"/>
              <a:gd name="T42" fmla="*/ 1004272 w 1592756"/>
              <a:gd name="T43" fmla="*/ 25455 h 1592756"/>
              <a:gd name="T44" fmla="*/ 1248908 w 1592756"/>
              <a:gd name="T45" fmla="*/ 25455 h 1592756"/>
              <a:gd name="T46" fmla="*/ 1328355 w 1592756"/>
              <a:gd name="T47" fmla="*/ 353229 h 1592756"/>
              <a:gd name="T48" fmla="*/ 1685935 w 1592756"/>
              <a:gd name="T49" fmla="*/ 553445 h 159275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592756"/>
              <a:gd name="T76" fmla="*/ 0 h 1592756"/>
              <a:gd name="T77" fmla="*/ 1592756 w 1592756"/>
              <a:gd name="T78" fmla="*/ 1592756 h 159275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2C71B7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7531" tIns="557531" rIns="557529" bIns="557529" anchor="ctr"/>
          <a:lstStyle/>
          <a:p>
            <a:pPr algn="ctr" defTabSz="10223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Наст-во</a:t>
            </a:r>
            <a:endParaRPr lang="ru-RU" sz="1600" b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4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046" y="274068"/>
            <a:ext cx="71324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17375E"/>
                </a:solidFill>
                <a:latin typeface="Times New Roman" charset="0"/>
                <a:cs typeface="Times New Roman" charset="0"/>
              </a:rPr>
              <a:t>Конкурс на проведение </a:t>
            </a:r>
          </a:p>
          <a:p>
            <a:pPr algn="ctr" eaLnBrk="1" hangingPunct="1"/>
            <a:r>
              <a:rPr lang="ru-RU" sz="2000" b="1" dirty="0" smtClean="0">
                <a:solidFill>
                  <a:srgbClr val="17375E"/>
                </a:solidFill>
                <a:latin typeface="Times New Roman" charset="0"/>
                <a:cs typeface="Times New Roman" charset="0"/>
              </a:rPr>
              <a:t>междисциплинарных научных семинаров (МНС)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445" y="6023369"/>
            <a:ext cx="7944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just" eaLnBrk="1" hangingPunct="1"/>
            <a:r>
              <a:rPr lang="ru-RU" b="1" dirty="0" smtClean="0">
                <a:solidFill>
                  <a:srgbClr val="17375E"/>
                </a:solidFill>
                <a:latin typeface="Times New Roman" charset="0"/>
                <a:cs typeface="Times New Roman" charset="0"/>
              </a:rPr>
              <a:t>Совместный поиск решения научных, учебных и прикладных проблем в междисциплинарном разрезе</a:t>
            </a:r>
            <a:endParaRPr lang="ru-RU" b="1" dirty="0">
              <a:solidFill>
                <a:srgbClr val="17375E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Изображение 1" descr="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0" y="1204826"/>
            <a:ext cx="6895477" cy="45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4576</TotalTime>
  <Words>1313</Words>
  <Application>Microsoft Macintosh PowerPoint</Application>
  <PresentationFormat>Экран (4:3)</PresentationFormat>
  <Paragraphs>337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    Кадровый резерв НИУ ВШЭ:  пространство возможностей профессионального развития молодых преподавателей и исследователей    Т.В. Ишмуратова </vt:lpstr>
      <vt:lpstr>Динамика численности группы высокого профессионального потенциала НИУ ВШЭ 2007-2014 гг.</vt:lpstr>
      <vt:lpstr>Категории кадрового резерва</vt:lpstr>
      <vt:lpstr>Распределение по категориям</vt:lpstr>
      <vt:lpstr>Состав кадрового резерва - 2014</vt:lpstr>
      <vt:lpstr>Презентация PowerPoint</vt:lpstr>
      <vt:lpstr>Права и возможности резервистов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Индивидуальные встречи с наставниками</vt:lpstr>
      <vt:lpstr>Презентация PowerPoint</vt:lpstr>
      <vt:lpstr>Структура управления  деятельностью кадрового резерва НИУ ВШЭ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MacBookAir</cp:lastModifiedBy>
  <cp:revision>355</cp:revision>
  <dcterms:created xsi:type="dcterms:W3CDTF">2010-09-30T06:45:29Z</dcterms:created>
  <dcterms:modified xsi:type="dcterms:W3CDTF">2014-10-31T10:48:11Z</dcterms:modified>
</cp:coreProperties>
</file>