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11/10/2014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olkovolek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4135" y="1353312"/>
            <a:ext cx="9966960" cy="3035808"/>
          </a:xfrm>
        </p:spPr>
        <p:txBody>
          <a:bodyPr/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Типология, Семинар 1</a:t>
            </a:r>
            <a:br>
              <a:rPr lang="ru-RU" sz="6000" dirty="0" smtClean="0"/>
            </a:br>
            <a:r>
              <a:rPr lang="ru-RU" dirty="0" smtClean="0"/>
              <a:t>Базы данных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61532" y="5342157"/>
            <a:ext cx="7891272" cy="1069848"/>
          </a:xfrm>
        </p:spPr>
        <p:txBody>
          <a:bodyPr/>
          <a:lstStyle/>
          <a:p>
            <a:r>
              <a:rPr lang="ru-RU" dirty="0" smtClean="0"/>
              <a:t>Олег Волков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volkovolek@gmail.com</a:t>
            </a:r>
            <a:r>
              <a:rPr lang="en-US" dirty="0" smtClean="0"/>
              <a:t>), </a:t>
            </a:r>
            <a:r>
              <a:rPr lang="ru-RU" dirty="0" smtClean="0"/>
              <a:t>ВШЭ, 11.11.2014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типология?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Множество подходов к определению и пониманию сути</a:t>
            </a:r>
          </a:p>
          <a:p>
            <a:r>
              <a:rPr lang="ru-RU" sz="2400" dirty="0" smtClean="0"/>
              <a:t>Подход 1: основная задача – выделить межъязыковые универсалии (не существует языка без гласных); импликативные универсалии (</a:t>
            </a:r>
            <a:r>
              <a:rPr lang="ru-RU" sz="2400" dirty="0" err="1" smtClean="0"/>
              <a:t>аккузативное</a:t>
            </a:r>
            <a:r>
              <a:rPr lang="ru-RU" sz="2400" dirty="0" smtClean="0"/>
              <a:t> падежное оформление </a:t>
            </a:r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→ </a:t>
            </a:r>
            <a:r>
              <a:rPr lang="ru-RU" sz="2400" dirty="0" err="1" smtClean="0">
                <a:ea typeface="Charis SIL" panose="02000500060000020004" pitchFamily="2" charset="-52"/>
                <a:cs typeface="Charis SIL" panose="02000500060000020004" pitchFamily="2" charset="-52"/>
              </a:rPr>
              <a:t>аккузативное</a:t>
            </a:r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личное согласование) </a:t>
            </a:r>
          </a:p>
          <a:p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Подход 2: основная задача – описать вариативность какого-либо языкового параметра в языках мира</a:t>
            </a:r>
          </a:p>
          <a:p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И т. д.</a:t>
            </a:r>
          </a:p>
          <a:p>
            <a:r>
              <a:rPr lang="ru-RU" sz="24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При любом подходе – типология возможна только на материале многих языков </a:t>
            </a:r>
            <a:endParaRPr lang="ru-RU" sz="2400" dirty="0">
              <a:ea typeface="Charis SIL" panose="02000500060000020004" pitchFamily="2" charset="-52"/>
              <a:cs typeface="Charis SIL" panose="0200050006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213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выборка: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Материал какого количества языков достаточно исследовать? Какие это должны быть языки? </a:t>
            </a:r>
          </a:p>
          <a:p>
            <a:r>
              <a:rPr lang="ru-RU" sz="2400" dirty="0" smtClean="0"/>
              <a:t>Один исследователь не в силах качественно овладеть материалом такого количества языков</a:t>
            </a:r>
          </a:p>
          <a:p>
            <a:r>
              <a:rPr lang="ru-RU" sz="2400" dirty="0" smtClean="0"/>
              <a:t>Невозможно провести столько полевых исследований</a:t>
            </a:r>
          </a:p>
          <a:p>
            <a:r>
              <a:rPr lang="ru-RU" sz="2400" dirty="0" smtClean="0"/>
              <a:t>Языки мира описаны неравномерно, мало хороших грамматик и корпусов, грамматики построены по разным принципам </a:t>
            </a:r>
          </a:p>
          <a:p>
            <a:r>
              <a:rPr lang="ru-RU" sz="2400" dirty="0" smtClean="0"/>
              <a:t>Основная сложность </a:t>
            </a:r>
            <a:r>
              <a:rPr lang="ru-RU" sz="2400" dirty="0" err="1" smtClean="0"/>
              <a:t>типолога</a:t>
            </a:r>
            <a:r>
              <a:rPr lang="ru-RU" sz="2400" dirty="0" smtClean="0"/>
              <a:t> – поиск однотипной информации о большом количестве языков</a:t>
            </a:r>
          </a:p>
          <a:p>
            <a:r>
              <a:rPr lang="ru-RU" sz="2400" dirty="0" smtClean="0"/>
              <a:t>Частичный выход – </a:t>
            </a:r>
            <a:r>
              <a:rPr lang="ru-RU" sz="2400" dirty="0" err="1" smtClean="0"/>
              <a:t>внутригенетическая</a:t>
            </a:r>
            <a:r>
              <a:rPr lang="ru-RU" sz="2400" dirty="0" smtClean="0"/>
              <a:t> / ареальная типология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2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Лингвистические </a:t>
            </a:r>
            <a:br>
              <a:rPr lang="ru-RU" dirty="0" smtClean="0"/>
            </a:br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537138"/>
            <a:ext cx="10058400" cy="36350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одной стороны – помощник </a:t>
            </a:r>
            <a:r>
              <a:rPr lang="ru-RU" sz="2400" dirty="0" err="1" smtClean="0"/>
              <a:t>типолога</a:t>
            </a:r>
            <a:r>
              <a:rPr lang="ru-RU" sz="2400" dirty="0" smtClean="0"/>
              <a:t>: в простой и наглядной форме содержатся сведения о большом количестве языков</a:t>
            </a:r>
          </a:p>
          <a:p>
            <a:endParaRPr lang="ru-RU" sz="2400" dirty="0"/>
          </a:p>
          <a:p>
            <a:r>
              <a:rPr lang="ru-RU" sz="2400" dirty="0" smtClean="0"/>
              <a:t>С другой стороны – продукт работы </a:t>
            </a:r>
            <a:r>
              <a:rPr lang="ru-RU" sz="2400" dirty="0" err="1" smtClean="0"/>
              <a:t>типолога</a:t>
            </a:r>
            <a:r>
              <a:rPr lang="ru-RU" sz="2400" dirty="0" smtClean="0"/>
              <a:t>. Создание большой, красивой и понятной базы данных может быть самоцелью работы лингвиста.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84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Лингвистические</a:t>
            </a:r>
            <a:br>
              <a:rPr lang="ru-RU" dirty="0" smtClean="0"/>
            </a:br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0. Классификация языков, социолингвистика, география </a:t>
            </a:r>
            <a:endParaRPr lang="en-US" sz="2400" dirty="0" smtClean="0"/>
          </a:p>
          <a:p>
            <a:pPr lvl="1"/>
            <a:r>
              <a:rPr lang="en-US" sz="2400" dirty="0" smtClean="0"/>
              <a:t>ethnologue.com</a:t>
            </a:r>
          </a:p>
          <a:p>
            <a:pPr lvl="1"/>
            <a:r>
              <a:rPr lang="en-US" sz="2400" dirty="0" smtClean="0"/>
              <a:t>glottolog.org </a:t>
            </a:r>
          </a:p>
          <a:p>
            <a:r>
              <a:rPr lang="en-US" sz="2400" dirty="0" smtClean="0"/>
              <a:t>1. </a:t>
            </a:r>
            <a:r>
              <a:rPr lang="ru-RU" sz="2400" dirty="0" smtClean="0"/>
              <a:t>Базы данных общего толка</a:t>
            </a:r>
          </a:p>
          <a:p>
            <a:pPr lvl="1"/>
            <a:r>
              <a:rPr lang="en-US" sz="2400" dirty="0" smtClean="0"/>
              <a:t>wals.info, th-mayer.de/</a:t>
            </a:r>
            <a:r>
              <a:rPr lang="en-US" sz="2400" dirty="0" err="1" smtClean="0"/>
              <a:t>wals</a:t>
            </a:r>
            <a:r>
              <a:rPr lang="en-US" sz="2400" dirty="0" smtClean="0"/>
              <a:t>/</a:t>
            </a:r>
            <a:r>
              <a:rPr lang="ru-RU" sz="2400" dirty="0" smtClean="0"/>
              <a:t> (</a:t>
            </a:r>
            <a:r>
              <a:rPr lang="es-ES" sz="2400" dirty="0" smtClean="0"/>
              <a:t>clld.org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lvl="1"/>
            <a:r>
              <a:rPr lang="ru-RU" sz="2400" dirty="0" smtClean="0"/>
              <a:t>Языки мира</a:t>
            </a:r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ru-RU" sz="2400" dirty="0" smtClean="0"/>
              <a:t>Базы данных, посвященные отдельному разделу лингвистики</a:t>
            </a:r>
            <a:endParaRPr lang="en-US" sz="2400" dirty="0" smtClean="0"/>
          </a:p>
          <a:p>
            <a:pPr lvl="1"/>
            <a:r>
              <a:rPr lang="ru-RU" sz="2400" dirty="0" smtClean="0"/>
              <a:t>Фонетика: </a:t>
            </a:r>
            <a:r>
              <a:rPr lang="es-ES" sz="2400" dirty="0" smtClean="0"/>
              <a:t>phoible.org</a:t>
            </a:r>
            <a:endParaRPr lang="ru-RU" sz="2400" dirty="0" smtClean="0"/>
          </a:p>
          <a:p>
            <a:pPr lvl="1"/>
            <a:r>
              <a:rPr lang="ru-RU" sz="2400" dirty="0" smtClean="0"/>
              <a:t>Фонетика: </a:t>
            </a:r>
            <a:r>
              <a:rPr lang="es-ES" sz="2400" dirty="0" smtClean="0"/>
              <a:t>web.phonetik.uni-frankfurt.de/upsid</a:t>
            </a:r>
            <a:endParaRPr lang="ru-RU" sz="2400" dirty="0" smtClean="0"/>
          </a:p>
          <a:p>
            <a:pPr lvl="1"/>
            <a:r>
              <a:rPr lang="ru-RU" sz="2400" dirty="0" smtClean="0"/>
              <a:t>Синтаксис: </a:t>
            </a:r>
            <a:r>
              <a:rPr lang="es-ES" sz="2400" dirty="0" smtClean="0"/>
              <a:t>sswl.railsplayground.net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8380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Лингвистические</a:t>
            </a:r>
            <a:br>
              <a:rPr lang="ru-RU" dirty="0"/>
            </a:br>
            <a:r>
              <a:rPr lang="ru-RU" dirty="0"/>
              <a:t>Базы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3. Базы данных, посвященные конкретной проблеме </a:t>
            </a:r>
          </a:p>
          <a:p>
            <a:pPr lvl="1"/>
            <a:r>
              <a:rPr lang="ru-RU" sz="2400" dirty="0" err="1" smtClean="0"/>
              <a:t>Колексификация</a:t>
            </a:r>
            <a:r>
              <a:rPr lang="ru-RU" sz="2400" dirty="0" smtClean="0"/>
              <a:t> (выражение различных концептов одной лексемой): </a:t>
            </a:r>
            <a:r>
              <a:rPr lang="es-ES" sz="2400" dirty="0"/>
              <a:t>clics.lingpy.org/</a:t>
            </a:r>
            <a:endParaRPr lang="ru-RU" sz="2400" dirty="0"/>
          </a:p>
          <a:p>
            <a:pPr lvl="1"/>
            <a:r>
              <a:rPr lang="ru-RU" sz="2400" dirty="0"/>
              <a:t>Числительные: </a:t>
            </a:r>
            <a:r>
              <a:rPr lang="es-ES" sz="2400" dirty="0"/>
              <a:t>lingweb.eva.mpg.de/numeral/</a:t>
            </a:r>
            <a:endParaRPr lang="ru-RU" sz="2400" dirty="0"/>
          </a:p>
          <a:p>
            <a:pPr lvl="1"/>
            <a:r>
              <a:rPr lang="ru-RU" sz="2400" dirty="0"/>
              <a:t>Редупликация: </a:t>
            </a:r>
            <a:r>
              <a:rPr lang="es-ES" sz="2400" dirty="0"/>
              <a:t>reduplication.uni-graz.at/redup/</a:t>
            </a:r>
            <a:endParaRPr lang="ru-RU" sz="2400" dirty="0"/>
          </a:p>
          <a:p>
            <a:pPr lvl="1"/>
            <a:r>
              <a:rPr lang="ru-RU" sz="2400" dirty="0"/>
              <a:t>Универсалии и редкости: </a:t>
            </a:r>
            <a:r>
              <a:rPr lang="es-ES" sz="2400" dirty="0"/>
              <a:t>typo.uni-konstanz.de/archive/intro/ </a:t>
            </a:r>
            <a:endParaRPr lang="ru-RU" sz="2400" dirty="0"/>
          </a:p>
          <a:p>
            <a:pPr lvl="1"/>
            <a:r>
              <a:rPr lang="ru-RU" sz="2400" dirty="0" err="1"/>
              <a:t>Реципрок</a:t>
            </a:r>
            <a:r>
              <a:rPr lang="ru-RU" sz="2400" dirty="0"/>
              <a:t>: </a:t>
            </a:r>
            <a:r>
              <a:rPr lang="es-ES" sz="2400" dirty="0"/>
              <a:t>languagelink.let.uu.nl/burs/</a:t>
            </a:r>
            <a:endParaRPr lang="ru-RU" sz="2400" dirty="0"/>
          </a:p>
          <a:p>
            <a:pPr lvl="1"/>
            <a:r>
              <a:rPr lang="ru-RU" sz="2400" dirty="0"/>
              <a:t>Валентности: </a:t>
            </a:r>
            <a:r>
              <a:rPr lang="es-ES" sz="2400" dirty="0"/>
              <a:t>valpal.info/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9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Лингвистические</a:t>
            </a:r>
            <a:br>
              <a:rPr lang="ru-RU" dirty="0"/>
            </a:br>
            <a:r>
              <a:rPr lang="ru-RU" dirty="0"/>
              <a:t>Базы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4. Языковые контакты: </a:t>
            </a:r>
          </a:p>
          <a:p>
            <a:pPr lvl="1"/>
            <a:r>
              <a:rPr lang="en-US" sz="2400" dirty="0" smtClean="0"/>
              <a:t>apics-online.info</a:t>
            </a:r>
            <a:endParaRPr lang="en-US" sz="2400" dirty="0"/>
          </a:p>
          <a:p>
            <a:pPr lvl="1"/>
            <a:r>
              <a:rPr lang="en-US" sz="2400" dirty="0" smtClean="0"/>
              <a:t>Affix Borrowing</a:t>
            </a:r>
            <a:r>
              <a:rPr lang="ru-RU" sz="2400" dirty="0" smtClean="0"/>
              <a:t>: </a:t>
            </a:r>
            <a:r>
              <a:rPr lang="en-US" sz="2400" dirty="0" smtClean="0"/>
              <a:t>www.afbo.info </a:t>
            </a:r>
            <a:endParaRPr lang="en-US" sz="2400" dirty="0"/>
          </a:p>
          <a:p>
            <a:pPr lvl="1"/>
            <a:r>
              <a:rPr lang="en-US" sz="2400" dirty="0"/>
              <a:t>Atlas of Varieties of </a:t>
            </a:r>
            <a:r>
              <a:rPr lang="en-US" sz="2400" dirty="0" smtClean="0"/>
              <a:t>English</a:t>
            </a:r>
            <a:r>
              <a:rPr lang="ru-RU" sz="2400" dirty="0" smtClean="0"/>
              <a:t>:</a:t>
            </a:r>
            <a:r>
              <a:rPr lang="en-US" sz="2400" dirty="0" smtClean="0"/>
              <a:t> www.ewave-atlas.org </a:t>
            </a:r>
            <a:endParaRPr lang="ru-RU" sz="2400" dirty="0" smtClean="0"/>
          </a:p>
          <a:p>
            <a:pPr lvl="1"/>
            <a:r>
              <a:rPr lang="en-US" sz="2400" dirty="0" smtClean="0"/>
              <a:t>The World Loanword Database: wold.clld.org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72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Лингвистические </a:t>
            </a:r>
            <a:br>
              <a:rPr lang="ru-RU" dirty="0" smtClean="0"/>
            </a:br>
            <a:r>
              <a:rPr lang="ru-RU" dirty="0" smtClean="0"/>
              <a:t>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Создание: автор / группа авторов / неограниченный коллектив исследователей</a:t>
            </a:r>
          </a:p>
          <a:p>
            <a:r>
              <a:rPr lang="ru-RU" sz="2400" dirty="0" smtClean="0"/>
              <a:t>Основаны на имеющихся грамматических описаниях / полевой работе авторов</a:t>
            </a:r>
            <a:endParaRPr lang="en-US" sz="2400" dirty="0" smtClean="0"/>
          </a:p>
          <a:p>
            <a:r>
              <a:rPr lang="ru-RU" sz="2400" dirty="0" smtClean="0"/>
              <a:t>Поиск: есть / нет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Основные создатели: </a:t>
            </a:r>
            <a:r>
              <a:rPr lang="en-US" sz="2400" dirty="0" smtClean="0"/>
              <a:t>Martin </a:t>
            </a:r>
            <a:r>
              <a:rPr lang="en-US" sz="2400" dirty="0" err="1" smtClean="0"/>
              <a:t>Haspelmath</a:t>
            </a:r>
            <a:r>
              <a:rPr lang="en-US" sz="2400" dirty="0" smtClean="0"/>
              <a:t>, Matthew S. Dryer, David Gil, Bernard </a:t>
            </a:r>
            <a:r>
              <a:rPr lang="en-US" sz="2400" dirty="0" err="1" smtClean="0"/>
              <a:t>Comrie</a:t>
            </a:r>
            <a:r>
              <a:rPr lang="en-US" sz="2400" dirty="0" smtClean="0"/>
              <a:t> (Max Planck Institute for Evolutionary </a:t>
            </a:r>
            <a:r>
              <a:rPr lang="en-US" sz="2400" dirty="0" err="1" smtClean="0"/>
              <a:t>Antropology</a:t>
            </a:r>
            <a:r>
              <a:rPr lang="en-US" sz="2400" dirty="0" smtClean="0"/>
              <a:t>) + </a:t>
            </a:r>
            <a:r>
              <a:rPr lang="ru-RU" sz="2400" dirty="0" smtClean="0"/>
              <a:t>разные авторы, в том числе М. Даниэль, Н. </a:t>
            </a:r>
            <a:r>
              <a:rPr lang="ru-RU" sz="2400" dirty="0" err="1" smtClean="0"/>
              <a:t>Добрушина</a:t>
            </a:r>
            <a:r>
              <a:rPr lang="ru-RU" sz="2400" dirty="0" smtClean="0"/>
              <a:t>, В. Гусев</a:t>
            </a:r>
          </a:p>
          <a:p>
            <a:r>
              <a:rPr lang="ru-RU" sz="2400" dirty="0" smtClean="0"/>
              <a:t>Время создания – 1999-2004 (впервые опубликован в 2005, в интернете – с 2008)</a:t>
            </a:r>
          </a:p>
          <a:p>
            <a:r>
              <a:rPr lang="ru-RU" sz="2400" dirty="0" smtClean="0"/>
              <a:t>Основная выборка – около 400 языков</a:t>
            </a:r>
          </a:p>
          <a:p>
            <a:r>
              <a:rPr lang="ru-RU" sz="2400" dirty="0" smtClean="0"/>
              <a:t>Состоит из 1</a:t>
            </a:r>
            <a:r>
              <a:rPr lang="en-US" sz="2400" dirty="0" smtClean="0"/>
              <a:t>92</a:t>
            </a:r>
            <a:r>
              <a:rPr lang="ru-RU" sz="2400" dirty="0" smtClean="0"/>
              <a:t> кратких статей с картами, за каждую статью отвечает отдельный автор (коллектив авторов)</a:t>
            </a:r>
          </a:p>
          <a:p>
            <a:r>
              <a:rPr lang="ru-RU" sz="2400" dirty="0" smtClean="0"/>
              <a:t>Включает в себя материал еще трех баз данных</a:t>
            </a:r>
          </a:p>
          <a:p>
            <a:r>
              <a:rPr lang="ru-RU" sz="2400" dirty="0" smtClean="0"/>
              <a:t>2 цели: корреляции между различными языковыми параметрами и их ареальное распределение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468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TC103090434[[fn=Тип дерева]]</Template>
  <TotalTime>301</TotalTime>
  <Words>422</Words>
  <Application>Microsoft Office PowerPoint</Application>
  <PresentationFormat>Широкоэкранный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Cambria</vt:lpstr>
      <vt:lpstr>Charis SIL</vt:lpstr>
      <vt:lpstr>Rockwell</vt:lpstr>
      <vt:lpstr>Rockwell Condensed</vt:lpstr>
      <vt:lpstr>Wingdings</vt:lpstr>
      <vt:lpstr>Дерево</vt:lpstr>
      <vt:lpstr> Типология, Семинар 1 Базы данных  </vt:lpstr>
      <vt:lpstr>Что такое типология? </vt:lpstr>
      <vt:lpstr>Языковая выборка: проблемы </vt:lpstr>
      <vt:lpstr>Лингвистические  базы данных</vt:lpstr>
      <vt:lpstr>Лингвистические Базы данных</vt:lpstr>
      <vt:lpstr>Лингвистические Базы данных</vt:lpstr>
      <vt:lpstr>Лингвистические Базы данных</vt:lpstr>
      <vt:lpstr>Лингвистические  базы данных</vt:lpstr>
      <vt:lpstr>WALS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Типология, Семинар 1 Базы данных  </dc:title>
  <dc:creator>Олег Волков</dc:creator>
  <cp:lastModifiedBy>Олег Волков</cp:lastModifiedBy>
  <cp:revision>33</cp:revision>
  <dcterms:created xsi:type="dcterms:W3CDTF">2014-11-10T20:34:14Z</dcterms:created>
  <dcterms:modified xsi:type="dcterms:W3CDTF">2014-11-11T01:35:18Z</dcterms:modified>
</cp:coreProperties>
</file>