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sldIdLst>
    <p:sldId id="256" r:id="rId2"/>
    <p:sldId id="294" r:id="rId3"/>
    <p:sldId id="286" r:id="rId4"/>
    <p:sldId id="268" r:id="rId5"/>
    <p:sldId id="316" r:id="rId6"/>
    <p:sldId id="317" r:id="rId7"/>
    <p:sldId id="296" r:id="rId8"/>
    <p:sldId id="297" r:id="rId9"/>
    <p:sldId id="298" r:id="rId10"/>
    <p:sldId id="299" r:id="rId11"/>
    <p:sldId id="300" r:id="rId12"/>
    <p:sldId id="301" r:id="rId13"/>
    <p:sldId id="302" r:id="rId14"/>
    <p:sldId id="287" r:id="rId15"/>
    <p:sldId id="271" r:id="rId16"/>
    <p:sldId id="303" r:id="rId17"/>
    <p:sldId id="258" r:id="rId18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3F82"/>
    <a:srgbClr val="21386F"/>
    <a:srgbClr val="1C2A55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043" autoAdjust="0"/>
  </p:normalViewPr>
  <p:slideViewPr>
    <p:cSldViewPr snapToGrid="0" snapToObjects="1">
      <p:cViewPr>
        <p:scale>
          <a:sx n="96" d="100"/>
          <a:sy n="96" d="100"/>
        </p:scale>
        <p:origin x="-1224" y="-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46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B359E762-3E11-42B4-9A28-BF526DE9565F}" type="datetimeFigureOut">
              <a:rPr lang="ru-RU"/>
              <a:pPr>
                <a:defRPr/>
              </a:pPr>
              <a:t>27.11.2014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39B3CFDE-593D-4859-9B31-15E20F4EE29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0367F0A-BBFC-476E-93F5-FF939BA7ACF6}" type="slidenum">
              <a:rPr lang="ru-RU" smtClean="0">
                <a:ea typeface="ＭＳ Ｐゴシック" pitchFamily="34" charset="-128"/>
              </a:rPr>
              <a:pPr/>
              <a:t>15</a:t>
            </a:fld>
            <a:endParaRPr lang="ru-RU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B1516F1-8FA3-46F3-8F2C-DD496359421D}" type="slidenum">
              <a:rPr lang="ru-RU" smtClean="0">
                <a:ea typeface="ＭＳ Ｐゴシック" pitchFamily="34" charset="-128"/>
              </a:rPr>
              <a:pPr/>
              <a:t>7</a:t>
            </a:fld>
            <a:endParaRPr lang="ru-RU" smtClean="0">
              <a:ea typeface="ＭＳ Ｐゴシック" pitchFamily="34" charset="-128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EB2BBE1-D397-422D-886C-B65F958DE991}" type="slidenum">
              <a:rPr lang="ru-RU" smtClean="0">
                <a:ea typeface="ＭＳ Ｐゴシック" pitchFamily="34" charset="-128"/>
              </a:rPr>
              <a:pPr/>
              <a:t>8</a:t>
            </a:fld>
            <a:endParaRPr lang="ru-RU" smtClean="0">
              <a:ea typeface="ＭＳ Ｐゴシック" pitchFamily="34" charset="-128"/>
            </a:endParaRPr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0503C86-5404-48D6-9ACC-9111365C9AE6}" type="slidenum">
              <a:rPr lang="ru-RU" smtClean="0">
                <a:ea typeface="ＭＳ Ｐゴシック" pitchFamily="34" charset="-128"/>
              </a:rPr>
              <a:pPr/>
              <a:t>10</a:t>
            </a:fld>
            <a:endParaRPr lang="ru-RU" smtClean="0">
              <a:ea typeface="ＭＳ Ｐゴシック" pitchFamily="34" charset="-128"/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DBA5452-C6A4-4383-B125-09F15D4AC9B9}" type="slidenum">
              <a:rPr lang="ru-RU" smtClean="0">
                <a:ea typeface="ＭＳ Ｐゴシック" pitchFamily="34" charset="-128"/>
              </a:rPr>
              <a:pPr/>
              <a:t>12</a:t>
            </a:fld>
            <a:endParaRPr lang="ru-RU" smtClean="0">
              <a:ea typeface="ＭＳ Ｐゴシック" pitchFamily="34" charset="-128"/>
            </a:endParaRPr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03495A-A163-4AF0-829D-27EC643EAA7B}" type="datetime1">
              <a:rPr lang="en-US"/>
              <a:pPr>
                <a:defRPr/>
              </a:pPr>
              <a:t>11/27/2014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6C63F2-BF7F-4E8B-8187-2BB4D2D58A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68FD95-F584-4EF8-8D79-8963CFEA9E58}" type="datetime1">
              <a:rPr lang="en-US"/>
              <a:pPr>
                <a:defRPr/>
              </a:pPr>
              <a:t>11/27/2014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18E0B7-D680-4B78-B0F5-C1D5415934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3414E4-29D0-45DB-90A5-C9859AA121EE}" type="datetime1">
              <a:rPr lang="en-US"/>
              <a:pPr>
                <a:defRPr/>
              </a:pPr>
              <a:t>11/27/2014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438574-5826-4823-BDEA-D37B885D2E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E03711-1EFE-45F8-85F8-6AEF26F3CFA1}" type="datetime1">
              <a:rPr lang="en-US"/>
              <a:pPr>
                <a:defRPr/>
              </a:pPr>
              <a:t>11/27/2014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1D7FE6-85AA-4FC4-91E1-FF9719D9A3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B016C4-2FA2-4358-994D-041D266FF449}" type="datetime1">
              <a:rPr lang="en-US"/>
              <a:pPr>
                <a:defRPr/>
              </a:pPr>
              <a:t>11/27/2014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3D1732-3049-4A65-80F6-6DEA97E3CA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C2D939-4568-42FC-BE09-D6F6F454448F}" type="datetime1">
              <a:rPr lang="en-US"/>
              <a:pPr>
                <a:defRPr/>
              </a:pPr>
              <a:t>11/27/2014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0D628A-A287-47BA-8099-FDF4F972B3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C9BA20-D143-4D33-A6F6-96843323058C}" type="datetime1">
              <a:rPr lang="en-US"/>
              <a:pPr>
                <a:defRPr/>
              </a:pPr>
              <a:t>11/27/2014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9F3D1E-86D1-4915-AD64-48B932B931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783EDB-A690-403F-8930-8097E0AE297E}" type="datetime1">
              <a:rPr lang="en-US"/>
              <a:pPr>
                <a:defRPr/>
              </a:pPr>
              <a:t>11/27/2014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59D279-E8BB-4A47-9AC0-B50CB10262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DFC6A7-FC90-4EC5-BEEA-65787D29E277}" type="datetime1">
              <a:rPr lang="en-US"/>
              <a:pPr>
                <a:defRPr/>
              </a:pPr>
              <a:t>11/27/2014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0918F1-A9FA-47E8-AD1B-047E2ABEA3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C2C3BD-C021-4846-B1A5-69940D63FA1D}" type="datetime1">
              <a:rPr lang="en-US"/>
              <a:pPr>
                <a:defRPr/>
              </a:pPr>
              <a:t>11/27/2014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E6612E-F9F4-4101-9D59-F3B3E91758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682334-6A01-4A7E-AB99-B3D60434D988}" type="datetime1">
              <a:rPr lang="en-US"/>
              <a:pPr>
                <a:defRPr/>
              </a:pPr>
              <a:t>11/27/2014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7AF133-7E98-42E9-B482-13F2505398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 smtClean="0"/>
              <a:t>Click to edit Master title style</a:t>
            </a:r>
          </a:p>
        </p:txBody>
      </p:sp>
      <p:sp>
        <p:nvSpPr>
          <p:cNvPr id="1229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 smtClean="0"/>
              <a:t>Click to edit Master text styles</a:t>
            </a:r>
          </a:p>
          <a:p>
            <a:pPr lvl="1"/>
            <a:r>
              <a:rPr lang="en-US" altLang="ru-RU" smtClean="0"/>
              <a:t>Second level</a:t>
            </a:r>
          </a:p>
          <a:p>
            <a:pPr lvl="2"/>
            <a:r>
              <a:rPr lang="en-US" altLang="ru-RU" smtClean="0"/>
              <a:t>Third level</a:t>
            </a:r>
          </a:p>
          <a:p>
            <a:pPr lvl="3"/>
            <a:r>
              <a:rPr lang="en-US" altLang="ru-RU" smtClean="0"/>
              <a:t>Fourth level</a:t>
            </a:r>
          </a:p>
          <a:p>
            <a:pPr lvl="4"/>
            <a:r>
              <a:rPr lang="en-US" altLang="ru-RU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fld id="{691D9350-EAF2-444C-AA24-99957E7E12C5}" type="datetime1">
              <a:rPr lang="en-US"/>
              <a:pPr>
                <a:defRPr/>
              </a:pPr>
              <a:t>11/27/2014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fld id="{B3902733-9DF3-4777-A124-B2AE204607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ozelenova@hse.ru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ozelenova@hse.ru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ctrTitle"/>
          </p:nvPr>
        </p:nvSpPr>
        <p:spPr>
          <a:xfrm>
            <a:off x="484188" y="2130425"/>
            <a:ext cx="8207375" cy="2206625"/>
          </a:xfrm>
        </p:spPr>
        <p:txBody>
          <a:bodyPr/>
          <a:lstStyle/>
          <a:p>
            <a:pPr eaLnBrk="1" hangingPunct="1"/>
            <a:r>
              <a:rPr lang="ru-RU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Результаты пилотажного исследования практик управления человеческими ресурсами CRANET: Краткий обзор </a:t>
            </a:r>
            <a:br>
              <a:rPr lang="ru-RU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(Россия, 2014г.)</a:t>
            </a:r>
            <a:endParaRPr lang="en-US" altLang="ru-RU" sz="2000" dirty="0" smtClean="0">
              <a:solidFill>
                <a:schemeClr val="tx2"/>
              </a:solidFill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</p:txBody>
      </p:sp>
      <p:sp>
        <p:nvSpPr>
          <p:cNvPr id="13315" name="Subtitle 2"/>
          <p:cNvSpPr>
            <a:spLocks noGrp="1"/>
          </p:cNvSpPr>
          <p:nvPr>
            <p:ph type="subTitle" idx="1"/>
          </p:nvPr>
        </p:nvSpPr>
        <p:spPr>
          <a:xfrm>
            <a:off x="2290763" y="4557713"/>
            <a:ext cx="6400800" cy="1535112"/>
          </a:xfrm>
        </p:spPr>
        <p:txBody>
          <a:bodyPr/>
          <a:lstStyle/>
          <a:p>
            <a:pPr algn="r" eaLnBrk="1" hangingPunct="1"/>
            <a:r>
              <a:rPr lang="ru-RU" altLang="ru-RU" sz="2000" dirty="0" err="1" smtClean="0">
                <a:solidFill>
                  <a:srgbClr val="003F82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Сиротовская</a:t>
            </a:r>
            <a:r>
              <a:rPr lang="ru-RU" altLang="ru-RU" sz="2000" dirty="0" smtClean="0">
                <a:solidFill>
                  <a:srgbClr val="003F82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Арина </a:t>
            </a:r>
          </a:p>
          <a:p>
            <a:pPr algn="r" eaLnBrk="1" hangingPunct="1"/>
            <a:r>
              <a:rPr lang="ru-RU" altLang="ru-RU" sz="2000" dirty="0" smtClean="0">
                <a:solidFill>
                  <a:srgbClr val="003F82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аспирант НИУ ВШЭ</a:t>
            </a:r>
          </a:p>
          <a:p>
            <a:pPr algn="r" eaLnBrk="1" hangingPunct="1"/>
            <a:r>
              <a:rPr kumimoji="1" lang="en-US" altLang="ru-RU" sz="2000" dirty="0" smtClean="0">
                <a:solidFill>
                  <a:srgbClr val="003F82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  <a:hlinkClick r:id="rId3"/>
              </a:rPr>
              <a:t>asirotovskaya@hse.ru</a:t>
            </a:r>
            <a:endParaRPr kumimoji="1" lang="en-US" altLang="ru-RU" sz="1400" dirty="0" smtClean="0">
              <a:solidFill>
                <a:srgbClr val="003F82"/>
              </a:solidFill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</p:txBody>
      </p:sp>
      <p:sp>
        <p:nvSpPr>
          <p:cNvPr id="13316" name="Subtitle 2"/>
          <p:cNvSpPr txBox="1">
            <a:spLocks/>
          </p:cNvSpPr>
          <p:nvPr/>
        </p:nvSpPr>
        <p:spPr bwMode="auto">
          <a:xfrm>
            <a:off x="1371600" y="6467475"/>
            <a:ext cx="6400800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ru-RU" altLang="ru-RU" sz="800">
                <a:solidFill>
                  <a:schemeClr val="bg1"/>
                </a:solidFill>
              </a:rPr>
              <a:t>Высшая школа экономики, Москва, 2014</a:t>
            </a:r>
          </a:p>
          <a:p>
            <a:pPr algn="ctr">
              <a:spcBef>
                <a:spcPct val="20000"/>
              </a:spcBef>
            </a:pPr>
            <a:r>
              <a:rPr lang="en-US" altLang="ru-RU" sz="800">
                <a:solidFill>
                  <a:schemeClr val="bg1"/>
                </a:solidFill>
              </a:rPr>
              <a:t>www.hse.ru</a:t>
            </a:r>
            <a:r>
              <a:rPr lang="ru-RU" altLang="ru-RU" sz="800">
                <a:solidFill>
                  <a:schemeClr val="bg1"/>
                </a:solidFill>
              </a:rPr>
              <a:t> </a:t>
            </a:r>
            <a:endParaRPr kumimoji="1" lang="ru-RU" altLang="ru-RU" sz="800">
              <a:solidFill>
                <a:schemeClr val="bg1"/>
              </a:solidFill>
              <a:latin typeface="Myriad Pro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1265238" y="142875"/>
            <a:ext cx="7815262" cy="925513"/>
          </a:xfrm>
        </p:spPr>
        <p:txBody>
          <a:bodyPr/>
          <a:lstStyle/>
          <a:p>
            <a:pPr eaLnBrk="1" hangingPunct="1"/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Результаты пилотажа: Раздел 2.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Практики в области обеспечения персоналом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5" name="Содержимое 3"/>
          <p:cNvGraphicFramePr>
            <a:graphicFrameLocks/>
          </p:cNvGraphicFramePr>
          <p:nvPr/>
        </p:nvGraphicFramePr>
        <p:xfrm>
          <a:off x="977463" y="1600202"/>
          <a:ext cx="7173309" cy="3886201"/>
        </p:xfrm>
        <a:graphic>
          <a:graphicData uri="http://schemas.openxmlformats.org/drawingml/2006/table">
            <a:tbl>
              <a:tblPr/>
              <a:tblGrid>
                <a:gridCol w="2390853"/>
                <a:gridCol w="2390853"/>
                <a:gridCol w="2391603"/>
              </a:tblGrid>
              <a:tr h="14573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Calibri"/>
                          <a:ea typeface="Calibri"/>
                          <a:cs typeface="Times New Roman"/>
                        </a:rPr>
                        <a:t>1.как изменилась списочная численность за последние три года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Calibri"/>
                          <a:ea typeface="Calibri"/>
                          <a:cs typeface="Times New Roman"/>
                        </a:rPr>
                        <a:t>Число респондентов, выбравших вариант ответа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Calibri"/>
                          <a:ea typeface="Calibri"/>
                          <a:cs typeface="Times New Roman"/>
                        </a:rPr>
                        <a:t>Число респондентов, пропустивших вопрос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57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Значительно уменьшилась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57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уменьшилась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57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Не изменилась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57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Увеличилась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57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Значительно увеличилась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>
          <a:xfrm>
            <a:off x="1322388" y="44450"/>
            <a:ext cx="7712075" cy="1100138"/>
          </a:xfrm>
        </p:spPr>
        <p:txBody>
          <a:bodyPr/>
          <a:lstStyle/>
          <a:p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Результаты пилотажа: Раздел 3. Развитие персонала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0" y="1714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7" name="Содержимое 3"/>
          <p:cNvGraphicFramePr>
            <a:graphicFrameLocks/>
          </p:cNvGraphicFramePr>
          <p:nvPr/>
        </p:nvGraphicFramePr>
        <p:xfrm>
          <a:off x="457199" y="1663509"/>
          <a:ext cx="8229601" cy="4462653"/>
        </p:xfrm>
        <a:graphic>
          <a:graphicData uri="http://schemas.openxmlformats.org/drawingml/2006/table">
            <a:tbl>
              <a:tblPr/>
              <a:tblGrid>
                <a:gridCol w="2742914"/>
                <a:gridCol w="2742914"/>
                <a:gridCol w="2743773"/>
              </a:tblGrid>
              <a:tr h="7437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Calibri"/>
                          <a:ea typeface="Calibri"/>
                          <a:cs typeface="Times New Roman"/>
                        </a:rPr>
                        <a:t>1.есть ли у Вас формализованная система оценки следующих категорий персонала?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Calibri"/>
                          <a:ea typeface="Calibri"/>
                          <a:cs typeface="Times New Roman"/>
                        </a:rPr>
                        <a:t>Число респондентов, выбравших вариант ответа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Calibri"/>
                          <a:ea typeface="Calibri"/>
                          <a:cs typeface="Times New Roman"/>
                        </a:rPr>
                        <a:t>Число респондентов, пропустивших вопрос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79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менеджеры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79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специалисты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79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Служащие и/или рабочие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37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Calibri"/>
                          <a:ea typeface="Calibri"/>
                          <a:cs typeface="Times New Roman"/>
                        </a:rPr>
                        <a:t>3.Используются ли данные проведённой оценки для принятия решений в следующих областях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79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Оплата труда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79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Обучение и развитие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79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Карьерное продвижение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79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Планирование персонала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37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Calibri"/>
                          <a:ea typeface="Calibri"/>
                          <a:cs typeface="Times New Roman"/>
                        </a:rPr>
                        <a:t>7а. проводите ли вы систематическую оценку эффективности обучения персонала Вашей организации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79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да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79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нет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317625" y="142875"/>
            <a:ext cx="7661275" cy="849313"/>
          </a:xfrm>
        </p:spPr>
        <p:txBody>
          <a:bodyPr/>
          <a:lstStyle/>
          <a:p>
            <a:pPr eaLnBrk="1" hangingPunct="1"/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Результаты пилотажа: Раздел 5. Трудовые отношения и коммуникации</a:t>
            </a:r>
            <a:endParaRPr lang="ru-RU" sz="2800" b="1" dirty="0" smtClean="0">
              <a:solidFill>
                <a:schemeClr val="bg1"/>
              </a:solidFill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5" name="Содержимое 3"/>
          <p:cNvGraphicFramePr>
            <a:graphicFrameLocks/>
          </p:cNvGraphicFramePr>
          <p:nvPr/>
        </p:nvGraphicFramePr>
        <p:xfrm>
          <a:off x="457200" y="1600201"/>
          <a:ext cx="8040414" cy="3970317"/>
        </p:xfrm>
        <a:graphic>
          <a:graphicData uri="http://schemas.openxmlformats.org/drawingml/2006/table">
            <a:tbl>
              <a:tblPr/>
              <a:tblGrid>
                <a:gridCol w="2679858"/>
                <a:gridCol w="2679858"/>
                <a:gridCol w="2680698"/>
              </a:tblGrid>
              <a:tr h="5415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Calibri"/>
                          <a:ea typeface="Calibri"/>
                          <a:cs typeface="Times New Roman"/>
                        </a:rPr>
                        <a:t>Какие категории работников Ваша организация информирует по следующим вопросам?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Calibri"/>
                          <a:ea typeface="Calibri"/>
                          <a:cs typeface="Times New Roman"/>
                        </a:rPr>
                        <a:t>Число</a:t>
                      </a:r>
                      <a:r>
                        <a:rPr lang="ru-RU" sz="1100" baseline="0" dirty="0" smtClean="0">
                          <a:latin typeface="Calibri"/>
                          <a:ea typeface="Calibri"/>
                          <a:cs typeface="Times New Roman"/>
                        </a:rPr>
                        <a:t> респондентов, выбравших ответ (в скобках указаны категории сотрудников, которых информируют организации)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Calibri"/>
                          <a:ea typeface="Calibri"/>
                          <a:cs typeface="Times New Roman"/>
                        </a:rPr>
                        <a:t>Число респондентов,</a:t>
                      </a:r>
                      <a:r>
                        <a:rPr lang="ru-RU" sz="1100" baseline="0" dirty="0" smtClean="0">
                          <a:latin typeface="Calibri"/>
                          <a:ea typeface="Calibri"/>
                          <a:cs typeface="Times New Roman"/>
                        </a:rPr>
                        <a:t> пропустивших </a:t>
                      </a:r>
                      <a:r>
                        <a:rPr lang="ru-RU" sz="1100" baseline="0" dirty="0" err="1" smtClean="0">
                          <a:latin typeface="Calibri"/>
                          <a:ea typeface="Calibri"/>
                          <a:cs typeface="Times New Roman"/>
                        </a:rPr>
                        <a:t>вопро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11306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Calibri"/>
                          <a:ea typeface="Calibri"/>
                          <a:cs typeface="Times New Roman"/>
                        </a:rPr>
                        <a:t>Стратегии бизнеса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  <a:r>
                        <a:rPr lang="ru-RU" sz="1100" dirty="0" smtClean="0">
                          <a:latin typeface="Calibri"/>
                          <a:ea typeface="Calibri"/>
                          <a:cs typeface="Times New Roman"/>
                        </a:rPr>
                        <a:t> (менеджеры),  6</a:t>
                      </a:r>
                      <a:r>
                        <a:rPr lang="en-US" sz="110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smtClean="0">
                          <a:latin typeface="Calibri"/>
                          <a:ea typeface="Calibri"/>
                          <a:cs typeface="Times New Roman"/>
                        </a:rPr>
                        <a:t>(специалисты,) </a:t>
                      </a:r>
                      <a:r>
                        <a:rPr lang="en-US" sz="1100" dirty="0" smtClean="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r>
                        <a:rPr lang="ru-RU" sz="1100" baseline="0" dirty="0" smtClean="0">
                          <a:latin typeface="Calibri"/>
                          <a:ea typeface="Calibri"/>
                          <a:cs typeface="Times New Roman"/>
                        </a:rPr>
                        <a:t> (служащие/рабочие)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306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Calibri"/>
                          <a:ea typeface="Calibri"/>
                          <a:cs typeface="Times New Roman"/>
                        </a:rPr>
                        <a:t>Финансовые результаты деятельности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Calibri"/>
                          <a:ea typeface="Calibri"/>
                          <a:cs typeface="Times New Roman"/>
                        </a:rPr>
                        <a:t>9 (менеджеры,) </a:t>
                      </a:r>
                      <a:r>
                        <a:rPr lang="en-US" sz="1100" dirty="0" smtClean="0"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r>
                        <a:rPr lang="ru-RU" sz="1100" dirty="0" smtClean="0">
                          <a:latin typeface="+mn-lt"/>
                          <a:ea typeface="Calibri"/>
                          <a:cs typeface="Times New Roman"/>
                        </a:rPr>
                        <a:t> (специалисты,) </a:t>
                      </a:r>
                      <a:r>
                        <a:rPr lang="en-US" sz="1100" dirty="0" smtClean="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r>
                        <a:rPr lang="ru-RU" sz="1100" baseline="0" dirty="0" smtClean="0">
                          <a:latin typeface="+mn-lt"/>
                          <a:ea typeface="Calibri"/>
                          <a:cs typeface="Times New Roman"/>
                        </a:rPr>
                        <a:t> (служащие/рабочие)</a:t>
                      </a:r>
                      <a:endParaRPr lang="ru-RU" sz="1100" dirty="0" smtClean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306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Calibri"/>
                          <a:ea typeface="Calibri"/>
                          <a:cs typeface="Times New Roman"/>
                        </a:rPr>
                        <a:t>Организация работы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aseline="0" dirty="0" smtClean="0">
                          <a:latin typeface="Calibri"/>
                          <a:ea typeface="Calibri"/>
                          <a:cs typeface="Times New Roman"/>
                        </a:rPr>
                        <a:t>9 (</a:t>
                      </a:r>
                      <a:r>
                        <a:rPr lang="ru-RU" sz="1100" dirty="0" smtClean="0">
                          <a:latin typeface="Calibri"/>
                          <a:ea typeface="Calibri"/>
                          <a:cs typeface="Times New Roman"/>
                        </a:rPr>
                        <a:t>менеджеры), </a:t>
                      </a:r>
                      <a:r>
                        <a:rPr lang="en-US" sz="1100" dirty="0" smtClean="0"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  <a:r>
                        <a:rPr lang="ru-RU" sz="1100" dirty="0" smtClean="0">
                          <a:latin typeface="Calibri"/>
                          <a:ea typeface="Calibri"/>
                          <a:cs typeface="Times New Roman"/>
                        </a:rPr>
                        <a:t> (специалисты,) 5</a:t>
                      </a:r>
                      <a:r>
                        <a:rPr lang="ru-RU" sz="1100" baseline="0" dirty="0" smtClean="0">
                          <a:latin typeface="Calibri"/>
                          <a:ea typeface="Calibri"/>
                          <a:cs typeface="Times New Roman"/>
                        </a:rPr>
                        <a:t> (</a:t>
                      </a:r>
                      <a:r>
                        <a:rPr lang="ru-RU" sz="1100" dirty="0" smtClean="0">
                          <a:latin typeface="Calibri"/>
                          <a:ea typeface="Calibri"/>
                          <a:cs typeface="Times New Roman"/>
                        </a:rPr>
                        <a:t>служащие/рабочие)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>
          <a:xfrm>
            <a:off x="1087438" y="187325"/>
            <a:ext cx="7793037" cy="817563"/>
          </a:xfrm>
        </p:spPr>
        <p:txBody>
          <a:bodyPr/>
          <a:lstStyle/>
          <a:p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Результаты пилотажа: Раздел 6. Информация об организации</a:t>
            </a: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0" y="15859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283780" y="1516700"/>
          <a:ext cx="8596696" cy="4681658"/>
        </p:xfrm>
        <a:graphic>
          <a:graphicData uri="http://schemas.openxmlformats.org/drawingml/2006/table">
            <a:tbl>
              <a:tblPr/>
              <a:tblGrid>
                <a:gridCol w="2865266"/>
                <a:gridCol w="2865266"/>
                <a:gridCol w="2866164"/>
              </a:tblGrid>
              <a:tr h="3541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Calibri"/>
                          <a:ea typeface="Calibri"/>
                          <a:cs typeface="Times New Roman"/>
                        </a:rPr>
                        <a:t>7.Рынок, на котором Вы сейчас работаете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50" marR="675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Calibri"/>
                          <a:ea typeface="Calibri"/>
                          <a:cs typeface="Times New Roman"/>
                        </a:rPr>
                        <a:t>Число респондентов, выбравших вариант ответа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50" marR="675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Calibri"/>
                          <a:ea typeface="Calibri"/>
                          <a:cs typeface="Times New Roman"/>
                        </a:rPr>
                        <a:t>Число респондентов, пропустивших вопрос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50" marR="675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88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i="1">
                          <a:latin typeface="Calibri"/>
                          <a:ea typeface="Calibri"/>
                          <a:cs typeface="Times New Roman"/>
                        </a:rPr>
                        <a:t>Падает в значительной степени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50" marR="675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50" marR="675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50" marR="675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70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i="1">
                          <a:latin typeface="Calibri"/>
                          <a:ea typeface="Calibri"/>
                          <a:cs typeface="Times New Roman"/>
                        </a:rPr>
                        <a:t>Падает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50" marR="675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50" marR="675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770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i="1">
                          <a:latin typeface="Calibri"/>
                          <a:ea typeface="Calibri"/>
                          <a:cs typeface="Times New Roman"/>
                        </a:rPr>
                        <a:t>Стабилен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50" marR="675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50" marR="675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770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i="1">
                          <a:latin typeface="Calibri"/>
                          <a:ea typeface="Calibri"/>
                          <a:cs typeface="Times New Roman"/>
                        </a:rPr>
                        <a:t>Растёт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50" marR="675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50" marR="675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488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i="1">
                          <a:latin typeface="Calibri"/>
                          <a:ea typeface="Calibri"/>
                          <a:cs typeface="Times New Roman"/>
                        </a:rPr>
                        <a:t>Растёт в значительной степени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50" marR="675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50" marR="675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770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50" marR="675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50" marR="675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50" marR="675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</a:tr>
              <a:tr h="8720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Calibri"/>
                          <a:ea typeface="Calibri"/>
                          <a:cs typeface="Times New Roman"/>
                        </a:rPr>
                        <a:t>4.Если Ваша организация принадлежит к частному сектору, то могли бы Вы сказать, что выручка за последние три года: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50" marR="675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Calibri"/>
                          <a:ea typeface="Calibri"/>
                          <a:cs typeface="Times New Roman"/>
                        </a:rPr>
                        <a:t>Число респондентов, выбравших вариант ответа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50" marR="675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Calibri"/>
                          <a:ea typeface="Calibri"/>
                          <a:cs typeface="Times New Roman"/>
                        </a:rPr>
                        <a:t>Число респондентов, пропустивших вопрос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50" marR="675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88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i="1">
                          <a:latin typeface="Calibri"/>
                          <a:ea typeface="Calibri"/>
                          <a:cs typeface="Times New Roman"/>
                        </a:rPr>
                        <a:t>Значительно превосходит издержки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50" marR="675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50" marR="675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50" marR="675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1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i="1">
                          <a:latin typeface="Calibri"/>
                          <a:ea typeface="Calibri"/>
                          <a:cs typeface="Times New Roman"/>
                        </a:rPr>
                        <a:t>Достаточная для получения небольшой прибыли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50" marR="675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50" marR="675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488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i="1">
                          <a:latin typeface="Calibri"/>
                          <a:ea typeface="Calibri"/>
                          <a:cs typeface="Times New Roman"/>
                        </a:rPr>
                        <a:t>Достаточная для покрытия издержек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50" marR="675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50" marR="675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488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i="1">
                          <a:latin typeface="Calibri"/>
                          <a:ea typeface="Calibri"/>
                          <a:cs typeface="Times New Roman"/>
                        </a:rPr>
                        <a:t>Недостаточная для покрытия издержек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50" marR="675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50" marR="675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232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i="1">
                          <a:latin typeface="Calibri"/>
                          <a:ea typeface="Calibri"/>
                          <a:cs typeface="Times New Roman"/>
                        </a:rPr>
                        <a:t>Настолько низкая, что приводит к значительным убыткам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50" marR="675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50" marR="675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ubtitle 2"/>
          <p:cNvSpPr txBox="1">
            <a:spLocks/>
          </p:cNvSpPr>
          <p:nvPr/>
        </p:nvSpPr>
        <p:spPr bwMode="auto">
          <a:xfrm>
            <a:off x="255588" y="6415088"/>
            <a:ext cx="414337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ru-RU" altLang="ru-RU" sz="800">
                <a:solidFill>
                  <a:srgbClr val="FFFFFF"/>
                </a:solidFill>
              </a:rPr>
              <a:t>Высшая школа экономики, Москва, 2014</a:t>
            </a:r>
            <a:endParaRPr kumimoji="1" lang="ru-RU" altLang="ru-RU" sz="800">
              <a:solidFill>
                <a:srgbClr val="FFFFFF"/>
              </a:solidFill>
              <a:latin typeface="Myriad Pro" pitchFamily="34" charset="0"/>
            </a:endParaRPr>
          </a:p>
        </p:txBody>
      </p:sp>
      <p:sp>
        <p:nvSpPr>
          <p:cNvPr id="17411" name="Title 1"/>
          <p:cNvSpPr txBox="1">
            <a:spLocks/>
          </p:cNvSpPr>
          <p:nvPr/>
        </p:nvSpPr>
        <p:spPr bwMode="auto">
          <a:xfrm>
            <a:off x="1428750" y="339725"/>
            <a:ext cx="6867525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80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Характеристика комментариев респондентов по отдельным вопросам (1)</a:t>
            </a:r>
            <a:endParaRPr lang="en-US" altLang="ru-RU" sz="2800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2" name="Rectangle 9"/>
          <p:cNvSpPr>
            <a:spLocks noChangeArrowheads="1"/>
          </p:cNvSpPr>
          <p:nvPr/>
        </p:nvSpPr>
        <p:spPr bwMode="auto">
          <a:xfrm>
            <a:off x="7300913" y="2255838"/>
            <a:ext cx="6746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altLang="ru-RU">
                <a:solidFill>
                  <a:srgbClr val="FFFFFF"/>
                </a:solidFill>
                <a:latin typeface="Myriad Pro" pitchFamily="34" charset="0"/>
              </a:rPr>
              <a:t>фото</a:t>
            </a:r>
            <a:endParaRPr lang="en-US" altLang="ru-RU">
              <a:solidFill>
                <a:srgbClr val="FFFFFF"/>
              </a:solidFill>
            </a:endParaRPr>
          </a:p>
        </p:txBody>
      </p:sp>
      <p:sp>
        <p:nvSpPr>
          <p:cNvPr id="17413" name="Rectangle 10"/>
          <p:cNvSpPr>
            <a:spLocks noChangeArrowheads="1"/>
          </p:cNvSpPr>
          <p:nvPr/>
        </p:nvSpPr>
        <p:spPr bwMode="auto">
          <a:xfrm>
            <a:off x="7300913" y="3967163"/>
            <a:ext cx="67468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altLang="ru-RU">
                <a:solidFill>
                  <a:srgbClr val="FFFFFF"/>
                </a:solidFill>
                <a:latin typeface="Myriad Pro" pitchFamily="34" charset="0"/>
              </a:rPr>
              <a:t>фото</a:t>
            </a:r>
            <a:endParaRPr lang="en-US" altLang="ru-RU">
              <a:solidFill>
                <a:srgbClr val="FFFFFF"/>
              </a:solidFill>
            </a:endParaRPr>
          </a:p>
        </p:txBody>
      </p:sp>
      <p:sp>
        <p:nvSpPr>
          <p:cNvPr id="17414" name="Rectangle 11"/>
          <p:cNvSpPr>
            <a:spLocks noChangeArrowheads="1"/>
          </p:cNvSpPr>
          <p:nvPr/>
        </p:nvSpPr>
        <p:spPr bwMode="auto">
          <a:xfrm>
            <a:off x="7300913" y="5591175"/>
            <a:ext cx="6746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altLang="ru-RU">
                <a:solidFill>
                  <a:srgbClr val="FFFFFF"/>
                </a:solidFill>
                <a:latin typeface="Myriad Pro" pitchFamily="34" charset="0"/>
              </a:rPr>
              <a:t>фото</a:t>
            </a:r>
            <a:endParaRPr lang="en-US" altLang="ru-RU">
              <a:solidFill>
                <a:srgbClr val="FFFFFF"/>
              </a:solidFill>
            </a:endParaRPr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10" name="Содержимое 3"/>
          <p:cNvGraphicFramePr>
            <a:graphicFrameLocks/>
          </p:cNvGraphicFramePr>
          <p:nvPr/>
        </p:nvGraphicFramePr>
        <p:xfrm>
          <a:off x="255588" y="1600200"/>
          <a:ext cx="8431212" cy="4815460"/>
        </p:xfrm>
        <a:graphic>
          <a:graphicData uri="http://schemas.openxmlformats.org/drawingml/2006/table">
            <a:tbl>
              <a:tblPr/>
              <a:tblGrid>
                <a:gridCol w="4430560"/>
                <a:gridCol w="4000652"/>
              </a:tblGrid>
              <a:tr h="1415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b="1" dirty="0">
                          <a:latin typeface="Calibri"/>
                          <a:ea typeface="Calibri"/>
                          <a:cs typeface="Times New Roman"/>
                        </a:rPr>
                        <a:t>Вопрос/ число респондентов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397" marR="643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Комментарии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397" marR="643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77038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Раздел 1. Вопрос 6а. </a:t>
                      </a:r>
                      <a:r>
                        <a:rPr lang="ru-RU" sz="11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Если в организации есть сформулированные корпоративные ценности, то в каких источниках они зафиксированы: (1 участник)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397" marR="643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Комментарий к варианту ответа А. сайт организации («</a:t>
                      </a:r>
                      <a:r>
                        <a:rPr lang="ru-RU" sz="11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не сайт, а </a:t>
                      </a:r>
                      <a:r>
                        <a:rPr lang="ru-RU" sz="11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Интранет</a:t>
                      </a:r>
                      <a:r>
                        <a:rPr lang="ru-RU" sz="1100" baseline="-25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1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(это внутренняя страница, доступная только сотрудникам»))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397" marR="643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8519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Раздел 1. Вопрос 6</a:t>
                      </a:r>
                      <a:r>
                        <a:rPr lang="en-US" sz="11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</a:t>
                      </a:r>
                      <a:r>
                        <a:rPr lang="ru-RU" sz="11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 </a:t>
                      </a:r>
                      <a:r>
                        <a:rPr lang="ru-RU" sz="11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Укажите корпоративные ценности Вашей организации: (1 участник)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397" marR="643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«Какое максимальное количество ответов можно выбирать?»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397" marR="643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7038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Раздел 1. Вопрос 6</a:t>
                      </a:r>
                      <a:r>
                        <a:rPr lang="en-US" sz="11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d</a:t>
                      </a:r>
                      <a:r>
                        <a:rPr lang="ru-RU" sz="11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 </a:t>
                      </a:r>
                      <a:r>
                        <a:rPr lang="ru-RU" sz="11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 какой степени корпоративные ценности используются в практиках управления персоналом в Вашей организации? (1 участник)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397" marR="643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«Что имеется в виду под внутренними коммуникациями?»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397" marR="643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7778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Раздел 1. Вопрос 10. </a:t>
                      </a:r>
                      <a:r>
                        <a:rPr lang="ru-RU" sz="11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Формулировка варианта ответа А. Единая автономная/информационная система для кадров (1 участник)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397" marR="643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«Что это? 1с? – нет единой, например, 1с8 только для кадров, 1с7 – для других целей» 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397" marR="643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7778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Раздел 2. Вопрос 5.</a:t>
                      </a:r>
                      <a:r>
                        <a:rPr lang="ru-RU" sz="11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Есть ли в Вашей организации специальные программы для следующих групп сотрудников: (1 участник)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397" marR="643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«Нет специальных программ вообще» 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397" marR="643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7038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Раздел 2. Вопрос 6</a:t>
                      </a:r>
                      <a:r>
                        <a:rPr lang="ru-RU" sz="11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 Пожалуйста, укажите примерные доли работников Вашей организации, работающих на перечисленных ниже условиях: (1 участник)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397" marR="643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«Раздел 2 вопрос 6 - по-хорошему статистику отдельную к этому вопросу нужно делать и не понятно за какой период» 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397" marR="643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7038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Раздел 3. Вопрос 2. Если у Вас существует формализованная система оценки, кто обязан предоставлять данные для проведения оценки? (1 участник)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397" marR="643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«Вопрос не понятен. Кому предоставлять?»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397" marR="643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ubtitle 2"/>
          <p:cNvSpPr txBox="1">
            <a:spLocks/>
          </p:cNvSpPr>
          <p:nvPr/>
        </p:nvSpPr>
        <p:spPr bwMode="auto">
          <a:xfrm>
            <a:off x="255588" y="6415088"/>
            <a:ext cx="414337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ru-RU" altLang="ru-RU" sz="800">
                <a:solidFill>
                  <a:srgbClr val="FFFFFF"/>
                </a:solidFill>
              </a:rPr>
              <a:t>Высшая школа экономики, Москва, 2014</a:t>
            </a:r>
            <a:endParaRPr kumimoji="1" lang="ru-RU" altLang="ru-RU" sz="800">
              <a:solidFill>
                <a:srgbClr val="FFFFFF"/>
              </a:solidFill>
              <a:latin typeface="Myriad Pro" pitchFamily="34" charset="0"/>
            </a:endParaRPr>
          </a:p>
        </p:txBody>
      </p:sp>
      <p:sp>
        <p:nvSpPr>
          <p:cNvPr id="18435" name="Title 1"/>
          <p:cNvSpPr txBox="1">
            <a:spLocks/>
          </p:cNvSpPr>
          <p:nvPr/>
        </p:nvSpPr>
        <p:spPr bwMode="auto">
          <a:xfrm>
            <a:off x="1428750" y="0"/>
            <a:ext cx="6867525" cy="1065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80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Характеристика комментариев респондентов по отдельным вопросам (2) </a:t>
            </a:r>
          </a:p>
        </p:txBody>
      </p:sp>
      <p:sp>
        <p:nvSpPr>
          <p:cNvPr id="18436" name="Rectangle 9"/>
          <p:cNvSpPr>
            <a:spLocks noChangeArrowheads="1"/>
          </p:cNvSpPr>
          <p:nvPr/>
        </p:nvSpPr>
        <p:spPr bwMode="auto">
          <a:xfrm>
            <a:off x="7300913" y="2255838"/>
            <a:ext cx="6746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altLang="ru-RU">
                <a:solidFill>
                  <a:srgbClr val="FFFFFF"/>
                </a:solidFill>
                <a:latin typeface="Myriad Pro" pitchFamily="34" charset="0"/>
              </a:rPr>
              <a:t>фото</a:t>
            </a:r>
            <a:endParaRPr lang="en-US" altLang="ru-RU">
              <a:solidFill>
                <a:srgbClr val="FFFFFF"/>
              </a:solidFill>
            </a:endParaRPr>
          </a:p>
        </p:txBody>
      </p:sp>
      <p:sp>
        <p:nvSpPr>
          <p:cNvPr id="18437" name="Rectangle 10"/>
          <p:cNvSpPr>
            <a:spLocks noChangeArrowheads="1"/>
          </p:cNvSpPr>
          <p:nvPr/>
        </p:nvSpPr>
        <p:spPr bwMode="auto">
          <a:xfrm>
            <a:off x="7300913" y="3967163"/>
            <a:ext cx="67468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altLang="ru-RU">
                <a:solidFill>
                  <a:srgbClr val="FFFFFF"/>
                </a:solidFill>
                <a:latin typeface="Myriad Pro" pitchFamily="34" charset="0"/>
              </a:rPr>
              <a:t>фото</a:t>
            </a:r>
            <a:endParaRPr lang="en-US" altLang="ru-RU">
              <a:solidFill>
                <a:srgbClr val="FFFFFF"/>
              </a:solidFill>
            </a:endParaRPr>
          </a:p>
        </p:txBody>
      </p:sp>
      <p:sp>
        <p:nvSpPr>
          <p:cNvPr id="18438" name="Rectangle 11"/>
          <p:cNvSpPr>
            <a:spLocks noChangeArrowheads="1"/>
          </p:cNvSpPr>
          <p:nvPr/>
        </p:nvSpPr>
        <p:spPr bwMode="auto">
          <a:xfrm>
            <a:off x="7300913" y="5591175"/>
            <a:ext cx="6746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altLang="ru-RU">
                <a:solidFill>
                  <a:srgbClr val="FFFFFF"/>
                </a:solidFill>
                <a:latin typeface="Myriad Pro" pitchFamily="34" charset="0"/>
              </a:rPr>
              <a:t>фото</a:t>
            </a:r>
            <a:endParaRPr lang="en-US" altLang="ru-RU">
              <a:solidFill>
                <a:srgbClr val="FFFFFF"/>
              </a:solidFill>
            </a:endParaRPr>
          </a:p>
        </p:txBody>
      </p:sp>
      <p:sp>
        <p:nvSpPr>
          <p:cNvPr id="7175" name="Объект 4"/>
          <p:cNvSpPr>
            <a:spLocks noGrp="1"/>
          </p:cNvSpPr>
          <p:nvPr>
            <p:ph idx="1"/>
          </p:nvPr>
        </p:nvSpPr>
        <p:spPr>
          <a:xfrm>
            <a:off x="925513" y="1487488"/>
            <a:ext cx="7524750" cy="4043362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endParaRPr lang="ru-RU" sz="2000" dirty="0" smtClean="0">
              <a:solidFill>
                <a:srgbClr val="000000"/>
              </a:solidFill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marL="0" indent="0">
              <a:buFont typeface="Arial" charset="0"/>
              <a:buNone/>
              <a:defRPr/>
            </a:pPr>
            <a:endParaRPr lang="ru-RU" altLang="ru-RU" sz="1800" dirty="0" smtClean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</p:txBody>
      </p:sp>
      <p:graphicFrame>
        <p:nvGraphicFramePr>
          <p:cNvPr id="8" name="Содержимое 3"/>
          <p:cNvGraphicFramePr>
            <a:graphicFrameLocks/>
          </p:cNvGraphicFramePr>
          <p:nvPr/>
        </p:nvGraphicFramePr>
        <p:xfrm>
          <a:off x="255589" y="1480458"/>
          <a:ext cx="8540068" cy="4704492"/>
        </p:xfrm>
        <a:graphic>
          <a:graphicData uri="http://schemas.openxmlformats.org/drawingml/2006/table">
            <a:tbl>
              <a:tblPr/>
              <a:tblGrid>
                <a:gridCol w="4487762"/>
                <a:gridCol w="4052306"/>
              </a:tblGrid>
              <a:tr h="2394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Вопрос/ число респондентов</a:t>
                      </a:r>
                      <a:endParaRPr lang="ru-RU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206" marR="68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Комментарии</a:t>
                      </a:r>
                      <a:endParaRPr lang="ru-RU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206" marR="68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110534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Раздел 3. Вопрос 5. </a:t>
                      </a:r>
                      <a:r>
                        <a:rPr lang="ru-RU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Какая примерно доля годовых расходов на персонал тратится на обучение? </a:t>
                      </a:r>
                      <a:endParaRPr lang="ru-RU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(Пожалуйста, округляйте до целого числа) (1 участник)</a:t>
                      </a:r>
                      <a:endParaRPr lang="ru-RU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206" marR="68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«Раздел 3 вопрос 5 - учитывая ФОТ или нет? от этого сильно зависит процент. я поставила с учетом ФОТ и всеми отчислениями (налогами и ПФ)» </a:t>
                      </a:r>
                      <a:endParaRPr lang="ru-RU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206" marR="68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98623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Раздел 3. Вопрос 6</a:t>
                      </a:r>
                      <a:r>
                        <a:rPr lang="ru-RU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 Какое примерно количество дней в течение года в среднем приходится на повышение квалификации работников следующих категорий: (3 участника)</a:t>
                      </a:r>
                      <a:endParaRPr lang="ru-RU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206" marR="68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«Раздел 3 вопрос 6 -  может лучше часов? у меня 24 часа получилось, и не понятно что днем считать: смену или для всех 8 часов?» </a:t>
                      </a:r>
                      <a:endParaRPr lang="ru-RU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206" marR="68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59173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Раздел 3. Вопрос 8. </a:t>
                      </a:r>
                      <a:r>
                        <a:rPr lang="ru-RU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 какой степени Вы используете следующие методы управления карьерой: (1 участник)</a:t>
                      </a:r>
                      <a:endParaRPr lang="ru-RU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206" marR="68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«Что такое коучинг?»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206" marR="68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9498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Раздел 5. Вопрос 1. </a:t>
                      </a:r>
                      <a:r>
                        <a:rPr lang="ru-RU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Какова доля членов профсоюза в общей численности работников Вашей организации? (2 участника)</a:t>
                      </a:r>
                      <a:endParaRPr lang="ru-RU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206" marR="68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«Нет профсоюза» </a:t>
                      </a:r>
                      <a:endParaRPr lang="ru-RU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206" marR="68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9173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Раздел 6. Вопрос 14.</a:t>
                      </a:r>
                      <a:r>
                        <a:rPr lang="ru-RU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В какой стране находится штаб – квартира Вашей организации? (1 участник) </a:t>
                      </a:r>
                      <a:endParaRPr lang="ru-RU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206" marR="68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«Имеется в виду центральный офис?»</a:t>
                      </a:r>
                      <a:endParaRPr lang="ru-RU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206" marR="68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9498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Раздел 6. Вопрос 15. </a:t>
                      </a:r>
                      <a:r>
                        <a:rPr lang="ru-RU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 каком году была основана Ваша организация? (1 участник)</a:t>
                      </a:r>
                      <a:endParaRPr lang="ru-RU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206" marR="68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 руководитель отметил год создания международной организации, а не конкретно организации в России</a:t>
                      </a:r>
                      <a:endParaRPr lang="ru-RU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206" marR="68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>
          <a:xfrm>
            <a:off x="842963" y="165100"/>
            <a:ext cx="8229600" cy="844550"/>
          </a:xfrm>
        </p:spPr>
        <p:txBody>
          <a:bodyPr/>
          <a:lstStyle/>
          <a:p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Организационные вопросы для обсуждения</a:t>
            </a: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0" y="1562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842963" y="1562100"/>
            <a:ext cx="6015037" cy="8720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Методы сбора и учёта данных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Анализ данных: возможности и ограничения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ubtitle 2"/>
          <p:cNvSpPr>
            <a:spLocks noGrp="1"/>
          </p:cNvSpPr>
          <p:nvPr>
            <p:ph type="subTitle" idx="1"/>
          </p:nvPr>
        </p:nvSpPr>
        <p:spPr>
          <a:xfrm>
            <a:off x="1371600" y="4468813"/>
            <a:ext cx="6400800" cy="908050"/>
          </a:xfrm>
        </p:spPr>
        <p:txBody>
          <a:bodyPr/>
          <a:lstStyle/>
          <a:p>
            <a:r>
              <a:rPr lang="ru-RU" altLang="ru-RU" sz="1200" dirty="0" smtClean="0">
                <a:solidFill>
                  <a:srgbClr val="003F82"/>
                </a:solidFill>
                <a:latin typeface="Myriad Pro" pitchFamily="34" charset="0"/>
                <a:ea typeface="ＭＳ Ｐゴシック" pitchFamily="34" charset="-128"/>
              </a:rPr>
              <a:t>10</a:t>
            </a:r>
            <a:r>
              <a:rPr lang="en-US" altLang="ru-RU" sz="1200" dirty="0" smtClean="0">
                <a:solidFill>
                  <a:srgbClr val="003F82"/>
                </a:solidFill>
                <a:latin typeface="Myriad Pro" pitchFamily="34" charset="0"/>
                <a:ea typeface="ＭＳ Ｐゴシック" pitchFamily="34" charset="-128"/>
              </a:rPr>
              <a:t>5187</a:t>
            </a:r>
            <a:r>
              <a:rPr lang="ru-RU" altLang="ru-RU" sz="1200" dirty="0" smtClean="0">
                <a:solidFill>
                  <a:srgbClr val="003F82"/>
                </a:solidFill>
                <a:latin typeface="Myriad Pro" pitchFamily="34" charset="0"/>
                <a:ea typeface="ＭＳ Ｐゴシック" pitchFamily="34" charset="-128"/>
              </a:rPr>
              <a:t>, Россия, Москва, Кирпичная ул., д. 33</a:t>
            </a:r>
          </a:p>
          <a:p>
            <a:r>
              <a:rPr lang="ru-RU" altLang="ru-RU" sz="1200" dirty="0" smtClean="0">
                <a:solidFill>
                  <a:srgbClr val="003F82"/>
                </a:solidFill>
                <a:latin typeface="Myriad Pro" pitchFamily="34" charset="0"/>
                <a:ea typeface="ＭＳ Ｐゴシック" pitchFamily="34" charset="-128"/>
              </a:rPr>
              <a:t>Телефон: (495) 772-95-84, к. 629</a:t>
            </a:r>
            <a:endParaRPr lang="en-US" altLang="ru-RU" sz="1200" dirty="0" smtClean="0">
              <a:solidFill>
                <a:srgbClr val="003F82"/>
              </a:solidFill>
              <a:latin typeface="Myriad Pro" pitchFamily="34" charset="0"/>
              <a:ea typeface="ＭＳ Ｐゴシック" pitchFamily="34" charset="-128"/>
            </a:endParaRPr>
          </a:p>
          <a:p>
            <a:pPr eaLnBrk="1" hangingPunct="1"/>
            <a:r>
              <a:rPr kumimoji="1" lang="en-US" altLang="ru-RU" sz="1200" dirty="0" smtClean="0">
                <a:solidFill>
                  <a:srgbClr val="000066"/>
                </a:solidFill>
                <a:latin typeface="Meiryo UI" pitchFamily="34" charset="-128"/>
                <a:ea typeface="Meiryo UI" pitchFamily="34" charset="-128"/>
                <a:cs typeface="Meiryo UI" pitchFamily="34" charset="-128"/>
                <a:hlinkClick r:id="rId3"/>
              </a:rPr>
              <a:t>asirotovskaya@hse.ru</a:t>
            </a:r>
            <a:endParaRPr lang="ru-RU" altLang="ru-RU" sz="1200" dirty="0" smtClean="0">
              <a:solidFill>
                <a:srgbClr val="000066"/>
              </a:solidFill>
              <a:latin typeface="Meiryo UI" pitchFamily="34" charset="-128"/>
              <a:ea typeface="Meiryo UI" pitchFamily="34" charset="-128"/>
              <a:cs typeface="Meiryo UI" pitchFamily="34" charset="-128"/>
            </a:endParaRPr>
          </a:p>
          <a:p>
            <a:endParaRPr lang="ru-RU" altLang="ru-RU" sz="1200" dirty="0" smtClean="0">
              <a:solidFill>
                <a:srgbClr val="003F82"/>
              </a:solidFill>
              <a:latin typeface="Myriad Pro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ubtitle 2"/>
          <p:cNvSpPr txBox="1">
            <a:spLocks/>
          </p:cNvSpPr>
          <p:nvPr/>
        </p:nvSpPr>
        <p:spPr bwMode="auto">
          <a:xfrm>
            <a:off x="255588" y="6415088"/>
            <a:ext cx="414337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ru-RU" altLang="ru-RU" sz="800">
                <a:solidFill>
                  <a:srgbClr val="FFFFFF"/>
                </a:solidFill>
              </a:rPr>
              <a:t>Высшая школа экономики, Москва, 2014</a:t>
            </a:r>
            <a:endParaRPr kumimoji="1" lang="ru-RU" altLang="ru-RU" sz="800">
              <a:solidFill>
                <a:srgbClr val="FFFFFF"/>
              </a:solidFill>
              <a:latin typeface="Myriad Pro" pitchFamily="34" charset="0"/>
            </a:endParaRPr>
          </a:p>
        </p:txBody>
      </p:sp>
      <p:sp>
        <p:nvSpPr>
          <p:cNvPr id="14339" name="Title 1"/>
          <p:cNvSpPr txBox="1">
            <a:spLocks/>
          </p:cNvSpPr>
          <p:nvPr/>
        </p:nvSpPr>
        <p:spPr bwMode="auto">
          <a:xfrm>
            <a:off x="1428750" y="428625"/>
            <a:ext cx="6867525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Методика 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CRANET (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Cranfield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Network on 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International Human Resource Management)</a:t>
            </a:r>
            <a:endParaRPr lang="ru-RU" sz="2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alt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40" name="Rectangle 9"/>
          <p:cNvSpPr>
            <a:spLocks noChangeArrowheads="1"/>
          </p:cNvSpPr>
          <p:nvPr/>
        </p:nvSpPr>
        <p:spPr bwMode="auto">
          <a:xfrm>
            <a:off x="7300913" y="2255838"/>
            <a:ext cx="6746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altLang="ru-RU">
                <a:solidFill>
                  <a:srgbClr val="FFFFFF"/>
                </a:solidFill>
                <a:latin typeface="Myriad Pro" pitchFamily="34" charset="0"/>
              </a:rPr>
              <a:t>фото</a:t>
            </a:r>
            <a:endParaRPr lang="en-US" altLang="ru-RU">
              <a:solidFill>
                <a:srgbClr val="FFFFFF"/>
              </a:solidFill>
            </a:endParaRPr>
          </a:p>
        </p:txBody>
      </p:sp>
      <p:sp>
        <p:nvSpPr>
          <p:cNvPr id="14341" name="Rectangle 10"/>
          <p:cNvSpPr>
            <a:spLocks noChangeArrowheads="1"/>
          </p:cNvSpPr>
          <p:nvPr/>
        </p:nvSpPr>
        <p:spPr bwMode="auto">
          <a:xfrm>
            <a:off x="7300913" y="3967163"/>
            <a:ext cx="67468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altLang="ru-RU">
                <a:solidFill>
                  <a:srgbClr val="FFFFFF"/>
                </a:solidFill>
                <a:latin typeface="Myriad Pro" pitchFamily="34" charset="0"/>
              </a:rPr>
              <a:t>фото</a:t>
            </a:r>
            <a:endParaRPr lang="en-US" altLang="ru-RU">
              <a:solidFill>
                <a:srgbClr val="FFFFFF"/>
              </a:solidFill>
            </a:endParaRPr>
          </a:p>
        </p:txBody>
      </p:sp>
      <p:sp>
        <p:nvSpPr>
          <p:cNvPr id="14342" name="Rectangle 11"/>
          <p:cNvSpPr>
            <a:spLocks noChangeArrowheads="1"/>
          </p:cNvSpPr>
          <p:nvPr/>
        </p:nvSpPr>
        <p:spPr bwMode="auto">
          <a:xfrm>
            <a:off x="7300913" y="5591175"/>
            <a:ext cx="6746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altLang="ru-RU">
                <a:solidFill>
                  <a:srgbClr val="FFFFFF"/>
                </a:solidFill>
                <a:latin typeface="Myriad Pro" pitchFamily="34" charset="0"/>
              </a:rPr>
              <a:t>фото</a:t>
            </a:r>
            <a:endParaRPr lang="en-US" altLang="ru-RU">
              <a:solidFill>
                <a:srgbClr val="FFFFFF"/>
              </a:solidFill>
            </a:endParaRPr>
          </a:p>
        </p:txBody>
      </p:sp>
      <p:sp>
        <p:nvSpPr>
          <p:cNvPr id="3079" name="Объект 4"/>
          <p:cNvSpPr>
            <a:spLocks noGrp="1"/>
          </p:cNvSpPr>
          <p:nvPr>
            <p:ph idx="1"/>
          </p:nvPr>
        </p:nvSpPr>
        <p:spPr>
          <a:xfrm>
            <a:off x="457200" y="1455738"/>
            <a:ext cx="8229600" cy="4525962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endParaRPr lang="ru-RU" sz="900" dirty="0" smtClean="0">
              <a:solidFill>
                <a:schemeClr val="hlink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Инициатор и координатор международного исследования: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Крэнфилдская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школа менеджмента (Великобритания) с 1989 г.</a:t>
            </a:r>
          </a:p>
          <a:p>
            <a:pPr eaLnBrk="1" hangingPunct="1">
              <a:lnSpc>
                <a:spcPct val="80000"/>
              </a:lnSpc>
              <a:defRPr/>
            </a:pPr>
            <a:endParaRPr lang="ru-RU" sz="9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defRPr/>
            </a:pP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Фокус исследования: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основные практики и технологии управления персоналом</a:t>
            </a:r>
          </a:p>
          <a:p>
            <a:pPr>
              <a:lnSpc>
                <a:spcPct val="80000"/>
              </a:lnSpc>
              <a:defRPr/>
            </a:pP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Метод: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стандартизированный анкетный опрос директоров по персоналу</a:t>
            </a:r>
          </a:p>
          <a:p>
            <a:pPr>
              <a:lnSpc>
                <a:spcPct val="80000"/>
              </a:lnSpc>
              <a:defRPr/>
            </a:pP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География: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около 40 стран, включая Россию (с 2008 г.)</a:t>
            </a:r>
          </a:p>
          <a:p>
            <a:pPr>
              <a:lnSpc>
                <a:spcPct val="80000"/>
              </a:lnSpc>
              <a:defRPr/>
            </a:pP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CRANET 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 в России сегодня  (2014г.)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: проведение третьей волны международного исследования  практик управления человеческими ресурсами</a:t>
            </a:r>
          </a:p>
          <a:p>
            <a:pPr marL="457200">
              <a:lnSpc>
                <a:spcPct val="115000"/>
              </a:lnSpc>
              <a:spcAft>
                <a:spcPts val="1000"/>
              </a:spcAft>
              <a:defRPr/>
            </a:pPr>
            <a:endParaRPr lang="ru-RU" sz="2400" dirty="0" smtClean="0">
              <a:ea typeface="ＭＳ Ｐゴシック" pitchFamily="34" charset="-128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ubtitle 2"/>
          <p:cNvSpPr txBox="1">
            <a:spLocks/>
          </p:cNvSpPr>
          <p:nvPr/>
        </p:nvSpPr>
        <p:spPr bwMode="auto">
          <a:xfrm>
            <a:off x="255588" y="6415088"/>
            <a:ext cx="414337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ru-RU" altLang="ru-RU" sz="800">
                <a:solidFill>
                  <a:srgbClr val="FFFFFF"/>
                </a:solidFill>
              </a:rPr>
              <a:t>Высшая школа экономики, Москва, 2014</a:t>
            </a:r>
            <a:endParaRPr kumimoji="1" lang="ru-RU" altLang="ru-RU" sz="800">
              <a:solidFill>
                <a:srgbClr val="FFFFFF"/>
              </a:solidFill>
              <a:latin typeface="Myriad Pro" pitchFamily="34" charset="0"/>
            </a:endParaRPr>
          </a:p>
        </p:txBody>
      </p:sp>
      <p:sp>
        <p:nvSpPr>
          <p:cNvPr id="15363" name="Title 1"/>
          <p:cNvSpPr txBox="1">
            <a:spLocks/>
          </p:cNvSpPr>
          <p:nvPr/>
        </p:nvSpPr>
        <p:spPr bwMode="auto">
          <a:xfrm>
            <a:off x="1428750" y="428625"/>
            <a:ext cx="6867525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Анкета 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CRANET 2014 (62 вопроса) </a:t>
            </a:r>
            <a:endParaRPr lang="ru-RU" alt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4" name="Rectangle 9"/>
          <p:cNvSpPr>
            <a:spLocks noChangeArrowheads="1"/>
          </p:cNvSpPr>
          <p:nvPr/>
        </p:nvSpPr>
        <p:spPr bwMode="auto">
          <a:xfrm>
            <a:off x="7300913" y="2255838"/>
            <a:ext cx="6746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altLang="ru-RU">
                <a:solidFill>
                  <a:srgbClr val="FFFFFF"/>
                </a:solidFill>
                <a:latin typeface="Myriad Pro" pitchFamily="34" charset="0"/>
              </a:rPr>
              <a:t>фото</a:t>
            </a:r>
            <a:endParaRPr lang="en-US" altLang="ru-RU">
              <a:solidFill>
                <a:srgbClr val="FFFFFF"/>
              </a:solidFill>
            </a:endParaRPr>
          </a:p>
        </p:txBody>
      </p:sp>
      <p:sp>
        <p:nvSpPr>
          <p:cNvPr id="15365" name="Rectangle 10"/>
          <p:cNvSpPr>
            <a:spLocks noChangeArrowheads="1"/>
          </p:cNvSpPr>
          <p:nvPr/>
        </p:nvSpPr>
        <p:spPr bwMode="auto">
          <a:xfrm>
            <a:off x="7300913" y="3967163"/>
            <a:ext cx="67468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altLang="ru-RU">
                <a:solidFill>
                  <a:srgbClr val="FFFFFF"/>
                </a:solidFill>
                <a:latin typeface="Myriad Pro" pitchFamily="34" charset="0"/>
              </a:rPr>
              <a:t>фото</a:t>
            </a:r>
            <a:endParaRPr lang="en-US" altLang="ru-RU">
              <a:solidFill>
                <a:srgbClr val="FFFFFF"/>
              </a:solidFill>
            </a:endParaRPr>
          </a:p>
        </p:txBody>
      </p:sp>
      <p:sp>
        <p:nvSpPr>
          <p:cNvPr id="15366" name="Rectangle 11"/>
          <p:cNvSpPr>
            <a:spLocks noChangeArrowheads="1"/>
          </p:cNvSpPr>
          <p:nvPr/>
        </p:nvSpPr>
        <p:spPr bwMode="auto">
          <a:xfrm>
            <a:off x="7300913" y="5591175"/>
            <a:ext cx="6746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altLang="ru-RU">
                <a:solidFill>
                  <a:srgbClr val="FFFFFF"/>
                </a:solidFill>
                <a:latin typeface="Myriad Pro" pitchFamily="34" charset="0"/>
              </a:rPr>
              <a:t>фото</a:t>
            </a:r>
            <a:endParaRPr lang="en-US" altLang="ru-RU">
              <a:solidFill>
                <a:srgbClr val="FFFFFF"/>
              </a:solidFill>
            </a:endParaRPr>
          </a:p>
        </p:txBody>
      </p:sp>
      <p:sp>
        <p:nvSpPr>
          <p:cNvPr id="4103" name="Объект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457200">
              <a:lnSpc>
                <a:spcPct val="115000"/>
              </a:lnSpc>
              <a:spcAft>
                <a:spcPts val="1000"/>
              </a:spcAft>
              <a:buNone/>
              <a:defRPr/>
            </a:pP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1) деятельность в области управления персоналом в организации (12 вопросов);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2) практики обеспечения персоналом (6 вопросов);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3) развитие персонала (9 вопросов);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4) компенсации и льготы (3 вопроса);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5) трудовые отношения и коммуникации (7 вопросов);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6) информация об организации (18 вопросов) и респонденте (7 вопросов).</a:t>
            </a:r>
          </a:p>
          <a:p>
            <a:pPr marL="457200">
              <a:lnSpc>
                <a:spcPct val="115000"/>
              </a:lnSpc>
              <a:spcAft>
                <a:spcPts val="1000"/>
              </a:spcAft>
              <a:defRPr/>
            </a:pPr>
            <a:endParaRPr lang="ru-RU" sz="2400" dirty="0" smtClean="0">
              <a:ea typeface="ＭＳ Ｐゴシック" pitchFamily="34" charset="-128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ubtitle 2"/>
          <p:cNvSpPr txBox="1">
            <a:spLocks/>
          </p:cNvSpPr>
          <p:nvPr/>
        </p:nvSpPr>
        <p:spPr bwMode="auto">
          <a:xfrm>
            <a:off x="255588" y="6415088"/>
            <a:ext cx="414337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ru-RU" altLang="ru-RU" sz="800">
                <a:solidFill>
                  <a:srgbClr val="FFFFFF"/>
                </a:solidFill>
              </a:rPr>
              <a:t>Высшая школа экономики, Москва, 2014</a:t>
            </a:r>
            <a:endParaRPr kumimoji="1" lang="ru-RU" altLang="ru-RU" sz="800">
              <a:solidFill>
                <a:srgbClr val="FFFFFF"/>
              </a:solidFill>
              <a:latin typeface="Myriad Pro" pitchFamily="34" charset="0"/>
            </a:endParaRPr>
          </a:p>
        </p:txBody>
      </p:sp>
      <p:sp>
        <p:nvSpPr>
          <p:cNvPr id="16387" name="Title 1"/>
          <p:cNvSpPr txBox="1">
            <a:spLocks/>
          </p:cNvSpPr>
          <p:nvPr/>
        </p:nvSpPr>
        <p:spPr bwMode="auto">
          <a:xfrm>
            <a:off x="1428750" y="11113"/>
            <a:ext cx="6867525" cy="1065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ru-RU" altLang="ru-RU" sz="2800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8" name="Rectangle 9"/>
          <p:cNvSpPr>
            <a:spLocks noChangeArrowheads="1"/>
          </p:cNvSpPr>
          <p:nvPr/>
        </p:nvSpPr>
        <p:spPr bwMode="auto">
          <a:xfrm>
            <a:off x="7300913" y="2255838"/>
            <a:ext cx="6746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altLang="ru-RU">
                <a:solidFill>
                  <a:srgbClr val="FFFFFF"/>
                </a:solidFill>
                <a:latin typeface="Myriad Pro" pitchFamily="34" charset="0"/>
              </a:rPr>
              <a:t>фото</a:t>
            </a:r>
            <a:endParaRPr lang="en-US" altLang="ru-RU">
              <a:solidFill>
                <a:srgbClr val="FFFFFF"/>
              </a:solidFill>
            </a:endParaRPr>
          </a:p>
        </p:txBody>
      </p:sp>
      <p:sp>
        <p:nvSpPr>
          <p:cNvPr id="16389" name="Rectangle 10"/>
          <p:cNvSpPr>
            <a:spLocks noChangeArrowheads="1"/>
          </p:cNvSpPr>
          <p:nvPr/>
        </p:nvSpPr>
        <p:spPr bwMode="auto">
          <a:xfrm>
            <a:off x="7300913" y="3967163"/>
            <a:ext cx="67468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altLang="ru-RU">
                <a:solidFill>
                  <a:srgbClr val="FFFFFF"/>
                </a:solidFill>
                <a:latin typeface="Myriad Pro" pitchFamily="34" charset="0"/>
              </a:rPr>
              <a:t>фото</a:t>
            </a:r>
            <a:endParaRPr lang="en-US" altLang="ru-RU">
              <a:solidFill>
                <a:srgbClr val="FFFFFF"/>
              </a:solidFill>
            </a:endParaRPr>
          </a:p>
        </p:txBody>
      </p:sp>
      <p:sp>
        <p:nvSpPr>
          <p:cNvPr id="16390" name="Rectangle 11"/>
          <p:cNvSpPr>
            <a:spLocks noChangeArrowheads="1"/>
          </p:cNvSpPr>
          <p:nvPr/>
        </p:nvSpPr>
        <p:spPr bwMode="auto">
          <a:xfrm>
            <a:off x="7300913" y="5591175"/>
            <a:ext cx="6746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altLang="ru-RU">
                <a:solidFill>
                  <a:srgbClr val="FFFFFF"/>
                </a:solidFill>
                <a:latin typeface="Myriad Pro" pitchFamily="34" charset="0"/>
              </a:rPr>
              <a:t>фото</a:t>
            </a:r>
            <a:endParaRPr lang="en-US" altLang="ru-RU">
              <a:solidFill>
                <a:srgbClr val="FFFFFF"/>
              </a:solidFill>
            </a:endParaRPr>
          </a:p>
        </p:txBody>
      </p:sp>
      <p:sp>
        <p:nvSpPr>
          <p:cNvPr id="16391" name="Объект 4"/>
          <p:cNvSpPr>
            <a:spLocks noGrp="1"/>
          </p:cNvSpPr>
          <p:nvPr>
            <p:ph idx="1"/>
          </p:nvPr>
        </p:nvSpPr>
        <p:spPr>
          <a:xfrm>
            <a:off x="255588" y="1393372"/>
            <a:ext cx="8888412" cy="4799466"/>
          </a:xfrm>
        </p:spPr>
        <p:txBody>
          <a:bodyPr/>
          <a:lstStyle/>
          <a:p>
            <a:pPr>
              <a:lnSpc>
                <a:spcPct val="170000"/>
              </a:lnSpc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Этапы пилотажа: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Теоретический, эмпирический </a:t>
            </a:r>
          </a:p>
          <a:p>
            <a:pPr>
              <a:lnSpc>
                <a:spcPct val="170000"/>
              </a:lnSpc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Критерии оценки результатов пилотажа: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равномерность наполняемости альтернатив, доля пропущенных ответов, дополнительные комментарии </a:t>
            </a:r>
          </a:p>
          <a:p>
            <a:pPr algn="ctr">
              <a:lnSpc>
                <a:spcPct val="170000"/>
              </a:lnSpc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БОЛЕЕ ТРЕТИ вопросов получили замечания (24 из 62 вопросов, при этом 20 из 24 вопросов прокомментировали по одному респонденту, на 4 вопроса высказали замечания по два и три респондента).</a:t>
            </a:r>
          </a:p>
          <a:p>
            <a:pPr>
              <a:lnSpc>
                <a:spcPct val="170000"/>
              </a:lnSpc>
              <a:buFontTx/>
              <a:buChar char="-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1 вопрос (раздел 3, вопрос 6) вызвал замечания у трёх респондентов. </a:t>
            </a:r>
          </a:p>
          <a:p>
            <a:pPr>
              <a:lnSpc>
                <a:spcPct val="170000"/>
              </a:lnSpc>
              <a:buFontTx/>
              <a:buChar char="-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 вопроса о профсоюзах (раздел 5, вопрос 1) вызвали замечание  у двух участников по содержанию и вариантам ответа. </a:t>
            </a:r>
          </a:p>
          <a:p>
            <a:pPr>
              <a:lnSpc>
                <a:spcPct val="170000"/>
              </a:lnSpc>
              <a:buFontTx/>
              <a:buChar char="-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1вопрос (раздел 6, вопрос 8) - замечания у двух респондентов относительно представления ответов на английском языке. </a:t>
            </a:r>
          </a:p>
          <a:p>
            <a:pPr>
              <a:lnSpc>
                <a:spcPct val="170000"/>
              </a:lnSpc>
              <a:buNone/>
            </a:pPr>
            <a:endParaRPr lang="ru-RU" sz="1600" dirty="0" smtClean="0"/>
          </a:p>
          <a:p>
            <a:endParaRPr lang="ru-RU" sz="2400" dirty="0" smtClean="0"/>
          </a:p>
          <a:p>
            <a:pPr algn="ctr" eaLnBrk="1" hangingPunct="1">
              <a:buFont typeface="Wingdings" pitchFamily="2" charset="2"/>
              <a:buNone/>
            </a:pPr>
            <a:endParaRPr lang="ru-RU" sz="2400" i="1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1428750" y="339725"/>
            <a:ext cx="6867525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80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Этапы, формат</a:t>
            </a:r>
            <a:r>
              <a:rPr lang="en-US" altLang="ru-RU" sz="280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80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проведения и критерии оценки пилотажного исследования в России</a:t>
            </a:r>
            <a:endParaRPr lang="ru-RU" altLang="ru-RU" sz="2800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822325" y="-55563"/>
            <a:ext cx="8043863" cy="1244601"/>
          </a:xfrm>
        </p:spPr>
        <p:txBody>
          <a:bodyPr/>
          <a:lstStyle/>
          <a:p>
            <a:r>
              <a:rPr lang="ru-RU" altLang="ru-RU" sz="2800" dirty="0" smtClean="0">
                <a:solidFill>
                  <a:srgbClr val="FFFFFF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Характеристики респондентов – участников пилотажа (1) </a:t>
            </a:r>
            <a:endParaRPr lang="en-US" altLang="ru-RU" sz="2800" dirty="0" smtClean="0">
              <a:solidFill>
                <a:srgbClr val="FFFFFF"/>
              </a:solidFill>
              <a:latin typeface="Myriad Pro" pitchFamily="34" charset="0"/>
              <a:ea typeface="ＭＳ Ｐゴシック" pitchFamily="34" charset="-128"/>
              <a:cs typeface="Times New Roman" pitchFamily="18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497013"/>
            <a:ext cx="8631238" cy="4681537"/>
          </a:xfrm>
        </p:spPr>
        <p:txBody>
          <a:bodyPr/>
          <a:lstStyle/>
          <a:p>
            <a:pPr marL="609600" indent="-609600">
              <a:lnSpc>
                <a:spcPct val="80000"/>
              </a:lnSpc>
            </a:pPr>
            <a:endParaRPr lang="ru-RU" sz="2200" dirty="0" smtClean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28600" y="1295400"/>
          <a:ext cx="8637588" cy="4028424"/>
        </p:xfrm>
        <a:graphic>
          <a:graphicData uri="http://schemas.openxmlformats.org/drawingml/2006/table">
            <a:tbl>
              <a:tblPr/>
              <a:tblGrid>
                <a:gridCol w="3066777"/>
                <a:gridCol w="2683234"/>
                <a:gridCol w="2887577"/>
              </a:tblGrid>
              <a:tr h="699240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+mn-lt"/>
                          <a:ea typeface="Calibri"/>
                          <a:cs typeface="Times New Roman"/>
                        </a:rPr>
                        <a:t>Число респондентов</a:t>
                      </a:r>
                      <a:endParaRPr lang="ru-RU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7777" marR="5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+mn-lt"/>
                          <a:ea typeface="Calibri"/>
                          <a:cs typeface="Times New Roman"/>
                        </a:rPr>
                        <a:t>10</a:t>
                      </a:r>
                      <a:endParaRPr lang="ru-RU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7777" marR="5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699240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latin typeface="+mn-lt"/>
                          <a:ea typeface="Times New Roman"/>
                          <a:cs typeface="Arial"/>
                        </a:rPr>
                        <a:t>Характеристики участников пилотажа</a:t>
                      </a:r>
                      <a:endParaRPr lang="ru-RU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7777" marR="5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+mn-lt"/>
                          <a:ea typeface="Times New Roman"/>
                          <a:cs typeface="Arial"/>
                        </a:rPr>
                        <a:t>Число респондентов, пропустивших вопрос</a:t>
                      </a:r>
                      <a:endParaRPr lang="ru-RU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7777" marR="5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27969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Arial"/>
                        </a:rPr>
                        <a:t>Пол 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7777" marR="5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Arial"/>
                        </a:rPr>
                        <a:t>женский 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7777" marR="5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+mn-lt"/>
                          <a:ea typeface="Times New Roman"/>
                          <a:cs typeface="Arial"/>
                        </a:rPr>
                        <a:t>-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7777" marR="5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969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Arial"/>
                        </a:rPr>
                        <a:t>Образование 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7777" marR="5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Arial"/>
                        </a:rPr>
                        <a:t>высшее 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7777" marR="5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+mn-lt"/>
                          <a:ea typeface="Times New Roman"/>
                          <a:cs typeface="Arial"/>
                        </a:rPr>
                        <a:t>-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7777" marR="5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969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 dirty="0">
                        <a:latin typeface="+mn-lt"/>
                      </a:endParaRPr>
                    </a:p>
                  </a:txBody>
                  <a:tcPr marL="57777" marR="5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+mn-lt"/>
                        <a:ea typeface="Times New Roman"/>
                        <a:cs typeface="Arial"/>
                      </a:endParaRPr>
                    </a:p>
                  </a:txBody>
                  <a:tcPr marL="57777" marR="5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+mn-lt"/>
                        <a:ea typeface="Times New Roman"/>
                        <a:cs typeface="Arial"/>
                      </a:endParaRPr>
                    </a:p>
                  </a:txBody>
                  <a:tcPr marL="57777" marR="5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839087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b="1" kern="1200" dirty="0" smtClean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Arial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Arial"/>
                        </a:rPr>
                        <a:t>Специализация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7777" marR="5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+mn-lt"/>
                          <a:ea typeface="Times New Roman"/>
                          <a:cs typeface="Arial"/>
                        </a:rPr>
                        <a:t>Число респондентов, ответивших на вопрос</a:t>
                      </a:r>
                      <a:endParaRPr lang="ru-RU" sz="12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7777" marR="5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+mn-lt"/>
                          <a:ea typeface="Times New Roman"/>
                          <a:cs typeface="Arial"/>
                        </a:rPr>
                        <a:t>Число респондентов, пропустивших вопрос</a:t>
                      </a:r>
                      <a:endParaRPr lang="ru-RU" sz="12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7777" marR="5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969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1" kern="12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Arial"/>
                        </a:rPr>
                        <a:t>Менеджмент</a:t>
                      </a:r>
                      <a:endParaRPr lang="ru-RU" sz="1200" b="0" i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7777" marR="5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Arial"/>
                        </a:rPr>
                        <a:t>5 </a:t>
                      </a:r>
                      <a:r>
                        <a:rPr lang="ru-RU" sz="1200" kern="120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Arial"/>
                        </a:rPr>
                        <a:t> 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7777" marR="5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+mn-lt"/>
                        <a:ea typeface="Times New Roman"/>
                        <a:cs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+mn-lt"/>
                          <a:ea typeface="Times New Roman"/>
                          <a:cs typeface="Arial"/>
                        </a:rPr>
                        <a:t>1 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7777" marR="5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969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1" kern="12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Arial"/>
                        </a:rPr>
                        <a:t>Экономика</a:t>
                      </a:r>
                      <a:endParaRPr lang="ru-RU" sz="1200" b="0" i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7777" marR="5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Arial"/>
                        </a:rPr>
                        <a:t>3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7777" marR="5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9237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1" dirty="0">
                          <a:latin typeface="+mn-lt"/>
                          <a:ea typeface="Times New Roman"/>
                          <a:cs typeface="Arial"/>
                        </a:rPr>
                        <a:t>гуманитарные науки</a:t>
                      </a:r>
                      <a:endParaRPr lang="ru-RU" sz="1200" b="0" i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7777" marR="5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+mn-lt"/>
                          <a:ea typeface="Times New Roman"/>
                          <a:cs typeface="Arial"/>
                        </a:rPr>
                        <a:t> 1 </a:t>
                      </a:r>
                      <a:r>
                        <a:rPr lang="ru-RU" sz="1200" dirty="0" smtClean="0">
                          <a:latin typeface="+mn-lt"/>
                          <a:ea typeface="Times New Roman"/>
                          <a:cs typeface="Arial"/>
                        </a:rPr>
                        <a:t> 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7777" marR="5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-11113"/>
            <a:ext cx="8259762" cy="1244601"/>
          </a:xfrm>
        </p:spPr>
        <p:txBody>
          <a:bodyPr/>
          <a:lstStyle/>
          <a:p>
            <a:r>
              <a:rPr lang="ru-RU" sz="2800" dirty="0" smtClean="0">
                <a:solidFill>
                  <a:srgbClr val="FFFFFF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Характеристики респондентов – участников пилотажа (2)</a:t>
            </a:r>
            <a:endParaRPr lang="ru-RU" sz="2800" i="1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827088" y="1643063"/>
            <a:ext cx="7772400" cy="4330700"/>
          </a:xfrm>
        </p:spPr>
        <p:txBody>
          <a:bodyPr/>
          <a:lstStyle/>
          <a:p>
            <a:pPr>
              <a:lnSpc>
                <a:spcPct val="90000"/>
              </a:lnSpc>
              <a:buNone/>
            </a:pPr>
            <a:endParaRPr lang="ru-RU" sz="2400" i="1" dirty="0" smtClean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08214" y="1295400"/>
          <a:ext cx="8354785" cy="4893130"/>
        </p:xfrm>
        <a:graphic>
          <a:graphicData uri="http://schemas.openxmlformats.org/drawingml/2006/table">
            <a:tbl>
              <a:tblPr/>
              <a:tblGrid>
                <a:gridCol w="3203203"/>
                <a:gridCol w="2636560"/>
                <a:gridCol w="2515022"/>
              </a:tblGrid>
              <a:tr h="806664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latin typeface="+mn-lt"/>
                          <a:ea typeface="Times New Roman"/>
                          <a:cs typeface="Arial"/>
                        </a:rPr>
                        <a:t>Характеристики участников пилотажа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0585" marR="50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+mn-lt"/>
                          <a:ea typeface="Times New Roman"/>
                          <a:cs typeface="Arial"/>
                        </a:rPr>
                        <a:t>Число респондентов, пропустивших вопрос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0585" marR="50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5377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+mn-lt"/>
                          <a:ea typeface="Times New Roman"/>
                          <a:cs typeface="Arial"/>
                        </a:rPr>
                        <a:t>Опыт работы по специальности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0585" marR="50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+mn-lt"/>
                          <a:ea typeface="Times New Roman"/>
                          <a:cs typeface="Arial"/>
                        </a:rPr>
                        <a:t>Число респондентов, ответивших на вопрос</a:t>
                      </a:r>
                      <a:endParaRPr lang="ru-RU" sz="12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0585" marR="50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+mn-lt"/>
                          <a:ea typeface="Times New Roman"/>
                          <a:cs typeface="Arial"/>
                        </a:rPr>
                        <a:t>Число респондентов, пропустивших вопрос</a:t>
                      </a:r>
                      <a:endParaRPr lang="ru-RU" sz="12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0585" marR="50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8361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i="1" dirty="0" smtClean="0">
                          <a:latin typeface="+mn-lt"/>
                          <a:ea typeface="Times New Roman"/>
                          <a:cs typeface="Arial"/>
                        </a:rPr>
                        <a:t>10 лет </a:t>
                      </a:r>
                      <a:r>
                        <a:rPr lang="ru-RU" sz="1200" i="1" dirty="0">
                          <a:latin typeface="+mn-lt"/>
                          <a:ea typeface="Times New Roman"/>
                          <a:cs typeface="Arial"/>
                        </a:rPr>
                        <a:t>и </a:t>
                      </a:r>
                      <a:r>
                        <a:rPr lang="ru-RU" sz="1200" i="1" dirty="0" smtClean="0">
                          <a:latin typeface="+mn-lt"/>
                          <a:ea typeface="Times New Roman"/>
                          <a:cs typeface="Arial"/>
                        </a:rPr>
                        <a:t>более</a:t>
                      </a:r>
                      <a:endParaRPr lang="ru-RU" sz="1200" i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0585" marR="50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+mn-lt"/>
                        </a:rPr>
                        <a:t>1 (</a:t>
                      </a:r>
                      <a:r>
                        <a:rPr lang="en-US" sz="1200" dirty="0" smtClean="0">
                          <a:latin typeface="+mn-lt"/>
                        </a:rPr>
                        <a:t>max=</a:t>
                      </a:r>
                      <a:r>
                        <a:rPr lang="ru-RU" sz="1200" dirty="0" smtClean="0">
                          <a:latin typeface="+mn-lt"/>
                        </a:rPr>
                        <a:t>10</a:t>
                      </a:r>
                      <a:r>
                        <a:rPr lang="en-US" sz="1200" dirty="0" smtClean="0">
                          <a:latin typeface="+mn-lt"/>
                        </a:rPr>
                        <a:t> </a:t>
                      </a:r>
                      <a:r>
                        <a:rPr lang="ru-RU" sz="1200" dirty="0" smtClean="0">
                          <a:latin typeface="+mn-lt"/>
                        </a:rPr>
                        <a:t>лет)</a:t>
                      </a:r>
                      <a:endParaRPr lang="ru-RU" sz="1200" dirty="0">
                        <a:latin typeface="+mn-lt"/>
                      </a:endParaRPr>
                    </a:p>
                  </a:txBody>
                  <a:tcPr marL="50585" marR="50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+mn-lt"/>
                          <a:ea typeface="Times New Roman"/>
                          <a:cs typeface="Arial"/>
                        </a:rPr>
                        <a:t>1</a:t>
                      </a:r>
                      <a:endParaRPr lang="ru-RU" sz="1200" dirty="0">
                        <a:latin typeface="+mn-lt"/>
                        <a:ea typeface="Times New Roman"/>
                        <a:cs typeface="Arial"/>
                      </a:endParaRPr>
                    </a:p>
                  </a:txBody>
                  <a:tcPr marL="50585" marR="50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48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i="1" dirty="0">
                          <a:latin typeface="+mn-lt"/>
                          <a:ea typeface="Times New Roman"/>
                          <a:cs typeface="Arial"/>
                        </a:rPr>
                        <a:t>От </a:t>
                      </a:r>
                      <a:r>
                        <a:rPr lang="ru-RU" sz="1200" i="1" dirty="0" smtClean="0">
                          <a:latin typeface="+mn-lt"/>
                          <a:ea typeface="Times New Roman"/>
                          <a:cs typeface="Arial"/>
                        </a:rPr>
                        <a:t>5 </a:t>
                      </a:r>
                      <a:r>
                        <a:rPr lang="ru-RU" sz="1200" i="1" dirty="0">
                          <a:latin typeface="+mn-lt"/>
                          <a:ea typeface="Times New Roman"/>
                          <a:cs typeface="Arial"/>
                        </a:rPr>
                        <a:t>до </a:t>
                      </a:r>
                      <a:r>
                        <a:rPr lang="ru-RU" sz="1200" i="1" dirty="0" smtClean="0">
                          <a:latin typeface="+mn-lt"/>
                          <a:ea typeface="Times New Roman"/>
                          <a:cs typeface="Arial"/>
                        </a:rPr>
                        <a:t>10 </a:t>
                      </a:r>
                      <a:r>
                        <a:rPr lang="ru-RU" sz="1200" i="1" dirty="0">
                          <a:latin typeface="+mn-lt"/>
                          <a:ea typeface="Times New Roman"/>
                          <a:cs typeface="Arial"/>
                        </a:rPr>
                        <a:t>лет</a:t>
                      </a:r>
                      <a:endParaRPr lang="ru-RU" sz="1200" i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0585" marR="50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+mn-lt"/>
                        </a:rPr>
                        <a:t>6</a:t>
                      </a:r>
                      <a:endParaRPr lang="ru-RU" sz="1200" dirty="0" smtClean="0">
                        <a:latin typeface="+mn-lt"/>
                      </a:endParaRPr>
                    </a:p>
                    <a:p>
                      <a:pPr algn="ctr"/>
                      <a:endParaRPr lang="ru-RU" sz="1200" dirty="0">
                        <a:latin typeface="+mn-lt"/>
                      </a:endParaRPr>
                    </a:p>
                  </a:txBody>
                  <a:tcPr marL="50585" marR="50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52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i="1" dirty="0">
                          <a:latin typeface="+mn-lt"/>
                          <a:ea typeface="Times New Roman"/>
                          <a:cs typeface="Arial"/>
                        </a:rPr>
                        <a:t>От </a:t>
                      </a:r>
                      <a:r>
                        <a:rPr lang="ru-RU" sz="1200" i="1" dirty="0" smtClean="0">
                          <a:latin typeface="+mn-lt"/>
                          <a:ea typeface="Times New Roman"/>
                          <a:cs typeface="Arial"/>
                        </a:rPr>
                        <a:t>3 </a:t>
                      </a:r>
                      <a:r>
                        <a:rPr lang="ru-RU" sz="1200" i="1" dirty="0">
                          <a:latin typeface="+mn-lt"/>
                          <a:ea typeface="Times New Roman"/>
                          <a:cs typeface="Arial"/>
                        </a:rPr>
                        <a:t>до </a:t>
                      </a:r>
                      <a:r>
                        <a:rPr lang="ru-RU" sz="1200" i="1" dirty="0" smtClean="0">
                          <a:latin typeface="+mn-lt"/>
                          <a:ea typeface="Times New Roman"/>
                          <a:cs typeface="Arial"/>
                        </a:rPr>
                        <a:t>5 </a:t>
                      </a:r>
                      <a:r>
                        <a:rPr lang="ru-RU" sz="1200" i="1" dirty="0">
                          <a:latin typeface="+mn-lt"/>
                          <a:ea typeface="Times New Roman"/>
                          <a:cs typeface="Arial"/>
                        </a:rPr>
                        <a:t>лет</a:t>
                      </a:r>
                      <a:endParaRPr lang="ru-RU" sz="1200" i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0585" marR="50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+mn-lt"/>
                        </a:rPr>
                        <a:t>1</a:t>
                      </a:r>
                      <a:endParaRPr lang="ru-RU" sz="1200" dirty="0">
                        <a:latin typeface="+mn-lt"/>
                      </a:endParaRPr>
                    </a:p>
                  </a:txBody>
                  <a:tcPr marL="50585" marR="50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431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i="1" dirty="0" smtClean="0">
                          <a:latin typeface="+mn-lt"/>
                          <a:ea typeface="Times New Roman"/>
                          <a:cs typeface="Arial"/>
                        </a:rPr>
                        <a:t>От 1 до 3 лет</a:t>
                      </a:r>
                      <a:endParaRPr lang="ru-RU" sz="1200" i="1" dirty="0" smtClean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0585" marR="50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+mn-lt"/>
                        </a:rPr>
                        <a:t>1 ( </a:t>
                      </a:r>
                      <a:r>
                        <a:rPr lang="en-US" sz="1200" dirty="0" smtClean="0">
                          <a:latin typeface="+mn-lt"/>
                        </a:rPr>
                        <a:t>min=2)</a:t>
                      </a:r>
                      <a:r>
                        <a:rPr lang="ru-RU" sz="1200" dirty="0" smtClean="0">
                          <a:latin typeface="+mn-lt"/>
                        </a:rPr>
                        <a:t> </a:t>
                      </a:r>
                      <a:endParaRPr lang="ru-RU" sz="1200" dirty="0">
                        <a:latin typeface="+mn-lt"/>
                      </a:endParaRPr>
                    </a:p>
                  </a:txBody>
                  <a:tcPr marL="50585" marR="50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73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i="1" dirty="0" smtClean="0">
                          <a:latin typeface="+mn-lt"/>
                          <a:ea typeface="Calibri"/>
                          <a:cs typeface="Times New Roman"/>
                        </a:rPr>
                        <a:t>До года</a:t>
                      </a:r>
                      <a:endParaRPr lang="ru-RU" sz="1200" i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0585" marR="50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+mn-lt"/>
                        </a:rPr>
                        <a:t>-</a:t>
                      </a:r>
                      <a:endParaRPr lang="ru-RU" sz="1200" dirty="0">
                        <a:latin typeface="+mn-lt"/>
                      </a:endParaRPr>
                    </a:p>
                  </a:txBody>
                  <a:tcPr marL="50585" marR="50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323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+mn-lt"/>
                          <a:ea typeface="Times New Roman"/>
                          <a:cs typeface="Arial"/>
                        </a:rPr>
                        <a:t>Опыт работы в организации 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0585" marR="50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+mn-lt"/>
                          <a:ea typeface="Times New Roman"/>
                          <a:cs typeface="Arial"/>
                        </a:rPr>
                        <a:t>Число респондентов, ответивших на вопрос</a:t>
                      </a:r>
                      <a:endParaRPr lang="ru-RU" sz="12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0585" marR="50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+mn-lt"/>
                          <a:ea typeface="Times New Roman"/>
                          <a:cs typeface="Arial"/>
                        </a:rPr>
                        <a:t>Число респондентов, пропустивших вопрос</a:t>
                      </a:r>
                      <a:endParaRPr lang="ru-RU" sz="12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0585" marR="50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7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i="1" dirty="0" smtClean="0">
                          <a:latin typeface="+mn-lt"/>
                          <a:ea typeface="Times New Roman"/>
                          <a:cs typeface="Arial"/>
                        </a:rPr>
                        <a:t>10 лет </a:t>
                      </a:r>
                      <a:r>
                        <a:rPr lang="ru-RU" sz="1200" i="1" dirty="0">
                          <a:latin typeface="+mn-lt"/>
                          <a:ea typeface="Times New Roman"/>
                          <a:cs typeface="Arial"/>
                        </a:rPr>
                        <a:t>и более</a:t>
                      </a:r>
                      <a:endParaRPr lang="ru-RU" sz="1200" i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0585" marR="50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+mn-lt"/>
                          <a:ea typeface="Times New Roman"/>
                          <a:cs typeface="Arial"/>
                        </a:rPr>
                        <a:t>2</a:t>
                      </a:r>
                      <a:r>
                        <a:rPr lang="ru-RU" sz="1200" dirty="0" smtClean="0">
                          <a:latin typeface="+mn-lt"/>
                          <a:ea typeface="Times New Roman"/>
                          <a:cs typeface="Arial"/>
                        </a:rPr>
                        <a:t>  </a:t>
                      </a:r>
                      <a:r>
                        <a:rPr lang="ru-RU" sz="1200" dirty="0" smtClean="0">
                          <a:latin typeface="+mn-lt"/>
                          <a:ea typeface="Times New Roman"/>
                          <a:cs typeface="Arial"/>
                        </a:rPr>
                        <a:t>(</a:t>
                      </a:r>
                      <a:r>
                        <a:rPr lang="en-US" sz="1200" dirty="0" smtClean="0">
                          <a:latin typeface="+mn-lt"/>
                          <a:ea typeface="Times New Roman"/>
                          <a:cs typeface="Arial"/>
                        </a:rPr>
                        <a:t>max</a:t>
                      </a:r>
                      <a:r>
                        <a:rPr lang="ru-RU" sz="1200" dirty="0" smtClean="0">
                          <a:latin typeface="+mn-lt"/>
                          <a:ea typeface="Times New Roman"/>
                          <a:cs typeface="Arial"/>
                        </a:rPr>
                        <a:t>=18</a:t>
                      </a:r>
                      <a:r>
                        <a:rPr lang="ru-RU" sz="1200" baseline="0" dirty="0" smtClean="0">
                          <a:latin typeface="+mn-lt"/>
                          <a:ea typeface="Times New Roman"/>
                          <a:cs typeface="Arial"/>
                        </a:rPr>
                        <a:t> лет) 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0585" marR="50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+mn-lt"/>
                          <a:ea typeface="Times New Roman"/>
                          <a:cs typeface="Arial"/>
                        </a:rPr>
                        <a:t>0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0585" marR="50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73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i="1" dirty="0" smtClean="0">
                          <a:latin typeface="+mn-lt"/>
                          <a:ea typeface="Times New Roman"/>
                          <a:cs typeface="Arial"/>
                        </a:rPr>
                        <a:t>От 5</a:t>
                      </a:r>
                      <a:r>
                        <a:rPr lang="ru-RU" sz="1200" i="1" baseline="0" dirty="0" smtClean="0">
                          <a:latin typeface="+mn-lt"/>
                          <a:ea typeface="Times New Roman"/>
                          <a:cs typeface="Arial"/>
                        </a:rPr>
                        <a:t> до </a:t>
                      </a:r>
                      <a:r>
                        <a:rPr lang="ru-RU" sz="1200" i="1" dirty="0" smtClean="0">
                          <a:latin typeface="+mn-lt"/>
                          <a:ea typeface="Times New Roman"/>
                          <a:cs typeface="Arial"/>
                        </a:rPr>
                        <a:t>10 лет</a:t>
                      </a:r>
                      <a:endParaRPr lang="ru-RU" sz="1200" i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0585" marR="50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+mn-lt"/>
                          <a:ea typeface="Times New Roman"/>
                          <a:cs typeface="Arial"/>
                        </a:rPr>
                        <a:t>3 </a:t>
                      </a:r>
                      <a:r>
                        <a:rPr lang="ru-RU" sz="1200" dirty="0" smtClean="0">
                          <a:latin typeface="+mn-lt"/>
                          <a:ea typeface="Times New Roman"/>
                          <a:cs typeface="Arial"/>
                        </a:rPr>
                        <a:t> 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0585" marR="50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72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i="1" dirty="0" smtClean="0">
                          <a:latin typeface="+mn-lt"/>
                          <a:ea typeface="Times New Roman"/>
                          <a:cs typeface="Arial"/>
                        </a:rPr>
                        <a:t>От 3</a:t>
                      </a:r>
                      <a:r>
                        <a:rPr lang="ru-RU" sz="1200" i="1" baseline="0" dirty="0" smtClean="0">
                          <a:latin typeface="+mn-lt"/>
                          <a:ea typeface="Times New Roman"/>
                          <a:cs typeface="Arial"/>
                        </a:rPr>
                        <a:t> до 5 лет</a:t>
                      </a:r>
                      <a:endParaRPr lang="ru-RU" sz="1200" i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0585" marR="50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+mn-lt"/>
                          <a:ea typeface="Calibri"/>
                          <a:cs typeface="Arial"/>
                        </a:rPr>
                        <a:t>1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0585" marR="50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73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i="1" dirty="0" smtClean="0">
                          <a:latin typeface="+mn-lt"/>
                          <a:ea typeface="Calibri"/>
                          <a:cs typeface="Arial"/>
                        </a:rPr>
                        <a:t>От</a:t>
                      </a:r>
                      <a:r>
                        <a:rPr lang="ru-RU" sz="1200" i="1" baseline="0" dirty="0" smtClean="0">
                          <a:latin typeface="+mn-lt"/>
                          <a:ea typeface="Calibri"/>
                          <a:cs typeface="Arial"/>
                        </a:rPr>
                        <a:t> 1 до 3 лет</a:t>
                      </a:r>
                      <a:endParaRPr lang="ru-RU" sz="1200" i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0585" marR="50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+mn-lt"/>
                          <a:ea typeface="Times New Roman"/>
                          <a:cs typeface="Arial"/>
                        </a:rPr>
                        <a:t>4(</a:t>
                      </a:r>
                      <a:r>
                        <a:rPr lang="en-US" sz="1200" dirty="0" smtClean="0">
                          <a:latin typeface="+mn-lt"/>
                          <a:ea typeface="Times New Roman"/>
                          <a:cs typeface="Arial"/>
                        </a:rPr>
                        <a:t>min=1</a:t>
                      </a:r>
                      <a:r>
                        <a:rPr lang="en-US" sz="1200" baseline="0" dirty="0" smtClean="0">
                          <a:latin typeface="+mn-lt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ru-RU" sz="1200" baseline="0" dirty="0" smtClean="0">
                          <a:latin typeface="+mn-lt"/>
                          <a:ea typeface="Times New Roman"/>
                          <a:cs typeface="Arial"/>
                        </a:rPr>
                        <a:t>год</a:t>
                      </a:r>
                      <a:r>
                        <a:rPr lang="ru-RU" sz="1200" dirty="0" smtClean="0">
                          <a:latin typeface="+mn-lt"/>
                          <a:ea typeface="Times New Roman"/>
                          <a:cs typeface="Arial"/>
                        </a:rPr>
                        <a:t>) 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0585" marR="50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73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i="1" dirty="0">
                          <a:latin typeface="+mn-lt"/>
                          <a:ea typeface="Times New Roman"/>
                          <a:cs typeface="Arial"/>
                        </a:rPr>
                        <a:t>До года</a:t>
                      </a:r>
                      <a:endParaRPr lang="ru-RU" sz="1200" i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0585" marR="50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+mn-lt"/>
                          <a:ea typeface="Times New Roman"/>
                          <a:cs typeface="Arial"/>
                        </a:rPr>
                        <a:t>-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0585" marR="50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-50800"/>
            <a:ext cx="7793037" cy="1319213"/>
          </a:xfrm>
        </p:spPr>
        <p:txBody>
          <a:bodyPr/>
          <a:lstStyle/>
          <a:p>
            <a:pPr eaLnBrk="1" hangingPunct="1"/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Характеристики организаций участников пилотажа (1)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6" name="Содержимое 3"/>
          <p:cNvGraphicFramePr>
            <a:graphicFrameLocks/>
          </p:cNvGraphicFramePr>
          <p:nvPr/>
        </p:nvGraphicFramePr>
        <p:xfrm>
          <a:off x="0" y="1215817"/>
          <a:ext cx="9144000" cy="5642178"/>
        </p:xfrm>
        <a:graphic>
          <a:graphicData uri="http://schemas.openxmlformats.org/drawingml/2006/table">
            <a:tbl>
              <a:tblPr/>
              <a:tblGrid>
                <a:gridCol w="5249846"/>
                <a:gridCol w="2031152"/>
                <a:gridCol w="1863002"/>
              </a:tblGrid>
              <a:tr h="214962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Calibri"/>
                          <a:ea typeface="Calibri"/>
                          <a:cs typeface="Times New Roman"/>
                        </a:rPr>
                        <a:t>Характеристики организаций респондентов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7" marR="474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3621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Calibri"/>
                          <a:ea typeface="Calibri"/>
                          <a:cs typeface="Times New Roman"/>
                        </a:rPr>
                        <a:t>Отрасли (6)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7" marR="474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Calibri"/>
                          <a:ea typeface="Calibri"/>
                          <a:cs typeface="Times New Roman"/>
                        </a:rPr>
                        <a:t>Число респондентов, выбравших ответ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7" marR="474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Calibri"/>
                          <a:ea typeface="Calibri"/>
                          <a:cs typeface="Times New Roman"/>
                        </a:rPr>
                        <a:t>Число респондентов пропустивших вопрос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7" marR="474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96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i="1">
                          <a:latin typeface="Calibri"/>
                          <a:ea typeface="Calibri"/>
                          <a:cs typeface="Times New Roman"/>
                        </a:rPr>
                        <a:t>Строительство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7" marR="474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47467" marR="474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8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7" marR="474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992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i="1" dirty="0">
                          <a:latin typeface="Calibri"/>
                          <a:ea typeface="Calibri"/>
                          <a:cs typeface="Times New Roman"/>
                        </a:rPr>
                        <a:t>Производство продуктов питания, текстильных изделий, </a:t>
                      </a:r>
                      <a:r>
                        <a:rPr lang="ru-RU" sz="1100" i="1" dirty="0" err="1">
                          <a:latin typeface="Calibri"/>
                          <a:ea typeface="Calibri"/>
                          <a:cs typeface="Times New Roman"/>
                        </a:rPr>
                        <a:t>целлюлозно</a:t>
                      </a:r>
                      <a:r>
                        <a:rPr lang="ru-RU" sz="1100" i="1" dirty="0">
                          <a:latin typeface="Calibri"/>
                          <a:ea typeface="Calibri"/>
                          <a:cs typeface="Times New Roman"/>
                        </a:rPr>
                        <a:t> – бумажная промышленность, производство кокса и нефтепродуктов;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7" marR="474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7" marR="474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496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i="1" dirty="0">
                          <a:latin typeface="Calibri"/>
                          <a:ea typeface="Calibri"/>
                          <a:cs typeface="Times New Roman"/>
                        </a:rPr>
                        <a:t>Оптовая и розничная торговля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7" marR="474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7" marR="474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462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i="1">
                          <a:latin typeface="Calibri"/>
                          <a:ea typeface="Calibri"/>
                          <a:cs typeface="Times New Roman"/>
                        </a:rPr>
                        <a:t>Энергетика, отопление, газо- и водоснабжение, переработка отходов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7" marR="474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7" marR="474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462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i="1">
                          <a:latin typeface="Calibri"/>
                          <a:ea typeface="Calibri"/>
                          <a:cs typeface="Times New Roman"/>
                        </a:rPr>
                        <a:t>Телекоммуникации, информационные технологии и другие информационные услуги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7" marR="474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7" marR="474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496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i="1">
                          <a:latin typeface="Calibri"/>
                          <a:ea typeface="Calibri"/>
                          <a:cs typeface="Times New Roman"/>
                        </a:rPr>
                        <a:t>Финансы и страхование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7" marR="474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7" marR="474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496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i="1" dirty="0">
                          <a:latin typeface="Calibri"/>
                          <a:ea typeface="Calibri"/>
                          <a:cs typeface="Times New Roman"/>
                        </a:rPr>
                        <a:t>Туризм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7" marR="474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47467" marR="474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496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i="1" dirty="0">
                          <a:latin typeface="Calibri"/>
                          <a:ea typeface="Calibri"/>
                          <a:cs typeface="Times New Roman"/>
                        </a:rPr>
                        <a:t>Консалтинг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7" marR="474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7" marR="474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496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7" marR="474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7" marR="474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7" marR="474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64924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Calibri"/>
                          <a:ea typeface="Calibri"/>
                          <a:cs typeface="Times New Roman"/>
                        </a:rPr>
                        <a:t>Численность сотрудников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7" marR="474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Calibri"/>
                          <a:ea typeface="Calibri"/>
                          <a:cs typeface="Times New Roman"/>
                        </a:rPr>
                        <a:t>Число респондентов, ответивших на вопрос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7" marR="474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Calibri"/>
                          <a:ea typeface="Calibri"/>
                          <a:cs typeface="Times New Roman"/>
                        </a:rPr>
                        <a:t>Число респондентов, пропустивших вопрос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7" marR="474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96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i="1" dirty="0">
                          <a:latin typeface="Calibri"/>
                          <a:ea typeface="Calibri"/>
                          <a:cs typeface="Times New Roman"/>
                        </a:rPr>
                        <a:t>101-299</a:t>
                      </a:r>
                      <a:r>
                        <a:rPr lang="en-US" sz="1100" i="1" dirty="0" smtClean="0">
                          <a:latin typeface="Calibri"/>
                          <a:ea typeface="Calibri"/>
                          <a:cs typeface="Times New Roman"/>
                        </a:rPr>
                        <a:t>(min=1</a:t>
                      </a:r>
                      <a:r>
                        <a:rPr lang="ru-RU" sz="1100" i="1" dirty="0" smtClean="0">
                          <a:latin typeface="Calibri"/>
                          <a:ea typeface="Calibri"/>
                          <a:cs typeface="Times New Roman"/>
                        </a:rPr>
                        <a:t>50</a:t>
                      </a:r>
                      <a:r>
                        <a:rPr lang="en-US" sz="1100" i="1" dirty="0" smtClean="0">
                          <a:latin typeface="Calibri"/>
                          <a:ea typeface="Calibri"/>
                          <a:cs typeface="Times New Roman"/>
                        </a:rPr>
                        <a:t>)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7" marR="474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7" marR="474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7" marR="474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96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i="1" dirty="0">
                          <a:latin typeface="Calibri"/>
                          <a:ea typeface="Calibri"/>
                          <a:cs typeface="Times New Roman"/>
                        </a:rPr>
                        <a:t>300-999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7" marR="474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47467" marR="474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496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i="1" dirty="0">
                          <a:latin typeface="Calibri"/>
                          <a:ea typeface="Calibri"/>
                          <a:cs typeface="Times New Roman"/>
                        </a:rPr>
                        <a:t>1000 и выше (</a:t>
                      </a:r>
                      <a:r>
                        <a:rPr lang="en-US" sz="1100" i="1" dirty="0" smtClean="0">
                          <a:latin typeface="Calibri"/>
                          <a:ea typeface="Calibri"/>
                          <a:cs typeface="Times New Roman"/>
                        </a:rPr>
                        <a:t>max=</a:t>
                      </a:r>
                      <a:r>
                        <a:rPr lang="ru-RU" sz="1100" i="1" dirty="0" smtClean="0">
                          <a:latin typeface="Calibri"/>
                          <a:ea typeface="Calibri"/>
                          <a:cs typeface="Times New Roman"/>
                        </a:rPr>
                        <a:t>1900)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7" marR="474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7" marR="474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496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7" marR="474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7" marR="474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7" marR="474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46807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Calibri"/>
                          <a:ea typeface="Calibri"/>
                          <a:cs typeface="Times New Roman"/>
                        </a:rPr>
                        <a:t>Форма собственности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7" marR="474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Calibri"/>
                          <a:ea typeface="Calibri"/>
                          <a:cs typeface="Times New Roman"/>
                        </a:rPr>
                        <a:t>Число респондентов, ответивших на вопрос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7" marR="474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Calibri"/>
                          <a:ea typeface="Calibri"/>
                          <a:cs typeface="Times New Roman"/>
                        </a:rPr>
                        <a:t>Число респондентов, пропустивших вопрос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7" marR="474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96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i="1" dirty="0">
                          <a:latin typeface="Calibri"/>
                          <a:ea typeface="Calibri"/>
                          <a:cs typeface="Times New Roman"/>
                        </a:rPr>
                        <a:t>Частная форма собственности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7" marR="474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47467" marR="474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7" marR="474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96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i="1">
                          <a:latin typeface="Calibri"/>
                          <a:ea typeface="Calibri"/>
                          <a:cs typeface="Times New Roman"/>
                        </a:rPr>
                        <a:t>ОАО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7" marR="474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7" marR="474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496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i="1">
                          <a:latin typeface="Calibri"/>
                          <a:ea typeface="Calibri"/>
                          <a:cs typeface="Times New Roman"/>
                        </a:rPr>
                        <a:t>ООО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7" marR="474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7" marR="474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2"/>
          <p:cNvSpPr>
            <a:spLocks noGrp="1" noChangeArrowheads="1"/>
          </p:cNvSpPr>
          <p:nvPr>
            <p:ph type="title"/>
          </p:nvPr>
        </p:nvSpPr>
        <p:spPr>
          <a:xfrm>
            <a:off x="1184275" y="55563"/>
            <a:ext cx="7793038" cy="1001712"/>
          </a:xfrm>
        </p:spPr>
        <p:txBody>
          <a:bodyPr/>
          <a:lstStyle/>
          <a:p>
            <a:pPr eaLnBrk="1" hangingPunct="1"/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Характеристики организаций участников пилотажа (2) 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5" name="Содержимое 3"/>
          <p:cNvGraphicFramePr>
            <a:graphicFrameLocks/>
          </p:cNvGraphicFramePr>
          <p:nvPr/>
        </p:nvGraphicFramePr>
        <p:xfrm>
          <a:off x="236484" y="1295396"/>
          <a:ext cx="8450316" cy="4696334"/>
        </p:xfrm>
        <a:graphic>
          <a:graphicData uri="http://schemas.openxmlformats.org/drawingml/2006/table">
            <a:tbl>
              <a:tblPr/>
              <a:tblGrid>
                <a:gridCol w="4851581"/>
                <a:gridCol w="1877064"/>
                <a:gridCol w="1721671"/>
              </a:tblGrid>
              <a:tr h="264695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Calibri"/>
                          <a:ea typeface="Calibri"/>
                          <a:cs typeface="Times New Roman"/>
                        </a:rPr>
                        <a:t>Характеристики организаций респондентов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259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Calibri"/>
                          <a:ea typeface="Calibri"/>
                          <a:cs typeface="Times New Roman"/>
                        </a:rPr>
                        <a:t>Время создания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Calibri"/>
                          <a:ea typeface="Calibri"/>
                          <a:cs typeface="Times New Roman"/>
                        </a:rPr>
                        <a:t>Число респондентов, выбравших ответ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Calibri"/>
                          <a:ea typeface="Calibri"/>
                          <a:cs typeface="Times New Roman"/>
                        </a:rPr>
                        <a:t>Число респондентов пропустивших вопрос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46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i="1">
                          <a:latin typeface="Calibri"/>
                          <a:ea typeface="Calibri"/>
                          <a:cs typeface="Times New Roman"/>
                        </a:rPr>
                        <a:t>90-е года (</a:t>
                      </a:r>
                      <a:r>
                        <a:rPr lang="ru-RU" sz="1200" b="1" i="1">
                          <a:latin typeface="Calibri"/>
                          <a:ea typeface="Calibri"/>
                          <a:cs typeface="Times New Roman"/>
                        </a:rPr>
                        <a:t>1992</a:t>
                      </a:r>
                      <a:r>
                        <a:rPr lang="ru-RU" sz="1200" i="1">
                          <a:latin typeface="Calibri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200" i="1">
                          <a:solidFill>
                            <a:srgbClr val="404040"/>
                          </a:solidFill>
                          <a:latin typeface="Calibri"/>
                          <a:ea typeface="Calibri"/>
                          <a:cs typeface="Times New Roman"/>
                        </a:rPr>
                        <a:t>1991</a:t>
                      </a:r>
                      <a:r>
                        <a:rPr lang="ru-RU" sz="1200" i="1">
                          <a:latin typeface="Calibri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200" i="1">
                          <a:solidFill>
                            <a:srgbClr val="808080"/>
                          </a:solidFill>
                          <a:latin typeface="Calibri"/>
                          <a:ea typeface="Calibri"/>
                          <a:cs typeface="Times New Roman"/>
                        </a:rPr>
                        <a:t>1995</a:t>
                      </a:r>
                      <a:r>
                        <a:rPr lang="ru-RU" sz="1200" i="1">
                          <a:latin typeface="Calibri"/>
                          <a:ea typeface="Calibri"/>
                          <a:cs typeface="Times New Roman"/>
                        </a:rPr>
                        <a:t>)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46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i="1">
                          <a:latin typeface="Calibri"/>
                          <a:ea typeface="Calibri"/>
                          <a:cs typeface="Times New Roman"/>
                        </a:rPr>
                        <a:t>Начало 2000-х (2003 и 2005)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646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i="1">
                          <a:latin typeface="Calibri"/>
                          <a:ea typeface="Calibri"/>
                          <a:cs typeface="Times New Roman"/>
                        </a:rPr>
                        <a:t>2008-2012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646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</a:tr>
              <a:tr h="2646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Calibri"/>
                          <a:ea typeface="Calibri"/>
                          <a:cs typeface="Times New Roman"/>
                        </a:rPr>
                        <a:t>Уровень организаций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46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i="1">
                          <a:latin typeface="Calibri"/>
                          <a:ea typeface="Calibri"/>
                          <a:cs typeface="Times New Roman"/>
                        </a:rPr>
                        <a:t>Часть группы компаний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46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i="1">
                          <a:latin typeface="Calibri"/>
                          <a:ea typeface="Calibri"/>
                          <a:cs typeface="Times New Roman"/>
                        </a:rPr>
                        <a:t>Не являются частью группы компаний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646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</a:tr>
              <a:tr h="2646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Calibri"/>
                          <a:ea typeface="Calibri"/>
                          <a:cs typeface="Times New Roman"/>
                        </a:rPr>
                        <a:t>Организационная структура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46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i="1" dirty="0">
                          <a:latin typeface="Calibri"/>
                          <a:ea typeface="Calibri"/>
                          <a:cs typeface="Times New Roman"/>
                        </a:rPr>
                        <a:t>Подразделение международной организации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Calibri"/>
                          <a:ea typeface="Calibri"/>
                          <a:cs typeface="Times New Roman"/>
                        </a:rPr>
                        <a:t>2 (некорректный ответ, два ответа вместо одного)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93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i="1" dirty="0">
                          <a:latin typeface="Calibri"/>
                          <a:ea typeface="Calibri"/>
                          <a:cs typeface="Times New Roman"/>
                        </a:rPr>
                        <a:t>Независимые организации, имеющие несколько офисов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646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i="1" dirty="0">
                          <a:latin typeface="Calibri"/>
                          <a:ea typeface="Calibri"/>
                          <a:cs typeface="Times New Roman"/>
                        </a:rPr>
                        <a:t>Штаб– квартира международной организации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646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i="1" baseline="0" dirty="0" smtClean="0">
                          <a:latin typeface="Calibri"/>
                          <a:ea typeface="Calibri"/>
                          <a:cs typeface="Times New Roman"/>
                        </a:rPr>
                        <a:t>Штаб - квартира российской организации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>
          <a:xfrm>
            <a:off x="1233488" y="22225"/>
            <a:ext cx="7954962" cy="1146175"/>
          </a:xfrm>
        </p:spPr>
        <p:txBody>
          <a:bodyPr/>
          <a:lstStyle/>
          <a:p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Результаты пилотажа: Раздел 1. Деятельность в области управления персоналом  </a:t>
            </a:r>
          </a:p>
        </p:txBody>
      </p:sp>
      <p:sp>
        <p:nvSpPr>
          <p:cNvPr id="307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ru-RU" dirty="0" smtClean="0">
              <a:ea typeface="ＭＳ Ｐゴシック" pitchFamily="34" charset="-128"/>
            </a:endParaRPr>
          </a:p>
        </p:txBody>
      </p:sp>
      <p:sp>
        <p:nvSpPr>
          <p:cNvPr id="3078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6" name="Содержимое 3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949289246"/>
              </p:ext>
            </p:extLst>
          </p:nvPr>
        </p:nvGraphicFramePr>
        <p:xfrm>
          <a:off x="130628" y="1168404"/>
          <a:ext cx="9013370" cy="5799176"/>
        </p:xfrm>
        <a:graphic>
          <a:graphicData uri="http://schemas.openxmlformats.org/drawingml/2006/table">
            <a:tbl>
              <a:tblPr/>
              <a:tblGrid>
                <a:gridCol w="2917052"/>
                <a:gridCol w="3047681"/>
                <a:gridCol w="3048637"/>
              </a:tblGrid>
              <a:tr h="3517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r>
                        <a:rPr lang="en-US" sz="1100" b="1" dirty="0"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  <a:r>
                        <a:rPr lang="ru-RU" sz="1100" b="1" dirty="0">
                          <a:latin typeface="Calibri"/>
                          <a:ea typeface="Calibri"/>
                          <a:cs typeface="Times New Roman"/>
                        </a:rPr>
                        <a:t>.Сколько сотрудников занято в кадровой службе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86" marR="487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Calibri"/>
                          <a:ea typeface="Calibri"/>
                          <a:cs typeface="Times New Roman"/>
                        </a:rPr>
                        <a:t>Число респондентов, выбравших вариант ответа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86" marR="487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Calibri"/>
                          <a:ea typeface="Calibri"/>
                          <a:cs typeface="Times New Roman"/>
                        </a:rPr>
                        <a:t>Число респондентов, пропустивших вопрос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86" marR="487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56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Calibri"/>
                          <a:ea typeface="Calibri"/>
                          <a:cs typeface="Times New Roman"/>
                        </a:rPr>
                        <a:t>До трёх</a:t>
                      </a:r>
                    </a:p>
                  </a:txBody>
                  <a:tcPr marL="48786" marR="487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86" marR="487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86" marR="487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56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Calibri"/>
                          <a:ea typeface="Calibri"/>
                          <a:cs typeface="Times New Roman"/>
                        </a:rPr>
                        <a:t>От трёх до пяти</a:t>
                      </a:r>
                    </a:p>
                  </a:txBody>
                  <a:tcPr marL="48786" marR="487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86" marR="487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56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Calibri"/>
                          <a:ea typeface="Calibri"/>
                          <a:cs typeface="Times New Roman"/>
                        </a:rPr>
                        <a:t>От пяти до десяти</a:t>
                      </a:r>
                    </a:p>
                  </a:txBody>
                  <a:tcPr marL="48786" marR="487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86" marR="487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56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От десяти и более</a:t>
                      </a:r>
                    </a:p>
                  </a:txBody>
                  <a:tcPr marL="48786" marR="487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86" marR="487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845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r>
                        <a:rPr lang="ru-RU" sz="1100" b="1" dirty="0" smtClean="0">
                          <a:latin typeface="Calibri"/>
                          <a:ea typeface="Calibri"/>
                          <a:cs typeface="Times New Roman"/>
                        </a:rPr>
                        <a:t>.Входит </a:t>
                      </a:r>
                      <a:r>
                        <a:rPr lang="ru-RU" sz="1100" b="1" dirty="0">
                          <a:latin typeface="Calibri"/>
                          <a:ea typeface="Calibri"/>
                          <a:cs typeface="Times New Roman"/>
                        </a:rPr>
                        <a:t>ли лицо, ответственное за работу с </a:t>
                      </a:r>
                      <a:r>
                        <a:rPr lang="ru-RU" sz="1100" b="1" dirty="0" smtClean="0">
                          <a:latin typeface="Calibri"/>
                          <a:ea typeface="Calibri"/>
                          <a:cs typeface="Times New Roman"/>
                        </a:rPr>
                        <a:t>персоналом</a:t>
                      </a:r>
                      <a:r>
                        <a:rPr lang="en-US" sz="1100" b="1" dirty="0" smtClean="0">
                          <a:latin typeface="Calibri"/>
                          <a:ea typeface="Calibri"/>
                          <a:cs typeface="Times New Roman"/>
                        </a:rPr>
                        <a:t>,</a:t>
                      </a:r>
                      <a:r>
                        <a:rPr lang="ru-RU" sz="11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b="1" dirty="0">
                          <a:latin typeface="Calibri"/>
                          <a:ea typeface="Calibri"/>
                          <a:cs typeface="Times New Roman"/>
                        </a:rPr>
                        <a:t>в состав Правления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86" marR="487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86" marR="487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86" marR="487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56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Да</a:t>
                      </a:r>
                    </a:p>
                  </a:txBody>
                  <a:tcPr marL="48786" marR="487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86" marR="487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86" marR="487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56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Calibri"/>
                          <a:ea typeface="Calibri"/>
                          <a:cs typeface="Times New Roman"/>
                        </a:rPr>
                        <a:t>Нет</a:t>
                      </a:r>
                    </a:p>
                  </a:txBody>
                  <a:tcPr marL="48786" marR="487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86" marR="487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529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Calibri"/>
                          <a:ea typeface="Calibri"/>
                          <a:cs typeface="Times New Roman"/>
                        </a:rPr>
                        <a:t>6.</a:t>
                      </a:r>
                      <a:r>
                        <a:rPr lang="ru-RU" sz="1100" dirty="0">
                          <a:latin typeface="Arial"/>
                          <a:ea typeface="Calibri"/>
                          <a:cs typeface="Times New Roman"/>
                        </a:rPr>
                        <a:t> Имеет ли Ваша организация в письменном виде: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86" marR="487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86" marR="487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86" marR="487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1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Arial"/>
                          <a:ea typeface="Calibri"/>
                          <a:cs typeface="Times New Roman"/>
                        </a:rPr>
                        <a:t>Формулировку миссии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86" marR="487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86" marR="487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86" marR="487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1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Arial"/>
                          <a:ea typeface="Calibri"/>
                          <a:cs typeface="Times New Roman"/>
                        </a:rPr>
                        <a:t>Стратегию бизнеса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86" marR="487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86" marR="487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86" marR="487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17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Arial"/>
                          <a:ea typeface="Calibri"/>
                          <a:cs typeface="Times New Roman"/>
                        </a:rPr>
                        <a:t>Стратегию управления персоналом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86" marR="487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86" marR="487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86" marR="487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17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Arial"/>
                          <a:ea typeface="Calibri"/>
                          <a:cs typeface="Times New Roman"/>
                        </a:rPr>
                        <a:t>Стратегию / Положение о подборе персонала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86" marR="487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86" marR="487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86" marR="487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76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Arial"/>
                          <a:ea typeface="Calibri"/>
                          <a:cs typeface="Times New Roman"/>
                        </a:rPr>
                        <a:t>Стратегию/ Положение по обучению и развитию персонала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86" marR="487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86" marR="487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86" marR="487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35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Arial"/>
                          <a:ea typeface="Calibri"/>
                          <a:cs typeface="Times New Roman"/>
                        </a:rPr>
                        <a:t>Стратегию/ Положение по КСО (корпоративной социальной ответственности)*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86" marR="487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86" marR="487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86" marR="487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02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Arial"/>
                          <a:ea typeface="Calibri"/>
                          <a:cs typeface="Times New Roman"/>
                        </a:rPr>
                        <a:t>Заявление о равенстве прав работников при приеме на работу, оплате, продвижении независимо от пола, возраста, национальности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86" marR="487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86" marR="487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86" marR="487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17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Arial"/>
                          <a:ea typeface="Calibri"/>
                          <a:cs typeface="Times New Roman"/>
                        </a:rPr>
                        <a:t>Формулировку корпоративных ценностей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86" marR="487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86" marR="487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786" marR="487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3693</TotalTime>
  <Words>1643</Words>
  <Application>Microsoft Office PowerPoint</Application>
  <PresentationFormat>Экран (4:3)</PresentationFormat>
  <Paragraphs>328</Paragraphs>
  <Slides>17</Slides>
  <Notes>11</Notes>
  <HiddenSlides>1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Office Theme</vt:lpstr>
      <vt:lpstr>Результаты пилотажного исследования практик управления человеческими ресурсами CRANET: Краткий обзор  (Россия, 2014г.)</vt:lpstr>
      <vt:lpstr>Слайд 2</vt:lpstr>
      <vt:lpstr>Слайд 3</vt:lpstr>
      <vt:lpstr>Слайд 4</vt:lpstr>
      <vt:lpstr>Характеристики респондентов – участников пилотажа (1) </vt:lpstr>
      <vt:lpstr>Характеристики респондентов – участников пилотажа (2)</vt:lpstr>
      <vt:lpstr>Характеристики организаций участников пилотажа (1)</vt:lpstr>
      <vt:lpstr>Характеристики организаций участников пилотажа (2) </vt:lpstr>
      <vt:lpstr>Результаты пилотажа: Раздел 1. Деятельность в области управления персоналом  </vt:lpstr>
      <vt:lpstr>Результаты пилотажа: Раздел 2. Практики в области обеспечения персоналом</vt:lpstr>
      <vt:lpstr>Результаты пилотажа: Раздел 3. Развитие персонала</vt:lpstr>
      <vt:lpstr>Результаты пилотажа: Раздел 5. Трудовые отношения и коммуникации</vt:lpstr>
      <vt:lpstr>Результаты пилотажа: Раздел 6. Информация об организации</vt:lpstr>
      <vt:lpstr>Слайд 14</vt:lpstr>
      <vt:lpstr>Слайд 15</vt:lpstr>
      <vt:lpstr>Организационные вопросы для обсуждения</vt:lpstr>
      <vt:lpstr>Слайд 17</vt:lpstr>
    </vt:vector>
  </TitlesOfParts>
  <Company>hse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vkremlev</dc:creator>
  <cp:lastModifiedBy>S.Malin</cp:lastModifiedBy>
  <cp:revision>307</cp:revision>
  <dcterms:created xsi:type="dcterms:W3CDTF">2010-09-30T06:45:29Z</dcterms:created>
  <dcterms:modified xsi:type="dcterms:W3CDTF">2014-11-27T18:17:54Z</dcterms:modified>
</cp:coreProperties>
</file>