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5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12/2/2014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olkovolek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ypo.uni-konstanz.de/rara/intro/index.php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9848" y="1239040"/>
            <a:ext cx="9966960" cy="3035808"/>
          </a:xfrm>
        </p:spPr>
        <p:txBody>
          <a:bodyPr/>
          <a:lstStyle/>
          <a:p>
            <a:r>
              <a:rPr lang="ru-RU" sz="6000" dirty="0" smtClean="0"/>
              <a:t>Типология. Семинар 4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1000" dirty="0" smtClean="0"/>
              <a:t>редкости</a:t>
            </a:r>
            <a:endParaRPr lang="ru-RU" sz="11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00728" y="5788152"/>
            <a:ext cx="7891272" cy="1069848"/>
          </a:xfrm>
        </p:spPr>
        <p:txBody>
          <a:bodyPr/>
          <a:lstStyle/>
          <a:p>
            <a:r>
              <a:rPr lang="ru-RU" dirty="0" smtClean="0"/>
              <a:t>Олег Волков </a:t>
            </a: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volkovolek@gmail.com</a:t>
            </a:r>
            <a:r>
              <a:rPr lang="en-US" dirty="0" smtClean="0"/>
              <a:t>), </a:t>
            </a:r>
            <a:r>
              <a:rPr lang="ru-RU" dirty="0" smtClean="0"/>
              <a:t>ВШЭ, 01.12.2014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713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языковая редкость?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653048"/>
            <a:ext cx="10058400" cy="351915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Два случая ложных редкостей:</a:t>
            </a:r>
          </a:p>
          <a:p>
            <a:r>
              <a:rPr lang="ru-RU" sz="2800" dirty="0" smtClean="0"/>
              <a:t>После того как редкость нашли в одном языке, оказалось, что она есть во многих языках</a:t>
            </a:r>
          </a:p>
          <a:p>
            <a:r>
              <a:rPr lang="ru-RU" sz="2800" dirty="0" smtClean="0"/>
              <a:t>Редкость оказывается нераспознанным или неправильно описанным тривиальным грамматическим явлением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9673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Зачем изучать редкости?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434106"/>
            <a:ext cx="10058400" cy="3738093"/>
          </a:xfrm>
        </p:spPr>
        <p:txBody>
          <a:bodyPr/>
          <a:lstStyle/>
          <a:p>
            <a:r>
              <a:rPr lang="ru-RU" sz="2400" dirty="0" smtClean="0"/>
              <a:t>Изучая редкости, мы больше понимаем о возможностях и разнообразии человеческого языка, так как наблюдаем точки экстремума </a:t>
            </a:r>
          </a:p>
          <a:p>
            <a:r>
              <a:rPr lang="ru-RU" sz="2400" dirty="0"/>
              <a:t>Мы проводим грань между невозможным и маловероятным (на самом деле это не совсем так)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Эти наблюдения не проходят проверку критерием Поппера о </a:t>
            </a:r>
            <a:r>
              <a:rPr lang="ru-RU" dirty="0" err="1" smtClean="0"/>
              <a:t>фальсифицируемости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261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Зачем изучать редкости?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421228"/>
            <a:ext cx="10058400" cy="375097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Принимая во внимание редкости, мы расширяем существующие теории</a:t>
            </a:r>
          </a:p>
          <a:p>
            <a:r>
              <a:rPr lang="ru-RU" sz="2800" dirty="0" smtClean="0"/>
              <a:t>Мы подтверждаем имеющиеся теории </a:t>
            </a:r>
          </a:p>
          <a:p>
            <a:r>
              <a:rPr lang="ru-RU" sz="2800" dirty="0" smtClean="0"/>
              <a:t>Мы прослеживаем генетические связи между языками</a:t>
            </a:r>
          </a:p>
          <a:p>
            <a:r>
              <a:rPr lang="ru-RU" sz="2800" dirty="0" smtClean="0"/>
              <a:t>Мы изучаем диахронические процессы внутри одного языка</a:t>
            </a:r>
          </a:p>
          <a:p>
            <a:pPr marL="0" indent="0">
              <a:buNone/>
            </a:pPr>
            <a:r>
              <a:rPr lang="ru-RU" sz="2800" dirty="0" smtClean="0"/>
              <a:t>Правда ли, что редкости – </a:t>
            </a:r>
            <a:r>
              <a:rPr lang="ru-RU" sz="2800" dirty="0" err="1" smtClean="0"/>
              <a:t>диахронически</a:t>
            </a:r>
            <a:r>
              <a:rPr lang="ru-RU" sz="2800" dirty="0" smtClean="0"/>
              <a:t> нестабильные?  </a:t>
            </a:r>
          </a:p>
        </p:txBody>
      </p:sp>
    </p:spTree>
    <p:extLst>
      <p:ext uri="{BB962C8B-B14F-4D97-AF65-F5344CB8AC3E}">
        <p14:creationId xmlns:p14="http://schemas.microsoft.com/office/powerpoint/2010/main" val="228128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Проблемные 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884868"/>
            <a:ext cx="10058400" cy="328733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Почему языковые редкости редки?</a:t>
            </a:r>
          </a:p>
          <a:p>
            <a:r>
              <a:rPr lang="ru-RU" sz="2800" dirty="0" smtClean="0"/>
              <a:t>Почему языковые редкости вообще существуют?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0535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6355" y="52031"/>
            <a:ext cx="10058400" cy="1609344"/>
          </a:xfrm>
        </p:spPr>
        <p:txBody>
          <a:bodyPr/>
          <a:lstStyle/>
          <a:p>
            <a:r>
              <a:rPr lang="ru-RU" dirty="0" smtClean="0"/>
              <a:t>Почему редкости редки?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6355" y="1429555"/>
            <a:ext cx="10058400" cy="45108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Огромное число различных объяснений: </a:t>
            </a:r>
          </a:p>
          <a:p>
            <a:r>
              <a:rPr lang="ru-RU" sz="2400" dirty="0" smtClean="0"/>
              <a:t>Психолингвистические</a:t>
            </a:r>
          </a:p>
          <a:p>
            <a:pPr marL="0" indent="0">
              <a:buNone/>
            </a:pPr>
            <a:r>
              <a:rPr lang="ru-RU" sz="2400" dirty="0" smtClean="0"/>
              <a:t>Редкие варианты параметров плохо усваиваются детьми, сложно порождаются, их нет в «языковой способности» и т. д.</a:t>
            </a:r>
          </a:p>
          <a:p>
            <a:r>
              <a:rPr lang="ru-RU" sz="2400" dirty="0" smtClean="0"/>
              <a:t>Социолингвистические и исторические</a:t>
            </a:r>
          </a:p>
          <a:p>
            <a:pPr marL="0" indent="0">
              <a:buNone/>
            </a:pPr>
            <a:r>
              <a:rPr lang="ru-RU" sz="2400" dirty="0" smtClean="0"/>
              <a:t>Всех носителей языков с редкими чертами завоевали и ассимилировали </a:t>
            </a:r>
          </a:p>
          <a:p>
            <a:r>
              <a:rPr lang="ru-RU" sz="2400" dirty="0" smtClean="0"/>
              <a:t>Вероятностное</a:t>
            </a:r>
          </a:p>
          <a:p>
            <a:pPr marL="0" indent="0">
              <a:buNone/>
            </a:pPr>
            <a:r>
              <a:rPr lang="ru-RU" sz="2400" dirty="0" smtClean="0"/>
              <a:t>Подсчитывается вероятность различных диахронических сценариев</a:t>
            </a:r>
          </a:p>
          <a:p>
            <a:r>
              <a:rPr lang="ru-RU" sz="2400" dirty="0" smtClean="0"/>
              <a:t>«Так сложилось»  </a:t>
            </a:r>
          </a:p>
          <a:p>
            <a:pPr marL="0" indent="0">
              <a:buNone/>
            </a:pPr>
            <a:r>
              <a:rPr lang="ru-RU" sz="2400" dirty="0" smtClean="0"/>
              <a:t>Хи-хи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72302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1216" y="56796"/>
            <a:ext cx="10059302" cy="1656094"/>
          </a:xfrm>
        </p:spPr>
        <p:txBody>
          <a:bodyPr/>
          <a:lstStyle/>
          <a:p>
            <a:r>
              <a:rPr lang="ru-RU" dirty="0" smtClean="0"/>
              <a:t>Почему редкости редки?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1216" y="1481070"/>
            <a:ext cx="10188090" cy="4984124"/>
          </a:xfrm>
        </p:spPr>
        <p:txBody>
          <a:bodyPr>
            <a:noAutofit/>
          </a:bodyPr>
          <a:lstStyle/>
          <a:p>
            <a:r>
              <a:rPr lang="ru-RU" sz="2400" dirty="0" smtClean="0"/>
              <a:t>Пример психолингвистического объяснения: универсалии порядка слов </a:t>
            </a:r>
            <a:r>
              <a:rPr lang="en-US" sz="2400" dirty="0" smtClean="0"/>
              <a:t>[Hawkins 1990]</a:t>
            </a:r>
            <a:endParaRPr lang="ru-RU" sz="2400" dirty="0" smtClean="0"/>
          </a:p>
          <a:p>
            <a:r>
              <a:rPr lang="ru-RU" sz="2400" dirty="0" smtClean="0"/>
              <a:t>При  бесконечном потенциале ветвления вершины её расположение должно быть единообразно в разных составляющих одного языка. Почему? </a:t>
            </a:r>
          </a:p>
          <a:p>
            <a:r>
              <a:rPr lang="ru-RU" sz="2400" dirty="0"/>
              <a:t>Материнский узел составляющей – словоформа, однозначно указывающая на категорию составляющей, куда она входит</a:t>
            </a:r>
          </a:p>
          <a:p>
            <a:r>
              <a:rPr lang="ru-RU" sz="2400" dirty="0"/>
              <a:t>Область распознавания составляющей – цепочка словоформ от материнского узла до узла с последним зависимым   </a:t>
            </a:r>
            <a:endParaRPr lang="en-US" sz="2400" dirty="0"/>
          </a:p>
          <a:p>
            <a:r>
              <a:rPr lang="ru-RU" sz="2400" dirty="0" smtClean="0"/>
              <a:t>Принцип раннего распознавания составляющих: в любом словосочетании более предпочтителен порядок слов, при котором соотношение между количеством составляющих и слов в области распознавания составляющих ближе к 100%</a:t>
            </a:r>
          </a:p>
          <a:p>
            <a:pPr marL="0" indent="0">
              <a:buNone/>
            </a:pPr>
            <a:r>
              <a:rPr lang="ru-RU" sz="2400" dirty="0" smtClean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30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Почему редкости редки?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485622"/>
            <a:ext cx="10058400" cy="3738093"/>
          </a:xfrm>
        </p:spPr>
        <p:txBody>
          <a:bodyPr>
            <a:normAutofit/>
          </a:bodyPr>
          <a:lstStyle/>
          <a:p>
            <a:r>
              <a:rPr lang="ru-RU" sz="2400" dirty="0"/>
              <a:t>Принцип раннего распознавания составляющих</a:t>
            </a:r>
            <a:r>
              <a:rPr lang="ru-RU" sz="2400" dirty="0" smtClean="0"/>
              <a:t>:</a:t>
            </a:r>
          </a:p>
          <a:p>
            <a:r>
              <a:rPr lang="en-US" sz="2400" dirty="0" smtClean="0"/>
              <a:t>I [introduced [to Mary] [some friends that John had brought to the party]]</a:t>
            </a:r>
          </a:p>
          <a:p>
            <a:r>
              <a:rPr lang="en-US" sz="2400" dirty="0"/>
              <a:t>I </a:t>
            </a:r>
            <a:r>
              <a:rPr lang="en-US" sz="2400" dirty="0" smtClean="0"/>
              <a:t>[introduced [some </a:t>
            </a:r>
            <a:r>
              <a:rPr lang="en-US" sz="2400" dirty="0"/>
              <a:t>friends that John had brought to the </a:t>
            </a:r>
            <a:r>
              <a:rPr lang="en-US" sz="2400" dirty="0" smtClean="0"/>
              <a:t>party] [to Mary]]</a:t>
            </a:r>
          </a:p>
          <a:p>
            <a:r>
              <a:rPr lang="ru-RU" sz="2400" dirty="0" smtClean="0"/>
              <a:t>Вершина должна быть с одной стороны, чтобы принцип не нарушался</a:t>
            </a:r>
            <a:r>
              <a:rPr lang="en-US" sz="2400" dirty="0" smtClean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2473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Почему редкости редки?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507774"/>
            <a:ext cx="10058400" cy="4050792"/>
          </a:xfrm>
        </p:spPr>
        <p:txBody>
          <a:bodyPr/>
          <a:lstStyle/>
          <a:p>
            <a:r>
              <a:rPr lang="ru-RU" sz="2400" dirty="0" smtClean="0"/>
              <a:t>Вероятностное объяснение </a:t>
            </a:r>
            <a:r>
              <a:rPr lang="en-US" sz="2400" dirty="0" smtClean="0"/>
              <a:t>[Harris 2010]</a:t>
            </a:r>
            <a:r>
              <a:rPr lang="ru-RU" sz="2400" dirty="0" smtClean="0"/>
              <a:t>: для наиболее редких вариантов параметра необходимо наименее вероятное диахроническое стечение различных факторов</a:t>
            </a:r>
          </a:p>
          <a:p>
            <a:r>
              <a:rPr lang="ru-RU" sz="2400" dirty="0" smtClean="0"/>
              <a:t>Пример</a:t>
            </a:r>
            <a:r>
              <a:rPr lang="en-US" sz="2400" dirty="0" smtClean="0"/>
              <a:t> 1</a:t>
            </a:r>
            <a:r>
              <a:rPr lang="ru-RU" sz="2400" dirty="0" smtClean="0"/>
              <a:t>: </a:t>
            </a:r>
            <a:r>
              <a:rPr lang="ru-RU" sz="2400" dirty="0" err="1" smtClean="0"/>
              <a:t>циркумфиксов</a:t>
            </a:r>
            <a:r>
              <a:rPr lang="ru-RU" sz="2400" dirty="0" smtClean="0"/>
              <a:t> в языках мира меньше, чем суффиксов и префиксов, потому что нужно больше шагов, чтоб они </a:t>
            </a:r>
            <a:r>
              <a:rPr lang="ru-RU" sz="2400" dirty="0" err="1" smtClean="0"/>
              <a:t>грамматикализовались</a:t>
            </a:r>
            <a:endParaRPr lang="ru-RU" sz="2400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924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062" y="-360608"/>
            <a:ext cx="10922186" cy="96591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605307"/>
            <a:ext cx="10058400" cy="606595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Пример 2: в грузинском языке расщеплённая стратегия маркирования ядерных актантов возникла в результате цепи диахронических преобразований, которые редко встречаются в одном языке</a:t>
            </a:r>
          </a:p>
          <a:p>
            <a:pPr marL="0" indent="0">
              <a:spcBef>
                <a:spcPts val="0"/>
              </a:spcBef>
              <a:buNone/>
            </a:pPr>
            <a:endParaRPr lang="es-E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s-ES" sz="2400" dirty="0" smtClean="0"/>
              <a:t>a</a:t>
            </a:r>
            <a:r>
              <a:rPr lang="es-ES" sz="2400" dirty="0"/>
              <a:t>. </a:t>
            </a:r>
            <a:r>
              <a:rPr lang="es-ES" sz="2400" dirty="0" smtClean="0"/>
              <a:t>glex-i</a:t>
            </a:r>
            <a:r>
              <a:rPr lang="ru-RU" sz="2400" dirty="0"/>
              <a:t>	</a:t>
            </a:r>
            <a:r>
              <a:rPr lang="es-ES" sz="2400" dirty="0" smtClean="0"/>
              <a:t>tesavs</a:t>
            </a:r>
            <a:r>
              <a:rPr lang="ru-RU" sz="2400" dirty="0" smtClean="0"/>
              <a:t>	</a:t>
            </a:r>
            <a:r>
              <a:rPr lang="es-ES" sz="2400" dirty="0" smtClean="0"/>
              <a:t>simind-s.</a:t>
            </a:r>
            <a:endParaRPr lang="es-ES" sz="2400" dirty="0"/>
          </a:p>
          <a:p>
            <a:pPr marL="0" indent="0">
              <a:spcBef>
                <a:spcPts val="0"/>
              </a:spcBef>
              <a:buNone/>
            </a:pPr>
            <a:r>
              <a:rPr lang="es-ES" sz="2400" dirty="0" smtClean="0"/>
              <a:t>peasant-NOM</a:t>
            </a:r>
            <a:r>
              <a:rPr lang="ru-RU" sz="2400" dirty="0"/>
              <a:t>	</a:t>
            </a:r>
            <a:r>
              <a:rPr lang="es-ES" sz="2400" dirty="0" smtClean="0"/>
              <a:t>sows:I</a:t>
            </a:r>
            <a:r>
              <a:rPr lang="ru-RU" sz="2400" dirty="0" smtClean="0"/>
              <a:t>	</a:t>
            </a:r>
            <a:r>
              <a:rPr lang="es-ES" sz="2400" dirty="0" smtClean="0"/>
              <a:t>corn-DAT</a:t>
            </a:r>
            <a:endParaRPr lang="es-ES" sz="2400" dirty="0"/>
          </a:p>
          <a:p>
            <a:pPr marL="0" indent="0">
              <a:spcBef>
                <a:spcPts val="0"/>
              </a:spcBef>
              <a:buNone/>
            </a:pPr>
            <a:r>
              <a:rPr lang="es-ES" sz="2400" dirty="0"/>
              <a:t>‘The peasant sows corn</a:t>
            </a:r>
            <a:r>
              <a:rPr lang="es-ES" sz="2400" dirty="0" smtClean="0"/>
              <a:t>.’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b. </a:t>
            </a:r>
            <a:r>
              <a:rPr lang="es-ES" sz="2400" dirty="0" smtClean="0"/>
              <a:t>glex-ma</a:t>
            </a:r>
            <a:r>
              <a:rPr lang="ru-RU" sz="2400" dirty="0" smtClean="0"/>
              <a:t>	</a:t>
            </a:r>
            <a:r>
              <a:rPr lang="es-ES" sz="2400" dirty="0" smtClean="0"/>
              <a:t>datesa</a:t>
            </a:r>
            <a:r>
              <a:rPr lang="ru-RU" sz="2400" dirty="0" smtClean="0"/>
              <a:t>	</a:t>
            </a:r>
            <a:r>
              <a:rPr lang="es-ES" sz="2400" dirty="0" smtClean="0"/>
              <a:t>simind-i.</a:t>
            </a:r>
            <a:endParaRPr lang="es-ES" sz="2400" dirty="0"/>
          </a:p>
          <a:p>
            <a:pPr marL="0" indent="0">
              <a:spcBef>
                <a:spcPts val="0"/>
              </a:spcBef>
              <a:buNone/>
            </a:pPr>
            <a:r>
              <a:rPr lang="es-ES" sz="2400" dirty="0" smtClean="0"/>
              <a:t>peasant-ERG</a:t>
            </a:r>
            <a:r>
              <a:rPr lang="ru-RU" sz="2400" dirty="0" smtClean="0"/>
              <a:t>	</a:t>
            </a:r>
            <a:r>
              <a:rPr lang="es-ES" sz="2400" dirty="0" smtClean="0"/>
              <a:t>sowed:II</a:t>
            </a:r>
            <a:r>
              <a:rPr lang="ru-RU" sz="2400" dirty="0" smtClean="0"/>
              <a:t>	</a:t>
            </a:r>
            <a:r>
              <a:rPr lang="es-ES" sz="2400" dirty="0" smtClean="0"/>
              <a:t>corn-NOM</a:t>
            </a:r>
            <a:endParaRPr lang="es-ES" sz="2400" dirty="0"/>
          </a:p>
          <a:p>
            <a:pPr marL="0" indent="0">
              <a:spcBef>
                <a:spcPts val="0"/>
              </a:spcBef>
              <a:buNone/>
            </a:pPr>
            <a:r>
              <a:rPr lang="es-ES" sz="2400" dirty="0"/>
              <a:t>‘The peasant sowed corn.’</a:t>
            </a:r>
            <a:endParaRPr lang="ru-RU" sz="2400" dirty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c. </a:t>
            </a:r>
            <a:r>
              <a:rPr lang="es-ES" sz="2400" dirty="0" smtClean="0"/>
              <a:t>glex-s	dautesavs	simind-i.</a:t>
            </a:r>
            <a:endParaRPr lang="es-ES" sz="2400" dirty="0"/>
          </a:p>
          <a:p>
            <a:pPr marL="0" indent="0">
              <a:spcBef>
                <a:spcPts val="0"/>
              </a:spcBef>
              <a:buNone/>
            </a:pPr>
            <a:r>
              <a:rPr lang="es-ES" sz="2400" dirty="0" smtClean="0"/>
              <a:t>peasant-DAT</a:t>
            </a:r>
            <a:r>
              <a:rPr lang="es-ES" sz="2400" dirty="0"/>
              <a:t>	</a:t>
            </a:r>
            <a:r>
              <a:rPr lang="es-ES" sz="2400" dirty="0" smtClean="0"/>
              <a:t>has.sown:III	corn-NOM</a:t>
            </a:r>
            <a:endParaRPr lang="es-E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‘The peasant has sown corn.’ (adapted from Harris 1981: 1)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2918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Почему редкости существуют?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807208"/>
            <a:ext cx="10058400" cy="4050792"/>
          </a:xfrm>
        </p:spPr>
        <p:txBody>
          <a:bodyPr/>
          <a:lstStyle/>
          <a:p>
            <a:r>
              <a:rPr lang="ru-RU" sz="2400" dirty="0" smtClean="0"/>
              <a:t>В рамках «психолингвистического» подхода:</a:t>
            </a:r>
          </a:p>
          <a:p>
            <a:pPr marL="0" indent="0">
              <a:buNone/>
            </a:pPr>
            <a:r>
              <a:rPr lang="ru-RU" sz="2400" dirty="0" smtClean="0"/>
              <a:t>Неизвестно. В крайнем случае говорится, что общие принципы не проявляются в конкретных языках</a:t>
            </a:r>
          </a:p>
          <a:p>
            <a:r>
              <a:rPr lang="ru-RU" sz="2400" dirty="0" smtClean="0"/>
              <a:t>В рамках «вероятностного» подхода: </a:t>
            </a:r>
          </a:p>
          <a:p>
            <a:pPr marL="0" indent="0">
              <a:buNone/>
            </a:pPr>
            <a:r>
              <a:rPr lang="ru-RU" sz="2400" dirty="0" smtClean="0"/>
              <a:t>Ничего не мешает им существовать, просто они маловероятны</a:t>
            </a:r>
            <a:endParaRPr lang="ru-RU" sz="2400" dirty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2846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Изучение редкостей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305318"/>
            <a:ext cx="10058400" cy="386688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Не так давно, как изучение универсалий (на редкости иногда предпочитали закрывать глаза)</a:t>
            </a:r>
          </a:p>
          <a:p>
            <a:r>
              <a:rPr lang="es-ES" sz="2400" dirty="0">
                <a:hlinkClick r:id="rId2"/>
              </a:rPr>
              <a:t>http://</a:t>
            </a:r>
            <a:r>
              <a:rPr lang="es-ES" sz="2400" dirty="0" smtClean="0">
                <a:hlinkClick r:id="rId2"/>
              </a:rPr>
              <a:t>typo.uni-konstanz.de/rara/intro/index.php</a:t>
            </a:r>
            <a:endParaRPr lang="ru-RU" sz="2400" dirty="0" smtClean="0"/>
          </a:p>
          <a:p>
            <a:r>
              <a:rPr lang="ru-RU" sz="2400" dirty="0" smtClean="0"/>
              <a:t>Несколько конференций и сборников 2000х годов</a:t>
            </a:r>
            <a:r>
              <a:rPr lang="en-US" sz="2400" dirty="0" smtClean="0"/>
              <a:t> (Rethinking Universals: How Rarities affect Linguistic Theory [ed. </a:t>
            </a:r>
            <a:r>
              <a:rPr lang="en-US" sz="2400" dirty="0" err="1" smtClean="0"/>
              <a:t>Wohlgemuth</a:t>
            </a:r>
            <a:r>
              <a:rPr lang="en-US" sz="2400" dirty="0" smtClean="0"/>
              <a:t>, </a:t>
            </a:r>
            <a:r>
              <a:rPr lang="en-US" sz="2400" dirty="0" err="1" smtClean="0"/>
              <a:t>Cysouw</a:t>
            </a:r>
            <a:r>
              <a:rPr lang="en-US" sz="2400" dirty="0" smtClean="0"/>
              <a:t> 2010]</a:t>
            </a:r>
            <a:r>
              <a:rPr lang="ru-RU" sz="2400" dirty="0"/>
              <a:t>; Типологически редкие и уникальные явления на языковой карте </a:t>
            </a:r>
            <a:r>
              <a:rPr lang="ru-RU" sz="2400" dirty="0" smtClean="0"/>
              <a:t>России (ИЛИ, 2010) и т. д.)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8268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Психолингвистический подход не объясняет, почему редкости вообще возможны. Почему они бывают стабильны и не исчезают. Померить сложность усвоения каких-либо языковых структур не всегда удаётся. </a:t>
            </a:r>
          </a:p>
          <a:p>
            <a:r>
              <a:rPr lang="ru-RU" sz="2400" dirty="0" smtClean="0"/>
              <a:t>Вероятностный подход не объясняет, почему </a:t>
            </a:r>
            <a:r>
              <a:rPr lang="en-US" sz="2400" dirty="0" smtClean="0"/>
              <a:t>OSV </a:t>
            </a:r>
            <a:r>
              <a:rPr lang="ru-RU" sz="2400" dirty="0" smtClean="0"/>
              <a:t>и </a:t>
            </a:r>
            <a:r>
              <a:rPr lang="en-US" sz="2400" dirty="0" smtClean="0"/>
              <a:t>OVS </a:t>
            </a:r>
            <a:r>
              <a:rPr lang="ru-RU" sz="2400" dirty="0" smtClean="0"/>
              <a:t>редко встречаются </a:t>
            </a:r>
          </a:p>
          <a:p>
            <a:r>
              <a:rPr lang="ru-RU" sz="2400" dirty="0" smtClean="0"/>
              <a:t>Вывод: будем использовать все возможные подходы индивидуально для каждого случая и наслаждаться красотой языковых редкостей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9706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Изучение редкостей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Как изучать языковые редкости? </a:t>
            </a:r>
          </a:p>
          <a:p>
            <a:pPr marL="0" indent="0">
              <a:buNone/>
            </a:pPr>
            <a:r>
              <a:rPr lang="ru-RU" sz="2400" dirty="0" smtClean="0"/>
              <a:t>Как найти редкости? Что считать редкостями? Как с ними работать? и т. д. </a:t>
            </a:r>
          </a:p>
          <a:p>
            <a:r>
              <a:rPr lang="ru-RU" sz="2400" dirty="0" smtClean="0"/>
              <a:t>Зачем изучать языковые редкости? </a:t>
            </a:r>
          </a:p>
          <a:p>
            <a:pPr marL="0" indent="0">
              <a:buNone/>
            </a:pPr>
            <a:r>
              <a:rPr lang="ru-RU" sz="2400" dirty="0" smtClean="0"/>
              <a:t>Редкости – как экспонаты кунсткамеры – интересно, но не полезно для науки. Правда ли это?  </a:t>
            </a:r>
          </a:p>
          <a:p>
            <a:r>
              <a:rPr lang="ru-RU" sz="2400" dirty="0" smtClean="0"/>
              <a:t>Как примириться с существованием языковых редкостей?  </a:t>
            </a:r>
          </a:p>
          <a:p>
            <a:pPr marL="0" indent="0">
              <a:buNone/>
            </a:pPr>
            <a:r>
              <a:rPr lang="ru-RU" sz="2400" dirty="0" smtClean="0"/>
              <a:t>Редкости испортили нам всю картину. Как они вообще появляются?  Почему они возможны? Почему они редки?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3325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языковая редкость?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691684"/>
            <a:ext cx="10058400" cy="3480515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 точки зрения универсалий, редкость может быть </a:t>
            </a:r>
            <a:r>
              <a:rPr lang="ru-RU" sz="2800" dirty="0" err="1" smtClean="0"/>
              <a:t>контрпримером</a:t>
            </a:r>
            <a:r>
              <a:rPr lang="ru-RU" sz="2800" dirty="0" smtClean="0"/>
              <a:t> к универсалии</a:t>
            </a:r>
          </a:p>
          <a:p>
            <a:r>
              <a:rPr lang="ru-RU" sz="2800" dirty="0" smtClean="0"/>
              <a:t>С точки зрения вариативности, редкость может быть наименее вероятным вариантом параметра, встречающимся в минимальном числе языков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6040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языковая редкость?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356834"/>
            <a:ext cx="10058400" cy="381536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Редкость должна проявляться не во всех языках одной генетической группы / одного ареала</a:t>
            </a:r>
            <a:r>
              <a:rPr lang="en-US" sz="2400" dirty="0" smtClean="0"/>
              <a:t>, </a:t>
            </a:r>
            <a:r>
              <a:rPr lang="ru-RU" sz="2400" dirty="0" smtClean="0"/>
              <a:t>а лишь в меньшинстве таких языков </a:t>
            </a:r>
            <a:r>
              <a:rPr lang="en-US" sz="2400" dirty="0" smtClean="0"/>
              <a:t>[Plank</a:t>
            </a:r>
            <a:r>
              <a:rPr lang="ru-RU" sz="2400" dirty="0" smtClean="0"/>
              <a:t> 2000</a:t>
            </a:r>
            <a:r>
              <a:rPr lang="en-US" sz="2400" dirty="0" smtClean="0"/>
              <a:t>]</a:t>
            </a:r>
          </a:p>
          <a:p>
            <a:pPr marL="0" indent="0">
              <a:buNone/>
            </a:pPr>
            <a:r>
              <a:rPr lang="ru-RU" sz="2400" dirty="0" smtClean="0"/>
              <a:t>Зачем нужна эта идея? </a:t>
            </a:r>
          </a:p>
          <a:p>
            <a:pPr marL="0" indent="0">
              <a:buNone/>
            </a:pPr>
            <a:r>
              <a:rPr lang="ru-RU" sz="2400" dirty="0" smtClean="0"/>
              <a:t>Она позволяет отсечь историю и социолингвистику (наши любимые </a:t>
            </a:r>
            <a:r>
              <a:rPr lang="ru-RU" sz="2400" dirty="0" err="1" smtClean="0"/>
              <a:t>кликсы</a:t>
            </a:r>
            <a:r>
              <a:rPr lang="ru-RU" sz="2400" dirty="0" smtClean="0"/>
              <a:t>) и сконцентрироваться на типологии</a:t>
            </a:r>
          </a:p>
          <a:p>
            <a:pPr marL="0" indent="0">
              <a:buNone/>
            </a:pPr>
            <a:r>
              <a:rPr lang="ru-RU" sz="2400" dirty="0" smtClean="0"/>
              <a:t>Но появляются проблемы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9774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языковая редкость?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936382"/>
            <a:ext cx="10058400" cy="323581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Индивидуальная редкость </a:t>
            </a:r>
            <a:r>
              <a:rPr lang="en-US" sz="2800" dirty="0" smtClean="0"/>
              <a:t>(individual, [Plank 2000]) – </a:t>
            </a:r>
            <a:r>
              <a:rPr lang="ru-RU" sz="2800" dirty="0" smtClean="0"/>
              <a:t>не зависимая ни от чего единичная черта </a:t>
            </a:r>
          </a:p>
          <a:p>
            <a:r>
              <a:rPr lang="ru-RU" sz="2800" dirty="0" smtClean="0"/>
              <a:t>Нетривиальная комбинация тривиальных (независимых) признаков – по сути, не является редкостью  </a:t>
            </a:r>
            <a:r>
              <a:rPr lang="en-US" sz="2800" dirty="0" smtClean="0"/>
              <a:t> </a:t>
            </a:r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8414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языковая редкость?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305318"/>
            <a:ext cx="10058400" cy="3866882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Терминология:</a:t>
            </a:r>
          </a:p>
          <a:p>
            <a:r>
              <a:rPr lang="en-US" sz="2400" dirty="0" err="1" smtClean="0"/>
              <a:t>Rara</a:t>
            </a:r>
            <a:r>
              <a:rPr lang="ru-RU" sz="2400" dirty="0" smtClean="0"/>
              <a:t> (редкость)</a:t>
            </a:r>
            <a:r>
              <a:rPr lang="en-US" sz="2400" dirty="0" smtClean="0"/>
              <a:t> – </a:t>
            </a:r>
            <a:r>
              <a:rPr lang="en-US" sz="2400" dirty="0" err="1" smtClean="0"/>
              <a:t>rarissima</a:t>
            </a:r>
            <a:r>
              <a:rPr lang="ru-RU" sz="2400" dirty="0" smtClean="0"/>
              <a:t> (большая редкость)</a:t>
            </a:r>
            <a:endParaRPr lang="en-US" sz="2400" dirty="0" smtClean="0"/>
          </a:p>
          <a:p>
            <a:r>
              <a:rPr lang="en-US" sz="2400" dirty="0" smtClean="0"/>
              <a:t>Absolute </a:t>
            </a:r>
            <a:r>
              <a:rPr lang="en-US" sz="2400" dirty="0" err="1" smtClean="0"/>
              <a:t>rara</a:t>
            </a:r>
            <a:r>
              <a:rPr lang="en-US" sz="2400" dirty="0" smtClean="0"/>
              <a:t> </a:t>
            </a:r>
            <a:r>
              <a:rPr lang="ru-RU" sz="2400" dirty="0" smtClean="0"/>
              <a:t>(независимая) </a:t>
            </a:r>
            <a:r>
              <a:rPr lang="en-US" sz="2400" dirty="0" smtClean="0"/>
              <a:t>– relative </a:t>
            </a:r>
            <a:r>
              <a:rPr lang="en-US" sz="2400" dirty="0" err="1" smtClean="0"/>
              <a:t>rara</a:t>
            </a:r>
            <a:r>
              <a:rPr lang="ru-RU" sz="2400" dirty="0" smtClean="0"/>
              <a:t> (внутри группы или ареала)</a:t>
            </a:r>
            <a:r>
              <a:rPr lang="en-US" sz="2400" dirty="0" smtClean="0"/>
              <a:t> [Bickel, Nichols 2003]</a:t>
            </a:r>
            <a:endParaRPr lang="ru-RU" sz="2400" dirty="0" smtClean="0"/>
          </a:p>
          <a:p>
            <a:r>
              <a:rPr lang="en-US" sz="2400" dirty="0" err="1" smtClean="0"/>
              <a:t>Singulare</a:t>
            </a:r>
            <a:r>
              <a:rPr lang="en-US" sz="2400" dirty="0" smtClean="0"/>
              <a:t> / nonesuch </a:t>
            </a:r>
            <a:r>
              <a:rPr lang="ru-RU" sz="2400" dirty="0" smtClean="0"/>
              <a:t>(крайняя степень редкости) </a:t>
            </a:r>
            <a:r>
              <a:rPr lang="en-US" sz="2400" dirty="0" smtClean="0"/>
              <a:t>[Plank 2000] </a:t>
            </a:r>
          </a:p>
          <a:p>
            <a:r>
              <a:rPr lang="en-US" sz="2400" dirty="0" err="1" smtClean="0"/>
              <a:t>Unicale</a:t>
            </a:r>
            <a:r>
              <a:rPr lang="en-US" sz="2400" dirty="0" smtClean="0"/>
              <a:t> / unique </a:t>
            </a:r>
            <a:r>
              <a:rPr lang="ru-RU" sz="2400" dirty="0" smtClean="0"/>
              <a:t>(крайняя степень редкости) </a:t>
            </a:r>
            <a:r>
              <a:rPr lang="en-US" sz="2400" dirty="0" smtClean="0"/>
              <a:t>[</a:t>
            </a:r>
            <a:r>
              <a:rPr lang="en-US" sz="2400" dirty="0" err="1"/>
              <a:t>Wohlgemuth</a:t>
            </a:r>
            <a:r>
              <a:rPr lang="en-US" sz="2400" dirty="0"/>
              <a:t>, </a:t>
            </a:r>
            <a:r>
              <a:rPr lang="en-US" sz="2400" dirty="0" err="1"/>
              <a:t>Cysouw</a:t>
            </a:r>
            <a:r>
              <a:rPr lang="en-US" sz="2400" dirty="0"/>
              <a:t> </a:t>
            </a:r>
            <a:r>
              <a:rPr lang="en-US" sz="2400" dirty="0" smtClean="0"/>
              <a:t>2010]</a:t>
            </a:r>
            <a:endParaRPr lang="ru-RU" sz="2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659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языковая редкость?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446986"/>
            <a:ext cx="10058400" cy="3725214"/>
          </a:xfrm>
        </p:spPr>
        <p:txBody>
          <a:bodyPr/>
          <a:lstStyle/>
          <a:p>
            <a:r>
              <a:rPr lang="ru-RU" sz="2400" dirty="0" smtClean="0"/>
              <a:t>Количество редкостей может быть статистически значимым (особенно если речь идёт об сумме всех редких вариантов одного параметра)</a:t>
            </a:r>
            <a:endParaRPr lang="en-US" sz="2400" dirty="0" smtClean="0"/>
          </a:p>
          <a:p>
            <a:r>
              <a:rPr lang="en-US" sz="2400" dirty="0" err="1" smtClean="0"/>
              <a:t>Rara</a:t>
            </a:r>
            <a:r>
              <a:rPr lang="en-US" sz="2400" dirty="0" smtClean="0"/>
              <a:t> </a:t>
            </a:r>
            <a:r>
              <a:rPr lang="en-US" sz="2400" dirty="0" smtClean="0">
                <a:ea typeface="Charis SIL" panose="02000500060000020004" pitchFamily="2" charset="-52"/>
                <a:cs typeface="Charis SIL" panose="02000500060000020004" pitchFamily="2" charset="-52"/>
              </a:rPr>
              <a:t>≤ 5% </a:t>
            </a:r>
            <a:r>
              <a:rPr lang="ru-RU" sz="2400" dirty="0" smtClean="0">
                <a:ea typeface="Charis SIL" panose="02000500060000020004" pitchFamily="2" charset="-52"/>
                <a:cs typeface="Charis SIL" panose="02000500060000020004" pitchFamily="2" charset="-52"/>
              </a:rPr>
              <a:t>от всех языков, </a:t>
            </a:r>
            <a:r>
              <a:rPr lang="en-US" sz="2400" dirty="0" err="1" smtClean="0">
                <a:ea typeface="Charis SIL" panose="02000500060000020004" pitchFamily="2" charset="-52"/>
                <a:cs typeface="Charis SIL" panose="02000500060000020004" pitchFamily="2" charset="-52"/>
              </a:rPr>
              <a:t>rarissima</a:t>
            </a:r>
            <a:r>
              <a:rPr lang="en-US" sz="2400" dirty="0" smtClean="0">
                <a:ea typeface="Charis SIL" panose="02000500060000020004" pitchFamily="2" charset="-52"/>
                <a:cs typeface="Charis SIL" panose="02000500060000020004" pitchFamily="2" charset="-52"/>
              </a:rPr>
              <a:t> </a:t>
            </a:r>
            <a:r>
              <a:rPr lang="en-US" sz="2400" dirty="0">
                <a:ea typeface="Charis SIL" panose="02000500060000020004" pitchFamily="2" charset="-52"/>
                <a:cs typeface="Charis SIL" panose="02000500060000020004" pitchFamily="2" charset="-52"/>
              </a:rPr>
              <a:t>≤ </a:t>
            </a:r>
            <a:r>
              <a:rPr lang="en-US" sz="2400" dirty="0" smtClean="0">
                <a:ea typeface="Charis SIL" panose="02000500060000020004" pitchFamily="2" charset="-52"/>
                <a:cs typeface="Charis SIL" panose="02000500060000020004" pitchFamily="2" charset="-52"/>
              </a:rPr>
              <a:t>1%; </a:t>
            </a:r>
            <a:r>
              <a:rPr lang="ru-RU" sz="2400" dirty="0" smtClean="0">
                <a:ea typeface="Charis SIL" panose="02000500060000020004" pitchFamily="2" charset="-52"/>
                <a:cs typeface="Charis SIL" panose="02000500060000020004" pitchFamily="2" charset="-52"/>
              </a:rPr>
              <a:t>1% – около 70 языков. Если принять, что в мире около 350 языковых групп (по оценке </a:t>
            </a:r>
            <a:r>
              <a:rPr lang="ru-RU" sz="2400" dirty="0" err="1" smtClean="0">
                <a:ea typeface="Charis SIL" panose="02000500060000020004" pitchFamily="2" charset="-52"/>
                <a:cs typeface="Charis SIL" panose="02000500060000020004" pitchFamily="2" charset="-52"/>
              </a:rPr>
              <a:t>Драера</a:t>
            </a:r>
            <a:r>
              <a:rPr lang="ru-RU" sz="2400" dirty="0" smtClean="0">
                <a:ea typeface="Charis SIL" panose="02000500060000020004" pitchFamily="2" charset="-52"/>
                <a:cs typeface="Charis SIL" panose="02000500060000020004" pitchFamily="2" charset="-52"/>
              </a:rPr>
              <a:t>), то в каждой пятой группе должно быть по языку с одинаковой редкой чертой </a:t>
            </a:r>
            <a:r>
              <a:rPr lang="en-US" sz="2400" dirty="0"/>
              <a:t>[</a:t>
            </a:r>
            <a:r>
              <a:rPr lang="en-US" sz="2400" dirty="0" err="1"/>
              <a:t>Wohlgemuth</a:t>
            </a:r>
            <a:r>
              <a:rPr lang="en-US" sz="2400" dirty="0"/>
              <a:t>, </a:t>
            </a:r>
            <a:r>
              <a:rPr lang="en-US" sz="2400" dirty="0" err="1"/>
              <a:t>Cysouw</a:t>
            </a:r>
            <a:r>
              <a:rPr lang="en-US" sz="2400" dirty="0"/>
              <a:t> 2010]</a:t>
            </a:r>
            <a:endParaRPr lang="ru-RU" sz="2400" dirty="0"/>
          </a:p>
          <a:p>
            <a:pPr marL="0" indent="0">
              <a:buNone/>
            </a:pPr>
            <a:r>
              <a:rPr lang="ru-RU" dirty="0" smtClean="0">
                <a:ea typeface="Charis SIL" panose="02000500060000020004" pitchFamily="2" charset="-52"/>
                <a:cs typeface="Charis SIL" panose="02000500060000020004" pitchFamily="2" charset="-52"/>
              </a:rPr>
              <a:t>  </a:t>
            </a:r>
            <a:r>
              <a:rPr lang="en-US" dirty="0" smtClean="0">
                <a:ea typeface="Charis SIL" panose="02000500060000020004" pitchFamily="2" charset="-52"/>
                <a:cs typeface="Charis SIL" panose="02000500060000020004" pitchFamily="2" charset="-52"/>
              </a:rPr>
              <a:t> </a:t>
            </a:r>
            <a:r>
              <a:rPr lang="ru-RU" dirty="0" smtClean="0">
                <a:ea typeface="Charis SIL" panose="02000500060000020004" pitchFamily="2" charset="-52"/>
                <a:cs typeface="Charis SIL" panose="02000500060000020004" pitchFamily="2" charset="-52"/>
              </a:rPr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480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языковая редкость?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343954"/>
            <a:ext cx="10058400" cy="382824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Как найти языковые редкости? </a:t>
            </a:r>
          </a:p>
          <a:p>
            <a:r>
              <a:rPr lang="ru-RU" sz="2400" dirty="0" smtClean="0"/>
              <a:t>Увеличивать выборку</a:t>
            </a:r>
          </a:p>
          <a:p>
            <a:r>
              <a:rPr lang="ru-RU" sz="2400" dirty="0" smtClean="0"/>
              <a:t>Искать упоминания о редкостях в грамматических описаниях</a:t>
            </a:r>
          </a:p>
          <a:p>
            <a:r>
              <a:rPr lang="ru-RU" sz="2400" dirty="0" smtClean="0"/>
              <a:t>Если нашли редкость в языке, поищем в других языках ареала</a:t>
            </a:r>
          </a:p>
          <a:p>
            <a:r>
              <a:rPr lang="ru-RU" sz="2400" dirty="0" smtClean="0"/>
              <a:t>Используем больше данных экзотических языков</a:t>
            </a:r>
          </a:p>
          <a:p>
            <a:r>
              <a:rPr lang="ru-RU" sz="2400" dirty="0" smtClean="0"/>
              <a:t>Используем метод исчисления, чтобы примерно знать, что искать (подходит не для всех параметров)</a:t>
            </a:r>
          </a:p>
        </p:txBody>
      </p:sp>
    </p:spTree>
    <p:extLst>
      <p:ext uri="{BB962C8B-B14F-4D97-AF65-F5344CB8AC3E}">
        <p14:creationId xmlns:p14="http://schemas.microsoft.com/office/powerpoint/2010/main" val="95676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Тип дерева</Template>
  <TotalTime>338</TotalTime>
  <Words>975</Words>
  <Application>Microsoft Office PowerPoint</Application>
  <PresentationFormat>Широкоэкранный</PresentationFormat>
  <Paragraphs>108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Cambria</vt:lpstr>
      <vt:lpstr>Charis SIL</vt:lpstr>
      <vt:lpstr>Rockwell</vt:lpstr>
      <vt:lpstr>Rockwell Condensed</vt:lpstr>
      <vt:lpstr>Wingdings</vt:lpstr>
      <vt:lpstr>Дерево</vt:lpstr>
      <vt:lpstr>Типология. Семинар 4 редкости</vt:lpstr>
      <vt:lpstr>Изучение редкостей</vt:lpstr>
      <vt:lpstr>Изучение редкостей</vt:lpstr>
      <vt:lpstr>Что такое языковая редкость?</vt:lpstr>
      <vt:lpstr>Что такое языковая редкость?</vt:lpstr>
      <vt:lpstr>Что такое языковая редкость?</vt:lpstr>
      <vt:lpstr>Что такое языковая редкость?</vt:lpstr>
      <vt:lpstr>Что такое языковая редкость?</vt:lpstr>
      <vt:lpstr>Что такое языковая редкость?</vt:lpstr>
      <vt:lpstr>Что такое языковая редкость?</vt:lpstr>
      <vt:lpstr>Зачем изучать редкости?</vt:lpstr>
      <vt:lpstr>Зачем изучать редкости?</vt:lpstr>
      <vt:lpstr>Проблемные вопросы</vt:lpstr>
      <vt:lpstr>Почему редкости редки?</vt:lpstr>
      <vt:lpstr>Почему редкости редки?</vt:lpstr>
      <vt:lpstr>Почему редкости редки?</vt:lpstr>
      <vt:lpstr>Почему редкости редки?</vt:lpstr>
      <vt:lpstr>Презентация PowerPoint</vt:lpstr>
      <vt:lpstr>Почему редкости существуют? </vt:lpstr>
      <vt:lpstr>Критика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Типология. Семинар 4 редкости</dc:title>
  <dc:creator>Олег Волков</dc:creator>
  <cp:lastModifiedBy>Олег Волков</cp:lastModifiedBy>
  <cp:revision>27</cp:revision>
  <dcterms:created xsi:type="dcterms:W3CDTF">2014-12-01T23:34:13Z</dcterms:created>
  <dcterms:modified xsi:type="dcterms:W3CDTF">2014-12-02T05:13:01Z</dcterms:modified>
</cp:coreProperties>
</file>