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328" r:id="rId4"/>
    <p:sldId id="293" r:id="rId5"/>
    <p:sldId id="294" r:id="rId6"/>
    <p:sldId id="308" r:id="rId7"/>
    <p:sldId id="307" r:id="rId8"/>
    <p:sldId id="300" r:id="rId9"/>
    <p:sldId id="305" r:id="rId10"/>
    <p:sldId id="317" r:id="rId11"/>
    <p:sldId id="306" r:id="rId12"/>
    <p:sldId id="301" r:id="rId13"/>
    <p:sldId id="302" r:id="rId14"/>
    <p:sldId id="309" r:id="rId15"/>
    <p:sldId id="310" r:id="rId16"/>
    <p:sldId id="311" r:id="rId17"/>
    <p:sldId id="312" r:id="rId18"/>
    <p:sldId id="322" r:id="rId19"/>
    <p:sldId id="323" r:id="rId20"/>
    <p:sldId id="304" r:id="rId21"/>
    <p:sldId id="320" r:id="rId22"/>
    <p:sldId id="324" r:id="rId23"/>
    <p:sldId id="298" r:id="rId24"/>
    <p:sldId id="264" r:id="rId25"/>
    <p:sldId id="271" r:id="rId26"/>
    <p:sldId id="325" r:id="rId27"/>
    <p:sldId id="319" r:id="rId28"/>
    <p:sldId id="329" r:id="rId29"/>
    <p:sldId id="330" r:id="rId30"/>
    <p:sldId id="32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7" autoAdjust="0"/>
  </p:normalViewPr>
  <p:slideViewPr>
    <p:cSldViewPr snapToGrid="0">
      <p:cViewPr>
        <p:scale>
          <a:sx n="57" d="100"/>
          <a:sy n="57" d="100"/>
        </p:scale>
        <p:origin x="240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891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777273764692463"/>
          <c:y val="5.3722347798007886E-2"/>
          <c:w val="0.80686494351249571"/>
          <c:h val="0.74066101989617272"/>
        </c:manualLayout>
      </c:layout>
      <c:scatterChart>
        <c:scatterStyle val="lineMarker"/>
        <c:ser>
          <c:idx val="0"/>
          <c:order val="0"/>
          <c:tx>
            <c:strRef>
              <c:f>Лист1!$B$3</c:f>
              <c:strCache>
                <c:ptCount val="1"/>
                <c:pt idx="0">
                  <c:v>Вино 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Лист1!$A$4:$A$5</c:f>
              <c:strCache>
                <c:ptCount val="2"/>
                <c:pt idx="0">
                  <c:v>Англия</c:v>
                </c:pt>
                <c:pt idx="1">
                  <c:v>Португалия</c:v>
                </c:pt>
              </c:strCache>
            </c:strRef>
          </c:xVal>
          <c:yVal>
            <c:numRef>
              <c:f>Лист1!$B$4:$B$5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y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Сукно</c:v>
                </c:pt>
              </c:strCache>
            </c:strRef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ymbol val="circle"/>
              <c:size val="20"/>
            </c:marker>
          </c:dPt>
          <c:dPt>
            <c:idx val="1"/>
            <c:marker>
              <c:symbol val="circle"/>
              <c:size val="20"/>
              <c:spPr>
                <a:solidFill>
                  <a:schemeClr val="accent2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</c:dPt>
          <c:xVal>
            <c:strRef>
              <c:f>Лист1!$A$4:$A$5</c:f>
              <c:strCache>
                <c:ptCount val="2"/>
                <c:pt idx="0">
                  <c:v>Англия</c:v>
                </c:pt>
                <c:pt idx="1">
                  <c:v>Португалия</c:v>
                </c:pt>
              </c:strCache>
            </c:strRef>
          </c:xVal>
          <c:yVal>
            <c:numRef>
              <c:f>Лист1!$C$4:$C$5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yVal>
        </c:ser>
        <c:axId val="110555136"/>
        <c:axId val="110557056"/>
      </c:scatterChart>
      <c:valAx>
        <c:axId val="110555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400" dirty="0" smtClean="0"/>
                  <a:t>Португалия</a:t>
                </a:r>
              </a:p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 sz="2400" dirty="0"/>
              </a:p>
            </c:rich>
          </c:tx>
          <c:layout>
            <c:manualLayout>
              <c:xMode val="edge"/>
              <c:yMode val="edge"/>
              <c:x val="0.50065873559283369"/>
              <c:y val="0.85314826498422713"/>
            </c:manualLayout>
          </c:layout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557056"/>
        <c:crosses val="autoZero"/>
        <c:crossBetween val="midCat"/>
      </c:valAx>
      <c:valAx>
        <c:axId val="110557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400" dirty="0" smtClean="0"/>
                  <a:t>Англия</a:t>
                </a:r>
                <a:endParaRPr lang="ru-RU" sz="24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55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4211114914983469"/>
          <c:y val="8.0757097791798169E-2"/>
          <c:w val="0.27857963406748082"/>
          <c:h val="9.260538016344176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0.65208</cdr:x>
      <cdr:y>0.25757</cdr:y>
    </cdr:from>
    <cdr:to>
      <cdr:x>0.89583</cdr:x>
      <cdr:y>0.40799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012" y="1120775"/>
          <a:ext cx="2563178" cy="65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0.29375</cdr:x>
      <cdr:y>0.13693</cdr:y>
    </cdr:from>
    <cdr:to>
      <cdr:x>0.55</cdr:x>
      <cdr:y>0.27951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8958" y="595843"/>
          <a:ext cx="2694622" cy="62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AE31-FBD7-4352-9285-A051E385A61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4A6D-FC16-4C82-A6B7-7163F2C55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47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B81A-B830-41FB-B978-B5C629CEBFC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D8A37-A998-4EB7-A8FD-FB27CCCD1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21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17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05/08/2014  </a:t>
            </a:r>
            <a:r>
              <a:rPr lang="ru-RU" b="1" dirty="0" smtClean="0"/>
              <a:t>Замминистра промышленности и торговли рассказал об </a:t>
            </a:r>
            <a:r>
              <a:rPr lang="ru-RU" b="1" dirty="0" err="1" smtClean="0"/>
              <a:t>импортозамещении</a:t>
            </a:r>
            <a:r>
              <a:rPr lang="ru-RU" b="1" dirty="0" smtClean="0"/>
              <a:t> технологий (</a:t>
            </a:r>
            <a:r>
              <a:rPr lang="ru-RU" b="1" dirty="0" err="1" smtClean="0"/>
              <a:t>С.Цыб</a:t>
            </a:r>
            <a:r>
              <a:rPr lang="ru-RU" b="1" dirty="0" smtClean="0"/>
              <a:t>)/</a:t>
            </a:r>
            <a:r>
              <a:rPr lang="en-US" b="1" dirty="0" smtClean="0"/>
              <a:t>http://ru-bezh.ru/content/2014/08/05/zamministra-promyshlennosti-i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51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http://ru-bezh.ru/content/2015/01/13/kompaniya-rostelekom-investiruet-v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60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«Ведомости» 12/12/2014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64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Александр Романихин об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нефтегазовом комплексе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04.09.2014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86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Александр Романихин об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нефтегазовом комплексе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04.09.2014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8A37-A998-4EB7-A8FD-FB27CCCD14D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42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2E18-D6FE-4DDF-9104-D6AC128FF55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19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27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8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8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43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49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51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66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2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8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8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3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1F38-BD05-4A97-B7E1-E164AD06A439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12E0-1D82-41DC-A615-B487581FB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russ.ru/doc/index.php/%D0%90%D0%BD%D0%B4%D1%80%D0%B5%D0%B9_%D0%94%D0%B5%D0%BC%D0%B5%D0%BD%D1%82%D1%8C%D0%B5%D0%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russ.ru/doc/index.php/%D0%94%D0%BE%D0%BB%D1%8F_%D0%B8%D0%BC%D0%BF%D0%BE%D1%80%D1%82%D0%BD%D0%BE%D0%B9_%D0%BF%D1%80%D0%BE%D0%B4%D1%83%D0%BA%D1%86%D0%B8%D0%B8_%D0%BD%D0%B0_%D1%80%D0%BE%D1%81%D1%81%D0%B8%D0%B9%D1%81%D0%BA%D0%BE%D0%BC_%D1%80%D1%8B%D0%BD%D0%BA%D0%B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проф. Коссова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Викторовича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слушателей магистратуры ГУ ВШЭ по управлению проектами.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3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1.6.1  Примеры товаров,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которые не производятся в России, но без которых предприятиям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оборонного комплекса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обойтись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литейные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машины для металлургического производства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станки для обработки материалов лазерными или другими световыми или фотонными лучами,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токарные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контрольные приборы,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 машины для измерения или контроля геометрических величин.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аналоги которого не производятся в России, при ввозе в страну не будет облагаться налогом на добавленную стоимость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202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1.6.2  Специальные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контракты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государством и инвестором сроком на 10 лет. Документ может предусматривать льготы по налогам и сборам, арендным платежам и иные преференции. Инвестиционные контракты будут способствовать развитию проектов по локализации производств, помогут создавать и развивать инфраструктуру.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Ростелеком создал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году, был создан венчурный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Фонд. Первый этап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2707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1.6.3  Фонд поддержки замены импорта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принят Госдумой.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фонд с капиталом 33 млрд. руб. до 2017 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под 5% для создания опытных образцов и подготовки проектной документации. По существу это финансирование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на 5-7 лет.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2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1.6.4  Система стандартов не должна тормозить замещение импорта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Машины и оборудование проектируются и изготавливаются в соответствии со стандартами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.Сначала скопировать зарубежные стандарты, что позволит встраиваться в технологические цепочки.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Совершенствовать скопированные стандарты по мере освоения нового.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Определить в каждом направлении лидеров, задающих тон в своем деле. НТЦ «Рубин».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Создать сотен и тысяч средних и мелких промышленных технологических центров оснащенных современным оборудованием и технологиями.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7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 Конкурентоспособность продукции сельского хозяйства – выводы международных экспертов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зерна в России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любой стране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мира, по молоку - самые дешевые в мире по себестоимости производства,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мясу - самые дешевые по себестоимости производства,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картофелю - самые дешевые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ряду позиций овощей и фруктов самые дешевые по себестоимости. В чем же проблема?</a:t>
            </a:r>
          </a:p>
        </p:txBody>
      </p:sp>
    </p:spTree>
    <p:extLst>
      <p:ext uri="{BB962C8B-B14F-4D97-AF65-F5344CB8AC3E}">
        <p14:creationId xmlns="" xmlns:p14="http://schemas.microsoft.com/office/powerpoint/2010/main" val="30569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 Что мешает продвижению российских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российский же рынок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сельхозпродуктов понижается по мере продвижения  товара от поля до прилавка: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на строительство, которые в России самые избыточные в мире,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фитосанитарные, ветеринарные разрешения и документация, которые также самые дорогие в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налогообложение.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механизм получения денег, для чего необходима залоговая база и так далее.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А.Даниленко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(председателя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Союзмолока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«) считает,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одни административные барьеры делают себестоимость отечественных продуктов на 20-30 процентов дороже, чем у наших конкурентов.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господдержки заграничных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фермеров значительно выше.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Диктат сетей как следствия не развитости кооперации в торговле.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1.9 Отказ от импорта как фактор, вызывающий	 рост цен.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Потребительские товары –  из-за падения курса рубля рост цен на товар составит =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=(Новый курс/Старый курс -1)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(Доля товара в импорте)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55/33 -1 = 67%.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 импорта в продовольствии оценивается в 30-50%, что означает ожидаемый рост цен на  него 20-38%.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Импорт продовольствия означает, что отечественное ДОРОЖЕ. Замена импортного на отечественное  вызовет рост цен, важно, чтобы от был НИЖЕ 67%.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9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1 Новые задачи требуют: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людей, способных их понять и решить,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организационных решений,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коррекции в действиях институтов применительно к изменившимся условиям,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финансирования для исследований и разработок, создания новых объектов.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Яркий пример – создание атомной бомбы.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04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2.2 Последовательность действий при организации проекта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Отслеживать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конкурентов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Выбрать надежных поставщиков/покупателей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Узнать детализированные показатели импорта/экспорта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Обосновать инвестиции для открытия бизнеса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Определить лучшую цену на основании совершенных сделок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Выявлять перспективные и незанятые ниши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Прогнозировать предложение и спрос на продукцию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Подготовить базу надежных контрагентов, поставщиков, импортеров, экспортеров, покупателей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025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Типы проектов, необходимых для решения проблемы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проекты – определение того, кто и  что должен сделать для организации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ГЧП как основная форма организации таких проектов. Роль   государства – постановка целей, формирование госзаказа, определение преференций для участников,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софинасирование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опытных образцов.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Превращение крупных компаний в «авианосцев», на которых базируются работающие на них малый и средний бизнес.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Инвестиционные проекты – создание объектов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0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План лекции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положения теории международной торговли,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А.Смит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Д.Рикардо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выравнивания цен на факторы производства (теорема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Хекшера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Олина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Самуэльсона).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Роль импорта экономике России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замещения импорта. Риски, порождаемые ею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чучхе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отказ от импорта, а понижение импорта до уровня, стратегически безопасного для России.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Два направления замещения импорта: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товары, по которым в России есть оригинальные разработки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товары, аналогов которым в России 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Определение того, что подлежит замене на отечественное производство.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задачи по замещению импорта отечественным производством.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Участие компании в проекте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объёма импорта на рынок компании, его динамика за последние три года.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цен в рублях и в валюте страны экспортёра.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предельной цены для товара, намечаемого к производству =  80% от стоимости в валюте страны экспортера.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требуемой доходности проекта и установление нормы дисконтирования.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решения: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Замена импорта для себя путем строительства цеха;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 Замещение импорта как бизнес.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3.1 Направления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аналоги есть – унифицировать стандарты с западными, прописывать широкое использование продукции при разработке других товаров; встраиваться в мировые технологические цепочки и наращивать экспорт.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аналогов нет. Решение зависит от критичности.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2.1 Критичные направления (арктический шельф) – создание трех конкурирующих групп разработчиков техники, опережающей известную. (Истребители в СССР перед Отечественной войной). Допустимость промежуточных решений для набора статистики.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2.2 Не критичные направления – покупка лицензий,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фрашизы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7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3.2.1 Отечественный аналог есть  - редукторы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применения - превращение вращательного движения в поступательное и наоборот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Зубчатый – устаревшая технология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Гибоидные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передачи, отказались 30-40 лет назад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старых с резким повышением их производительности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3.2.2 Редукторы - примеры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c/ca/Hypoid_g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825625"/>
            <a:ext cx="5950040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e/e9/Train_planetai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1096168"/>
            <a:ext cx="4790940" cy="581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3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01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Отечественных аналогов нет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98" y="1049241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реестр таких товаров (по основным типам).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типа определить критические технологии, без которых товар нельзя изготовить.</a:t>
            </a:r>
          </a:p>
          <a:p>
            <a:pPr marL="514350" indent="-514350"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прозрачный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 выделения средств на разработку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Гарантировать госзаказ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конкурс и отобрать три компании для их реализации с целью конкуренции между ними ( так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И.Сталин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 во строй половине 1930-е годов для создания авиации).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рабочую группу под эгидой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правительтсва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распрей. В её состав должны войти представители отобранных компаний.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5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Локализация производства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подразделение иностранной компании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с зарубежной фирмой.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российским предприятий лицензий и «ноу-хау».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по заказу (чертежи, конструкторская документация материнской  фирмы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13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3.4 Локализация производства - пример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СССР машиностроительные заводы, работающие на нефть и газ, остались в Азербайджане, на Украине и в Грозном.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Е.Примакова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Ю.Д.Маслюков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объединили Газпром, нефтяников и машиностроителей. Газовики и нефтяники создали у себя подразделения, курирующие машиностроение – от разработок до тендеров на поставку оборудования.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Воронежский механический завод благодаря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фонтанную арматуру.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Ижнефтемаш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цементировочные агрегаты.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9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9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 Крупное предприятие как площадка для технопарка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825625"/>
            <a:ext cx="10990943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Дивиденды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-755873" y="3321727"/>
            <a:ext cx="3326949" cy="108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Крупное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предприятие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с двумя усеченными противолежащими углами 45"/>
          <p:cNvSpPr/>
          <p:nvPr/>
        </p:nvSpPr>
        <p:spPr>
          <a:xfrm rot="5400000">
            <a:off x="3303710" y="3544184"/>
            <a:ext cx="3472089" cy="789717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Технопарк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Параллелограмм 46"/>
          <p:cNvSpPr/>
          <p:nvPr/>
        </p:nvSpPr>
        <p:spPr>
          <a:xfrm rot="5400000">
            <a:off x="8956807" y="3254680"/>
            <a:ext cx="3588205" cy="2058159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Рынок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1379938" y="2260604"/>
            <a:ext cx="3337367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Мощности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1445093" y="3505205"/>
            <a:ext cx="3337367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Новые технологии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1445093" y="4521205"/>
            <a:ext cx="3337367" cy="69668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Финансовые гарантии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5434613" y="4093030"/>
            <a:ext cx="4241365" cy="143691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Высоко технологичная продукция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трелка влево 53"/>
          <p:cNvSpPr/>
          <p:nvPr/>
        </p:nvSpPr>
        <p:spPr>
          <a:xfrm>
            <a:off x="5434614" y="2338388"/>
            <a:ext cx="4295795" cy="148045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Спрос на высоко технологичную продукцию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 rot="5400000">
            <a:off x="2151743" y="3828147"/>
            <a:ext cx="1182910" cy="4499431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66144" y="5675087"/>
            <a:ext cx="22139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>
            <a:off x="838200" y="1277257"/>
            <a:ext cx="4328886" cy="92574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14286" y="1663476"/>
            <a:ext cx="254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Заказ на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High Tec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729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6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3.6</a:t>
            </a:r>
            <a:r>
              <a:rPr lang="ru-RU" dirty="0" smtClean="0"/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импорта на отечественное производство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9840018"/>
              </p:ext>
            </p:extLst>
          </p:nvPr>
        </p:nvGraphicFramePr>
        <p:xfrm>
          <a:off x="838200" y="626537"/>
          <a:ext cx="10515600" cy="623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811867"/>
                <a:gridCol w="1642533"/>
                <a:gridCol w="1591733"/>
                <a:gridCol w="1320800"/>
                <a:gridCol w="1176867"/>
              </a:tblGrid>
              <a:tr h="34619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36000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Выпуск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шт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выпуска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импорта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$/т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импорта,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зарплаты с нач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Отечественные материалы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17174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Постоянные затраты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30334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-334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прибыль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4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Чистый денежный поток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902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из замены импорта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отечественных материалов, замещающих импорт, не должна превышать 80% стоимости импорта. В противном случае велик риск получить ещё больший убыток.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сохранении цены товара на уровне до девальвации рубля резко падает рентабельность бизнеса.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Положительный денежный поток может обеспечиваться амортизацией, за счет которой покрываются убытки. Однако это означает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основного капитала. Необходимо повышение цены хотя бы для обеспечения минимальной рентабельности.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1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0 Выход товара из единицы труда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9455864"/>
              </p:ext>
            </p:extLst>
          </p:nvPr>
        </p:nvGraphicFramePr>
        <p:xfrm>
          <a:off x="838200" y="1825625"/>
          <a:ext cx="10515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498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к теме 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определяется торговля между странами. Основные теории.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предел замещения импорта отечественным производством.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для развития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небходима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государства. Основные составляющие программы.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 стандартов в обеспечении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отечественных аналогов. Найти в интернете примеры.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препятствия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технопарков при крупных предприятиях в замещении импорта.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1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Основные теории международной торговли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развития человечества связано с развитием международной торговли, которая стимулирует спрос и предоставляет более дешевые (по сравнению с местным производством) ресурсы.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А.Смит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/>
              <a:t>1723—1790)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теория абсолютных преимуществ</a:t>
            </a:r>
            <a:r>
              <a:rPr lang="ru-RU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18 </a:t>
            </a:r>
            <a:r>
              <a:rPr lang="ru-RU" b="1" dirty="0" smtClean="0"/>
              <a:t>век.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Д.Рикардо</a:t>
            </a:r>
            <a:r>
              <a:rPr lang="ru-RU" dirty="0" smtClean="0"/>
              <a:t> (1772-1823) заменил абсолютное преимущество на относительное (цена одного товара по отношению к цене другого товара). </a:t>
            </a:r>
            <a:r>
              <a:rPr lang="ru-RU" b="1" dirty="0" smtClean="0"/>
              <a:t>19 век</a:t>
            </a:r>
            <a:r>
              <a:rPr lang="ru-RU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цен на факторы производства -теорема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Хекшера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Олина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Самуэльсона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век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85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573"/>
            <a:ext cx="10515600" cy="890469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3200" dirty="0" smtClean="0"/>
              <a:t>1.2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валютного курса на экспорт и импорт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9367904"/>
              </p:ext>
            </p:extLst>
          </p:nvPr>
        </p:nvGraphicFramePr>
        <p:xfrm>
          <a:off x="838200" y="886270"/>
          <a:ext cx="10515600" cy="2626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301"/>
                <a:gridCol w="2047165"/>
                <a:gridCol w="2292824"/>
                <a:gridCol w="184131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Курс-старый</a:t>
                      </a:r>
                      <a:endParaRPr lang="ru-RU" sz="2400" b="0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0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Нефть, баррель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6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- новый</a:t>
                      </a:r>
                      <a:endParaRPr lang="ru-RU" sz="2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Нефть, баррель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780434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девальвацией рубля цена автомобиля в рублях возрастет с 330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550 т.р. Разница в 220 т.р. – источник для покрытия повышенных издержек  производства в России против импорта.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для покрытия  повышенных издержек при низком риске следует использовать не более 80% этой разницы, т.е. 80% х 220 = 176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означает, что предел цены для автомобиля, выпускаемого в России, составит 506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на 8% ниже цены импортного автомобиля.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0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online812.ru/mm/items/2014/8/7/0003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31" y="606426"/>
            <a:ext cx="5206736" cy="6251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2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 В 2008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доля импорта на российском рынке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горное оборудование — 40 %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металлургическое оборудование — 75 %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подъёмно-транспортное оборудование — 50 %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нефтегазовое оборудование — 70 %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2020 году доля импортной продукции тяжёлого машиностроения в России должна составлять не более 43 %. Об этом в июле 2010 года во время совещания правительственной комиссии по развитию металлургии сообщил замминистра промышленности и торговли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ндрей Дементьев"/>
              </a:rPr>
              <a:t>Андрей Дементьев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[67]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newsruss.ru/doc/index.php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1.5  Необходимость госпрограммы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неизбежное повышение цен на продукцию. Пределы возможного повышения цен определяются приростом ожидаемого курса рубля  к  доллару (евро).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укреплении курса рубля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смысла. Ради повышения конкурентоспособности надо снижать издержки.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компенсации удорожания продукции и вызываемого этим сокращения спроса важно иметь госзаказ,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гарантрирующий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сбыт продукции.</a:t>
            </a:r>
          </a:p>
          <a:p>
            <a:pPr marL="514350" indent="-514350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основная ставка (свыше 10%) делает необходимым компенсацию ставок по кредитам, привлекаемым для реализации программ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892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135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 Меры содействия замещению импорта- видение Минпрома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334" y="1243824"/>
            <a:ext cx="10515600" cy="60544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технические отрасли и создания новых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ввозных таможенных пошлин на некоторую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продукцию, конкурирующую с отечественной,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ввозных таможенных пошлин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отдельные виды сырья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комплектующие – имеющие аналогов (неконкурирующий импорт).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товаров, по которым планируется изменить ставки ввозных пошлин, пока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национальных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(запрет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товары импортного производства, закупаемые в рамках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гособоронзаказа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ограничении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продукции легкой и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субсидии на научно-исследовательские и опытно-конструкторские работы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НИОКР, связанные с заменой импорта;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процентных ставок по кредитам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НИОКР,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инвестиционные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развития промышленности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8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5111</TotalTime>
  <Words>1882</Words>
  <Application>Microsoft Office PowerPoint</Application>
  <PresentationFormat>Произвольный</PresentationFormat>
  <Paragraphs>291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2. Импортозамещение</vt:lpstr>
      <vt:lpstr>План лекции</vt:lpstr>
      <vt:lpstr>1. 0 Выход товара из единицы труда</vt:lpstr>
      <vt:lpstr>1.1 Основные теории международной торговли</vt:lpstr>
      <vt:lpstr>  1.2 Влияние валютного курса на экспорт и импорт.</vt:lpstr>
      <vt:lpstr>Слайд 6</vt:lpstr>
      <vt:lpstr>1.4  В 2008 году доля импорта на российском рынке составляла</vt:lpstr>
      <vt:lpstr> 1.5  Необходимость госпрограммы</vt:lpstr>
      <vt:lpstr>1.6 Меры содействия замещению импорта- видение Минпрома</vt:lpstr>
      <vt:lpstr>1.6.1  Примеры товаров, которые не производятся в России, но без которых предприятиям оборонного комплекса не обойтись</vt:lpstr>
      <vt:lpstr>1.6.2  Специальные инвестиционные контракты</vt:lpstr>
      <vt:lpstr>1.6.3  Фонд поддержки замены импорта</vt:lpstr>
      <vt:lpstr>1.6.4  Система стандартов не должна тормозить замещение импорта</vt:lpstr>
      <vt:lpstr>1.7 Конкурентоспособность продукции сельского хозяйства – выводы международных экспертов</vt:lpstr>
      <vt:lpstr>1.8 Что мешает продвижению российских сельхозтоваров на российский же рынок?</vt:lpstr>
      <vt:lpstr>1.9 Отказ от импорта как фактор, вызывающий  рост цен.</vt:lpstr>
      <vt:lpstr>2. 1 Новые задачи требуют:</vt:lpstr>
      <vt:lpstr>2.2 Последовательность действий при организации проекта импортозамещения</vt:lpstr>
      <vt:lpstr>2.3 Типы проектов, необходимых для решения проблемы импортозамещения</vt:lpstr>
      <vt:lpstr>2.1 Участие компании в проекте импортозамещения</vt:lpstr>
      <vt:lpstr>   3.1 Направления импортозамещения</vt:lpstr>
      <vt:lpstr>3.2.1 Отечественный аналог есть  - редукторы</vt:lpstr>
      <vt:lpstr>3.2.2 Редукторы - примеры</vt:lpstr>
      <vt:lpstr>3.3 Отечественных аналогов нет</vt:lpstr>
      <vt:lpstr>3.4 Локализация производства</vt:lpstr>
      <vt:lpstr> 3.4 Локализация производства - пример.</vt:lpstr>
      <vt:lpstr>3.5 Крупное предприятие как площадка для технопарка</vt:lpstr>
      <vt:lpstr>     3.6  Замена импорта на отечественное производство</vt:lpstr>
      <vt:lpstr> Вывод из замены импорта</vt:lpstr>
      <vt:lpstr>Контрольные вопросы к теме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Импортохамещение</dc:title>
  <dc:creator>Vladimir Kossov</dc:creator>
  <cp:lastModifiedBy>Пользователь Windows</cp:lastModifiedBy>
  <cp:revision>58</cp:revision>
  <dcterms:created xsi:type="dcterms:W3CDTF">2014-12-11T18:48:16Z</dcterms:created>
  <dcterms:modified xsi:type="dcterms:W3CDTF">2015-01-25T15:14:53Z</dcterms:modified>
</cp:coreProperties>
</file>