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3.xml" ContentType="application/vnd.openxmlformats-officedocument.themeOverride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theme/themeOverride14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theme/themeOverride15.xml" ContentType="application/vnd.openxmlformats-officedocument.themeOverride+xml"/>
  <Override PartName="/ppt/drawings/drawing2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9.xml" ContentType="application/vnd.openxmlformats-officedocument.drawingml.chart+xml"/>
  <Override PartName="/ppt/theme/themeOverride16.xml" ContentType="application/vnd.openxmlformats-officedocument.themeOverride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drawings/drawing3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354A582-0AF3-450F-82AC-D95FE86724A5}">
  <a:tblStyle styleId="{C354A582-0AF3-450F-82AC-D95FE86724A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A75BCA4D-AF7F-46F3-B6E2-6B35AAA15E1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6CECA4E-A7A6-42BB-AECC-710F03F2F02F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D2D33121-4636-4033-8FEF-49184B2279B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B5B25B79-D83A-4F67-AFA3-4FBD01CC096B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A6DA5D6D-B579-4B58-BC8A-D2718E44B48B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DE36EAB-0F1C-4756-A56B-654F71C44232}" styleName="Table_6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8EF"/>
          </a:solidFill>
        </a:fill>
      </a:tcStyle>
    </a:wholeTbl>
    <a:band1H>
      <a:tcStyle>
        <a:tcBdr/>
        <a:fill>
          <a:solidFill>
            <a:srgbClr val="EAF1DD"/>
          </a:solidFill>
        </a:fill>
      </a:tcStyle>
    </a:band1H>
    <a:band1V>
      <a:tcStyle>
        <a:tcBdr/>
        <a:fill>
          <a:solidFill>
            <a:srgbClr val="EAF1DD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3"/>
          </a:solidFill>
        </a:fill>
      </a:tcStyle>
    </a:firstRow>
  </a:tblStyle>
  <a:tblStyle styleId="{92D77034-2C83-48C5-BA13-177FFEA832D9}" styleName="Table_7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8EF"/>
          </a:solidFill>
        </a:fill>
      </a:tcStyle>
    </a:wholeTbl>
    <a:band1H>
      <a:tcStyle>
        <a:tcBdr/>
        <a:fill>
          <a:solidFill>
            <a:srgbClr val="EAF1DD"/>
          </a:solidFill>
        </a:fill>
      </a:tcStyle>
    </a:band1H>
    <a:band1V>
      <a:tcStyle>
        <a:tcBdr/>
        <a:fill>
          <a:solidFill>
            <a:srgbClr val="EAF1DD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0" autoAdjust="0"/>
    <p:restoredTop sz="90929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W:\16-&#1055;&#1088;&#1077;&#1079;&#1077;&#1085;&#1090;&#1072;&#1094;&#1080;&#1080;%20(&#1055;&#1072;&#1088;&#1082;&#1072;&#1095;&#1077;&#1074;&#1072;)\2014\2014.03%20&#1048;&#1090;&#1086;&#1075;&#1080;%20&#1088;&#1077;&#1072;&#1083;&#1080;&#1079;&#1072;&#1094;&#1080;&#1080;%20&#1055;&#1056;2020\&#1055;&#1086;&#1076;&#1075;&#1086;&#1090;&#1086;&#1074;&#1082;&#1072;%20&#1087;&#1088;&#1077;&#1079;&#1077;&#1085;&#1090;&#1072;&#1094;&#1080;&#1080;%20&#1080;%20&#1076;&#1086;&#1082;&#1083;&#1072;&#1076;&#1072;%20&#1087;&#1086;%20&#1055;&#1056;-2020\&#1043;&#1088;&#1072;&#1092;&#1080;&#1082;&#1080;%20&#1080;%20&#1095;&#1077;&#1088;&#1085;&#1086;&#1074;&#1080;&#1082;&#1080;-1%20&#1101;&#1090;&#1072;&#1087;\&#1043;&#1088;&#1072;&#1092;&#1080;&#1082;&#1080;%20&#1076;&#1083;&#1103;%20&#1087;&#1088;&#1077;&#1079;&#1077;&#1085;&#1090;&#1072;&#1094;&#1080;&#1080;-2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3%20&#1048;&#1090;&#1086;&#1075;&#1080;%20&#1088;&#1077;&#1072;&#1083;&#1080;&#1079;&#1072;&#1094;&#1080;&#1080;%20&#1055;&#1056;2020\&#1055;&#1086;&#1076;&#1075;&#1086;&#1090;&#1086;&#1074;&#1082;&#1072;%20&#1087;&#1088;&#1077;&#1079;&#1077;&#1085;&#1090;&#1072;&#1094;&#1080;&#1080;%20&#1080;%20&#1076;&#1086;&#1082;&#1083;&#1072;&#1076;&#1072;%20&#1087;&#1086;%20&#1055;&#1056;-2020\&#1087;&#1088;&#1077;&#1079;&#1077;&#1085;&#1090;&#1072;&#1094;&#1080;&#1103;%20&#1074;%20&#1085;&#1086;&#1074;&#1086;&#1084;%20&#1076;&#1080;&#1079;&#1072;&#1081;&#1085;&#1077;\&#1050;&#1086;&#1087;&#1080;&#1103;%20&#1053;&#1072;&#1091;&#1082;&#1072;.xlsx" TargetMode="External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&#1040;&#1085;&#1072;&#1083;&#1080;&#1090;&#1080;&#1095;&#1077;&#1089;&#1082;&#1080;&#1081;%20&#1094;&#1077;&#1085;&#1090;&#1088;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43;&#1088;&#1072;&#1092;&#1080;&#1082;&#1080;%20&#1076;&#1083;&#1103;%20&#1087;&#1088;&#1077;&#1079;&#1077;&#1085;&#1090;&#1072;&#1094;&#1080;&#1080;-2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3;&#1072;&#1091;&#1082;&#1072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&#1040;&#1085;&#1072;&#1083;&#1080;&#1090;&#1080;&#1095;&#1077;&#1089;&#1082;&#1080;&#1081;%20&#1094;&#1077;&#1085;&#1090;&#1088;\16-&#1055;&#1088;&#1077;&#1079;&#1077;&#1085;&#1090;&#1072;&#1094;&#1080;&#1080;%20(&#1055;&#1072;&#1088;&#1082;&#1072;&#1095;&#1077;&#1074;&#1072;)\2014\2014.05%20&#1055;&#1088;&#1077;&#1079;&#1077;&#1085;&#1090;&#1072;&#1094;&#1080;&#1103;%20&#1052;&#1050;&#1050;\&#1050;&#1086;&#1087;&#1080;&#1103;%20&#1050;&#1086;&#1087;&#1080;&#1103;%20&#1076;&#1083;&#1103;%20&#1089;&#1083;&#1072;&#1081;&#1076;&#1086;&#1074;%20354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&#1040;&#1085;&#1072;&#1083;&#1080;&#1090;&#1080;&#1095;&#1077;&#1089;&#1082;&#1080;&#1081;%20&#1094;&#1077;&#1085;&#1090;&#1088;\16-&#1055;&#1088;&#1077;&#1079;&#1077;&#1085;&#1090;&#1072;&#1094;&#1080;&#1080;%20(&#1055;&#1072;&#1088;&#1082;&#1072;&#1095;&#1077;&#1074;&#1072;)\2014\2014.05%20&#1055;&#1088;&#1077;&#1079;&#1077;&#1085;&#1090;&#1072;&#1094;&#1080;&#1103;%20&#1052;&#1050;&#1050;\&#1043;&#1088;&#1072;&#1092;&#1080;&#1082;&#1080;%20&#1076;&#1083;&#1103;%20&#1087;&#1088;&#1077;&#1079;&#1077;&#1085;&#1090;&#1072;&#1094;&#1080;&#1080;-1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&#1040;&#1085;&#1072;&#1083;&#1080;&#1090;&#1080;&#1095;&#1077;&#1089;&#1082;&#1080;&#1081;%20&#1094;&#1077;&#1085;&#1090;&#1088;\16-&#1055;&#1088;&#1077;&#1079;&#1077;&#1085;&#1090;&#1072;&#1094;&#1080;&#1080;%20(&#1055;&#1072;&#1088;&#1082;&#1072;&#1095;&#1077;&#1074;&#1072;)\2014\2014.05%20&#1055;&#1088;&#1077;&#1079;&#1077;&#1085;&#1090;&#1072;&#1094;&#1080;&#1103;%20&#1052;&#1050;&#1050;\&#1043;&#1088;&#1072;&#1092;&#1080;&#1082;&#1080;%20&#1076;&#1083;&#1103;%20&#1087;&#1088;&#1077;&#1079;&#1077;&#1085;&#1090;&#1072;&#1094;&#1080;&#1080;-1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&#1040;&#1085;&#1072;&#1083;&#1080;&#1090;&#1080;&#1095;&#1077;&#1089;&#1082;&#1080;&#1081;%20&#1094;&#1077;&#1085;&#1090;&#1088;\16-&#1055;&#1088;&#1077;&#1079;&#1077;&#1085;&#1090;&#1072;&#1094;&#1080;&#1080;%20(&#1055;&#1072;&#1088;&#1082;&#1072;&#1095;&#1077;&#1074;&#1072;)\2014\2014.05%20&#1055;&#1088;&#1077;&#1079;&#1077;&#1085;&#1090;&#1072;&#1094;&#1080;&#1103;%20&#1052;&#1050;&#1050;\&#1043;&#1088;&#1072;&#1092;&#1080;&#1082;&#1080;%20&#1076;&#1083;&#1103;%20&#1087;&#1088;&#1077;&#1079;&#1077;&#1085;&#1090;&#1072;&#1094;&#1080;&#1080;-1.xls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kidimova\Documents\&#1050;&#1086;&#1087;&#1080;&#1103;%20&#1043;&#1088;&#1072;&#1092;&#1080;&#1082;&#1080;%20&#1076;&#1083;&#1103;%20&#1087;&#1088;&#1077;&#1079;&#1077;&#1085;&#1090;&#1072;&#1094;&#1080;&#1080;-2.xls" TargetMode="External"/><Relationship Id="rId1" Type="http://schemas.openxmlformats.org/officeDocument/2006/relationships/themeOverride" Target="../theme/themeOverride1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5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43;&#1088;&#1072;&#1092;&#1080;&#1082;&#1080;%20&#1076;&#1083;&#1103;%20&#1087;&#1088;&#1077;&#1079;&#1077;&#1085;&#1090;&#1072;&#1094;&#1080;&#1080;-1.xls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s5\&#1072;&#1085;&#1072;&#1083;&#1080;&#1090;&#1080;&#1095;&#1077;&#1089;&#1082;&#1080;&#1081;%20&#1094;&#1077;&#1085;&#1090;&#1088;\16-&#1055;&#1088;&#1077;&#1079;&#1077;&#1085;&#1090;&#1072;&#1094;&#1080;&#1080;%20(&#1055;&#1072;&#1088;&#1082;&#1072;&#1095;&#1077;&#1074;&#1072;)\2014\2014.05%20&#1055;&#1088;&#1077;&#1079;&#1077;&#1085;&#1090;&#1072;&#1094;&#1080;&#1103;%20&#1052;&#1050;&#1050;\&#1089;&#1083;&#1072;&#1081;&#1076;&#1099;%2082-8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43;&#1088;&#1072;&#1092;&#1080;&#1082;&#1080;%20&#1076;&#1083;&#1103;%20&#1087;&#1088;&#1077;&#1079;&#1077;&#1085;&#1090;&#1072;&#1094;&#1080;&#1080;-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&#1040;&#1085;&#1072;&#1083;&#1080;&#1090;&#1080;&#1095;&#1077;&#1089;&#1082;&#1080;&#1081;%20&#1094;&#1077;&#1085;&#1090;&#1088;\16-&#1055;&#1088;&#1077;&#1079;&#1077;&#1085;&#1090;&#1072;&#1094;&#1080;&#1080;%20(&#1055;&#1072;&#1088;&#1082;&#1072;&#1095;&#1077;&#1074;&#1072;)\2014\2014.03%20&#1048;&#1090;&#1086;&#1075;&#1080;%20&#1088;&#1077;&#1072;&#1083;&#1080;&#1079;&#1072;&#1094;&#1080;&#1080;%20&#1055;&#1056;2020\&#1055;&#1086;&#1076;&#1075;&#1086;&#1090;&#1086;&#1074;&#1082;&#1072;%20&#1087;&#1088;&#1077;&#1079;&#1077;&#1085;&#1090;&#1072;&#1094;&#1080;&#1080;%20&#1080;%20&#1076;&#1086;&#1082;&#1083;&#1072;&#1076;&#1072;%20&#1087;&#1086;%20&#1055;&#1056;-2020\&#1087;&#1088;&#1077;&#1079;&#1077;&#1085;&#1090;&#1072;&#1094;&#1080;&#1103;%20&#1074;%20&#1085;&#1086;&#1074;&#1086;&#1084;%20&#1076;&#1080;&#1079;&#1072;&#1081;&#1085;&#1077;\&#1044;&#1086;&#1088;&#1072;&#1073;&#1086;&#1090;&#1082;&#1072;\&#1043;&#1088;&#1072;&#1092;&#1080;&#1082;&#1080;%20&#1076;&#1083;&#1103;%20&#1087;&#1088;&#1077;&#1079;&#1077;&#1085;&#1090;&#1072;&#1094;&#1080;&#1080;-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&#1040;&#1085;&#1072;&#1083;&#1080;&#1090;&#1080;&#1095;&#1077;&#1089;&#1082;&#1080;&#1081;%20&#1094;&#1077;&#1085;&#1090;&#1088;\16-&#1055;&#1088;&#1077;&#1079;&#1077;&#1085;&#1090;&#1072;&#1094;&#1080;&#1080;%20(&#1055;&#1072;&#1088;&#1082;&#1072;&#1095;&#1077;&#1074;&#1072;)\2014\2014.05%20&#1055;&#1088;&#1077;&#1079;&#1077;&#1085;&#1090;&#1072;&#1094;&#1080;&#1103;%20&#1052;&#1050;&#1050;\&#1043;&#1088;&#1072;&#1092;&#1080;&#1082;&#1080;%20&#1076;&#1083;&#1103;%20&#1087;&#1088;&#1077;&#1079;&#1077;&#1085;&#1090;&#1072;&#1094;&#1080;&#1080;-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5%20&#1055;&#1088;&#1077;&#1079;&#1077;&#1085;&#1090;&#1072;&#1094;&#1080;&#1103;%20&#1052;&#1050;&#1050;\&#1043;&#1088;&#1072;&#1092;&#1080;&#1082;&#1080;%20&#1076;&#1083;&#1103;%20&#1087;&#1088;&#1077;&#1079;&#1077;&#1085;&#1090;&#1072;&#1094;&#1080;&#1080;-3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2;&#1064;&#1069;\&#1040;&#1085;&#1072;&#1083;&#1080;&#1090;&#1080;&#1095;&#1077;&#1089;&#1082;&#1080;&#1081;%20&#1094;&#1077;&#1085;&#1090;&#1088;\&#1055;&#1088;&#1077;&#1079;&#1077;&#1085;&#1090;&#1072;&#1094;&#1080;&#1103;%20&#1088;&#1077;&#1082;&#1090;&#1086;&#1088;&#1072;%2020%20&#1084;&#1072;&#1088;&#1090;&#1072;\&#1050;&#1086;&#1087;&#1080;&#1103;%20&#1050;&#1086;&#1087;&#1080;&#1103;%20&#1076;&#1083;&#1103;%20&#1089;&#1083;&#1072;&#1081;&#1076;&#1086;&#1074;%20354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W:\16-&#1055;&#1088;&#1077;&#1079;&#1077;&#1085;&#1090;&#1072;&#1094;&#1080;&#1080;%20(&#1055;&#1072;&#1088;&#1082;&#1072;&#1095;&#1077;&#1074;&#1072;)\2014\2014.03%20&#1048;&#1090;&#1086;&#1075;&#1080;%20&#1088;&#1077;&#1072;&#1083;&#1080;&#1079;&#1072;&#1094;&#1080;&#1080;%20&#1055;&#1056;2020\&#1055;&#1086;&#1076;&#1075;&#1086;&#1090;&#1086;&#1074;&#1082;&#1072;%20&#1087;&#1088;&#1077;&#1079;&#1077;&#1085;&#1090;&#1072;&#1094;&#1080;&#1080;%20&#1080;%20&#1076;&#1086;&#1082;&#1083;&#1072;&#1076;&#1072;%20&#1087;&#1086;%20&#1055;&#1056;-2020\&#1087;&#1088;&#1077;&#1079;&#1077;&#1085;&#1090;&#1072;&#1094;&#1080;&#1103;%20&#1074;%20&#1085;&#1086;&#1074;&#1086;&#1084;%20&#1076;&#1080;&#1079;&#1072;&#1081;&#1085;&#1077;\&#1050;&#1086;&#1087;&#1080;&#1103;%20&#1053;&#1072;&#1091;&#1082;&#1072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92326856004E-2"/>
          <c:y val="0.151021473638103"/>
          <c:w val="0.95615346287991998"/>
          <c:h val="0.6958841454597910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'[Графики для презентации-2.xls]Контингент обучающихся'!$C$14</c:f>
              <c:strCache>
                <c:ptCount val="1"/>
                <c:pt idx="0">
                  <c:v>Specialist program students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обучающихся'!$D$14:$I$14</c:f>
              <c:numCache>
                <c:formatCode>General</c:formatCode>
                <c:ptCount val="6"/>
                <c:pt idx="0">
                  <c:v>10200</c:v>
                </c:pt>
                <c:pt idx="1">
                  <c:v>8433</c:v>
                </c:pt>
                <c:pt idx="2">
                  <c:v>6838</c:v>
                </c:pt>
                <c:pt idx="3">
                  <c:v>4692</c:v>
                </c:pt>
                <c:pt idx="4">
                  <c:v>4045</c:v>
                </c:pt>
                <c:pt idx="5">
                  <c:v>2003</c:v>
                </c:pt>
              </c:numCache>
            </c:numRef>
          </c:val>
        </c:ser>
        <c:ser>
          <c:idx val="0"/>
          <c:order val="1"/>
          <c:tx>
            <c:strRef>
              <c:f>'[Графики для презентации-2.xls]Контингент обучающихся'!$C$10</c:f>
              <c:strCache>
                <c:ptCount val="1"/>
                <c:pt idx="0">
                  <c:v>Bachelor's students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обучающихся'!$D$10:$I$10</c:f>
              <c:numCache>
                <c:formatCode>General</c:formatCode>
                <c:ptCount val="6"/>
                <c:pt idx="0">
                  <c:v>6083</c:v>
                </c:pt>
                <c:pt idx="1">
                  <c:v>7990</c:v>
                </c:pt>
                <c:pt idx="2">
                  <c:v>9708</c:v>
                </c:pt>
                <c:pt idx="3">
                  <c:v>11856</c:v>
                </c:pt>
                <c:pt idx="4">
                  <c:v>14645</c:v>
                </c:pt>
                <c:pt idx="5">
                  <c:v>17497</c:v>
                </c:pt>
              </c:numCache>
            </c:numRef>
          </c:val>
        </c:ser>
        <c:ser>
          <c:idx val="2"/>
          <c:order val="2"/>
          <c:tx>
            <c:strRef>
              <c:f>'[Графики для презентации-2.xls]Контингент обучающихся'!$C$12</c:f>
              <c:strCache>
                <c:ptCount val="1"/>
                <c:pt idx="0">
                  <c:v>Master's students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обучающихся'!$D$12:$I$12</c:f>
              <c:numCache>
                <c:formatCode>General</c:formatCode>
                <c:ptCount val="6"/>
                <c:pt idx="0">
                  <c:v>1455</c:v>
                </c:pt>
                <c:pt idx="1">
                  <c:v>2272</c:v>
                </c:pt>
                <c:pt idx="2">
                  <c:v>3302</c:v>
                </c:pt>
                <c:pt idx="3">
                  <c:v>4060</c:v>
                </c:pt>
                <c:pt idx="4">
                  <c:v>4568</c:v>
                </c:pt>
                <c:pt idx="5">
                  <c:v>5057</c:v>
                </c:pt>
              </c:numCache>
            </c:numRef>
          </c:val>
        </c:ser>
        <c:ser>
          <c:idx val="1"/>
          <c:order val="3"/>
          <c:tx>
            <c:strRef>
              <c:f>'[Графики для презентации-2.xls]Контингент обучающихся'!$C$11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обучающихся'!$D$11:$I$11</c:f>
            </c:numRef>
          </c:val>
        </c:ser>
        <c:ser>
          <c:idx val="3"/>
          <c:order val="4"/>
          <c:tx>
            <c:strRef>
              <c:f>'[Графики для презентации-2.xls]Контингент обучающихся'!$C$13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обучающихся'!$D$13:$I$13</c:f>
            </c:numRef>
          </c:val>
        </c:ser>
        <c:ser>
          <c:idx val="5"/>
          <c:order val="5"/>
          <c:tx>
            <c:strRef>
              <c:f>'[Графики для презентации-2.xls]Контингент обучающихся'!$C$15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обучающихся'!$D$15:$I$15</c:f>
            </c:numRef>
          </c:val>
        </c:ser>
        <c:ser>
          <c:idx val="6"/>
          <c:order val="6"/>
          <c:tx>
            <c:strRef>
              <c:f>'[Графики для презентации-2.xls]Контингент обучающихся'!$C$16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обучающихся'!$D$16:$I$16</c:f>
            </c:numRef>
          </c:val>
        </c:ser>
        <c:ser>
          <c:idx val="7"/>
          <c:order val="7"/>
          <c:tx>
            <c:strRef>
              <c:f>'[Графики для презентации-2.xls]Контингент обучающихся'!$C$17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обучающихся'!$D$17:$I$17</c:f>
            </c:numRef>
          </c:val>
        </c:ser>
        <c:ser>
          <c:idx val="8"/>
          <c:order val="8"/>
          <c:tx>
            <c:strRef>
              <c:f>'[Графики для презентации-2.xls]Контингент обучающихся'!$C$18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обучающихся'!$D$18:$I$18</c:f>
            </c:numRef>
          </c:val>
        </c:ser>
        <c:ser>
          <c:idx val="9"/>
          <c:order val="9"/>
          <c:tx>
            <c:strRef>
              <c:f>'[Графики для презентации-2.xls]Контингент обучающихся'!$C$19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обучающихся'!$D$19:$I$19</c:f>
            </c:numRef>
          </c:val>
        </c:ser>
        <c:ser>
          <c:idx val="10"/>
          <c:order val="10"/>
          <c:tx>
            <c:strRef>
              <c:f>'[Графики для презентации-2.xls]Контингент обучающихся'!$C$20</c:f>
              <c:strCache>
                <c:ptCount val="1"/>
                <c:pt idx="0">
                  <c:v>Doctoral students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'[Графики для презентации-2.xls]Контингент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'[Графики для презентации-2.xls]Контингент обучающихся'!$D$20:$I$20</c:f>
              <c:numCache>
                <c:formatCode>General</c:formatCode>
                <c:ptCount val="6"/>
                <c:pt idx="0">
                  <c:v>651</c:v>
                </c:pt>
                <c:pt idx="1">
                  <c:v>688</c:v>
                </c:pt>
                <c:pt idx="2">
                  <c:v>712</c:v>
                </c:pt>
                <c:pt idx="3">
                  <c:v>734</c:v>
                </c:pt>
                <c:pt idx="4">
                  <c:v>882</c:v>
                </c:pt>
                <c:pt idx="5">
                  <c:v>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5761024"/>
        <c:axId val="106242048"/>
      </c:barChart>
      <c:catAx>
        <c:axId val="10576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06242048"/>
        <c:crosses val="autoZero"/>
        <c:auto val="1"/>
        <c:lblAlgn val="ctr"/>
        <c:lblOffset val="100"/>
        <c:noMultiLvlLbl val="0"/>
      </c:catAx>
      <c:valAx>
        <c:axId val="106242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57610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15938931978815499"/>
          <c:w val="0.69645209756567905"/>
          <c:h val="0.14306946152816599"/>
        </c:manualLayout>
      </c:layout>
      <c:overlay val="0"/>
      <c:txPr>
        <a:bodyPr/>
        <a:lstStyle/>
        <a:p>
          <a:pPr>
            <a:defRPr b="1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680" b="1" i="0" u="none" strike="noStrike" baseline="0" dirty="0" smtClean="0">
                <a:effectLst/>
              </a:rPr>
              <a:t>Number of external grants</a:t>
            </a:r>
            <a:endParaRPr lang="ru-RU" dirty="0"/>
          </a:p>
        </c:rich>
      </c:tx>
      <c:layout>
        <c:manualLayout>
          <c:xMode val="edge"/>
          <c:yMode val="edge"/>
          <c:x val="5.1788057742782202E-2"/>
          <c:y val="2.7156759937663501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'количество проектов'!$B$11</c:f>
              <c:strCache>
                <c:ptCount val="1"/>
                <c:pt idx="0">
                  <c:v>Количество грантов, ед.</c:v>
                </c:pt>
              </c:strCache>
            </c:strRef>
          </c:tx>
          <c:spPr>
            <a:solidFill>
              <a:srgbClr val="50B848"/>
            </a:solidFill>
            <a:ln>
              <a:solidFill>
                <a:srgbClr val="50B84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chemeClr val="accent2">
                    <a:lumMod val="75000"/>
                  </a:schemeClr>
                </a:solidFill>
                <a:prstDash val="sysDash"/>
                <a:headEnd type="oval"/>
                <a:tailEnd type="triangle" w="lg" len="med"/>
              </a:ln>
            </c:spPr>
            <c:trendlineType val="linear"/>
            <c:dispRSqr val="0"/>
            <c:dispEq val="0"/>
          </c:trendline>
          <c:cat>
            <c:numRef>
              <c:f>'количество проектов'!$G$10:$L$10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'количество проектов'!$G$11:$L$11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31</c:v>
                </c:pt>
                <c:pt idx="3">
                  <c:v>39</c:v>
                </c:pt>
                <c:pt idx="4">
                  <c:v>59</c:v>
                </c:pt>
                <c:pt idx="5">
                  <c:v>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813504"/>
        <c:axId val="107831680"/>
      </c:barChart>
      <c:catAx>
        <c:axId val="10781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07831680"/>
        <c:crosses val="autoZero"/>
        <c:auto val="1"/>
        <c:lblAlgn val="ctr"/>
        <c:lblOffset val="100"/>
        <c:noMultiLvlLbl val="0"/>
      </c:catAx>
      <c:valAx>
        <c:axId val="1078316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07813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'проекты тематического плана'!$A$2</c:f>
              <c:strCache>
                <c:ptCount val="1"/>
                <c:pt idx="0">
                  <c:v>Economics</c:v>
                </c:pt>
              </c:strCache>
            </c:strRef>
          </c:tx>
          <c:spPr>
            <a:solidFill>
              <a:srgbClr val="005AAB"/>
            </a:solidFill>
            <a:ln>
              <a:solidFill>
                <a:srgbClr val="005AAB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'проекты тематического плана'!$B$1:$J$1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'проекты тематического плана'!$B$2:$I$2</c:f>
              <c:numCache>
                <c:formatCode>General</c:formatCode>
                <c:ptCount val="6"/>
                <c:pt idx="0">
                  <c:v>22</c:v>
                </c:pt>
                <c:pt idx="1">
                  <c:v>46</c:v>
                </c:pt>
                <c:pt idx="2">
                  <c:v>45</c:v>
                </c:pt>
                <c:pt idx="3">
                  <c:v>60</c:v>
                </c:pt>
                <c:pt idx="4">
                  <c:v>51</c:v>
                </c:pt>
                <c:pt idx="5">
                  <c:v>54</c:v>
                </c:pt>
              </c:numCache>
            </c:numRef>
          </c:val>
        </c:ser>
        <c:ser>
          <c:idx val="1"/>
          <c:order val="1"/>
          <c:tx>
            <c:strRef>
              <c:f>'проекты тематического плана'!$A$3</c:f>
              <c:strCache>
                <c:ptCount val="1"/>
                <c:pt idx="0">
                  <c:v>Sociology</c:v>
                </c:pt>
              </c:strCache>
            </c:strRef>
          </c:tx>
          <c:spPr>
            <a:solidFill>
              <a:srgbClr val="EEECE1">
                <a:lumMod val="90000"/>
              </a:srgbClr>
            </a:solidFill>
            <a:ln>
              <a:solidFill>
                <a:srgbClr val="EEECE1">
                  <a:lumMod val="9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'проекты тематического плана'!$B$1:$J$1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'проекты тематического плана'!$B$3:$I$3</c:f>
              <c:numCache>
                <c:formatCode>General</c:formatCode>
                <c:ptCount val="6"/>
                <c:pt idx="0">
                  <c:v>5</c:v>
                </c:pt>
                <c:pt idx="1">
                  <c:v>16</c:v>
                </c:pt>
                <c:pt idx="2">
                  <c:v>14</c:v>
                </c:pt>
                <c:pt idx="3">
                  <c:v>17</c:v>
                </c:pt>
                <c:pt idx="4">
                  <c:v>17</c:v>
                </c:pt>
                <c:pt idx="5">
                  <c:v>21</c:v>
                </c:pt>
              </c:numCache>
            </c:numRef>
          </c:val>
        </c:ser>
        <c:ser>
          <c:idx val="2"/>
          <c:order val="2"/>
          <c:tx>
            <c:strRef>
              <c:f>'проекты тематического плана'!$A$4</c:f>
              <c:strCache>
                <c:ptCount val="1"/>
                <c:pt idx="0">
                  <c:v>Public Administration</c:v>
                </c:pt>
              </c:strCache>
            </c:strRef>
          </c:tx>
          <c:spPr>
            <a:solidFill>
              <a:srgbClr val="00AB00"/>
            </a:solidFill>
            <a:ln>
              <a:solidFill>
                <a:srgbClr val="00AB00"/>
              </a:solidFill>
            </a:ln>
          </c:spPr>
          <c:invertIfNegative val="0"/>
          <c:dLbls>
            <c:dLbl>
              <c:idx val="0"/>
              <c:layout>
                <c:manualLayout>
                  <c:x val="5.14043627510692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'проекты тематического плана'!$B$1:$J$1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'проекты тематического плана'!$B$4:$I$4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  <c:pt idx="5">
                  <c:v>22</c:v>
                </c:pt>
              </c:numCache>
            </c:numRef>
          </c:val>
        </c:ser>
        <c:ser>
          <c:idx val="3"/>
          <c:order val="3"/>
          <c:tx>
            <c:strRef>
              <c:f>'проекты тематического плана'!$A$5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rgbClr val="F58220"/>
            </a:solidFill>
            <a:ln>
              <a:solidFill>
                <a:srgbClr val="F58220"/>
              </a:solidFill>
            </a:ln>
          </c:spPr>
          <c:invertIfNegative val="0"/>
          <c:dLbls>
            <c:dLbl>
              <c:idx val="0"/>
              <c:layout>
                <c:manualLayout>
                  <c:x val="-4.9746157501035101E-2"/>
                  <c:y val="-2.56863046893284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0625680011041E-2"/>
                  <c:y val="-5.13726093786563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4043627510692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429747000966103E-2"/>
                  <c:y val="-1.027452187573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720773251138902E-2"/>
                  <c:y val="-7.70589140679847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'проекты тематического плана'!$B$1:$J$1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'проекты тематического плана'!$B$5:$I$5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</c:ser>
        <c:ser>
          <c:idx val="4"/>
          <c:order val="4"/>
          <c:tx>
            <c:strRef>
              <c:f>'проекты тематического плана'!$A$6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9E7EB9"/>
            </a:solidFill>
            <a:ln>
              <a:solidFill>
                <a:srgbClr val="9E7EB9"/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'проекты тематического плана'!$B$1:$J$1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'проекты тематического плана'!$B$6:$I$6</c:f>
              <c:numCache>
                <c:formatCode>General</c:formatCode>
                <c:ptCount val="6"/>
                <c:pt idx="0">
                  <c:v>2</c:v>
                </c:pt>
                <c:pt idx="1">
                  <c:v>17</c:v>
                </c:pt>
                <c:pt idx="2">
                  <c:v>21</c:v>
                </c:pt>
                <c:pt idx="3">
                  <c:v>40</c:v>
                </c:pt>
                <c:pt idx="4">
                  <c:v>46</c:v>
                </c:pt>
                <c:pt idx="5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8381696"/>
        <c:axId val="108383232"/>
      </c:barChart>
      <c:catAx>
        <c:axId val="10838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08383232"/>
        <c:crosses val="autoZero"/>
        <c:auto val="1"/>
        <c:lblAlgn val="ctr"/>
        <c:lblOffset val="100"/>
        <c:noMultiLvlLbl val="0"/>
      </c:catAx>
      <c:valAx>
        <c:axId val="108383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8381696"/>
        <c:crosses val="autoZero"/>
        <c:crossBetween val="between"/>
      </c:valAx>
      <c:spPr>
        <a:noFill/>
        <a:ln>
          <a:noFill/>
        </a:ln>
      </c:spPr>
    </c:plotArea>
    <c:legend>
      <c:legendPos val="l"/>
      <c:layout>
        <c:manualLayout>
          <c:xMode val="edge"/>
          <c:yMode val="edge"/>
          <c:x val="8.4656084656084905E-3"/>
          <c:y val="2.0143099450200999E-2"/>
          <c:w val="0.32837556077041524"/>
          <c:h val="0.34265995640609365"/>
        </c:manualLayout>
      </c:layout>
      <c:overlay val="1"/>
      <c:txPr>
        <a:bodyPr/>
        <a:lstStyle/>
        <a:p>
          <a:pPr>
            <a:defRPr sz="16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91408934707903E-2"/>
          <c:y val="1.6248789817004464E-2"/>
          <c:w val="0.95489753203977823"/>
          <c:h val="0.901455790626438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'проекты тематического плана'!$A$27</c:f>
              <c:strCache>
                <c:ptCount val="1"/>
                <c:pt idx="0">
                  <c:v>Research &amp; education labs</c:v>
                </c:pt>
              </c:strCache>
            </c:strRef>
          </c:tx>
          <c:spPr>
            <a:solidFill>
              <a:srgbClr val="3366FF"/>
            </a:solidFill>
            <a:ln>
              <a:solidFill>
                <a:srgbClr val="3366FF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'проекты тематического плана'!$D$26:$I$26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'проекты тематического плана'!$B$27:$I$27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13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'проекты тематического плана'!$A$28</c:f>
              <c:strCache>
                <c:ptCount val="1"/>
                <c:pt idx="0">
                  <c:v>Monitoring studies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'проекты тематического плана'!$D$26:$I$26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'проекты тематического плана'!$B$28:$I$28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11</c:v>
                </c:pt>
              </c:numCache>
            </c:numRef>
          </c:val>
        </c:ser>
        <c:ser>
          <c:idx val="2"/>
          <c:order val="2"/>
          <c:tx>
            <c:strRef>
              <c:f>'проекты тематического плана'!$A$29</c:f>
              <c:strCache>
                <c:ptCount val="1"/>
                <c:pt idx="0">
                  <c:v>Long-term projects</c:v>
                </c:pt>
              </c:strCache>
            </c:strRef>
          </c:tx>
          <c:spPr>
            <a:solidFill>
              <a:srgbClr val="00AB00"/>
            </a:solidFill>
            <a:ln>
              <a:solidFill>
                <a:srgbClr val="00AB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'проекты тематического плана'!$D$26:$I$26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'проекты тематического плана'!$B$29:$I$29</c:f>
              <c:numCache>
                <c:formatCode>General</c:formatCode>
                <c:ptCount val="6"/>
                <c:pt idx="0">
                  <c:v>19</c:v>
                </c:pt>
                <c:pt idx="1">
                  <c:v>22</c:v>
                </c:pt>
                <c:pt idx="2">
                  <c:v>51</c:v>
                </c:pt>
                <c:pt idx="3">
                  <c:v>56</c:v>
                </c:pt>
                <c:pt idx="4">
                  <c:v>57</c:v>
                </c:pt>
                <c:pt idx="5">
                  <c:v>73</c:v>
                </c:pt>
              </c:numCache>
            </c:numRef>
          </c:val>
        </c:ser>
        <c:ser>
          <c:idx val="3"/>
          <c:order val="3"/>
          <c:tx>
            <c:strRef>
              <c:f>'проекты тематического плана'!$A$30</c:f>
              <c:strCache>
                <c:ptCount val="1"/>
                <c:pt idx="0">
                  <c:v>International lab projects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'проекты тематического плана'!$D$26:$I$26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'проекты тематического плана'!$D$31:$I$31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</c:ser>
        <c:ser>
          <c:idx val="5"/>
          <c:order val="4"/>
          <c:tx>
            <c:strRef>
              <c:f>'проекты тематического плана'!$A$32</c:f>
              <c:strCache>
                <c:ptCount val="1"/>
                <c:pt idx="0">
                  <c:v>International labs established in accordance with Russian Government Decree #220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2"/>
              <c:layout>
                <c:manualLayout>
                  <c:x val="0"/>
                  <c:y val="2.5195613185836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'проекты тематического плана'!$D$32:$I$32</c:f>
              <c:numCache>
                <c:formatCode>General</c:formatCode>
                <c:ptCount val="6"/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ser>
          <c:idx val="4"/>
          <c:order val="5"/>
          <c:tx>
            <c:strRef>
              <c:f>'проекты тематического плана'!$A$33</c:f>
              <c:strCache>
                <c:ptCount val="1"/>
                <c:pt idx="0">
                  <c:v>Starting projects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'проекты тематического плана'!$D$26:$I$26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'проекты тематического плана'!$B$33:$I$33</c:f>
              <c:numCache>
                <c:formatCode>General</c:formatCode>
                <c:ptCount val="6"/>
                <c:pt idx="0">
                  <c:v>12</c:v>
                </c:pt>
                <c:pt idx="1">
                  <c:v>51</c:v>
                </c:pt>
                <c:pt idx="2">
                  <c:v>19</c:v>
                </c:pt>
                <c:pt idx="3">
                  <c:v>35</c:v>
                </c:pt>
                <c:pt idx="4">
                  <c:v>28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974016"/>
        <c:axId val="108000384"/>
      </c:barChart>
      <c:catAx>
        <c:axId val="10797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000384"/>
        <c:crosses val="autoZero"/>
        <c:auto val="1"/>
        <c:lblAlgn val="ctr"/>
        <c:lblOffset val="100"/>
        <c:noMultiLvlLbl val="0"/>
      </c:catAx>
      <c:valAx>
        <c:axId val="1080003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07974016"/>
        <c:crosses val="autoZero"/>
        <c:crossBetween val="between"/>
      </c:valAx>
      <c:spPr>
        <a:noFill/>
        <a:ln>
          <a:noFill/>
        </a:ln>
      </c:spPr>
    </c:plotArea>
    <c:legend>
      <c:legendPos val="l"/>
      <c:layout>
        <c:manualLayout>
          <c:xMode val="edge"/>
          <c:yMode val="edge"/>
          <c:x val="8.9523989668320661E-3"/>
          <c:y val="1.7352833812116115E-2"/>
          <c:w val="0.71949055915485594"/>
          <c:h val="0.35304093195994096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111111111111101E-2"/>
          <c:y val="0.24724142053902901"/>
          <c:w val="0.92777777777777803"/>
          <c:h val="0.60558432293936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Публикации!$D$16</c:f>
              <c:strCache>
                <c:ptCount val="1"/>
                <c:pt idx="0">
                  <c:v>In journals on the list of the Higher Attestation Commission</c:v>
                </c:pt>
              </c:strCache>
            </c:strRef>
          </c:tx>
          <c:spPr>
            <a:solidFill>
              <a:srgbClr val="F58220"/>
            </a:solidFill>
            <a:ln>
              <a:solidFill>
                <a:srgbClr val="F58220"/>
              </a:solidFill>
            </a:ln>
          </c:spPr>
          <c:invertIfNegative val="0"/>
          <c:dLbls>
            <c:dLbl>
              <c:idx val="3"/>
              <c:layout>
                <c:manualLayout>
                  <c:x val="-1.6666666666666701E-2"/>
                  <c:y val="2.5476988901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111111111111001E-2"/>
                  <c:y val="1.01909560480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Публикации!$E$15:$J$15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Публикации!$E$16:$J$16</c:f>
              <c:numCache>
                <c:formatCode>General</c:formatCode>
                <c:ptCount val="6"/>
                <c:pt idx="0">
                  <c:v>746</c:v>
                </c:pt>
                <c:pt idx="1">
                  <c:v>903</c:v>
                </c:pt>
                <c:pt idx="2">
                  <c:v>951</c:v>
                </c:pt>
                <c:pt idx="3">
                  <c:v>1491</c:v>
                </c:pt>
                <c:pt idx="4">
                  <c:v>1717</c:v>
                </c:pt>
                <c:pt idx="5">
                  <c:v>2153</c:v>
                </c:pt>
              </c:numCache>
            </c:numRef>
          </c:val>
        </c:ser>
        <c:ser>
          <c:idx val="1"/>
          <c:order val="1"/>
          <c:tx>
            <c:strRef>
              <c:f>Публикации!$D$17</c:f>
              <c:strCache>
                <c:ptCount val="1"/>
                <c:pt idx="0">
                  <c:v>In journals indexed by Web of Science, Scopus and Russian Science Citation Index</c:v>
                </c:pt>
              </c:strCache>
            </c:strRef>
          </c:tx>
          <c:spPr>
            <a:solidFill>
              <a:srgbClr val="00AB00"/>
            </a:solidFill>
            <a:ln>
              <a:solidFill>
                <a:srgbClr val="00AB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2.038191209618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701E-2"/>
                  <c:y val="1.528643407213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222222222222199E-2"/>
                  <c:y val="2.038191209618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222222222221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8888888888889E-2"/>
                  <c:y val="-1.01909560480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6666666666667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Публикации!$E$15:$J$15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Публикации!$E$17:$J$17</c:f>
              <c:numCache>
                <c:formatCode>General</c:formatCode>
                <c:ptCount val="6"/>
                <c:pt idx="0">
                  <c:v>593</c:v>
                </c:pt>
                <c:pt idx="1">
                  <c:v>890</c:v>
                </c:pt>
                <c:pt idx="2">
                  <c:v>996</c:v>
                </c:pt>
                <c:pt idx="3">
                  <c:v>1377</c:v>
                </c:pt>
                <c:pt idx="4">
                  <c:v>1857</c:v>
                </c:pt>
                <c:pt idx="5">
                  <c:v>2702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92576"/>
        <c:axId val="110010752"/>
      </c:barChart>
      <c:catAx>
        <c:axId val="10999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defRPr>
            </a:pPr>
            <a:endParaRPr lang="ru-RU"/>
          </a:p>
        </c:txPr>
        <c:crossAx val="110010752"/>
        <c:crosses val="autoZero"/>
        <c:auto val="1"/>
        <c:lblAlgn val="ctr"/>
        <c:lblOffset val="100"/>
        <c:noMultiLvlLbl val="0"/>
      </c:catAx>
      <c:valAx>
        <c:axId val="110010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99925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6713254593175803E-2"/>
          <c:y val="7.3608392854133897E-2"/>
          <c:w val="0.60379571303587698"/>
          <c:h val="0.40822763225573999"/>
        </c:manualLayout>
      </c:layout>
      <c:overlay val="0"/>
      <c:txPr>
        <a:bodyPr/>
        <a:lstStyle/>
        <a:p>
          <a:pPr>
            <a:defRPr sz="130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Публикации!$L$16</c:f>
              <c:strCache>
                <c:ptCount val="1"/>
                <c:pt idx="0">
                  <c:v>Journals indexed by Web of Science and Scopus</c:v>
                </c:pt>
              </c:strCache>
            </c:strRef>
          </c:tx>
          <c:spPr>
            <a:solidFill>
              <a:srgbClr val="005AAB"/>
            </a:solidFill>
            <a:ln>
              <a:solidFill>
                <a:srgbClr val="005AAB"/>
              </a:solidFill>
            </a:ln>
          </c:spPr>
          <c:invertIfNegative val="0"/>
          <c:dLbls>
            <c:dLbl>
              <c:idx val="0"/>
              <c:layout>
                <c:manualLayout>
                  <c:x val="2.7777777777777701E-3"/>
                  <c:y val="-4.166666666666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chemeClr val="accent2">
                    <a:lumMod val="75000"/>
                  </a:schemeClr>
                </a:solidFill>
                <a:prstDash val="sysDash"/>
                <a:headEnd type="oval"/>
                <a:tailEnd type="triangle" w="med" len="med"/>
              </a:ln>
            </c:spPr>
            <c:trendlineType val="linear"/>
            <c:intercept val="0"/>
            <c:dispRSqr val="0"/>
            <c:dispEq val="0"/>
          </c:trendline>
          <c:cat>
            <c:numRef>
              <c:f>Публикации!$M$15:$R$15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Публикации!$M$16:$R$16</c:f>
              <c:numCache>
                <c:formatCode>General</c:formatCode>
                <c:ptCount val="6"/>
                <c:pt idx="0">
                  <c:v>36</c:v>
                </c:pt>
                <c:pt idx="1">
                  <c:v>47</c:v>
                </c:pt>
                <c:pt idx="2">
                  <c:v>88</c:v>
                </c:pt>
                <c:pt idx="3">
                  <c:v>223</c:v>
                </c:pt>
                <c:pt idx="4">
                  <c:v>295</c:v>
                </c:pt>
                <c:pt idx="5">
                  <c:v>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49920"/>
        <c:axId val="108051456"/>
      </c:barChart>
      <c:catAx>
        <c:axId val="10804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108051456"/>
        <c:crosses val="autoZero"/>
        <c:auto val="1"/>
        <c:lblAlgn val="ctr"/>
        <c:lblOffset val="100"/>
        <c:noMultiLvlLbl val="0"/>
      </c:catAx>
      <c:valAx>
        <c:axId val="108051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804992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1"/>
        <c:delete val="1"/>
      </c:legendEntry>
      <c:layout>
        <c:manualLayout>
          <c:xMode val="edge"/>
          <c:yMode val="edge"/>
          <c:x val="3.05555555555556E-2"/>
          <c:y val="0.20435513269174699"/>
          <c:w val="0.33796675415573102"/>
          <c:h val="0.230178258967629"/>
        </c:manualLayout>
      </c:layout>
      <c:overlay val="1"/>
      <c:txPr>
        <a:bodyPr/>
        <a:lstStyle/>
        <a:p>
          <a:pPr>
            <a:defRPr sz="130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6E-2"/>
          <c:y val="2.1022892971712002E-3"/>
          <c:w val="0.93888888888889099"/>
          <c:h val="0.86977252843394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Цитирования!$D$16</c:f>
              <c:strCache>
                <c:ptCount val="1"/>
                <c:pt idx="0">
                  <c:v>In Web of Science</c:v>
                </c:pt>
              </c:strCache>
            </c:strRef>
          </c:tx>
          <c:spPr>
            <a:solidFill>
              <a:srgbClr val="005AAB"/>
            </a:solidFill>
            <a:ln>
              <a:solidFill>
                <a:srgbClr val="005AAB"/>
              </a:solidFill>
            </a:ln>
          </c:spPr>
          <c:invertIfNegative val="0"/>
          <c:dLbls>
            <c:dLbl>
              <c:idx val="1"/>
              <c:layout>
                <c:manualLayout>
                  <c:x val="-1.80368221013086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0245480675391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184110506543493E-3"/>
                  <c:y val="-1.2679998717673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036822101308699E-2"/>
                  <c:y val="-3.458221417663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8888888888889E-2"/>
                  <c:y val="-4.6296296296296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Цитирования!$E$15:$J$15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Цитирования!$E$16:$J$16</c:f>
              <c:numCache>
                <c:formatCode>General</c:formatCode>
                <c:ptCount val="6"/>
                <c:pt idx="0">
                  <c:v>78</c:v>
                </c:pt>
                <c:pt idx="1">
                  <c:v>128</c:v>
                </c:pt>
                <c:pt idx="2">
                  <c:v>222</c:v>
                </c:pt>
                <c:pt idx="3">
                  <c:v>382</c:v>
                </c:pt>
                <c:pt idx="4">
                  <c:v>655</c:v>
                </c:pt>
                <c:pt idx="5">
                  <c:v>1118</c:v>
                </c:pt>
              </c:numCache>
            </c:numRef>
          </c:val>
        </c:ser>
        <c:ser>
          <c:idx val="1"/>
          <c:order val="1"/>
          <c:tx>
            <c:strRef>
              <c:f>Цитирования!$D$17</c:f>
              <c:strCache>
                <c:ptCount val="1"/>
                <c:pt idx="0">
                  <c:v>In Scopus</c:v>
                </c:pt>
              </c:strCache>
            </c:strRef>
          </c:tx>
          <c:spPr>
            <a:solidFill>
              <a:srgbClr val="9E7EB9"/>
            </a:solidFill>
            <a:ln>
              <a:solidFill>
                <a:srgbClr val="9E7EB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Цитирования!$E$15:$J$15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Цитирования!$E$17:$J$17</c:f>
              <c:numCache>
                <c:formatCode>General</c:formatCode>
                <c:ptCount val="6"/>
                <c:pt idx="0">
                  <c:v>105</c:v>
                </c:pt>
                <c:pt idx="1">
                  <c:v>155</c:v>
                </c:pt>
                <c:pt idx="2">
                  <c:v>252</c:v>
                </c:pt>
                <c:pt idx="3">
                  <c:v>456</c:v>
                </c:pt>
                <c:pt idx="4">
                  <c:v>806</c:v>
                </c:pt>
                <c:pt idx="5">
                  <c:v>1463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247104"/>
        <c:axId val="107248640"/>
      </c:barChart>
      <c:catAx>
        <c:axId val="10724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defRPr>
            </a:pPr>
            <a:endParaRPr lang="ru-RU"/>
          </a:p>
        </c:txPr>
        <c:crossAx val="107248640"/>
        <c:crosses val="autoZero"/>
        <c:auto val="1"/>
        <c:lblAlgn val="ctr"/>
        <c:lblOffset val="100"/>
        <c:noMultiLvlLbl val="0"/>
      </c:catAx>
      <c:valAx>
        <c:axId val="107248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2471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3999781277340401E-2"/>
          <c:y val="0.14351851851851899"/>
          <c:w val="0.55200021872266003"/>
          <c:h val="0.10042359288422301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Цитирования!$L$16</c:f>
              <c:strCache>
                <c:ptCount val="1"/>
                <c:pt idx="0">
                  <c:v>In the Russian Science Citation Index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Цитирования!$M$15:$R$15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Цитирования!$M$16:$R$16</c:f>
              <c:numCache>
                <c:formatCode>General</c:formatCode>
                <c:ptCount val="6"/>
                <c:pt idx="0">
                  <c:v>2955</c:v>
                </c:pt>
                <c:pt idx="1">
                  <c:v>4315</c:v>
                </c:pt>
                <c:pt idx="2">
                  <c:v>6193</c:v>
                </c:pt>
                <c:pt idx="3">
                  <c:v>8447</c:v>
                </c:pt>
                <c:pt idx="4">
                  <c:v>11375</c:v>
                </c:pt>
                <c:pt idx="5">
                  <c:v>14644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277312"/>
        <c:axId val="107299584"/>
      </c:barChart>
      <c:catAx>
        <c:axId val="10727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07299584"/>
        <c:crosses val="autoZero"/>
        <c:auto val="1"/>
        <c:lblAlgn val="ctr"/>
        <c:lblOffset val="100"/>
        <c:noMultiLvlLbl val="0"/>
      </c:catAx>
      <c:valAx>
        <c:axId val="107299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277312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2.2222222222222223E-2"/>
          <c:y val="0.26460301837270345"/>
          <c:w val="0.33400021872265967"/>
          <c:h val="0.23468285214348206"/>
        </c:manualLayout>
      </c:layout>
      <c:overlay val="1"/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1" i="0" u="none" strike="noStrike" kern="1200" baseline="0" dirty="0">
                <a:solidFill>
                  <a:srgbClr val="005AAB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400" b="1" i="0" u="none" strike="noStrike" baseline="0" dirty="0" smtClean="0">
                <a:effectLst/>
              </a:rPr>
              <a:t>Number of recipients of academic salary bonuses in 2009-2013 at the Moscow campus in the faculties of the Economics and Management Block</a:t>
            </a:r>
            <a:endParaRPr lang="ru-RU" sz="1400" b="1" i="0" u="none" strike="noStrike" kern="1200" baseline="0" dirty="0">
              <a:solidFill>
                <a:srgbClr val="005AAB"/>
              </a:solidFill>
              <a:latin typeface="Arial Narrow" panose="020B0606020202030204" pitchFamily="34" charset="0"/>
              <a:ea typeface="+mn-ea"/>
              <a:cs typeface="+mn-cs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39221464646464699"/>
          <c:y val="0.185704167790881"/>
          <c:w val="0.59111868686868696"/>
          <c:h val="0.78144789467836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'академнадбавки (1)'!$A$2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582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(1)'!$B$1:$J$1</c:f>
              <c:strCache>
                <c:ptCount val="9"/>
                <c:pt idx="0">
                  <c:v>Media Communications</c:v>
                </c:pt>
                <c:pt idx="1">
                  <c:v>Logistics</c:v>
                </c:pt>
                <c:pt idx="2">
                  <c:v>Public Administration</c:v>
                </c:pt>
                <c:pt idx="3">
                  <c:v>Mathematics</c:v>
                </c:pt>
                <c:pt idx="4">
                  <c:v>World Economy and International Affairs</c:v>
                </c:pt>
                <c:pt idx="5">
                  <c:v>Management</c:v>
                </c:pt>
                <c:pt idx="6">
                  <c:v>Business Informatics</c:v>
                </c:pt>
                <c:pt idx="7">
                  <c:v>Law</c:v>
                </c:pt>
                <c:pt idx="8">
                  <c:v>Economics*</c:v>
                </c:pt>
              </c:strCache>
            </c:strRef>
          </c:cat>
          <c:val>
            <c:numRef>
              <c:f>'академнадбавки (1)'!$B$2:$J$2</c:f>
              <c:numCache>
                <c:formatCode>General</c:formatCode>
                <c:ptCount val="9"/>
                <c:pt idx="2">
                  <c:v>4</c:v>
                </c:pt>
                <c:pt idx="3">
                  <c:v>3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42</c:v>
                </c:pt>
                <c:pt idx="8">
                  <c:v>40</c:v>
                </c:pt>
              </c:numCache>
            </c:numRef>
          </c:val>
        </c:ser>
        <c:ser>
          <c:idx val="1"/>
          <c:order val="1"/>
          <c:tx>
            <c:strRef>
              <c:f>'академнадбавки (1)'!$A$3</c:f>
              <c:strCache>
                <c:ptCount val="1"/>
                <c:pt idx="0">
                  <c:v>2010 год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(1)'!$B$1:$J$1</c:f>
              <c:strCache>
                <c:ptCount val="9"/>
                <c:pt idx="0">
                  <c:v>Media Communications</c:v>
                </c:pt>
                <c:pt idx="1">
                  <c:v>Logistics</c:v>
                </c:pt>
                <c:pt idx="2">
                  <c:v>Public Administration</c:v>
                </c:pt>
                <c:pt idx="3">
                  <c:v>Mathematics</c:v>
                </c:pt>
                <c:pt idx="4">
                  <c:v>World Economy and International Affairs</c:v>
                </c:pt>
                <c:pt idx="5">
                  <c:v>Management</c:v>
                </c:pt>
                <c:pt idx="6">
                  <c:v>Business Informatics</c:v>
                </c:pt>
                <c:pt idx="7">
                  <c:v>Law</c:v>
                </c:pt>
                <c:pt idx="8">
                  <c:v>Economics*</c:v>
                </c:pt>
              </c:strCache>
            </c:strRef>
          </c:cat>
          <c:val>
            <c:numRef>
              <c:f>'академнадбавки (1)'!$B$3:$J$3</c:f>
            </c:numRef>
          </c:val>
        </c:ser>
        <c:ser>
          <c:idx val="2"/>
          <c:order val="2"/>
          <c:tx>
            <c:strRef>
              <c:f>'академнадбавки (1)'!$A$4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A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(1)'!$B$1:$J$1</c:f>
              <c:strCache>
                <c:ptCount val="9"/>
                <c:pt idx="0">
                  <c:v>Media Communications</c:v>
                </c:pt>
                <c:pt idx="1">
                  <c:v>Logistics</c:v>
                </c:pt>
                <c:pt idx="2">
                  <c:v>Public Administration</c:v>
                </c:pt>
                <c:pt idx="3">
                  <c:v>Mathematics</c:v>
                </c:pt>
                <c:pt idx="4">
                  <c:v>World Economy and International Affairs</c:v>
                </c:pt>
                <c:pt idx="5">
                  <c:v>Management</c:v>
                </c:pt>
                <c:pt idx="6">
                  <c:v>Business Informatics</c:v>
                </c:pt>
                <c:pt idx="7">
                  <c:v>Law</c:v>
                </c:pt>
                <c:pt idx="8">
                  <c:v>Economics*</c:v>
                </c:pt>
              </c:strCache>
            </c:strRef>
          </c:cat>
          <c:val>
            <c:numRef>
              <c:f>'академнадбавки (1)'!$B$4:$J$4</c:f>
              <c:numCache>
                <c:formatCode>General</c:formatCode>
                <c:ptCount val="9"/>
                <c:pt idx="2">
                  <c:v>7</c:v>
                </c:pt>
                <c:pt idx="3">
                  <c:v>6</c:v>
                </c:pt>
                <c:pt idx="4">
                  <c:v>28</c:v>
                </c:pt>
                <c:pt idx="5">
                  <c:v>28</c:v>
                </c:pt>
                <c:pt idx="6">
                  <c:v>20</c:v>
                </c:pt>
                <c:pt idx="7">
                  <c:v>56</c:v>
                </c:pt>
                <c:pt idx="8">
                  <c:v>73</c:v>
                </c:pt>
              </c:numCache>
            </c:numRef>
          </c:val>
        </c:ser>
        <c:ser>
          <c:idx val="3"/>
          <c:order val="3"/>
          <c:tx>
            <c:strRef>
              <c:f>'академнадбавки (1)'!$A$5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(1)'!$B$1:$J$1</c:f>
              <c:strCache>
                <c:ptCount val="9"/>
                <c:pt idx="0">
                  <c:v>Media Communications</c:v>
                </c:pt>
                <c:pt idx="1">
                  <c:v>Logistics</c:v>
                </c:pt>
                <c:pt idx="2">
                  <c:v>Public Administration</c:v>
                </c:pt>
                <c:pt idx="3">
                  <c:v>Mathematics</c:v>
                </c:pt>
                <c:pt idx="4">
                  <c:v>World Economy and International Affairs</c:v>
                </c:pt>
                <c:pt idx="5">
                  <c:v>Management</c:v>
                </c:pt>
                <c:pt idx="6">
                  <c:v>Business Informatics</c:v>
                </c:pt>
                <c:pt idx="7">
                  <c:v>Law</c:v>
                </c:pt>
                <c:pt idx="8">
                  <c:v>Economics*</c:v>
                </c:pt>
              </c:strCache>
            </c:strRef>
          </c:cat>
          <c:val>
            <c:numRef>
              <c:f>'академнадбавки (1)'!$B$5:$J$5</c:f>
            </c:numRef>
          </c:val>
        </c:ser>
        <c:ser>
          <c:idx val="4"/>
          <c:order val="4"/>
          <c:tx>
            <c:strRef>
              <c:f>'академнадбавки (1)'!$A$6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5AAB"/>
            </a:solidFill>
          </c:spPr>
          <c:invertIfNegative val="0"/>
          <c:dLbls>
            <c:dLbl>
              <c:idx val="5"/>
              <c:layout>
                <c:manualLayout>
                  <c:x val="1.66666666666667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(1)'!$B$1:$J$1</c:f>
              <c:strCache>
                <c:ptCount val="9"/>
                <c:pt idx="0">
                  <c:v>Media Communications</c:v>
                </c:pt>
                <c:pt idx="1">
                  <c:v>Logistics</c:v>
                </c:pt>
                <c:pt idx="2">
                  <c:v>Public Administration</c:v>
                </c:pt>
                <c:pt idx="3">
                  <c:v>Mathematics</c:v>
                </c:pt>
                <c:pt idx="4">
                  <c:v>World Economy and International Affairs</c:v>
                </c:pt>
                <c:pt idx="5">
                  <c:v>Management</c:v>
                </c:pt>
                <c:pt idx="6">
                  <c:v>Business Informatics</c:v>
                </c:pt>
                <c:pt idx="7">
                  <c:v>Law</c:v>
                </c:pt>
                <c:pt idx="8">
                  <c:v>Economics*</c:v>
                </c:pt>
              </c:strCache>
            </c:strRef>
          </c:cat>
          <c:val>
            <c:numRef>
              <c:f>'академнадбавки (1)'!$B$6:$J$6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23</c:v>
                </c:pt>
                <c:pt idx="4">
                  <c:v>30</c:v>
                </c:pt>
                <c:pt idx="5">
                  <c:v>31</c:v>
                </c:pt>
                <c:pt idx="6">
                  <c:v>37</c:v>
                </c:pt>
                <c:pt idx="7">
                  <c:v>65</c:v>
                </c:pt>
                <c:pt idx="8">
                  <c:v>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407616"/>
        <c:axId val="110108672"/>
      </c:barChart>
      <c:catAx>
        <c:axId val="107407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10108672"/>
        <c:crosses val="autoZero"/>
        <c:auto val="1"/>
        <c:lblAlgn val="ctr"/>
        <c:lblOffset val="100"/>
        <c:noMultiLvlLbl val="0"/>
      </c:catAx>
      <c:valAx>
        <c:axId val="11010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7407616"/>
        <c:crosses val="autoZero"/>
        <c:crossBetween val="between"/>
      </c:valAx>
      <c:spPr>
        <a:noFill/>
      </c:spPr>
    </c:plotArea>
    <c:legend>
      <c:legendPos val="l"/>
      <c:layout>
        <c:manualLayout>
          <c:xMode val="edge"/>
          <c:yMode val="edge"/>
          <c:x val="0.8471934415820126"/>
          <c:y val="0.441191454917707"/>
          <c:w val="0.15280655841798738"/>
          <c:h val="0.161570341390639"/>
        </c:manualLayout>
      </c:layout>
      <c:overlay val="1"/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1" i="0" u="none" strike="noStrike" kern="1200" baseline="0" dirty="0">
                <a:solidFill>
                  <a:srgbClr val="005AAB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400" b="1" i="0" u="none" strike="noStrike" baseline="0" dirty="0" smtClean="0">
                <a:effectLst/>
              </a:rPr>
              <a:t>Number of recipients of academic salary bonuses in 2009-2013 at the Moscow campus in the faculties of the Social Sciences and Humanities Block</a:t>
            </a:r>
            <a:endParaRPr lang="ru-RU" sz="1400" b="1" i="0" u="none" strike="noStrike" kern="1200" baseline="0" dirty="0">
              <a:solidFill>
                <a:srgbClr val="005AAB"/>
              </a:solidFill>
              <a:latin typeface="Arial Narrow" panose="020B0606020202030204" pitchFamily="34" charset="0"/>
              <a:ea typeface="+mn-ea"/>
              <a:cs typeface="+mn-cs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38918346864914699"/>
          <c:y val="0.182269506514879"/>
          <c:w val="0.57898779138846901"/>
          <c:h val="0.78988376332312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'академнадбавки (2)'!$A$2</c:f>
              <c:strCache>
                <c:ptCount val="1"/>
                <c:pt idx="0">
                  <c:v>2009 год</c:v>
                </c:pt>
              </c:strCache>
            </c:strRef>
          </c:tx>
          <c:spPr>
            <a:solidFill>
              <a:srgbClr val="F582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(2)'!$B$1:$H$1</c:f>
              <c:strCache>
                <c:ptCount val="7"/>
                <c:pt idx="0">
                  <c:v>Media Communications</c:v>
                </c:pt>
                <c:pt idx="1">
                  <c:v>History</c:v>
                </c:pt>
                <c:pt idx="2">
                  <c:v>Political Science</c:v>
                </c:pt>
                <c:pt idx="3">
                  <c:v>Philology</c:v>
                </c:pt>
                <c:pt idx="4">
                  <c:v>Sociology</c:v>
                </c:pt>
                <c:pt idx="5">
                  <c:v>Psychology</c:v>
                </c:pt>
                <c:pt idx="6">
                  <c:v>Philosophy*</c:v>
                </c:pt>
              </c:strCache>
            </c:strRef>
          </c:cat>
          <c:val>
            <c:numRef>
              <c:f>'академнадбавки (2)'!$B$2:$H$2</c:f>
              <c:numCache>
                <c:formatCode>General</c:formatCode>
                <c:ptCount val="7"/>
                <c:pt idx="2">
                  <c:v>14</c:v>
                </c:pt>
                <c:pt idx="4">
                  <c:v>17</c:v>
                </c:pt>
                <c:pt idx="5">
                  <c:v>11</c:v>
                </c:pt>
                <c:pt idx="6">
                  <c:v>14</c:v>
                </c:pt>
              </c:numCache>
            </c:numRef>
          </c:val>
        </c:ser>
        <c:ser>
          <c:idx val="1"/>
          <c:order val="1"/>
          <c:tx>
            <c:strRef>
              <c:f>'академнадбавки (2)'!$A$3</c:f>
              <c:strCache>
                <c:ptCount val="1"/>
                <c:pt idx="0">
                  <c:v>2010 год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(2)'!$B$1:$H$1</c:f>
              <c:strCache>
                <c:ptCount val="7"/>
                <c:pt idx="0">
                  <c:v>Media Communications</c:v>
                </c:pt>
                <c:pt idx="1">
                  <c:v>History</c:v>
                </c:pt>
                <c:pt idx="2">
                  <c:v>Political Science</c:v>
                </c:pt>
                <c:pt idx="3">
                  <c:v>Philology</c:v>
                </c:pt>
                <c:pt idx="4">
                  <c:v>Sociology</c:v>
                </c:pt>
                <c:pt idx="5">
                  <c:v>Psychology</c:v>
                </c:pt>
                <c:pt idx="6">
                  <c:v>Philosophy*</c:v>
                </c:pt>
              </c:strCache>
            </c:strRef>
          </c:cat>
          <c:val>
            <c:numRef>
              <c:f>'академнадбавки (2)'!$B$3:$H$3</c:f>
            </c:numRef>
          </c:val>
        </c:ser>
        <c:ser>
          <c:idx val="2"/>
          <c:order val="2"/>
          <c:tx>
            <c:strRef>
              <c:f>'академнадбавки (2)'!$A$4</c:f>
              <c:strCache>
                <c:ptCount val="1"/>
                <c:pt idx="0">
                  <c:v>2011 год</c:v>
                </c:pt>
              </c:strCache>
            </c:strRef>
          </c:tx>
          <c:spPr>
            <a:solidFill>
              <a:srgbClr val="00A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(2)'!$B$1:$H$1</c:f>
              <c:strCache>
                <c:ptCount val="7"/>
                <c:pt idx="0">
                  <c:v>Media Communications</c:v>
                </c:pt>
                <c:pt idx="1">
                  <c:v>History</c:v>
                </c:pt>
                <c:pt idx="2">
                  <c:v>Political Science</c:v>
                </c:pt>
                <c:pt idx="3">
                  <c:v>Philology</c:v>
                </c:pt>
                <c:pt idx="4">
                  <c:v>Sociology</c:v>
                </c:pt>
                <c:pt idx="5">
                  <c:v>Psychology</c:v>
                </c:pt>
                <c:pt idx="6">
                  <c:v>Philosophy*</c:v>
                </c:pt>
              </c:strCache>
            </c:strRef>
          </c:cat>
          <c:val>
            <c:numRef>
              <c:f>'академнадбавки (2)'!$B$4:$H$4</c:f>
              <c:numCache>
                <c:formatCode>General</c:formatCode>
                <c:ptCount val="7"/>
                <c:pt idx="1">
                  <c:v>6</c:v>
                </c:pt>
                <c:pt idx="2">
                  <c:v>11</c:v>
                </c:pt>
                <c:pt idx="4">
                  <c:v>22</c:v>
                </c:pt>
                <c:pt idx="5">
                  <c:v>16</c:v>
                </c:pt>
                <c:pt idx="6">
                  <c:v>22</c:v>
                </c:pt>
              </c:numCache>
            </c:numRef>
          </c:val>
        </c:ser>
        <c:ser>
          <c:idx val="3"/>
          <c:order val="3"/>
          <c:tx>
            <c:strRef>
              <c:f>'академнадбавки (2)'!$A$5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(2)'!$B$1:$H$1</c:f>
              <c:strCache>
                <c:ptCount val="7"/>
                <c:pt idx="0">
                  <c:v>Media Communications</c:v>
                </c:pt>
                <c:pt idx="1">
                  <c:v>History</c:v>
                </c:pt>
                <c:pt idx="2">
                  <c:v>Political Science</c:v>
                </c:pt>
                <c:pt idx="3">
                  <c:v>Philology</c:v>
                </c:pt>
                <c:pt idx="4">
                  <c:v>Sociology</c:v>
                </c:pt>
                <c:pt idx="5">
                  <c:v>Psychology</c:v>
                </c:pt>
                <c:pt idx="6">
                  <c:v>Philosophy*</c:v>
                </c:pt>
              </c:strCache>
            </c:strRef>
          </c:cat>
          <c:val>
            <c:numRef>
              <c:f>'академнадбавки (2)'!$B$5:$H$5</c:f>
            </c:numRef>
          </c:val>
        </c:ser>
        <c:ser>
          <c:idx val="4"/>
          <c:order val="4"/>
          <c:tx>
            <c:strRef>
              <c:f>'академнадбавки (2)'!$A$6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005A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(2)'!$B$1:$H$1</c:f>
              <c:strCache>
                <c:ptCount val="7"/>
                <c:pt idx="0">
                  <c:v>Media Communications</c:v>
                </c:pt>
                <c:pt idx="1">
                  <c:v>History</c:v>
                </c:pt>
                <c:pt idx="2">
                  <c:v>Political Science</c:v>
                </c:pt>
                <c:pt idx="3">
                  <c:v>Philology</c:v>
                </c:pt>
                <c:pt idx="4">
                  <c:v>Sociology</c:v>
                </c:pt>
                <c:pt idx="5">
                  <c:v>Psychology</c:v>
                </c:pt>
                <c:pt idx="6">
                  <c:v>Philosophy*</c:v>
                </c:pt>
              </c:strCache>
            </c:strRef>
          </c:cat>
          <c:val>
            <c:numRef>
              <c:f>'академнадбавки (2)'!$B$6:$H$6</c:f>
              <c:numCache>
                <c:formatCode>General</c:formatCode>
                <c:ptCount val="7"/>
                <c:pt idx="0">
                  <c:v>4</c:v>
                </c:pt>
                <c:pt idx="1">
                  <c:v>12</c:v>
                </c:pt>
                <c:pt idx="2">
                  <c:v>23</c:v>
                </c:pt>
                <c:pt idx="3">
                  <c:v>24</c:v>
                </c:pt>
                <c:pt idx="4">
                  <c:v>26</c:v>
                </c:pt>
                <c:pt idx="5">
                  <c:v>31</c:v>
                </c:pt>
                <c:pt idx="6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150784"/>
        <c:axId val="110152320"/>
      </c:barChart>
      <c:catAx>
        <c:axId val="110150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10152320"/>
        <c:crosses val="autoZero"/>
        <c:auto val="1"/>
        <c:lblAlgn val="ctr"/>
        <c:lblOffset val="100"/>
        <c:noMultiLvlLbl val="0"/>
      </c:catAx>
      <c:valAx>
        <c:axId val="110152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1507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600" b="1" i="0" u="none" strike="noStrike" kern="1200" baseline="0">
                <a:solidFill>
                  <a:srgbClr val="005AAB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400" b="1" i="0" u="none" strike="noStrike" baseline="0" dirty="0" smtClean="0">
                <a:effectLst/>
              </a:rPr>
              <a:t>Number of recipients of academic salary bonuses in 2009-2013 at the Moscow campus in other subdivisions </a:t>
            </a:r>
            <a:endParaRPr lang="ru-RU" sz="1600" b="1" i="0" u="none" strike="noStrike" kern="1200" baseline="0" dirty="0">
              <a:solidFill>
                <a:srgbClr val="005AAB"/>
              </a:solidFill>
              <a:latin typeface="Arial Narrow" panose="020B060602020203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6964401091874656"/>
          <c:y val="2.771517450442014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8794832872893398"/>
          <c:y val="0.20759161680448199"/>
          <c:w val="0.59389984926953199"/>
          <c:h val="0.37881564746774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'академнадбавки (5)'!$A$2</c:f>
              <c:strCache>
                <c:ptCount val="1"/>
                <c:pt idx="0">
                  <c:v>2009 год</c:v>
                </c:pt>
              </c:strCache>
            </c:strRef>
          </c:tx>
          <c:spPr>
            <a:solidFill>
              <a:srgbClr val="F582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(5)'!$B$1:$D$1</c:f>
              <c:strCache>
                <c:ptCount val="3"/>
                <c:pt idx="0">
                  <c:v>MIEM chairs</c:v>
                </c:pt>
                <c:pt idx="1">
                  <c:v>Univercity chairs</c:v>
                </c:pt>
                <c:pt idx="2">
                  <c:v> Research subdivisions</c:v>
                </c:pt>
              </c:strCache>
            </c:strRef>
          </c:cat>
          <c:val>
            <c:numRef>
              <c:f>'академнадбавки (5)'!$B$2:$D$2</c:f>
              <c:numCache>
                <c:formatCode>General</c:formatCode>
                <c:ptCount val="3"/>
                <c:pt idx="1">
                  <c:v>5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'академнадбавки (5)'!$A$3</c:f>
              <c:strCache>
                <c:ptCount val="1"/>
                <c:pt idx="0">
                  <c:v>2010 год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(5)'!$B$1:$D$1</c:f>
              <c:strCache>
                <c:ptCount val="3"/>
                <c:pt idx="0">
                  <c:v>MIEM chairs</c:v>
                </c:pt>
                <c:pt idx="1">
                  <c:v>Univercity chairs</c:v>
                </c:pt>
                <c:pt idx="2">
                  <c:v> Research subdivisions</c:v>
                </c:pt>
              </c:strCache>
            </c:strRef>
          </c:cat>
          <c:val>
            <c:numRef>
              <c:f>'академнадбавки (5)'!$B$3:$D$3</c:f>
            </c:numRef>
          </c:val>
        </c:ser>
        <c:ser>
          <c:idx val="2"/>
          <c:order val="2"/>
          <c:tx>
            <c:strRef>
              <c:f>'академнадбавки (5)'!$A$4</c:f>
              <c:strCache>
                <c:ptCount val="1"/>
                <c:pt idx="0">
                  <c:v>2011 год</c:v>
                </c:pt>
              </c:strCache>
            </c:strRef>
          </c:tx>
          <c:spPr>
            <a:solidFill>
              <a:srgbClr val="00A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(5)'!$B$1:$D$1</c:f>
              <c:strCache>
                <c:ptCount val="3"/>
                <c:pt idx="0">
                  <c:v>MIEM chairs</c:v>
                </c:pt>
                <c:pt idx="1">
                  <c:v>Univercity chairs</c:v>
                </c:pt>
                <c:pt idx="2">
                  <c:v> Research subdivisions</c:v>
                </c:pt>
              </c:strCache>
            </c:strRef>
          </c:cat>
          <c:val>
            <c:numRef>
              <c:f>'академнадбавки (5)'!$B$4:$D$4</c:f>
              <c:numCache>
                <c:formatCode>General</c:formatCode>
                <c:ptCount val="3"/>
                <c:pt idx="1">
                  <c:v>16</c:v>
                </c:pt>
                <c:pt idx="2">
                  <c:v>19</c:v>
                </c:pt>
              </c:numCache>
            </c:numRef>
          </c:val>
        </c:ser>
        <c:ser>
          <c:idx val="3"/>
          <c:order val="3"/>
          <c:tx>
            <c:strRef>
              <c:f>'академнадбавки (5)'!$A$5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(5)'!$B$1:$D$1</c:f>
              <c:strCache>
                <c:ptCount val="3"/>
                <c:pt idx="0">
                  <c:v>MIEM chairs</c:v>
                </c:pt>
                <c:pt idx="1">
                  <c:v>Univercity chairs</c:v>
                </c:pt>
                <c:pt idx="2">
                  <c:v> Research subdivisions</c:v>
                </c:pt>
              </c:strCache>
            </c:strRef>
          </c:cat>
          <c:val>
            <c:numRef>
              <c:f>'академнадбавки (5)'!$B$5:$D$5</c:f>
            </c:numRef>
          </c:val>
        </c:ser>
        <c:ser>
          <c:idx val="4"/>
          <c:order val="4"/>
          <c:tx>
            <c:strRef>
              <c:f>'академнадбавки (5)'!$A$6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005A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(5)'!$B$1:$D$1</c:f>
              <c:strCache>
                <c:ptCount val="3"/>
                <c:pt idx="0">
                  <c:v>MIEM chairs</c:v>
                </c:pt>
                <c:pt idx="1">
                  <c:v>Univercity chairs</c:v>
                </c:pt>
                <c:pt idx="2">
                  <c:v> Research subdivisions</c:v>
                </c:pt>
              </c:strCache>
            </c:strRef>
          </c:cat>
          <c:val>
            <c:numRef>
              <c:f>'академнадбавки (5)'!$B$6:$D$6</c:f>
              <c:numCache>
                <c:formatCode>General</c:formatCode>
                <c:ptCount val="3"/>
                <c:pt idx="0">
                  <c:v>5</c:v>
                </c:pt>
                <c:pt idx="1">
                  <c:v>30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888256"/>
        <c:axId val="111889792"/>
      </c:barChart>
      <c:catAx>
        <c:axId val="111888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11889792"/>
        <c:crosses val="autoZero"/>
        <c:auto val="1"/>
        <c:lblAlgn val="ctr"/>
        <c:lblOffset val="100"/>
        <c:noMultiLvlLbl val="0"/>
      </c:catAx>
      <c:valAx>
        <c:axId val="111889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8882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285641218061701E-2"/>
          <c:y val="0.215384652747589"/>
          <c:w val="0.95673960754884702"/>
          <c:h val="0.60197339395102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'Контингент обучающихся'!$C$23</c:f>
              <c:strCache>
                <c:ptCount val="1"/>
                <c:pt idx="0">
                  <c:v>Students with scholarships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'Контингент обучающихся'!$D$23:$I$23</c:f>
              <c:numCache>
                <c:formatCode>General</c:formatCode>
                <c:ptCount val="6"/>
                <c:pt idx="0">
                  <c:v>7997</c:v>
                </c:pt>
                <c:pt idx="1">
                  <c:v>8749</c:v>
                </c:pt>
                <c:pt idx="2">
                  <c:v>10520</c:v>
                </c:pt>
                <c:pt idx="3">
                  <c:v>12137</c:v>
                </c:pt>
                <c:pt idx="4">
                  <c:v>14886</c:v>
                </c:pt>
                <c:pt idx="5">
                  <c:v>16260</c:v>
                </c:pt>
              </c:numCache>
            </c:numRef>
          </c:val>
        </c:ser>
        <c:ser>
          <c:idx val="1"/>
          <c:order val="1"/>
          <c:tx>
            <c:strRef>
              <c:f>'Контингент обучающихся'!$C$24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'Контингент обучающихся'!$D$24:$I$24</c:f>
            </c:numRef>
          </c:val>
        </c:ser>
        <c:ser>
          <c:idx val="2"/>
          <c:order val="2"/>
          <c:tx>
            <c:strRef>
              <c:f>'Контингент обучающихся'!$C$25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'Контингент обучающихся'!$D$25:$I$25</c:f>
            </c:numRef>
          </c:val>
        </c:ser>
        <c:ser>
          <c:idx val="3"/>
          <c:order val="3"/>
          <c:tx>
            <c:strRef>
              <c:f>'Контингент обучающихся'!$C$26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'Контингент обучающихся'!$D$26:$I$26</c:f>
            </c:numRef>
          </c:val>
        </c:ser>
        <c:ser>
          <c:idx val="4"/>
          <c:order val="4"/>
          <c:tx>
            <c:strRef>
              <c:f>'Контингент обучающихся'!$C$27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'Контингент обучающихся'!$D$27:$I$27</c:f>
            </c:numRef>
          </c:val>
        </c:ser>
        <c:ser>
          <c:idx val="5"/>
          <c:order val="5"/>
          <c:tx>
            <c:strRef>
              <c:f>'Контингент обучающихся'!$C$28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'Контингент обучающихся'!$D$28:$I$28</c:f>
            </c:numRef>
          </c:val>
        </c:ser>
        <c:ser>
          <c:idx val="6"/>
          <c:order val="6"/>
          <c:tx>
            <c:strRef>
              <c:f>'Контингент обучающихся'!$C$29</c:f>
              <c:strCache>
                <c:ptCount val="1"/>
                <c:pt idx="0">
                  <c:v>Students paying tuition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'Контингент обучающихся'!$D$3:$I$3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'Контингент обучающихся'!$D$29:$I$29</c:f>
              <c:numCache>
                <c:formatCode>General</c:formatCode>
                <c:ptCount val="6"/>
                <c:pt idx="0">
                  <c:v>9741</c:v>
                </c:pt>
                <c:pt idx="1">
                  <c:v>9946</c:v>
                </c:pt>
                <c:pt idx="2">
                  <c:v>9328</c:v>
                </c:pt>
                <c:pt idx="3">
                  <c:v>8471</c:v>
                </c:pt>
                <c:pt idx="4">
                  <c:v>8372</c:v>
                </c:pt>
                <c:pt idx="5">
                  <c:v>8297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6299776"/>
        <c:axId val="106301312"/>
      </c:barChart>
      <c:catAx>
        <c:axId val="10629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06301312"/>
        <c:crosses val="autoZero"/>
        <c:auto val="1"/>
        <c:lblAlgn val="ctr"/>
        <c:lblOffset val="100"/>
        <c:noMultiLvlLbl val="0"/>
      </c:catAx>
      <c:valAx>
        <c:axId val="106301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62997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6638612481212799E-2"/>
          <c:y val="0"/>
          <c:w val="0.47777775739802503"/>
          <c:h val="0.15853371251769799"/>
        </c:manualLayout>
      </c:layout>
      <c:overlay val="0"/>
      <c:txPr>
        <a:bodyPr/>
        <a:lstStyle/>
        <a:p>
          <a:pPr>
            <a:defRPr b="1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1" i="0" u="none" strike="noStrike" kern="1200" baseline="0" dirty="0">
                <a:solidFill>
                  <a:srgbClr val="005AAB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400" b="1" i="0" u="none" strike="noStrike" baseline="0" dirty="0" smtClean="0">
                <a:effectLst/>
              </a:rPr>
              <a:t>Number of recipients of academic salary bonuses in 2009-2013 at the Moscow campus in the faculties of the Mathematics, Information Science, and Linguistics Block</a:t>
            </a:r>
            <a:endParaRPr lang="ru-RU" sz="1400" b="1" i="0" u="none" strike="noStrike" kern="1200" baseline="0" dirty="0">
              <a:solidFill>
                <a:srgbClr val="005AAB"/>
              </a:solidFill>
              <a:latin typeface="Arial Narrow" panose="020B0606020202030204" pitchFamily="34" charset="0"/>
              <a:ea typeface="+mn-ea"/>
              <a:cs typeface="+mn-cs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47589043295327499"/>
          <c:y val="0.20609449680258099"/>
          <c:w val="0.36356246919387097"/>
          <c:h val="0.76484089467397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'академнадбавки (3)'!$A$2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582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(3)'!$B$1:$G$1</c:f>
              <c:strCache>
                <c:ptCount val="6"/>
                <c:pt idx="0">
                  <c:v>Information Technologies and Computer Engineering</c:v>
                </c:pt>
                <c:pt idx="1">
                  <c:v>Applied Mathematics and Cybernetics</c:v>
                </c:pt>
                <c:pt idx="2">
                  <c:v>Electronics and Telecommunications</c:v>
                </c:pt>
                <c:pt idx="3">
                  <c:v>Mathematics</c:v>
                </c:pt>
                <c:pt idx="4">
                  <c:v>Philology</c:v>
                </c:pt>
                <c:pt idx="5">
                  <c:v>Business Informatics*</c:v>
                </c:pt>
              </c:strCache>
            </c:strRef>
          </c:cat>
          <c:val>
            <c:numRef>
              <c:f>'академнадбавки (3)'!$B$2:$G$2</c:f>
              <c:numCache>
                <c:formatCode>General</c:formatCode>
                <c:ptCount val="6"/>
                <c:pt idx="3">
                  <c:v>3</c:v>
                </c:pt>
                <c:pt idx="5">
                  <c:v>13</c:v>
                </c:pt>
              </c:numCache>
            </c:numRef>
          </c:val>
        </c:ser>
        <c:ser>
          <c:idx val="1"/>
          <c:order val="1"/>
          <c:tx>
            <c:strRef>
              <c:f>'академнадбавки (3)'!$A$3</c:f>
              <c:strCache>
                <c:ptCount val="1"/>
                <c:pt idx="0">
                  <c:v>2010 год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(3)'!$B$1:$G$1</c:f>
              <c:strCache>
                <c:ptCount val="6"/>
                <c:pt idx="0">
                  <c:v>Information Technologies and Computer Engineering</c:v>
                </c:pt>
                <c:pt idx="1">
                  <c:v>Applied Mathematics and Cybernetics</c:v>
                </c:pt>
                <c:pt idx="2">
                  <c:v>Electronics and Telecommunications</c:v>
                </c:pt>
                <c:pt idx="3">
                  <c:v>Mathematics</c:v>
                </c:pt>
                <c:pt idx="4">
                  <c:v>Philology</c:v>
                </c:pt>
                <c:pt idx="5">
                  <c:v>Business Informatics*</c:v>
                </c:pt>
              </c:strCache>
            </c:strRef>
          </c:cat>
          <c:val>
            <c:numRef>
              <c:f>'академнадбавки (3)'!$B$3:$G$3</c:f>
            </c:numRef>
          </c:val>
        </c:ser>
        <c:ser>
          <c:idx val="2"/>
          <c:order val="2"/>
          <c:tx>
            <c:strRef>
              <c:f>'академнадбавки (3)'!$A$4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A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(3)'!$B$1:$G$1</c:f>
              <c:strCache>
                <c:ptCount val="6"/>
                <c:pt idx="0">
                  <c:v>Information Technologies and Computer Engineering</c:v>
                </c:pt>
                <c:pt idx="1">
                  <c:v>Applied Mathematics and Cybernetics</c:v>
                </c:pt>
                <c:pt idx="2">
                  <c:v>Electronics and Telecommunications</c:v>
                </c:pt>
                <c:pt idx="3">
                  <c:v>Mathematics</c:v>
                </c:pt>
                <c:pt idx="4">
                  <c:v>Philology</c:v>
                </c:pt>
                <c:pt idx="5">
                  <c:v>Business Informatics*</c:v>
                </c:pt>
              </c:strCache>
            </c:strRef>
          </c:cat>
          <c:val>
            <c:numRef>
              <c:f>'академнадбавки (3)'!$B$4:$G$4</c:f>
              <c:numCache>
                <c:formatCode>General</c:formatCode>
                <c:ptCount val="6"/>
                <c:pt idx="3">
                  <c:v>6</c:v>
                </c:pt>
                <c:pt idx="5">
                  <c:v>20</c:v>
                </c:pt>
              </c:numCache>
            </c:numRef>
          </c:val>
        </c:ser>
        <c:ser>
          <c:idx val="3"/>
          <c:order val="3"/>
          <c:tx>
            <c:strRef>
              <c:f>'академнадбавки (3)'!$A$5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(3)'!$B$1:$G$1</c:f>
              <c:strCache>
                <c:ptCount val="6"/>
                <c:pt idx="0">
                  <c:v>Information Technologies and Computer Engineering</c:v>
                </c:pt>
                <c:pt idx="1">
                  <c:v>Applied Mathematics and Cybernetics</c:v>
                </c:pt>
                <c:pt idx="2">
                  <c:v>Electronics and Telecommunications</c:v>
                </c:pt>
                <c:pt idx="3">
                  <c:v>Mathematics</c:v>
                </c:pt>
                <c:pt idx="4">
                  <c:v>Philology</c:v>
                </c:pt>
                <c:pt idx="5">
                  <c:v>Business Informatics*</c:v>
                </c:pt>
              </c:strCache>
            </c:strRef>
          </c:cat>
          <c:val>
            <c:numRef>
              <c:f>'академнадбавки (3)'!$B$5:$G$5</c:f>
            </c:numRef>
          </c:val>
        </c:ser>
        <c:ser>
          <c:idx val="4"/>
          <c:order val="4"/>
          <c:tx>
            <c:strRef>
              <c:f>'академнадбавки (3)'!$A$6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5A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'академнадбавки (3)'!$B$1:$G$1</c:f>
              <c:strCache>
                <c:ptCount val="6"/>
                <c:pt idx="0">
                  <c:v>Information Technologies and Computer Engineering</c:v>
                </c:pt>
                <c:pt idx="1">
                  <c:v>Applied Mathematics and Cybernetics</c:v>
                </c:pt>
                <c:pt idx="2">
                  <c:v>Electronics and Telecommunications</c:v>
                </c:pt>
                <c:pt idx="3">
                  <c:v>Mathematics</c:v>
                </c:pt>
                <c:pt idx="4">
                  <c:v>Philology</c:v>
                </c:pt>
                <c:pt idx="5">
                  <c:v>Business Informatics*</c:v>
                </c:pt>
              </c:strCache>
            </c:strRef>
          </c:cat>
          <c:val>
            <c:numRef>
              <c:f>'академнадбавки (3)'!$B$6:$G$6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23</c:v>
                </c:pt>
                <c:pt idx="4">
                  <c:v>24</c:v>
                </c:pt>
                <c:pt idx="5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960832"/>
        <c:axId val="111962368"/>
      </c:barChart>
      <c:catAx>
        <c:axId val="111960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11962368"/>
        <c:crosses val="autoZero"/>
        <c:auto val="1"/>
        <c:lblAlgn val="ctr"/>
        <c:lblOffset val="100"/>
        <c:noMultiLvlLbl val="0"/>
      </c:catAx>
      <c:valAx>
        <c:axId val="111962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960832"/>
        <c:crosses val="autoZero"/>
        <c:crossBetween val="between"/>
      </c:valAx>
      <c:spPr>
        <a:noFill/>
      </c:spPr>
    </c:plotArea>
    <c:legend>
      <c:legendPos val="l"/>
      <c:layout>
        <c:manualLayout>
          <c:xMode val="edge"/>
          <c:yMode val="edge"/>
          <c:x val="0.81669763204550117"/>
          <c:y val="0.41409684638214794"/>
          <c:w val="0.13891131343905241"/>
          <c:h val="0.146684929034434"/>
        </c:manualLayout>
      </c:layout>
      <c:overlay val="1"/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555555555556E-2"/>
          <c:y val="0.13320180217049499"/>
          <c:w val="0.96088888888889101"/>
          <c:h val="0.68432106139288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'международные лаборатории'!$A$2</c:f>
              <c:strCache>
                <c:ptCount val="1"/>
                <c:pt idx="0">
                  <c:v>By Decree #220</c:v>
                </c:pt>
              </c:strCache>
            </c:strRef>
          </c:tx>
          <c:spPr>
            <a:solidFill>
              <a:srgbClr val="005A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'международные лаборатории'!$B$1:$F$1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'международные лаборатории'!$B$2:$F$2</c:f>
              <c:numCache>
                <c:formatCode>General</c:formatCode>
                <c:ptCount val="5"/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'международные лаборатории'!$A$3</c:f>
              <c:strCache>
                <c:ptCount val="1"/>
                <c:pt idx="0">
                  <c:v>HSE initiatives</c:v>
                </c:pt>
              </c:strCache>
            </c:strRef>
          </c:tx>
          <c:spPr>
            <a:solidFill>
              <a:srgbClr val="F582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'международные лаборатории'!$B$1:$F$1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'международные лаборатории'!$B$3:$F$3</c:f>
              <c:numCache>
                <c:formatCode>General</c:formatCode>
                <c:ptCount val="5"/>
                <c:pt idx="1">
                  <c:v>1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'международные лаборатории'!$A$4</c:f>
              <c:strCache>
                <c:ptCount val="1"/>
              </c:strCache>
            </c:strRef>
          </c:tx>
          <c:spPr>
            <a:noFill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rgbClr val="FF0000"/>
                        </a:solidFill>
                      </a:rPr>
                      <a:t>13</a:t>
                    </a:r>
                    <a:endPara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rgbClr val="FF0000"/>
                        </a:solidFill>
                      </a:rPr>
                      <a:t>14</a:t>
                    </a:r>
                    <a:endPara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'международные лаборатории'!$B$1:$F$1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'международные лаборатории'!$B$4:$F$4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14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546304"/>
        <c:axId val="110564480"/>
      </c:barChart>
      <c:catAx>
        <c:axId val="11054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10564480"/>
        <c:crosses val="autoZero"/>
        <c:auto val="1"/>
        <c:lblAlgn val="ctr"/>
        <c:lblOffset val="100"/>
        <c:noMultiLvlLbl val="0"/>
      </c:catAx>
      <c:valAx>
        <c:axId val="110564480"/>
        <c:scaling>
          <c:orientation val="minMax"/>
          <c:max val="2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10546304"/>
        <c:crosses val="autoZero"/>
        <c:crossBetween val="between"/>
      </c:valAx>
      <c:spPr>
        <a:noFill/>
      </c:spPr>
    </c:plotArea>
    <c:legend>
      <c:legendPos val="l"/>
      <c:layout>
        <c:manualLayout>
          <c:xMode val="edge"/>
          <c:yMode val="edge"/>
          <c:x val="0"/>
          <c:y val="0.12936822013115101"/>
          <c:w val="0.42961955305131899"/>
          <c:h val="0.58070655542001304"/>
        </c:manualLayout>
      </c:layout>
      <c:overlay val="1"/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85847993733238E-2"/>
          <c:y val="0.10844275899336113"/>
          <c:w val="0.8232547804294974"/>
          <c:h val="0.80643063918480773"/>
        </c:manualLayout>
      </c:layout>
      <c:lineChart>
        <c:grouping val="standard"/>
        <c:varyColors val="0"/>
        <c:ser>
          <c:idx val="0"/>
          <c:order val="0"/>
          <c:tx>
            <c:strRef>
              <c:f>допслайд!$A$2</c:f>
              <c:strCache>
                <c:ptCount val="1"/>
                <c:pt idx="0">
                  <c:v>Size of faculty pool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допслайд!$B$1:$G$1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допслайд!$B$2:$G$2</c:f>
              <c:numCache>
                <c:formatCode>General</c:formatCode>
                <c:ptCount val="6"/>
                <c:pt idx="0">
                  <c:v>1875</c:v>
                </c:pt>
                <c:pt idx="1">
                  <c:v>1908</c:v>
                </c:pt>
                <c:pt idx="2">
                  <c:v>2047</c:v>
                </c:pt>
                <c:pt idx="3">
                  <c:v>2837</c:v>
                </c:pt>
                <c:pt idx="4">
                  <c:v>3088</c:v>
                </c:pt>
                <c:pt idx="5">
                  <c:v>2655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допслайд!$A$3</c:f>
              <c:strCache>
                <c:ptCount val="1"/>
                <c:pt idx="0">
                  <c:v>Size of student body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допслайд!$B$1:$G$1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допслайд!$B$3:$G$3</c:f>
              <c:numCache>
                <c:formatCode>General</c:formatCode>
                <c:ptCount val="6"/>
                <c:pt idx="0">
                  <c:v>17738</c:v>
                </c:pt>
                <c:pt idx="1">
                  <c:v>18695</c:v>
                </c:pt>
                <c:pt idx="2">
                  <c:v>19848</c:v>
                </c:pt>
                <c:pt idx="3">
                  <c:v>20608</c:v>
                </c:pt>
                <c:pt idx="4">
                  <c:v>23258</c:v>
                </c:pt>
                <c:pt idx="5">
                  <c:v>24557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611072"/>
        <c:axId val="110642688"/>
      </c:lineChart>
      <c:lineChart>
        <c:grouping val="standard"/>
        <c:varyColors val="0"/>
        <c:ser>
          <c:idx val="2"/>
          <c:order val="2"/>
          <c:tx>
            <c:strRef>
              <c:f>допслайд!$A$4</c:f>
              <c:strCache>
                <c:ptCount val="1"/>
                <c:pt idx="0">
                  <c:v>Volume of R&amp;D (millions of rubles)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допслайд!$B$1:$G$1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допслайд!$B$4:$G$4</c:f>
              <c:numCache>
                <c:formatCode>#,##0.0</c:formatCode>
                <c:ptCount val="6"/>
                <c:pt idx="0">
                  <c:v>978.12920331999999</c:v>
                </c:pt>
                <c:pt idx="1">
                  <c:v>1211.9742364700001</c:v>
                </c:pt>
                <c:pt idx="2">
                  <c:v>1484.4381084900001</c:v>
                </c:pt>
                <c:pt idx="3">
                  <c:v>2306.2544460399999</c:v>
                </c:pt>
                <c:pt idx="4">
                  <c:v>2568.49966524</c:v>
                </c:pt>
                <c:pt idx="5">
                  <c:v>2728.58820031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650112"/>
        <c:axId val="110644224"/>
      </c:lineChart>
      <c:catAx>
        <c:axId val="11061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642688"/>
        <c:crosses val="autoZero"/>
        <c:auto val="1"/>
        <c:lblAlgn val="ctr"/>
        <c:lblOffset val="100"/>
        <c:noMultiLvlLbl val="0"/>
      </c:catAx>
      <c:valAx>
        <c:axId val="110642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>
                <a:noFill/>
              </a:defRPr>
            </a:pPr>
            <a:endParaRPr lang="ru-RU"/>
          </a:p>
        </c:txPr>
        <c:crossAx val="110611072"/>
        <c:crosses val="autoZero"/>
        <c:crossBetween val="between"/>
      </c:valAx>
      <c:valAx>
        <c:axId val="110644224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>
                <a:ln>
                  <a:noFill/>
                </a:ln>
                <a:noFill/>
              </a:defRPr>
            </a:pPr>
            <a:endParaRPr lang="ru-RU"/>
          </a:p>
        </c:txPr>
        <c:crossAx val="110650112"/>
        <c:crosses val="max"/>
        <c:crossBetween val="between"/>
      </c:valAx>
      <c:catAx>
        <c:axId val="11065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64422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600" b="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2807636979454E-2"/>
          <c:y val="8.1458843071490747E-2"/>
          <c:w val="0.91948012601496154"/>
          <c:h val="0.800777263155833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кадры!$A$2</c:f>
              <c:strCache>
                <c:ptCount val="1"/>
                <c:pt idx="0">
                  <c:v>Moscow</c:v>
                </c:pt>
              </c:strCache>
            </c:strRef>
          </c:tx>
          <c:spPr>
            <a:solidFill>
              <a:srgbClr val="005AAB"/>
            </a:solidFill>
            <a:ln>
              <a:solidFill>
                <a:srgbClr val="005AAB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кадры!$B$1:$C$1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кадры!$B$2:$C$2</c:f>
              <c:numCache>
                <c:formatCode>General</c:formatCode>
                <c:ptCount val="2"/>
                <c:pt idx="0">
                  <c:v>1764</c:v>
                </c:pt>
                <c:pt idx="1">
                  <c:v>3082</c:v>
                </c:pt>
              </c:numCache>
            </c:numRef>
          </c:val>
        </c:ser>
        <c:ser>
          <c:idx val="2"/>
          <c:order val="1"/>
          <c:tx>
            <c:strRef>
              <c:f>кадры!$A$3</c:f>
              <c:strCache>
                <c:ptCount val="1"/>
                <c:pt idx="0">
                  <c:v>Saint Petersburg</c:v>
                </c:pt>
              </c:strCache>
            </c:strRef>
          </c:tx>
          <c:spPr>
            <a:solidFill>
              <a:srgbClr val="9E7EB9"/>
            </a:solidFill>
            <a:ln>
              <a:solidFill>
                <a:srgbClr val="9E7EB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кадры!$B$1:$C$1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кадры!$B$3:$C$3</c:f>
              <c:numCache>
                <c:formatCode>General</c:formatCode>
                <c:ptCount val="2"/>
                <c:pt idx="0">
                  <c:v>290</c:v>
                </c:pt>
                <c:pt idx="1">
                  <c:v>418</c:v>
                </c:pt>
              </c:numCache>
            </c:numRef>
          </c:val>
        </c:ser>
        <c:ser>
          <c:idx val="3"/>
          <c:order val="2"/>
          <c:tx>
            <c:strRef>
              <c:f>кадры!$A$4</c:f>
              <c:strCache>
                <c:ptCount val="1"/>
                <c:pt idx="0">
                  <c:v>Nizhny Novgorod</c:v>
                </c:pt>
              </c:strCache>
            </c:strRef>
          </c:tx>
          <c:spPr>
            <a:solidFill>
              <a:srgbClr val="50B848"/>
            </a:solidFill>
            <a:ln>
              <a:solidFill>
                <a:srgbClr val="50B84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кадры!$B$1:$C$1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кадры!$B$4:$C$4</c:f>
              <c:numCache>
                <c:formatCode>General</c:formatCode>
                <c:ptCount val="2"/>
                <c:pt idx="0">
                  <c:v>281</c:v>
                </c:pt>
                <c:pt idx="1">
                  <c:v>302</c:v>
                </c:pt>
              </c:numCache>
            </c:numRef>
          </c:val>
        </c:ser>
        <c:ser>
          <c:idx val="4"/>
          <c:order val="3"/>
          <c:tx>
            <c:strRef>
              <c:f>кадры!$A$5</c:f>
              <c:strCache>
                <c:ptCount val="1"/>
                <c:pt idx="0">
                  <c:v>Perm</c:v>
                </c:pt>
              </c:strCache>
            </c:strRef>
          </c:tx>
          <c:spPr>
            <a:solidFill>
              <a:srgbClr val="F58220"/>
            </a:solidFill>
            <a:ln>
              <a:solidFill>
                <a:srgbClr val="F5822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кадры!$B$1:$C$1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кадры!$B$5:$C$5</c:f>
              <c:numCache>
                <c:formatCode>General</c:formatCode>
                <c:ptCount val="2"/>
                <c:pt idx="0">
                  <c:v>141</c:v>
                </c:pt>
                <c:pt idx="1">
                  <c:v>138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995264"/>
        <c:axId val="121996800"/>
      </c:barChart>
      <c:catAx>
        <c:axId val="12199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996800"/>
        <c:crosses val="autoZero"/>
        <c:auto val="1"/>
        <c:lblAlgn val="ctr"/>
        <c:lblOffset val="100"/>
        <c:noMultiLvlLbl val="0"/>
      </c:catAx>
      <c:valAx>
        <c:axId val="12199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199526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9581126829896789"/>
          <c:y val="8.992127834375313E-2"/>
          <c:w val="0.28693447298995245"/>
          <c:h val="0.40570411785486138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6.4668740510313669E-2"/>
          <c:w val="0.93888888888888888"/>
          <c:h val="0.796146261526496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кадры!$A$8</c:f>
              <c:strCache>
                <c:ptCount val="1"/>
                <c:pt idx="0">
                  <c:v>Moscow</c:v>
                </c:pt>
              </c:strCache>
            </c:strRef>
          </c:tx>
          <c:spPr>
            <a:solidFill>
              <a:srgbClr val="005AAB"/>
            </a:solidFill>
            <a:ln>
              <a:solidFill>
                <a:srgbClr val="005AAB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кадры!$B$1:$C$1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кадры!$B$8:$C$8</c:f>
              <c:numCache>
                <c:formatCode>General</c:formatCode>
                <c:ptCount val="2"/>
                <c:pt idx="0">
                  <c:v>30</c:v>
                </c:pt>
                <c:pt idx="1">
                  <c:v>113</c:v>
                </c:pt>
              </c:numCache>
            </c:numRef>
          </c:val>
        </c:ser>
        <c:ser>
          <c:idx val="2"/>
          <c:order val="1"/>
          <c:tx>
            <c:strRef>
              <c:f>кадры!$A$9</c:f>
              <c:strCache>
                <c:ptCount val="1"/>
                <c:pt idx="0">
                  <c:v>Regional campuses</c:v>
                </c:pt>
              </c:strCache>
            </c:strRef>
          </c:tx>
          <c:spPr>
            <a:solidFill>
              <a:srgbClr val="F58220"/>
            </a:solidFill>
            <a:ln>
              <a:solidFill>
                <a:srgbClr val="F5822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кадры!$B$1:$C$1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кадры!$B$9:$C$9</c:f>
              <c:numCache>
                <c:formatCode>General</c:formatCode>
                <c:ptCount val="2"/>
                <c:pt idx="0">
                  <c:v>5</c:v>
                </c:pt>
                <c:pt idx="1">
                  <c:v>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081536"/>
        <c:axId val="112111616"/>
      </c:barChart>
      <c:catAx>
        <c:axId val="11208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111616"/>
        <c:crosses val="autoZero"/>
        <c:auto val="1"/>
        <c:lblAlgn val="ctr"/>
        <c:lblOffset val="100"/>
        <c:noMultiLvlLbl val="0"/>
      </c:catAx>
      <c:valAx>
        <c:axId val="112111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081536"/>
        <c:crosses val="autoZero"/>
        <c:crossBetween val="between"/>
      </c:valAx>
      <c:spPr>
        <a:noFill/>
      </c:spPr>
    </c:plotArea>
    <c:legend>
      <c:legendPos val="l"/>
      <c:layout>
        <c:manualLayout>
          <c:xMode val="edge"/>
          <c:yMode val="edge"/>
          <c:x val="0.125"/>
          <c:y val="0.14036495944895011"/>
          <c:w val="0.30770516185476815"/>
          <c:h val="0.21207967633225938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кадры!$A$12</c:f>
              <c:strCache>
                <c:ptCount val="1"/>
                <c:pt idx="0">
                  <c:v>Teaching assistants</c:v>
                </c:pt>
              </c:strCache>
            </c:strRef>
          </c:tx>
          <c:spPr>
            <a:solidFill>
              <a:srgbClr val="50B848"/>
            </a:solidFill>
            <a:ln>
              <a:solidFill>
                <a:srgbClr val="00CC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кадры!$B$1:$C$1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кадры!$B$12:$C$12</c:f>
              <c:numCache>
                <c:formatCode>General</c:formatCode>
                <c:ptCount val="2"/>
                <c:pt idx="0">
                  <c:v>54</c:v>
                </c:pt>
                <c:pt idx="1">
                  <c:v>611</c:v>
                </c:pt>
              </c:numCache>
            </c:numRef>
          </c:val>
        </c:ser>
        <c:ser>
          <c:idx val="2"/>
          <c:order val="1"/>
          <c:tx>
            <c:strRef>
              <c:f>кадры!$A$13</c:f>
              <c:strCache>
                <c:ptCount val="1"/>
                <c:pt idx="0">
                  <c:v>Research interns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кадры!$B$1:$C$1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2013</c:v>
                </c:pt>
              </c:numCache>
            </c:numRef>
          </c:cat>
          <c:val>
            <c:numRef>
              <c:f>кадры!$B$13:$C$13</c:f>
              <c:numCache>
                <c:formatCode>General</c:formatCode>
                <c:ptCount val="2"/>
                <c:pt idx="0">
                  <c:v>0</c:v>
                </c:pt>
                <c:pt idx="1">
                  <c:v>290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129152"/>
        <c:axId val="112130688"/>
      </c:barChart>
      <c:catAx>
        <c:axId val="1121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130688"/>
        <c:crosses val="autoZero"/>
        <c:auto val="1"/>
        <c:lblAlgn val="ctr"/>
        <c:lblOffset val="100"/>
        <c:noMultiLvlLbl val="0"/>
      </c:catAx>
      <c:valAx>
        <c:axId val="112130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129152"/>
        <c:crosses val="autoZero"/>
        <c:crossBetween val="between"/>
      </c:valAx>
      <c:spPr>
        <a:noFill/>
      </c:spPr>
    </c:plotArea>
    <c:legend>
      <c:legendPos val="l"/>
      <c:layout>
        <c:manualLayout>
          <c:xMode val="edge"/>
          <c:yMode val="edge"/>
          <c:x val="5.5555555555555558E-3"/>
          <c:y val="0.15212278343255875"/>
          <c:w val="0.30770516185476815"/>
          <c:h val="0.15916906728122399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'структура кадров'!$A$9</c:f>
              <c:strCache>
                <c:ptCount val="1"/>
                <c:pt idx="0">
                  <c:v>МИЭМ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'структура кадров'!$C$8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'структура кадров'!$C$9</c:f>
              <c:numCache>
                <c:formatCode>General</c:formatCode>
                <c:ptCount val="1"/>
                <c:pt idx="0">
                  <c:v>404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033664"/>
        <c:axId val="122036608"/>
      </c:barChart>
      <c:catAx>
        <c:axId val="12203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200" b="1" i="0" u="none" strike="noStrike" kern="1200" baseline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2036608"/>
        <c:crosses val="autoZero"/>
        <c:auto val="1"/>
        <c:lblAlgn val="ctr"/>
        <c:lblOffset val="100"/>
        <c:noMultiLvlLbl val="0"/>
      </c:catAx>
      <c:valAx>
        <c:axId val="122036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2033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Professor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2008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114.7</c:v>
                </c:pt>
                <c:pt idx="1">
                  <c:v>161.30000000000001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Associate professor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2008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47.5</c:v>
                </c:pt>
                <c:pt idx="1">
                  <c:v>87.2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Assistant, lecturer, senior lecturer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2008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27.1</c:v>
                </c:pt>
                <c:pt idx="1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75424"/>
        <c:axId val="33176960"/>
      </c:barChart>
      <c:catAx>
        <c:axId val="3317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2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3176960"/>
        <c:crosses val="autoZero"/>
        <c:auto val="1"/>
        <c:lblAlgn val="ctr"/>
        <c:lblOffset val="100"/>
        <c:noMultiLvlLbl val="0"/>
      </c:catAx>
      <c:valAx>
        <c:axId val="3317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175424"/>
        <c:crosses val="autoZero"/>
        <c:crossBetween val="between"/>
      </c:valAx>
      <c:spPr>
        <a:noFill/>
        <a:ln w="21319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2873002332841099E-3"/>
          <c:y val="2.5904745327797001E-2"/>
          <c:w val="0.9"/>
          <c:h val="0.25835666006922903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11"/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149995139496501E-2"/>
          <c:y val="2.3181949931109599E-2"/>
          <c:w val="0.96024411879070704"/>
          <c:h val="0.9089981525363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'Данные для слайда 10'!$A$5</c:f>
              <c:strCache>
                <c:ptCount val="1"/>
                <c:pt idx="0">
                  <c:v>Subsidies for implementing state commissions and other subsidies (million rubles)</c:v>
                </c:pt>
              </c:strCache>
            </c:strRef>
          </c:tx>
          <c:spPr>
            <a:solidFill>
              <a:srgbClr val="005AA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для слайда 10'!$E$4:$J$4</c:f>
              <c:numCache>
                <c:formatCode>0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'Данные для слайда 10'!$E$5:$J$5</c:f>
              <c:numCache>
                <c:formatCode>#,##0.0</c:formatCode>
                <c:ptCount val="5"/>
                <c:pt idx="0">
                  <c:v>2803.20298417</c:v>
                </c:pt>
                <c:pt idx="1">
                  <c:v>3252.2183022499999</c:v>
                </c:pt>
                <c:pt idx="2">
                  <c:v>4691.2732973699995</c:v>
                </c:pt>
                <c:pt idx="3">
                  <c:v>5029.7425363600005</c:v>
                </c:pt>
                <c:pt idx="4">
                  <c:v>6210.0236000000004</c:v>
                </c:pt>
              </c:numCache>
            </c:numRef>
          </c:val>
        </c:ser>
        <c:ser>
          <c:idx val="1"/>
          <c:order val="1"/>
          <c:tx>
            <c:strRef>
              <c:f>'Данные для слайда 10'!$A$6</c:f>
              <c:strCache>
                <c:ptCount val="1"/>
                <c:pt idx="0">
                  <c:v>Target programs (national research universities, programs for the development of innovation infrastructure, laboratories, Global Competitiveness Program) (million rubles)</c:v>
                </c:pt>
              </c:strCache>
            </c:strRef>
          </c:tx>
          <c:spPr>
            <a:solidFill>
              <a:srgbClr val="50B848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для слайда 10'!$E$4:$J$4</c:f>
              <c:numCache>
                <c:formatCode>0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'Данные для слайда 10'!$E$6:$J$6</c:f>
              <c:numCache>
                <c:formatCode>#,##0.0</c:formatCode>
                <c:ptCount val="5"/>
                <c:pt idx="0">
                  <c:v>150</c:v>
                </c:pt>
                <c:pt idx="1">
                  <c:v>290.60527209999998</c:v>
                </c:pt>
                <c:pt idx="2">
                  <c:v>458.52600000000001</c:v>
                </c:pt>
                <c:pt idx="3">
                  <c:v>676.44340938999994</c:v>
                </c:pt>
                <c:pt idx="4">
                  <c:v>1306.3775000000001</c:v>
                </c:pt>
              </c:numCache>
            </c:numRef>
          </c:val>
        </c:ser>
        <c:ser>
          <c:idx val="2"/>
          <c:order val="2"/>
          <c:tx>
            <c:strRef>
              <c:f>'Данные для слайда 10'!$A$7</c:f>
              <c:strCache>
                <c:ptCount val="1"/>
                <c:pt idx="0">
                  <c:v>Revenues from profit-making activities (million rubles)</c:v>
                </c:pt>
              </c:strCache>
            </c:strRef>
          </c:tx>
          <c:spPr>
            <a:solidFill>
              <a:srgbClr val="9E7EB9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для слайда 10'!$E$4:$J$4</c:f>
              <c:numCache>
                <c:formatCode>0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'Данные для слайда 10'!$E$7:$J$7</c:f>
              <c:numCache>
                <c:formatCode>#,##0.0</c:formatCode>
                <c:ptCount val="5"/>
                <c:pt idx="0">
                  <c:v>2717.2031097927556</c:v>
                </c:pt>
                <c:pt idx="1">
                  <c:v>3053.3494099799996</c:v>
                </c:pt>
                <c:pt idx="2">
                  <c:v>3639.1038690629998</c:v>
                </c:pt>
                <c:pt idx="3">
                  <c:v>4244.7551569034003</c:v>
                </c:pt>
                <c:pt idx="4">
                  <c:v>4397.3147499999995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601792"/>
        <c:axId val="33611776"/>
      </c:barChart>
      <c:catAx>
        <c:axId val="3360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33611776"/>
        <c:crosses val="autoZero"/>
        <c:auto val="1"/>
        <c:lblAlgn val="ctr"/>
        <c:lblOffset val="100"/>
        <c:noMultiLvlLbl val="0"/>
      </c:catAx>
      <c:valAx>
        <c:axId val="336117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3601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0354209196072701E-2"/>
          <c:y val="2.7997661805858099E-2"/>
          <c:w val="0.58804814328764499"/>
          <c:h val="0.394387924089860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61378438806301"/>
          <c:y val="1.25170576738881E-2"/>
          <c:w val="0.88146712981245401"/>
          <c:h val="0.925445087380469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'Данные для слайда 11 '!$A$4</c:f>
              <c:strCache>
                <c:ptCount val="1"/>
                <c:pt idx="0">
                  <c:v>Providing public services (Education)</c:v>
                </c:pt>
              </c:strCache>
            </c:strRef>
          </c:tx>
          <c:spPr>
            <a:solidFill>
              <a:srgbClr val="005AAB">
                <a:alpha val="85000"/>
              </a:srgbClr>
            </a:solidFill>
            <a:ln w="9525" cap="flat" cmpd="sng" algn="ctr">
              <a:solidFill>
                <a:srgbClr val="4F81BD">
                  <a:lumMod val="75000"/>
                  <a:alpha val="50000"/>
                </a:srgb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для слайда 11 '!$E$3:$J$3</c:f>
              <c:numCache>
                <c:formatCode>0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'Данные для слайда 11 '!$E$4:$J$4</c:f>
              <c:numCache>
                <c:formatCode>0</c:formatCode>
                <c:ptCount val="5"/>
                <c:pt idx="0">
                  <c:v>2323.7080000000005</c:v>
                </c:pt>
                <c:pt idx="1">
                  <c:v>2563.8000000000002</c:v>
                </c:pt>
                <c:pt idx="2">
                  <c:v>3798.2976199999994</c:v>
                </c:pt>
                <c:pt idx="3">
                  <c:v>3935.3158400000002</c:v>
                </c:pt>
                <c:pt idx="4">
                  <c:v>4809.1339000000007</c:v>
                </c:pt>
              </c:numCache>
              <c:extLst/>
            </c:numRef>
          </c:val>
        </c:ser>
        <c:ser>
          <c:idx val="1"/>
          <c:order val="1"/>
          <c:tx>
            <c:strRef>
              <c:f>'Данные для слайда 11 '!$A$5</c:f>
              <c:strCache>
                <c:ptCount val="1"/>
                <c:pt idx="0">
                  <c:v>Implementing  state commissions (fundamental and applied research)</c:v>
                </c:pt>
              </c:strCache>
            </c:strRef>
          </c:tx>
          <c:spPr>
            <a:solidFill>
              <a:srgbClr val="9E7EB9">
                <a:alpha val="85000"/>
              </a:srgbClr>
            </a:solidFill>
            <a:ln w="9525" cap="flat" cmpd="sng" algn="ctr">
              <a:solidFill>
                <a:srgbClr val="8064A2">
                  <a:lumMod val="75000"/>
                  <a:alpha val="50000"/>
                </a:srgb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для слайда 11 '!$E$3:$J$3</c:f>
              <c:numCache>
                <c:formatCode>0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'Данные для слайда 11 '!$E$5:$J$5</c:f>
              <c:numCache>
                <c:formatCode>0</c:formatCode>
                <c:ptCount val="5"/>
                <c:pt idx="0">
                  <c:v>439.20839999999998</c:v>
                </c:pt>
                <c:pt idx="1">
                  <c:v>488.2</c:v>
                </c:pt>
                <c:pt idx="2">
                  <c:v>883.22820000000002</c:v>
                </c:pt>
                <c:pt idx="3">
                  <c:v>677.6</c:v>
                </c:pt>
                <c:pt idx="4">
                  <c:v>713.7</c:v>
                </c:pt>
              </c:numCache>
              <c:extLst/>
            </c:numRef>
          </c:val>
        </c:ser>
        <c:ser>
          <c:idx val="2"/>
          <c:order val="2"/>
          <c:tx>
            <c:strRef>
              <c:f>'Данные для слайда 11 '!$A$6</c:f>
              <c:strCache>
                <c:ptCount val="1"/>
                <c:pt idx="0">
                  <c:v>Other subsidies (scholarships, capital renovation, textbooks)</c:v>
                </c:pt>
              </c:strCache>
            </c:strRef>
          </c:tx>
          <c:spPr>
            <a:solidFill>
              <a:srgbClr val="50B848">
                <a:alpha val="85000"/>
              </a:srgbClr>
            </a:solidFill>
            <a:ln w="9525" cap="flat" cmpd="sng" algn="ctr">
              <a:solidFill>
                <a:srgbClr val="9BBB59">
                  <a:lumMod val="75000"/>
                  <a:alpha val="50000"/>
                </a:srgb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  <c:pt idx="5">
                <c:v>2014 (план)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'Данные для слайда 11 '!$E$6:$J$6</c:f>
              <c:numCache>
                <c:formatCode>General</c:formatCode>
                <c:ptCount val="5"/>
                <c:pt idx="3" formatCode="0">
                  <c:v>416.84010999999998</c:v>
                </c:pt>
                <c:pt idx="4" formatCode="0">
                  <c:v>687.1896999999999</c:v>
                </c:pt>
              </c:numCache>
              <c:extLst/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020096"/>
        <c:axId val="46021632"/>
      </c:barChart>
      <c:catAx>
        <c:axId val="46020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6021632"/>
        <c:crosses val="autoZero"/>
        <c:auto val="1"/>
        <c:lblAlgn val="ctr"/>
        <c:lblOffset val="100"/>
        <c:noMultiLvlLbl val="0"/>
      </c:catAx>
      <c:valAx>
        <c:axId val="46021632"/>
        <c:scaling>
          <c:orientation val="minMax"/>
          <c:max val="5600"/>
          <c:min val="0"/>
        </c:scaling>
        <c:delete val="1"/>
        <c:axPos val="b"/>
        <c:numFmt formatCode="0" sourceLinked="1"/>
        <c:majorTickMark val="none"/>
        <c:minorTickMark val="none"/>
        <c:tickLblPos val="nextTo"/>
        <c:crossAx val="46020096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224458053854395"/>
          <c:y val="0.62551527708025889"/>
          <c:w val="0.46611604972101101"/>
          <c:h val="0.351249225855359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5AAB"/>
                </a:solidFill>
                <a:latin typeface="Arial Narrow" pitchFamily="34" charset="0"/>
              </a:defRPr>
            </a:pPr>
            <a:r>
              <a:rPr lang="en-US" sz="1800" b="1" i="0" u="none" strike="noStrike" baseline="0" dirty="0" smtClean="0">
                <a:effectLst/>
              </a:rPr>
              <a:t>Double Degree Programs with Foreign Universities</a:t>
            </a:r>
            <a:endParaRPr lang="ru-RU" sz="1800" dirty="0">
              <a:solidFill>
                <a:srgbClr val="005AAB"/>
              </a:solidFill>
              <a:latin typeface="Arial Narrow" pitchFamily="34" charset="0"/>
            </a:endParaRPr>
          </a:p>
        </c:rich>
      </c:tx>
      <c:layout>
        <c:manualLayout>
          <c:xMode val="edge"/>
          <c:yMode val="edge"/>
          <c:x val="0.10166408230681501"/>
          <c:y val="3.7344883084834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196145727215901E-2"/>
          <c:y val="0.162773678229613"/>
          <c:w val="0.85313602097069496"/>
          <c:h val="0.72470603455849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'Программы двух дипломов'!$B$3</c:f>
              <c:strCache>
                <c:ptCount val="1"/>
                <c:pt idx="0">
                  <c:v>Number of double degree programs</c:v>
                </c:pt>
              </c:strCache>
            </c:strRef>
          </c:tx>
          <c:spPr>
            <a:solidFill>
              <a:srgbClr val="F58220"/>
            </a:solidFill>
            <a:ln>
              <a:solidFill>
                <a:srgbClr val="F5822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'Программы двух дипломов'!$D$2:$I$2</c:f>
              <c:strCache>
                <c:ptCount val="6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</c:strCache>
            </c:strRef>
          </c:cat>
          <c:val>
            <c:numRef>
              <c:f>'Программы двух дипломов'!$D$3:$I$3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19</c:v>
                </c:pt>
                <c:pt idx="3">
                  <c:v>21</c:v>
                </c:pt>
                <c:pt idx="4">
                  <c:v>30</c:v>
                </c:pt>
                <c:pt idx="5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39200"/>
        <c:axId val="106740736"/>
      </c:barChart>
      <c:lineChart>
        <c:grouping val="standard"/>
        <c:varyColors val="0"/>
        <c:ser>
          <c:idx val="1"/>
          <c:order val="1"/>
          <c:tx>
            <c:strRef>
              <c:f>'Программы двух дипломов'!$B$4</c:f>
              <c:strCache>
                <c:ptCount val="1"/>
                <c:pt idx="0">
                  <c:v>Percent of double degree programs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1.6405396847387801E-2"/>
                  <c:y val="3.269736967025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548635294912E-2"/>
                  <c:y val="1.6348845748962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53473949636599E-2"/>
                  <c:y val="1.6348845748962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456253109345799E-2"/>
                  <c:y val="3.6784902935165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548635294912E-2"/>
                  <c:y val="-1.2261634311721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405558319418499E-2"/>
                  <c:y val="4.0865677818961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'Программы двух дипломов'!$D$2:$I$2</c:f>
              <c:strCache>
                <c:ptCount val="6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</c:strCache>
            </c:strRef>
          </c:cat>
          <c:val>
            <c:numRef>
              <c:f>'Программы двух дипломов'!$D$4:$I$4</c:f>
              <c:numCache>
                <c:formatCode>0.0%</c:formatCode>
                <c:ptCount val="6"/>
                <c:pt idx="0">
                  <c:v>1.2E-2</c:v>
                </c:pt>
                <c:pt idx="1">
                  <c:v>1.2E-2</c:v>
                </c:pt>
                <c:pt idx="2">
                  <c:v>0.02</c:v>
                </c:pt>
                <c:pt idx="3">
                  <c:v>3.5000000000000003E-2</c:v>
                </c:pt>
                <c:pt idx="4">
                  <c:v>4.2000000000000003E-2</c:v>
                </c:pt>
                <c:pt idx="5">
                  <c:v>9.7000000000000003E-2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52256"/>
        <c:axId val="106750720"/>
      </c:lineChart>
      <c:catAx>
        <c:axId val="10673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106740736"/>
        <c:crosses val="autoZero"/>
        <c:auto val="1"/>
        <c:lblAlgn val="ctr"/>
        <c:lblOffset val="100"/>
        <c:noMultiLvlLbl val="0"/>
      </c:catAx>
      <c:valAx>
        <c:axId val="106740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>
                <a:noFill/>
              </a:defRPr>
            </a:pPr>
            <a:endParaRPr lang="ru-RU"/>
          </a:p>
        </c:txPr>
        <c:crossAx val="106739200"/>
        <c:crosses val="autoZero"/>
        <c:crossBetween val="between"/>
      </c:valAx>
      <c:valAx>
        <c:axId val="10675072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>
                <a:noFill/>
              </a:defRPr>
            </a:pPr>
            <a:endParaRPr lang="ru-RU"/>
          </a:p>
        </c:txPr>
        <c:crossAx val="106752256"/>
        <c:crosses val="max"/>
        <c:crossBetween val="between"/>
      </c:valAx>
      <c:catAx>
        <c:axId val="106752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675072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1.936227267362E-2"/>
          <c:y val="0.15964647873861601"/>
          <c:w val="0.66515538642747496"/>
          <c:h val="0.195707913066622"/>
        </c:manualLayout>
      </c:layout>
      <c:overlay val="0"/>
      <c:txPr>
        <a:bodyPr/>
        <a:lstStyle/>
        <a:p>
          <a:pPr>
            <a:defRPr sz="1400" b="1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72092952949275E-2"/>
          <c:y val="9.4347892963547578E-2"/>
          <c:w val="0.89520387308077753"/>
          <c:h val="0.83007781921996593"/>
        </c:manualLayout>
      </c:layout>
      <c:lineChart>
        <c:grouping val="standard"/>
        <c:varyColors val="0"/>
        <c:ser>
          <c:idx val="0"/>
          <c:order val="0"/>
          <c:tx>
            <c:strRef>
              <c:f>'доп. данные для финсостояни (2'!$A$5</c:f>
              <c:strCache>
                <c:ptCount val="1"/>
                <c:pt idx="0">
                  <c:v>Higher education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-5.2356013747782253E-3"/>
                  <c:y val="-1.7497147204260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'доп. данные для финсостояни (2'!$B$4:$J$4</c:f>
              <c:strCache>
                <c:ptCount val="6"/>
                <c:pt idx="0">
                  <c:v>2009 г. </c:v>
                </c:pt>
                <c:pt idx="1">
                  <c:v>2010 г.</c:v>
                </c:pt>
                <c:pt idx="2">
                  <c:v>2011 г.</c:v>
                </c:pt>
                <c:pt idx="3">
                  <c:v>2012 г.</c:v>
                </c:pt>
                <c:pt idx="4">
                  <c:v>2013 г. </c:v>
                </c:pt>
                <c:pt idx="5">
                  <c:v>2014 г. (expected)</c:v>
                </c:pt>
              </c:strCache>
            </c:strRef>
          </c:cat>
          <c:val>
            <c:numRef>
              <c:f>'доп. данные для финсостояни (2'!$B$5:$J$5</c:f>
              <c:numCache>
                <c:formatCode>#,##0</c:formatCode>
                <c:ptCount val="6"/>
                <c:pt idx="0">
                  <c:v>895.8</c:v>
                </c:pt>
                <c:pt idx="1">
                  <c:v>1013.0999999999999</c:v>
                </c:pt>
                <c:pt idx="2">
                  <c:v>1063.96335</c:v>
                </c:pt>
                <c:pt idx="3">
                  <c:v>1087.5999999999999</c:v>
                </c:pt>
                <c:pt idx="4">
                  <c:v>1263.5</c:v>
                </c:pt>
                <c:pt idx="5">
                  <c:v>1279.4000000000001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'доп. данные для финсостояни (2'!$A$6</c:f>
              <c:strCache>
                <c:ptCount val="1"/>
                <c:pt idx="0">
                  <c:v>Pre-university studies</c:v>
                </c:pt>
              </c:strCache>
            </c:strRef>
          </c:tx>
          <c:spPr>
            <a:ln w="38100">
              <a:solidFill>
                <a:srgbClr val="FF00FF"/>
              </a:solidFill>
              <a:prstDash val="lgDash"/>
            </a:ln>
          </c:spPr>
          <c:marker>
            <c:symbol val="squar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833631484795152E-2"/>
                  <c:y val="4.459930313588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622540250447227E-2"/>
                  <c:y val="3.62369337979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833631484795152E-2"/>
                  <c:y val="5.0174216027874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989266547406013E-2"/>
                  <c:y val="5.5749128919860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9445438282648067E-3"/>
                  <c:y val="5.0174216027874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3079615048119E-2"/>
                  <c:y val="4.4599303135888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6835016835016841E-3"/>
                  <c:y val="1.3937282229965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'доп. данные для финсостояни (2'!$B$4:$J$4</c:f>
              <c:strCache>
                <c:ptCount val="6"/>
                <c:pt idx="0">
                  <c:v>2009 г. </c:v>
                </c:pt>
                <c:pt idx="1">
                  <c:v>2010 г.</c:v>
                </c:pt>
                <c:pt idx="2">
                  <c:v>2011 г.</c:v>
                </c:pt>
                <c:pt idx="3">
                  <c:v>2012 г.</c:v>
                </c:pt>
                <c:pt idx="4">
                  <c:v>2013 г. </c:v>
                </c:pt>
                <c:pt idx="5">
                  <c:v>2014 г. (expected)</c:v>
                </c:pt>
              </c:strCache>
            </c:strRef>
          </c:cat>
          <c:val>
            <c:numRef>
              <c:f>'доп. данные для финсостояни (2'!$B$6:$J$6</c:f>
              <c:numCache>
                <c:formatCode>#,##0</c:formatCode>
                <c:ptCount val="6"/>
                <c:pt idx="0">
                  <c:v>77.185960609999995</c:v>
                </c:pt>
                <c:pt idx="1">
                  <c:v>78.7</c:v>
                </c:pt>
                <c:pt idx="2">
                  <c:v>82.525000000000006</c:v>
                </c:pt>
                <c:pt idx="3">
                  <c:v>81.400000000000006</c:v>
                </c:pt>
                <c:pt idx="4">
                  <c:v>81.400000000000006</c:v>
                </c:pt>
                <c:pt idx="5">
                  <c:v>70.2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'доп. данные для финсостояни (2'!$A$7</c:f>
              <c:strCache>
                <c:ptCount val="1"/>
                <c:pt idx="0">
                  <c:v>Continuing education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8.9445438282648067E-3"/>
                  <c:y val="1.951219512195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88908765652952E-2"/>
                  <c:y val="3.62369337979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466905187835492E-2"/>
                  <c:y val="4.7386759581881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255813953488306E-2"/>
                  <c:y val="5.0174216027874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677996422182469E-2"/>
                  <c:y val="5.853658536585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353535353535352E-2"/>
                  <c:y val="5.5749128919860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'доп. данные для финсостояни (2'!$B$4:$J$4</c:f>
              <c:strCache>
                <c:ptCount val="6"/>
                <c:pt idx="0">
                  <c:v>2009 г. </c:v>
                </c:pt>
                <c:pt idx="1">
                  <c:v>2010 г.</c:v>
                </c:pt>
                <c:pt idx="2">
                  <c:v>2011 г.</c:v>
                </c:pt>
                <c:pt idx="3">
                  <c:v>2012 г.</c:v>
                </c:pt>
                <c:pt idx="4">
                  <c:v>2013 г. </c:v>
                </c:pt>
                <c:pt idx="5">
                  <c:v>2014 г. (expected)</c:v>
                </c:pt>
              </c:strCache>
            </c:strRef>
          </c:cat>
          <c:val>
            <c:numRef>
              <c:f>'доп. данные для финсостояни (2'!$B$7:$J$7</c:f>
              <c:numCache>
                <c:formatCode>#,##0</c:formatCode>
                <c:ptCount val="6"/>
                <c:pt idx="0">
                  <c:v>571.5</c:v>
                </c:pt>
                <c:pt idx="1">
                  <c:v>581.5</c:v>
                </c:pt>
                <c:pt idx="2">
                  <c:v>697.40044000000012</c:v>
                </c:pt>
                <c:pt idx="3">
                  <c:v>703</c:v>
                </c:pt>
                <c:pt idx="4">
                  <c:v>715.1</c:v>
                </c:pt>
                <c:pt idx="5">
                  <c:v>742.7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'доп. данные для финсостояни (2'!$A$8</c:f>
              <c:strCache>
                <c:ptCount val="1"/>
                <c:pt idx="0">
                  <c:v>Executing R&amp;D work, expert evaluation and analysis*</c:v>
                </c:pt>
              </c:strCache>
            </c:strRef>
          </c:tx>
          <c:spPr>
            <a:ln w="25400">
              <a:solidFill>
                <a:srgbClr val="00FFFF"/>
              </a:solidFill>
              <a:prstDash val="solid"/>
            </a:ln>
          </c:spPr>
          <c:marker>
            <c:symbol val="x"/>
            <c:size val="10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F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'доп. данные для финсостояни (2'!$B$4:$J$4</c:f>
              <c:strCache>
                <c:ptCount val="6"/>
                <c:pt idx="0">
                  <c:v>2009 г. </c:v>
                </c:pt>
                <c:pt idx="1">
                  <c:v>2010 г.</c:v>
                </c:pt>
                <c:pt idx="2">
                  <c:v>2011 г.</c:v>
                </c:pt>
                <c:pt idx="3">
                  <c:v>2012 г.</c:v>
                </c:pt>
                <c:pt idx="4">
                  <c:v>2013 г. </c:v>
                </c:pt>
                <c:pt idx="5">
                  <c:v>2014 г. (expected)</c:v>
                </c:pt>
              </c:strCache>
            </c:strRef>
          </c:cat>
          <c:val>
            <c:numRef>
              <c:f>'доп. данные для финсостояни (2'!$B$8:$J$8</c:f>
              <c:numCache>
                <c:formatCode>#,##0</c:formatCode>
                <c:ptCount val="6"/>
                <c:pt idx="0">
                  <c:v>662.40943855</c:v>
                </c:pt>
                <c:pt idx="1">
                  <c:v>789.7</c:v>
                </c:pt>
                <c:pt idx="2">
                  <c:v>1118.1330702099999</c:v>
                </c:pt>
                <c:pt idx="3">
                  <c:v>1451.9621797999998</c:v>
                </c:pt>
                <c:pt idx="4">
                  <c:v>1514.3</c:v>
                </c:pt>
                <c:pt idx="5">
                  <c:v>1560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'доп. данные для финсостояни (2'!$A$9</c:f>
              <c:strCache>
                <c:ptCount val="1"/>
                <c:pt idx="0">
                  <c:v>Other revenues 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-1.521491061240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'доп. данные для финсостояни (2'!$B$4:$J$4</c:f>
              <c:strCache>
                <c:ptCount val="6"/>
                <c:pt idx="0">
                  <c:v>2009 г. </c:v>
                </c:pt>
                <c:pt idx="1">
                  <c:v>2010 г.</c:v>
                </c:pt>
                <c:pt idx="2">
                  <c:v>2011 г.</c:v>
                </c:pt>
                <c:pt idx="3">
                  <c:v>2012 г.</c:v>
                </c:pt>
                <c:pt idx="4">
                  <c:v>2013 г. </c:v>
                </c:pt>
                <c:pt idx="5">
                  <c:v>2014 г. (expected)</c:v>
                </c:pt>
              </c:strCache>
            </c:strRef>
          </c:cat>
          <c:val>
            <c:numRef>
              <c:f>'доп. данные для финсостояни (2'!$B$9:$J$9</c:f>
              <c:numCache>
                <c:formatCode>#,##0</c:formatCode>
                <c:ptCount val="6"/>
                <c:pt idx="0">
                  <c:v>79.272000000000006</c:v>
                </c:pt>
                <c:pt idx="1">
                  <c:v>79.134622280000002</c:v>
                </c:pt>
                <c:pt idx="2">
                  <c:v>165.59153739300001</c:v>
                </c:pt>
                <c:pt idx="3">
                  <c:v>223</c:v>
                </c:pt>
                <c:pt idx="4">
                  <c:v>270.8</c:v>
                </c:pt>
                <c:pt idx="5">
                  <c:v>359.2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'доп. данные для финсостояни (2'!$A$10</c:f>
              <c:strCache>
                <c:ptCount val="1"/>
                <c:pt idx="0">
                  <c:v>Target and non-repayable revenues</c:v>
                </c:pt>
              </c:strCache>
            </c:strRef>
          </c:tx>
          <c:dLbls>
            <c:dLbl>
              <c:idx val="0"/>
              <c:layout>
                <c:manualLayout>
                  <c:x val="-1.3961603666075267E-2"/>
                  <c:y val="-5.3252187143400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197205040853493E-2"/>
                  <c:y val="-4.3108913401800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'доп. данные для финсостояни (2'!$B$4:$J$4</c:f>
              <c:strCache>
                <c:ptCount val="6"/>
                <c:pt idx="0">
                  <c:v>2009 г. </c:v>
                </c:pt>
                <c:pt idx="1">
                  <c:v>2010 г.</c:v>
                </c:pt>
                <c:pt idx="2">
                  <c:v>2011 г.</c:v>
                </c:pt>
                <c:pt idx="3">
                  <c:v>2012 г.</c:v>
                </c:pt>
                <c:pt idx="4">
                  <c:v>2013 г. </c:v>
                </c:pt>
                <c:pt idx="5">
                  <c:v>2014 г. (expected)</c:v>
                </c:pt>
              </c:strCache>
            </c:strRef>
          </c:cat>
          <c:val>
            <c:numRef>
              <c:f>'доп. данные для финсостояни (2'!$B$10:$J$10</c:f>
              <c:numCache>
                <c:formatCode>#,##0</c:formatCode>
                <c:ptCount val="6"/>
                <c:pt idx="0">
                  <c:v>87.7</c:v>
                </c:pt>
                <c:pt idx="1">
                  <c:v>92.100000000000009</c:v>
                </c:pt>
                <c:pt idx="2">
                  <c:v>303.13301701299997</c:v>
                </c:pt>
                <c:pt idx="3">
                  <c:v>160.1</c:v>
                </c:pt>
                <c:pt idx="4">
                  <c:v>149.30000000000001</c:v>
                </c:pt>
                <c:pt idx="5">
                  <c:v>301.5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416512"/>
        <c:axId val="122094720"/>
      </c:lineChart>
      <c:catAx>
        <c:axId val="12241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ru-RU"/>
          </a:p>
        </c:txPr>
        <c:crossAx val="122094720"/>
        <c:crosses val="autoZero"/>
        <c:auto val="1"/>
        <c:lblAlgn val="ctr"/>
        <c:lblOffset val="100"/>
        <c:tickMarkSkip val="1"/>
        <c:noMultiLvlLbl val="0"/>
      </c:catAx>
      <c:valAx>
        <c:axId val="122094720"/>
        <c:scaling>
          <c:orientation val="minMax"/>
          <c:max val="16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22416512"/>
        <c:crosses val="autoZero"/>
        <c:crossBetween val="between"/>
        <c:majorUnit val="200"/>
        <c:minorUnit val="10"/>
      </c:valAx>
      <c:spPr>
        <a:noFill/>
      </c:spPr>
    </c:plotArea>
    <c:legend>
      <c:legendPos val="t"/>
      <c:layout>
        <c:manualLayout>
          <c:xMode val="edge"/>
          <c:yMode val="edge"/>
          <c:x val="2.7105585011627065E-2"/>
          <c:y val="0"/>
          <c:w val="0.49023599868213874"/>
          <c:h val="0.31549554784160921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 Narrow" panose="020B0606020202030204" pitchFamily="34" charset="0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 b="1" i="0" u="none" strike="noStrike" baseline="0">
              <a:solidFill>
                <a:srgbClr val="005AAB"/>
              </a:solidFill>
              <a:latin typeface="Arial Narrow"/>
              <a:ea typeface="Arial Narrow"/>
              <a:cs typeface="Arial Narrow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'Программы двух дипломов'!$B$28</c:f>
              <c:strCache>
                <c:ptCount val="1"/>
                <c:pt idx="0">
                  <c:v>Percent of Foreign Students</c:v>
                </c:pt>
              </c:strCache>
            </c:strRef>
          </c:tx>
          <c:spPr>
            <a:solidFill>
              <a:srgbClr val="9E7EB9"/>
            </a:solidFill>
            <a:ln>
              <a:solidFill>
                <a:srgbClr val="9E7EB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'Программы двух дипломов'!$D$27:$I$27</c:f>
              <c:strCache>
                <c:ptCount val="6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</c:strCache>
            </c:strRef>
          </c:cat>
          <c:val>
            <c:numRef>
              <c:f>'Программы двух дипломов'!$D$28:$I$28</c:f>
              <c:numCache>
                <c:formatCode>General</c:formatCode>
                <c:ptCount val="6"/>
                <c:pt idx="0">
                  <c:v>0.9</c:v>
                </c:pt>
                <c:pt idx="1">
                  <c:v>1.5</c:v>
                </c:pt>
                <c:pt idx="2">
                  <c:v>1.6</c:v>
                </c:pt>
                <c:pt idx="3">
                  <c:v>1.7</c:v>
                </c:pt>
                <c:pt idx="4">
                  <c:v>2</c:v>
                </c:pt>
                <c:pt idx="5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031552"/>
        <c:axId val="107041536"/>
      </c:barChart>
      <c:catAx>
        <c:axId val="10703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107041536"/>
        <c:crosses val="autoZero"/>
        <c:auto val="1"/>
        <c:lblAlgn val="ctr"/>
        <c:lblOffset val="100"/>
        <c:noMultiLvlLbl val="0"/>
      </c:catAx>
      <c:valAx>
        <c:axId val="10704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03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00490918016692E-2"/>
          <c:y val="0.38827925925975609"/>
          <c:w val="0.93176239567992147"/>
          <c:h val="0.532491060690716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'[Графики для презентации-4.xlsx]Мобильность'!$B$3</c:f>
              <c:strCache>
                <c:ptCount val="1"/>
                <c:pt idx="0">
                  <c:v>Number of students in long-term mobility programs</c:v>
                </c:pt>
              </c:strCache>
            </c:strRef>
          </c:tx>
          <c:spPr>
            <a:solidFill>
              <a:srgbClr val="00AB00"/>
            </a:solidFill>
            <a:ln>
              <a:solidFill>
                <a:srgbClr val="00AB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'[Графики для презентации-4.xlsx]Мобильность'!$D$2:$G$2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'[Графики для презентации-4.xlsx]Мобильность'!$D$3:$G$3</c:f>
              <c:numCache>
                <c:formatCode>General</c:formatCode>
                <c:ptCount val="4"/>
                <c:pt idx="0">
                  <c:v>32</c:v>
                </c:pt>
                <c:pt idx="1">
                  <c:v>86</c:v>
                </c:pt>
                <c:pt idx="2">
                  <c:v>402</c:v>
                </c:pt>
                <c:pt idx="3">
                  <c:v>389</c:v>
                </c:pt>
              </c:numCache>
            </c:numRef>
          </c:val>
        </c:ser>
        <c:ser>
          <c:idx val="1"/>
          <c:order val="1"/>
          <c:tx>
            <c:strRef>
              <c:f>'[Графики для презентации-4.xlsx]Мобильность'!$B$4</c:f>
              <c:strCache>
                <c:ptCount val="1"/>
                <c:pt idx="0">
                  <c:v>Number of students in short-term mobility programs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'[Графики для презентации-4.xlsx]Мобильность'!$D$2:$G$2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'[Графики для презентации-4.xlsx]Мобильность'!$D$4:$G$4</c:f>
              <c:numCache>
                <c:formatCode>General</c:formatCode>
                <c:ptCount val="4"/>
                <c:pt idx="0">
                  <c:v>48</c:v>
                </c:pt>
                <c:pt idx="1">
                  <c:v>94</c:v>
                </c:pt>
                <c:pt idx="2">
                  <c:v>152</c:v>
                </c:pt>
                <c:pt idx="3">
                  <c:v>231</c:v>
                </c:pt>
              </c:numCache>
            </c:numRef>
          </c:val>
        </c:ser>
        <c:ser>
          <c:idx val="2"/>
          <c:order val="2"/>
          <c:tx>
            <c:strRef>
              <c:f>'[Графики для презентации-4.xlsx]Мобильность'!$B$5</c:f>
              <c:strCache>
                <c:ptCount val="1"/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'[Графики для презентации-4.xlsx]Мобильность'!$D$2:$G$2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'[Графики для презентации-4.xlsx]Мобильность'!$D$5:$G$5</c:f>
              <c:numCache>
                <c:formatCode>General</c:formatCode>
                <c:ptCount val="4"/>
                <c:pt idx="0">
                  <c:v>80</c:v>
                </c:pt>
                <c:pt idx="1">
                  <c:v>180</c:v>
                </c:pt>
                <c:pt idx="2">
                  <c:v>554</c:v>
                </c:pt>
                <c:pt idx="3">
                  <c:v>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956288"/>
        <c:axId val="106957824"/>
      </c:barChart>
      <c:catAx>
        <c:axId val="10695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6957824"/>
        <c:crosses val="autoZero"/>
        <c:auto val="1"/>
        <c:lblAlgn val="ctr"/>
        <c:lblOffset val="100"/>
        <c:noMultiLvlLbl val="0"/>
      </c:catAx>
      <c:valAx>
        <c:axId val="106957824"/>
        <c:scaling>
          <c:orientation val="minMax"/>
          <c:max val="650"/>
        </c:scaling>
        <c:delete val="1"/>
        <c:axPos val="l"/>
        <c:numFmt formatCode="General" sourceLinked="1"/>
        <c:majorTickMark val="out"/>
        <c:minorTickMark val="none"/>
        <c:tickLblPos val="none"/>
        <c:crossAx val="106956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4421151553831875E-2"/>
          <c:y val="7.6595786340852137E-2"/>
          <c:w val="0.74039151613248033"/>
          <c:h val="0.28826852286967419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98693491595818E-2"/>
          <c:y val="0.12575143088475843"/>
          <c:w val="0.97150130650840427"/>
          <c:h val="0.829191871274734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'Мобильность (2)'!$B$3</c:f>
              <c:strCache>
                <c:ptCount val="1"/>
                <c:pt idx="0">
                  <c:v>Number of students in long-term mobility programs</c:v>
                </c:pt>
              </c:strCache>
            </c:strRef>
          </c:tx>
          <c:spPr>
            <a:solidFill>
              <a:srgbClr val="F58220"/>
            </a:solidFill>
            <a:ln>
              <a:solidFill>
                <a:srgbClr val="F5822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'Мобильность (2)'!$D$2:$G$2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'Мобильность (2)'!$D$3:$G$3</c:f>
              <c:numCache>
                <c:formatCode>General</c:formatCode>
                <c:ptCount val="4"/>
                <c:pt idx="0">
                  <c:v>54</c:v>
                </c:pt>
                <c:pt idx="1">
                  <c:v>95</c:v>
                </c:pt>
                <c:pt idx="2">
                  <c:v>152</c:v>
                </c:pt>
                <c:pt idx="3">
                  <c:v>264</c:v>
                </c:pt>
              </c:numCache>
            </c:numRef>
          </c:val>
        </c:ser>
        <c:ser>
          <c:idx val="1"/>
          <c:order val="1"/>
          <c:tx>
            <c:strRef>
              <c:f>'Мобильность (2)'!$B$4</c:f>
              <c:strCache>
                <c:ptCount val="1"/>
                <c:pt idx="0">
                  <c:v>Number of students in short-term mobility programs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  <a:ln>
              <a:solidFill>
                <a:schemeClr val="tx2">
                  <a:lumMod val="9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'Мобильность (2)'!$D$2:$G$2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'Мобильность (2)'!$D$4:$G$4</c:f>
              <c:numCache>
                <c:formatCode>General</c:formatCode>
                <c:ptCount val="4"/>
                <c:pt idx="0">
                  <c:v>66</c:v>
                </c:pt>
                <c:pt idx="1">
                  <c:v>161</c:v>
                </c:pt>
                <c:pt idx="2">
                  <c:v>217</c:v>
                </c:pt>
                <c:pt idx="3">
                  <c:v>148</c:v>
                </c:pt>
              </c:numCache>
            </c:numRef>
          </c:val>
        </c:ser>
        <c:ser>
          <c:idx val="2"/>
          <c:order val="2"/>
          <c:tx>
            <c:strRef>
              <c:f>'Мобильность (2)'!$B$5</c:f>
              <c:strCache>
                <c:ptCount val="1"/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'Мобильность (2)'!$D$2:$G$2</c:f>
              <c:strCache>
                <c:ptCount val="4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</c:strCache>
            </c:strRef>
          </c:cat>
          <c:val>
            <c:numRef>
              <c:f>'Мобильность (2)'!$D$5:$G$5</c:f>
              <c:numCache>
                <c:formatCode>General</c:formatCode>
                <c:ptCount val="4"/>
                <c:pt idx="0">
                  <c:v>120</c:v>
                </c:pt>
                <c:pt idx="1">
                  <c:v>256</c:v>
                </c:pt>
                <c:pt idx="2">
                  <c:v>369</c:v>
                </c:pt>
                <c:pt idx="3">
                  <c:v>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990208"/>
        <c:axId val="107000192"/>
      </c:barChart>
      <c:catAx>
        <c:axId val="10699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000192"/>
        <c:crosses val="autoZero"/>
        <c:auto val="1"/>
        <c:lblAlgn val="ctr"/>
        <c:lblOffset val="100"/>
        <c:noMultiLvlLbl val="0"/>
      </c:catAx>
      <c:valAx>
        <c:axId val="107000192"/>
        <c:scaling>
          <c:orientation val="minMax"/>
          <c:max val="650"/>
        </c:scaling>
        <c:delete val="1"/>
        <c:axPos val="l"/>
        <c:numFmt formatCode="General" sourceLinked="1"/>
        <c:majorTickMark val="out"/>
        <c:minorTickMark val="none"/>
        <c:tickLblPos val="none"/>
        <c:crossAx val="106990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8843998681997388E-2"/>
          <c:y val="0.12803173466952994"/>
          <c:w val="0.93500527775755649"/>
          <c:h val="0.20530326890956813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139206507159601E-3"/>
          <c:y val="4.1119680395871903E-2"/>
          <c:w val="0.96263269639066096"/>
          <c:h val="0.89196433129051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'Доходы ДПО'!$B$1</c:f>
              <c:strCache>
                <c:ptCount val="1"/>
                <c:pt idx="0">
                  <c:v>Moscow</c:v>
                </c:pt>
              </c:strCache>
            </c:strRef>
          </c:tx>
          <c:spPr>
            <a:solidFill>
              <a:srgbClr val="005AAB"/>
            </a:solidFill>
            <a:ln>
              <a:solidFill>
                <a:srgbClr val="005AAB"/>
              </a:solidFill>
            </a:ln>
            <a:effectLst>
              <a:glow rad="63500">
                <a:srgbClr val="C0504D">
                  <a:satMod val="175000"/>
                  <a:alpha val="40000"/>
                </a:srgbClr>
              </a:glow>
            </a:effectLst>
          </c:spPr>
          <c:invertIfNegative val="0"/>
          <c:dLbls>
            <c:dLbl>
              <c:idx val="0"/>
              <c:layout>
                <c:manualLayout>
                  <c:x val="-3.7844293676486999E-3"/>
                  <c:y val="-3.505936627336290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69</a:t>
                    </a:r>
                    <a:r>
                      <a:rPr lang="ru-RU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7,4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715</a:t>
                    </a:r>
                    <a:r>
                      <a:rPr lang="ru-RU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641768402802899E-4"/>
                  <c:y val="-2.022425433218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'Доходы ДПО'!$A$2:$A$6</c:f>
              <c:numCache>
                <c:formatCode>General</c:formatCode>
                <c:ptCount val="3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</c:numCache>
            </c:numRef>
          </c:cat>
          <c:val>
            <c:numRef>
              <c:f>'Доходы ДПО'!$B$2:$B$6</c:f>
              <c:numCache>
                <c:formatCode>0.0</c:formatCode>
                <c:ptCount val="3"/>
                <c:pt idx="0">
                  <c:v>571.5</c:v>
                </c:pt>
                <c:pt idx="1">
                  <c:v>697.4</c:v>
                </c:pt>
                <c:pt idx="2">
                  <c:v>715.1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766528"/>
        <c:axId val="107768064"/>
      </c:barChart>
      <c:catAx>
        <c:axId val="10776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107768064"/>
        <c:crosses val="autoZero"/>
        <c:auto val="1"/>
        <c:lblAlgn val="ctr"/>
        <c:lblOffset val="100"/>
        <c:noMultiLvlLbl val="0"/>
      </c:catAx>
      <c:valAx>
        <c:axId val="1077680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07766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0435865852285699E-2"/>
          <c:y val="1.50277915248474E-3"/>
          <c:w val="0.297733061507788"/>
          <c:h val="0.12220212029632101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 Narrow"/>
              <a:cs typeface="Arial Narrow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198877983853919E-2"/>
          <c:y val="0.2452614652218752"/>
          <c:w val="0.89473061574040369"/>
          <c:h val="0.61405220304799402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'[Копия Копия для слайдов 3542.xlsx]объем НИОКР'!$D$10</c:f>
              <c:strCache>
                <c:ptCount val="1"/>
                <c:pt idx="0">
                  <c:v>Fundamental research commissioned by the state 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'[Копия Копия для слайдов 3542.xlsx]объем НИОКР'!$G$2:$N$2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'[Копия Копия для слайдов 3542.xlsx]объем НИОКР'!$G$10:$N$10</c:f>
              <c:numCache>
                <c:formatCode>#,##0.0</c:formatCode>
                <c:ptCount val="6"/>
                <c:pt idx="0">
                  <c:v>126.4727</c:v>
                </c:pt>
                <c:pt idx="1">
                  <c:v>428.375</c:v>
                </c:pt>
                <c:pt idx="2">
                  <c:v>483.5850911</c:v>
                </c:pt>
                <c:pt idx="3">
                  <c:v>883.21319699000003</c:v>
                </c:pt>
                <c:pt idx="4">
                  <c:v>681.5</c:v>
                </c:pt>
                <c:pt idx="5">
                  <c:v>710.7</c:v>
                </c:pt>
              </c:numCache>
            </c:numRef>
          </c:val>
        </c:ser>
        <c:ser>
          <c:idx val="1"/>
          <c:order val="2"/>
          <c:tx>
            <c:strRef>
              <c:f>'[Копия Копия для слайдов 3542.xlsx]объем НИОКР'!$D$11</c:f>
              <c:strCache>
                <c:ptCount val="1"/>
                <c:pt idx="0">
                  <c:v>Target subsidies for research (international labs, "Research Personnel" Federal Target Program, Presidential Grants)</c:v>
                </c:pt>
              </c:strCache>
            </c:strRef>
          </c:tx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'[Копия Копия для слайдов 3542.xlsx]объем НИОКР'!$G$2:$N$2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'[Копия Копия для слайдов 3542.xlsx]объем НИОКР'!$G$11:$N$11</c:f>
              <c:numCache>
                <c:formatCode>General</c:formatCode>
                <c:ptCount val="6"/>
                <c:pt idx="3" formatCode="#,##0.0">
                  <c:v>135.655</c:v>
                </c:pt>
                <c:pt idx="4" formatCode="#,##0.0">
                  <c:v>255.36340939000002</c:v>
                </c:pt>
                <c:pt idx="5" formatCode="#,##0.0">
                  <c:v>246.495</c:v>
                </c:pt>
              </c:numCache>
            </c:numRef>
          </c:val>
        </c:ser>
        <c:ser>
          <c:idx val="2"/>
          <c:order val="3"/>
          <c:tx>
            <c:strRef>
              <c:f>'[Копия Копия для слайдов 3542.xlsx]объем НИОКР'!$D$12</c:f>
              <c:strCache>
                <c:ptCount val="1"/>
                <c:pt idx="0">
                  <c:v>HSE expenditures on research (Academic Fund, resources of faculties, Applied Research Development Fund)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494470774091628E-2"/>
                  <c:y val="-7.44878957169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'[Копия Копия для слайдов 3542.xlsx]объем НИОКР'!$G$2:$N$2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'[Копия Копия для слайдов 3542.xlsx]объем НИОКР'!$G$12:$N$12</c:f>
              <c:numCache>
                <c:formatCode>#,##0.0</c:formatCode>
                <c:ptCount val="6"/>
                <c:pt idx="0">
                  <c:v>79.094899999999996</c:v>
                </c:pt>
                <c:pt idx="1">
                  <c:v>89.966099999999997</c:v>
                </c:pt>
                <c:pt idx="2">
                  <c:v>154.4504</c:v>
                </c:pt>
                <c:pt idx="3">
                  <c:v>160.6302</c:v>
                </c:pt>
                <c:pt idx="4">
                  <c:v>173.42869999999999</c:v>
                </c:pt>
                <c:pt idx="5">
                  <c:v>250.58459999999999</c:v>
                </c:pt>
              </c:numCache>
            </c:numRef>
          </c:val>
        </c:ser>
        <c:ser>
          <c:idx val="4"/>
          <c:order val="4"/>
          <c:tx>
            <c:strRef>
              <c:f>'[Копия Копия для слайдов 3542.xlsx]объем НИОКР'!$D$13</c:f>
              <c:strCache>
                <c:ptCount val="1"/>
                <c:pt idx="0">
                  <c:v>Applied research (not counting target subsidies for research)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'[Копия Копия для слайдов 3542.xlsx]объем НИОКР'!$G$2:$N$2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'[Копия Копия для слайдов 3542.xlsx]объем НИОКР'!$G$13:$N$13</c:f>
              <c:numCache>
                <c:formatCode>#,##0.0</c:formatCode>
                <c:ptCount val="6"/>
                <c:pt idx="0">
                  <c:v>772.56160332000002</c:v>
                </c:pt>
                <c:pt idx="1">
                  <c:v>693.63313646999995</c:v>
                </c:pt>
                <c:pt idx="2">
                  <c:v>846.40261739000005</c:v>
                </c:pt>
                <c:pt idx="3">
                  <c:v>1126.75604905</c:v>
                </c:pt>
                <c:pt idx="4">
                  <c:v>1458.2075558500001</c:v>
                </c:pt>
                <c:pt idx="5">
                  <c:v>1520.80860031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141184"/>
        <c:axId val="108151168"/>
      </c:barChart>
      <c:lineChart>
        <c:grouping val="standard"/>
        <c:varyColors val="0"/>
        <c:ser>
          <c:idx val="3"/>
          <c:order val="0"/>
          <c:tx>
            <c:strRef>
              <c:f>'[Копия Копия для слайдов 3542.xlsx]объем НИОКР'!$D$34</c:f>
              <c:strCache>
                <c:ptCount val="1"/>
                <c:pt idx="0">
                  <c:v>Number of researchers</c:v>
                </c:pt>
              </c:strCache>
            </c:strRef>
          </c:tx>
          <c:dLbls>
            <c:dLbl>
              <c:idx val="0"/>
              <c:layout>
                <c:manualLayout>
                  <c:x val="1.8957345971563982E-2"/>
                  <c:y val="-2.731222842954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537124802527645E-2"/>
                  <c:y val="-4.2209807572936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856240126382307E-2"/>
                  <c:y val="-3.724394785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696682464454975E-2"/>
                  <c:y val="-3.476101800124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238509285865332E-2"/>
                  <c:y val="-6.226190999868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113893346270222E-2"/>
                  <c:y val="-4.564622159660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4">
                  <a:lumMod val="7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'[Копия Копия для слайдов 3542.xlsx]объем НИОКР'!$G$2:$N$2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'[Копия Копия для слайдов 3542.xlsx]объем НИОКР'!$E$34:$N$34</c:f>
              <c:numCache>
                <c:formatCode>General</c:formatCode>
                <c:ptCount val="6"/>
                <c:pt idx="0">
                  <c:v>379</c:v>
                </c:pt>
                <c:pt idx="1">
                  <c:v>406</c:v>
                </c:pt>
                <c:pt idx="2">
                  <c:v>481</c:v>
                </c:pt>
                <c:pt idx="3">
                  <c:v>588</c:v>
                </c:pt>
                <c:pt idx="4">
                  <c:v>673</c:v>
                </c:pt>
                <c:pt idx="5">
                  <c:v>889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54240"/>
        <c:axId val="108152704"/>
      </c:lineChart>
      <c:catAx>
        <c:axId val="10814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8151168"/>
        <c:crosses val="autoZero"/>
        <c:auto val="1"/>
        <c:lblAlgn val="ctr"/>
        <c:lblOffset val="100"/>
        <c:noMultiLvlLbl val="0"/>
      </c:catAx>
      <c:valAx>
        <c:axId val="108151168"/>
        <c:scaling>
          <c:orientation val="minMax"/>
          <c:max val="28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noFill/>
              </a:defRPr>
            </a:pPr>
            <a:endParaRPr lang="ru-RU"/>
          </a:p>
        </c:txPr>
        <c:crossAx val="108141184"/>
        <c:crosses val="autoZero"/>
        <c:crossBetween val="between"/>
      </c:valAx>
      <c:valAx>
        <c:axId val="1081527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noFill/>
              </a:defRPr>
            </a:pPr>
            <a:endParaRPr lang="ru-RU"/>
          </a:p>
        </c:txPr>
        <c:crossAx val="108154240"/>
        <c:crosses val="max"/>
        <c:crossBetween val="between"/>
      </c:valAx>
      <c:catAx>
        <c:axId val="10815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8152704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t"/>
      <c:layout>
        <c:manualLayout>
          <c:xMode val="edge"/>
          <c:yMode val="edge"/>
          <c:x val="5.7863318033113162E-2"/>
          <c:y val="1.4897579143389199E-2"/>
          <c:w val="0.88427336393377365"/>
          <c:h val="0.3916162993592280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implemented projects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1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'[Копия Наука.xlsx]количество проектов'!$B$5</c:f>
              <c:strCache>
                <c:ptCount val="1"/>
                <c:pt idx="0">
                  <c:v>Fundamental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7794194435439002E-2"/>
                  <c:y val="-4.8661800486617902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'[Копия Наука.xlsx]количество проектов'!$G$2:$L$2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'[Копия Наука.xlsx]количество проектов'!$G$5:$L$5</c:f>
              <c:numCache>
                <c:formatCode>General</c:formatCode>
                <c:ptCount val="6"/>
                <c:pt idx="0">
                  <c:v>31</c:v>
                </c:pt>
                <c:pt idx="1">
                  <c:v>85</c:v>
                </c:pt>
                <c:pt idx="2">
                  <c:v>88</c:v>
                </c:pt>
                <c:pt idx="3">
                  <c:v>123</c:v>
                </c:pt>
                <c:pt idx="4">
                  <c:v>117</c:v>
                </c:pt>
                <c:pt idx="5">
                  <c:v>140</c:v>
                </c:pt>
              </c:numCache>
            </c:numRef>
          </c:val>
        </c:ser>
        <c:ser>
          <c:idx val="1"/>
          <c:order val="1"/>
          <c:tx>
            <c:strRef>
              <c:f>'[Копия Наука.xlsx]количество проектов'!$B$4</c:f>
              <c:strCache>
                <c:ptCount val="1"/>
                <c:pt idx="0">
                  <c:v>Applied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'[Копия Наука.xlsx]количество проектов'!$G$2:$L$2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'[Копия Наука.xlsx]количество проектов'!$G$4:$L$4</c:f>
              <c:numCache>
                <c:formatCode>General</c:formatCode>
                <c:ptCount val="6"/>
                <c:pt idx="0">
                  <c:v>208</c:v>
                </c:pt>
                <c:pt idx="1">
                  <c:v>186</c:v>
                </c:pt>
                <c:pt idx="2">
                  <c:v>235</c:v>
                </c:pt>
                <c:pt idx="3">
                  <c:v>317</c:v>
                </c:pt>
                <c:pt idx="4">
                  <c:v>422</c:v>
                </c:pt>
                <c:pt idx="5">
                  <c:v>434</c:v>
                </c:pt>
              </c:numCache>
            </c:numRef>
          </c:val>
        </c:ser>
        <c:ser>
          <c:idx val="2"/>
          <c:order val="2"/>
          <c:tx>
            <c:strRef>
              <c:f>'[Копия Наука.xlsx]количество проектов'!$B$3</c:f>
              <c:strCache>
                <c:ptCount val="1"/>
              </c:strCache>
            </c:strRef>
          </c:tx>
          <c:spPr>
            <a:noFill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'[Копия Наука.xlsx]количество проектов'!$G$2:$L$2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'[Копия Наука.xlsx]количество проектов'!$G$3:$L$3</c:f>
              <c:numCache>
                <c:formatCode>General</c:formatCode>
                <c:ptCount val="6"/>
                <c:pt idx="0">
                  <c:v>239</c:v>
                </c:pt>
                <c:pt idx="1">
                  <c:v>271</c:v>
                </c:pt>
                <c:pt idx="2">
                  <c:v>323</c:v>
                </c:pt>
                <c:pt idx="3">
                  <c:v>440</c:v>
                </c:pt>
                <c:pt idx="4">
                  <c:v>539</c:v>
                </c:pt>
                <c:pt idx="5">
                  <c:v>574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325504"/>
        <c:axId val="108212608"/>
      </c:barChart>
      <c:catAx>
        <c:axId val="10832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08212608"/>
        <c:crosses val="autoZero"/>
        <c:auto val="1"/>
        <c:lblAlgn val="ctr"/>
        <c:lblOffset val="100"/>
        <c:noMultiLvlLbl val="0"/>
      </c:catAx>
      <c:valAx>
        <c:axId val="108212608"/>
        <c:scaling>
          <c:orientation val="minMax"/>
          <c:max val="6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08325504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1.5676287381156499E-2"/>
          <c:y val="0.13829262218135099"/>
          <c:w val="0.24463611757363701"/>
          <c:h val="0.18375692089583701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0.26871</cdr:x>
      <cdr:y>0</cdr:y>
    </cdr:from>
    <cdr:to>
      <cdr:x>0.51797</cdr:x>
      <cdr:y>0.06847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7985" y="-1412776"/>
          <a:ext cx="1909053" cy="338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>
              <a:latin typeface="Arial Narrow" panose="020B0606020202030204" pitchFamily="34" charset="0"/>
            </a:rPr>
            <a:t>Number of projects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0.13314</cdr:x>
      <cdr:y>0.5123</cdr:y>
    </cdr:from>
    <cdr:to>
      <cdr:x>0.21653</cdr:x>
      <cdr:y>0.55817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38250" y="3116035"/>
          <a:ext cx="775607" cy="278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0.03626</cdr:x>
      <cdr:y>0.48362</cdr:y>
    </cdr:from>
    <cdr:to>
      <cdr:x>0.17014</cdr:x>
      <cdr:y>0.54427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376" y="2188840"/>
          <a:ext cx="1101779" cy="274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rgbClr val="FF0000"/>
              </a:solidFill>
              <a:latin typeface="Arial Narrow" panose="020B0606020202030204" pitchFamily="34" charset="0"/>
            </a:rPr>
            <a:t>5 </a:t>
          </a:r>
          <a:r>
            <a:rPr lang="en-US" sz="1600" b="1" dirty="0">
              <a:solidFill>
                <a:srgbClr val="FF0000"/>
              </a:solidFill>
              <a:latin typeface="Arial Narrow" panose="020B0606020202030204" pitchFamily="34" charset="0"/>
            </a:rPr>
            <a:t>670,4</a:t>
          </a:r>
          <a:endParaRPr lang="ru-RU" sz="16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0.83124</cdr:x>
      <cdr:y>0.09028</cdr:y>
    </cdr:from>
    <cdr:to>
      <cdr:x>0.93624</cdr:x>
      <cdr:y>0.13543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840773" y="432025"/>
          <a:ext cx="864083" cy="21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FF0000"/>
              </a:solidFill>
              <a:latin typeface="Arial Narrow" panose="020B0606020202030204" pitchFamily="34" charset="0"/>
            </a:rPr>
            <a:t>11 913,7</a:t>
          </a:r>
          <a:endParaRPr lang="ru-RU" sz="1600" b="1" dirty="0">
            <a:solidFill>
              <a:srgbClr val="FF000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0.57061</cdr:x>
      <cdr:y>0.43134</cdr:y>
    </cdr:from>
    <cdr:to>
      <cdr:x>0.66091</cdr:x>
      <cdr:y>0.49686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6246" y="2160240"/>
          <a:ext cx="754311" cy="328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808**</a:t>
          </a:r>
        </a:p>
      </cdr:txBody>
    </cdr:sp>
  </cdr:relSizeAnchor>
  <cdr:relSizeAnchor xmlns:cdr="http://schemas.openxmlformats.org/drawingml/2006/chartDrawing">
    <cdr:from>
      <cdr:x>0.56199</cdr:x>
      <cdr:y>0.47447</cdr:y>
    </cdr:from>
    <cdr:to>
      <cdr:x>0.56199</cdr:x>
      <cdr:y>0.55933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694238" y="2376264"/>
          <a:ext cx="0" cy="42500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B05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0.56199</cdr:x>
      <cdr:y>0.44571</cdr:y>
    </cdr:from>
    <cdr:to>
      <cdr:x>0.56958</cdr:x>
      <cdr:y>0.47024</cdr:y>
    </cdr:to>
    <cdr:sp macro="" textlink="">
      <cdr:nvSpPr>
        <cdr:cNvPr id="4" name="Овал 3"/>
        <cdr:cNvSpPr/>
      </cdr:nvSpPr>
      <cdr:spPr>
        <a:xfrm xmlns:a="http://schemas.openxmlformats.org/drawingml/2006/main" flipH="1" flipV="1">
          <a:off x="4694238" y="2232248"/>
          <a:ext cx="63406" cy="122830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6B0F78-0BDD-4ED2-92CD-CCB10E6E85BA}" type="datetimeFigureOut">
              <a:rPr lang="ru-RU" altLang="ru-RU"/>
              <a:pPr/>
              <a:t>13.05.2014</a:t>
            </a:fld>
            <a:endParaRPr lang="ru-RU" alt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2D9185-850F-4B98-A156-BCB9C4ABFE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823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3315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ru-RU" altLang="ru-RU"/>
          </a:p>
        </p:txBody>
      </p:sp>
      <p:sp>
        <p:nvSpPr>
          <p:cNvPr id="1331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08050" y="741363"/>
            <a:ext cx="4953000" cy="371633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13318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3319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24081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9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2" name="Shape 9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8429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21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4" name="Shape 21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3223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31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5842" name="Shape 23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3" name="Shape 2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552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251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7890" name="Shape 25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1" name="Shape 25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7029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269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9938" name="Shape 27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39" name="Shape 2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977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8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41986" name="Shape 28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7" name="Shape 28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049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30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44034" name="Shape 30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5" name="Shape 30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580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32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46082" name="Shape 32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3" name="Shape 3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0212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33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48130" name="Shape 33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1" name="Shape 3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210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342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50178" name="Shape 34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79" name="Shape 34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0946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35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52226" name="Shape 35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7" name="Shape 35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04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0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17410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solidFill>
            <a:srgbClr val="FFFFFF"/>
          </a:solidFill>
          <a:ln w="9525">
            <a:miter lim="800000"/>
          </a:ln>
        </p:spPr>
      </p:sp>
      <p:sp>
        <p:nvSpPr>
          <p:cNvPr id="17411" name="Shape 104"/>
          <p:cNvSpPr txBox="1">
            <a:spLocks noGrp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Shape 105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50" tIns="44825" rIns="89650" bIns="44825" anchor="b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890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361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54274" name="Shape 36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5" name="Shape 36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0056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36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2" name="Shape 36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2839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37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8370" name="Shape 37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28636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39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18" name="Shape 40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308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41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6" name="Shape 41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933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42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4" name="Shape 42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15454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43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66562" name="Shape 43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3" name="Shape 43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842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44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8610" name="Shape 44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9092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44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0658" name="Shape 44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3872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45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2706" name="Shape 45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4424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1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58" name="Shape 11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9126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4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4754" name="Shape 46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26309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47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6802" name="Shape 47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42084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482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78850" name="Shape 4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8851" name="Shape 48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1119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48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898" name="Shape 49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7238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4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2946" name="Shape 4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622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5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4994" name="Shape 50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3990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hape 5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7042" name="Shape 51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82529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51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9090" name="Shape 51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38023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hape 52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1138" name="Shape 52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97370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52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93186" name="Shape 52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3187" name="Shape 5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8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1506" name="Shape 12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7" name="Shape 1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24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4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3554" name="Shape 14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5" name="Shape 14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70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5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5602" name="Shape 1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3" name="Shape 16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72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80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7650" name="Shape 18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1" name="Shape 18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915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202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9698" name="Shape 2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z="1800" dirty="0" smtClean="0"/>
          </a:p>
        </p:txBody>
      </p:sp>
      <p:sp>
        <p:nvSpPr>
          <p:cNvPr id="29699" name="Shape 20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932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210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1746" name="Shape 21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0" tIns="45575" rIns="91150" bIns="45575" numCol="1" anchor="t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7" name="Shape 2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150" tIns="45575" rIns="91150" bIns="4557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55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buClr>
                <a:srgbClr val="005AAB"/>
              </a:buClr>
              <a:buFont typeface="Arial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53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59632" y="188640"/>
            <a:ext cx="7704855" cy="8640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rgbClr val="005AAB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rgbClr val="505050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rgbClr val="505050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rgbClr val="505050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rgbClr val="505050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rgbClr val="505050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17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rgbClr val="005AAB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rgbClr val="505050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rgbClr val="505050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rgbClr val="505050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rgbClr val="505050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rgbClr val="505050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49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259632" y="188640"/>
            <a:ext cx="7704855" cy="8640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buClr>
                <a:srgbClr val="505050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rgbClr val="505050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rgbClr val="505050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rgbClr val="505050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rgbClr val="505050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5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35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259632" y="188640"/>
            <a:ext cx="7704855" cy="8640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rgbClr val="005AAB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59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259632" y="188640"/>
            <a:ext cx="7704855" cy="8640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54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59632" y="188640"/>
            <a:ext cx="7704855" cy="8640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rgbClr val="005AAB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36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05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046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1258888" y="188913"/>
            <a:ext cx="7705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ru-RU" alt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ru-RU" altLang="ru-RU"/>
          </a:p>
        </p:txBody>
      </p:sp>
      <p:pic>
        <p:nvPicPr>
          <p:cNvPr id="1031" name="Shape 14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375"/>
            <a:ext cx="10795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Shape 15"/>
          <p:cNvSpPr>
            <a:spLocks noChangeArrowheads="1"/>
          </p:cNvSpPr>
          <p:nvPr/>
        </p:nvSpPr>
        <p:spPr bwMode="auto">
          <a:xfrm>
            <a:off x="1258888" y="1123950"/>
            <a:ext cx="7705725" cy="73025"/>
          </a:xfrm>
          <a:prstGeom prst="rect">
            <a:avLst/>
          </a:prstGeom>
          <a:solidFill>
            <a:srgbClr val="005A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33" name="Shape 16"/>
          <p:cNvSpPr>
            <a:spLocks noChangeArrowheads="1"/>
          </p:cNvSpPr>
          <p:nvPr/>
        </p:nvSpPr>
        <p:spPr bwMode="auto">
          <a:xfrm>
            <a:off x="179388" y="6381750"/>
            <a:ext cx="8785225" cy="71438"/>
          </a:xfrm>
          <a:prstGeom prst="rect">
            <a:avLst/>
          </a:prstGeom>
          <a:solidFill>
            <a:srgbClr val="005A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>
              <a:buSzPct val="25000"/>
            </a:pPr>
            <a:r>
              <a:rPr lang="ru-RU" altLang="ru-RU" sz="5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НАЦИОНАЛЬНЫЙ ИССЛЕДОВАТЕЛЬСКИЙ УНИВЕРСИТЕТ «ВЫСШАЯ ШКОЛА ЭКОНОМИКИ» 2014 г.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6.xml"/><Relationship Id="rId5" Type="http://schemas.openxmlformats.org/officeDocument/2006/relationships/image" Target="../media/image8.png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87"/>
          <p:cNvSpPr txBox="1">
            <a:spLocks noChangeArrowheads="1"/>
          </p:cNvSpPr>
          <p:nvPr/>
        </p:nvSpPr>
        <p:spPr bwMode="auto">
          <a:xfrm>
            <a:off x="395288" y="2060575"/>
            <a:ext cx="84248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00" tIns="50950" rIns="101900" bIns="5095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endParaRPr lang="en-US" altLang="ru-RU" sz="3500" b="1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r>
              <a:rPr lang="en-US" altLang="ru-RU" sz="3500" b="1" dirty="0" smtClean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HSE </a:t>
            </a:r>
            <a:r>
              <a:rPr lang="en-US" altLang="ru-RU" sz="3500" b="1" dirty="0" smtClean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DEVELOPMENT </a:t>
            </a:r>
            <a:r>
              <a:rPr lang="en-US" altLang="ru-RU" sz="3500" b="1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PROGRAM </a:t>
            </a:r>
            <a:endParaRPr lang="en-US" altLang="ru-RU" sz="3500" b="1" dirty="0" smtClean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r>
              <a:rPr lang="en-US" altLang="ru-RU" sz="3500" b="1" dirty="0" smtClean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IMPLEMENTATION </a:t>
            </a:r>
            <a:r>
              <a:rPr lang="en-US" altLang="ru-RU" sz="3500" b="1" dirty="0" smtClean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REPORT</a:t>
            </a:r>
            <a:endParaRPr lang="en-US" altLang="ru-RU" sz="3500" b="1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r>
              <a:rPr lang="en-US" altLang="ru-RU" sz="3500" b="1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2009-2013</a:t>
            </a:r>
          </a:p>
          <a:p>
            <a:pPr>
              <a:buSzPct val="25000"/>
            </a:pPr>
            <a:endParaRPr lang="ru-RU" altLang="ru-RU" sz="3500" b="1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14338" name="Shape 88"/>
          <p:cNvSpPr txBox="1">
            <a:spLocks noChangeArrowheads="1"/>
          </p:cNvSpPr>
          <p:nvPr/>
        </p:nvSpPr>
        <p:spPr bwMode="auto">
          <a:xfrm>
            <a:off x="5580063" y="4489450"/>
            <a:ext cx="302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2800" b="1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Y. Kuzminov</a:t>
            </a:r>
            <a:endParaRPr lang="ru-RU" altLang="ru-RU" sz="2800" b="1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14339" name="Shape 89"/>
          <p:cNvSpPr txBox="1">
            <a:spLocks noChangeArrowheads="1"/>
          </p:cNvSpPr>
          <p:nvPr/>
        </p:nvSpPr>
        <p:spPr bwMode="auto">
          <a:xfrm>
            <a:off x="1403350" y="188913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National Research University </a:t>
            </a:r>
          </a:p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Higher School of Economics</a:t>
            </a:r>
            <a:endParaRPr lang="ru-RU" altLang="ru-RU" sz="2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214"/>
          <p:cNvSpPr txBox="1">
            <a:spLocks noChangeArrowheads="1"/>
          </p:cNvSpPr>
          <p:nvPr/>
        </p:nvSpPr>
        <p:spPr bwMode="auto">
          <a:xfrm>
            <a:off x="508000" y="1844675"/>
            <a:ext cx="8424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00" tIns="50950" rIns="101900" bIns="5095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3500" b="1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RESEARCH</a:t>
            </a:r>
            <a:endParaRPr lang="ru-RU" altLang="ru-RU" sz="3500" b="1">
              <a:solidFill>
                <a:srgbClr val="0070C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770" name="Shape 215"/>
          <p:cNvSpPr txBox="1">
            <a:spLocks noChangeArrowheads="1"/>
          </p:cNvSpPr>
          <p:nvPr/>
        </p:nvSpPr>
        <p:spPr bwMode="auto">
          <a:xfrm>
            <a:off x="1403350" y="188913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National Research University </a:t>
            </a:r>
          </a:p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Higher School of Economics</a:t>
            </a:r>
            <a:endParaRPr lang="ru-RU" altLang="ru-RU" sz="2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584382"/>
              </p:ext>
            </p:extLst>
          </p:nvPr>
        </p:nvGraphicFramePr>
        <p:xfrm>
          <a:off x="539512" y="1206930"/>
          <a:ext cx="8039100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17" name="Shape 220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Volume of R&amp;D (million rubles)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34818" name="Shape 22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34819" name="Shape 222"/>
          <p:cNvSpPr txBox="1">
            <a:spLocks noChangeArrowheads="1"/>
          </p:cNvSpPr>
          <p:nvPr/>
        </p:nvSpPr>
        <p:spPr bwMode="auto">
          <a:xfrm>
            <a:off x="250825" y="5759450"/>
            <a:ext cx="8713788" cy="642938"/>
          </a:xfrm>
          <a:prstGeom prst="rect">
            <a:avLst/>
          </a:prstGeom>
          <a:solidFill>
            <a:srgbClr val="50B848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144000" rIns="72000" bIns="144000"/>
          <a:lstStyle>
            <a:lvl1pPr marL="179388" indent="-15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spcAft>
                <a:spcPts val="300"/>
              </a:spcAft>
              <a:buSzPct val="25000"/>
            </a:pPr>
            <a:r>
              <a:rPr lang="en-US" altLang="ru-RU" sz="1600">
                <a:latin typeface="Arial Narrow" pitchFamily="34" charset="0"/>
                <a:sym typeface="Arial Narrow" pitchFamily="34" charset="0"/>
              </a:rPr>
              <a:t>In the total volume of R&amp;D, HSE ranks </a:t>
            </a:r>
            <a:r>
              <a:rPr lang="en-US" altLang="ru-RU" sz="1600" b="1">
                <a:solidFill>
                  <a:srgbClr val="00CC00"/>
                </a:solidFill>
                <a:latin typeface="Arial Narrow" pitchFamily="34" charset="0"/>
                <a:sym typeface="Arial Narrow" pitchFamily="34" charset="0"/>
              </a:rPr>
              <a:t>third</a:t>
            </a:r>
            <a:r>
              <a:rPr lang="en-US" altLang="ru-RU" sz="1600" b="1">
                <a:latin typeface="Arial Narrow" pitchFamily="34" charset="0"/>
                <a:sym typeface="Arial Narrow" pitchFamily="34" charset="0"/>
              </a:rPr>
              <a:t> </a:t>
            </a:r>
            <a:r>
              <a:rPr lang="en-US" altLang="ru-RU" sz="1600">
                <a:latin typeface="Arial Narrow" pitchFamily="34" charset="0"/>
                <a:sym typeface="Arial Narrow" pitchFamily="34" charset="0"/>
              </a:rPr>
              <a:t>among Russian universities after Moscow State University and Bauman Moscow Technical University</a:t>
            </a:r>
            <a:endParaRPr lang="ru-RU" altLang="ru-RU" sz="1600">
              <a:latin typeface="Arial Narrow" pitchFamily="34" charset="0"/>
              <a:sym typeface="Arial Narrow" pitchFamily="34" charset="0"/>
            </a:endParaRPr>
          </a:p>
        </p:txBody>
      </p:sp>
      <p:pic>
        <p:nvPicPr>
          <p:cNvPr id="34820" name="Shape 22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0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Shape 224"/>
          <p:cNvGrpSpPr>
            <a:grpSpLocks/>
          </p:cNvGrpSpPr>
          <p:nvPr/>
        </p:nvGrpSpPr>
        <p:grpSpPr bwMode="auto">
          <a:xfrm>
            <a:off x="284167" y="3416300"/>
            <a:ext cx="2487635" cy="461963"/>
            <a:chOff x="9612560" y="1854301"/>
            <a:chExt cx="2488285" cy="461664"/>
          </a:xfrm>
        </p:grpSpPr>
        <p:sp>
          <p:nvSpPr>
            <p:cNvPr id="34825" name="Shape 225"/>
            <p:cNvSpPr txBox="1">
              <a:spLocks noChangeArrowheads="1"/>
            </p:cNvSpPr>
            <p:nvPr/>
          </p:nvSpPr>
          <p:spPr bwMode="auto">
            <a:xfrm>
              <a:off x="9830687" y="1854301"/>
              <a:ext cx="227015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en-US" altLang="ru-RU" sz="2400" b="1" dirty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b</a:t>
              </a:r>
              <a:r>
                <a:rPr lang="en-US" altLang="ru-RU" sz="2400" b="1" dirty="0" smtClean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y a factor of </a:t>
              </a:r>
              <a:r>
                <a:rPr lang="ru-RU" altLang="ru-RU" sz="2400" b="1" dirty="0" smtClean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2</a:t>
              </a:r>
              <a:r>
                <a:rPr lang="en-US" altLang="ru-RU" sz="2400" b="1" dirty="0" smtClean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.</a:t>
              </a:r>
              <a:r>
                <a:rPr lang="ru-RU" altLang="ru-RU" sz="2400" b="1" dirty="0" smtClean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7</a:t>
              </a:r>
              <a:endParaRPr lang="ru-RU" altLang="ru-RU" sz="2400" b="1" dirty="0">
                <a:solidFill>
                  <a:srgbClr val="50B848"/>
                </a:solidFill>
                <a:latin typeface="Arial Narrow" pitchFamily="34" charset="0"/>
                <a:sym typeface="Arial Narrow" pitchFamily="34" charset="0"/>
              </a:endParaRPr>
            </a:p>
          </p:txBody>
        </p:sp>
        <p:pic>
          <p:nvPicPr>
            <p:cNvPr id="34826" name="Shape 22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560" y="1937666"/>
              <a:ext cx="264159" cy="26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2" name="Shape 227"/>
          <p:cNvSpPr txBox="1">
            <a:spLocks noChangeArrowheads="1"/>
          </p:cNvSpPr>
          <p:nvPr/>
        </p:nvSpPr>
        <p:spPr bwMode="auto">
          <a:xfrm>
            <a:off x="1258888" y="4067175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>
                <a:solidFill>
                  <a:srgbClr val="FF0000"/>
                </a:solidFill>
                <a:latin typeface="Arial Narrow" pitchFamily="34" charset="0"/>
                <a:sym typeface="Arial Narrow" pitchFamily="34" charset="0"/>
              </a:rPr>
              <a:t>978,2</a:t>
            </a:r>
          </a:p>
        </p:txBody>
      </p:sp>
      <p:sp>
        <p:nvSpPr>
          <p:cNvPr id="34823" name="Shape 228"/>
          <p:cNvSpPr txBox="1">
            <a:spLocks noChangeArrowheads="1"/>
          </p:cNvSpPr>
          <p:nvPr/>
        </p:nvSpPr>
        <p:spPr bwMode="auto">
          <a:xfrm>
            <a:off x="7380288" y="2133600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ru-RU" altLang="ru-RU" sz="1800" b="1">
                <a:solidFill>
                  <a:srgbClr val="FF0000"/>
                </a:solidFill>
                <a:latin typeface="Arial Narrow" pitchFamily="34" charset="0"/>
                <a:sym typeface="Arial Narrow" pitchFamily="34" charset="0"/>
              </a:rPr>
              <a:t>2728,6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837923"/>
              </p:ext>
            </p:extLst>
          </p:nvPr>
        </p:nvGraphicFramePr>
        <p:xfrm>
          <a:off x="791072" y="1371600"/>
          <a:ext cx="8101408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5" name="Shape 235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Research Projects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36866" name="Shape 236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cxnSp>
        <p:nvCxnSpPr>
          <p:cNvPr id="36868" name="Shape 238"/>
          <p:cNvCxnSpPr>
            <a:cxnSpLocks noChangeShapeType="1"/>
          </p:cNvCxnSpPr>
          <p:nvPr/>
        </p:nvCxnSpPr>
        <p:spPr bwMode="auto">
          <a:xfrm rot="10800000" flipH="1">
            <a:off x="1615053" y="2146300"/>
            <a:ext cx="6442075" cy="749300"/>
          </a:xfrm>
          <a:prstGeom prst="straightConnector1">
            <a:avLst/>
          </a:prstGeom>
          <a:noFill/>
          <a:ln w="9525">
            <a:solidFill>
              <a:srgbClr val="953734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70" name="Shape 240"/>
          <p:cNvGrpSpPr>
            <a:grpSpLocks/>
          </p:cNvGrpSpPr>
          <p:nvPr/>
        </p:nvGrpSpPr>
        <p:grpSpPr bwMode="auto">
          <a:xfrm>
            <a:off x="2714624" y="2032000"/>
            <a:ext cx="3009502" cy="461963"/>
            <a:chOff x="9612560" y="1854301"/>
            <a:chExt cx="3007370" cy="461664"/>
          </a:xfrm>
        </p:grpSpPr>
        <p:sp>
          <p:nvSpPr>
            <p:cNvPr id="36878" name="Shape 241"/>
            <p:cNvSpPr txBox="1">
              <a:spLocks noChangeArrowheads="1"/>
            </p:cNvSpPr>
            <p:nvPr/>
          </p:nvSpPr>
          <p:spPr bwMode="auto">
            <a:xfrm>
              <a:off x="9830688" y="1854301"/>
              <a:ext cx="2789242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en-US" altLang="ru-RU" sz="2400" b="1" dirty="0" smtClean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by factor of </a:t>
              </a:r>
              <a:r>
                <a:rPr lang="ru-RU" altLang="ru-RU" sz="2400" b="1" dirty="0" smtClean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2</a:t>
              </a:r>
              <a:r>
                <a:rPr lang="en-US" altLang="ru-RU" sz="2400" b="1" dirty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.</a:t>
              </a:r>
              <a:r>
                <a:rPr lang="ru-RU" altLang="ru-RU" sz="2400" b="1" dirty="0" smtClean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4</a:t>
              </a:r>
              <a:endParaRPr lang="ru-RU" altLang="ru-RU" sz="2400" b="1" dirty="0">
                <a:solidFill>
                  <a:srgbClr val="50B848"/>
                </a:solidFill>
                <a:latin typeface="Arial Narrow" pitchFamily="34" charset="0"/>
                <a:sym typeface="Arial Narrow" pitchFamily="34" charset="0"/>
              </a:endParaRPr>
            </a:p>
          </p:txBody>
        </p:sp>
        <p:pic>
          <p:nvPicPr>
            <p:cNvPr id="36879" name="Shape 24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560" y="1937666"/>
              <a:ext cx="264159" cy="26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2" name="Shape 246"/>
          <p:cNvSpPr txBox="1">
            <a:spLocks noChangeArrowheads="1"/>
          </p:cNvSpPr>
          <p:nvPr/>
        </p:nvSpPr>
        <p:spPr bwMode="auto">
          <a:xfrm>
            <a:off x="698500" y="4437063"/>
            <a:ext cx="3403600" cy="1728787"/>
          </a:xfrm>
          <a:prstGeom prst="rect">
            <a:avLst/>
          </a:prstGeom>
          <a:solidFill>
            <a:srgbClr val="50B848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88000" rIns="72000" bIns="252000"/>
          <a:lstStyle>
            <a:lvl1pPr marL="179388" indent="-1588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spcAft>
                <a:spcPts val="300"/>
              </a:spcAft>
              <a:buSzPct val="25000"/>
            </a:pPr>
            <a:r>
              <a:rPr lang="en-US" altLang="ru-RU" sz="1600" dirty="0">
                <a:latin typeface="Arial Narrow" pitchFamily="34" charset="0"/>
                <a:sym typeface="Arial Narrow" pitchFamily="34" charset="0"/>
              </a:rPr>
              <a:t>The largest Eastern European research, educational, project work and consulting center in the social and economic sciences</a:t>
            </a:r>
            <a:endParaRPr lang="ru-RU" altLang="ru-RU" sz="1600" dirty="0">
              <a:latin typeface="Arial Narrow" pitchFamily="34" charset="0"/>
              <a:sym typeface="Arial Narrow" pitchFamily="34" charset="0"/>
            </a:endParaRPr>
          </a:p>
        </p:txBody>
      </p:sp>
      <p:pic>
        <p:nvPicPr>
          <p:cNvPr id="36873" name="Shape 24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5275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Shape 248"/>
          <p:cNvSpPr>
            <a:spLocks noChangeArrowheads="1"/>
          </p:cNvSpPr>
          <p:nvPr/>
        </p:nvSpPr>
        <p:spPr bwMode="auto">
          <a:xfrm>
            <a:off x="698500" y="4005263"/>
            <a:ext cx="3403600" cy="431800"/>
          </a:xfrm>
          <a:prstGeom prst="triangle">
            <a:avLst>
              <a:gd name="adj" fmla="val 50000"/>
            </a:avLst>
          </a:prstGeom>
          <a:solidFill>
            <a:srgbClr val="50B848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5" name="Shape 249"/>
          <p:cNvSpPr>
            <a:spLocks noChangeArrowheads="1"/>
          </p:cNvSpPr>
          <p:nvPr/>
        </p:nvSpPr>
        <p:spPr bwMode="auto">
          <a:xfrm rot="5400000">
            <a:off x="3448844" y="5080794"/>
            <a:ext cx="1738312" cy="431800"/>
          </a:xfrm>
          <a:prstGeom prst="triangle">
            <a:avLst>
              <a:gd name="adj" fmla="val 50000"/>
            </a:avLst>
          </a:prstGeom>
          <a:solidFill>
            <a:srgbClr val="50B848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055154"/>
              </p:ext>
            </p:extLst>
          </p:nvPr>
        </p:nvGraphicFramePr>
        <p:xfrm>
          <a:off x="4267200" y="4018074"/>
          <a:ext cx="4572000" cy="233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4355399" y="4383503"/>
            <a:ext cx="2199761" cy="461665"/>
            <a:chOff x="9612560" y="1854302"/>
            <a:chExt cx="219976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9830688" y="1854302"/>
              <a:ext cx="1981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by</a:t>
              </a:r>
              <a:r>
                <a:rPr lang="ru-RU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 </a:t>
              </a:r>
              <a:r>
                <a:rPr lang="en-US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factor of </a:t>
              </a:r>
              <a:r>
                <a:rPr lang="ru-RU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5</a:t>
              </a:r>
              <a:r>
                <a:rPr lang="en-US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.</a:t>
              </a:r>
              <a:r>
                <a:rPr lang="ru-RU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8</a:t>
              </a:r>
              <a:endParaRPr lang="ru-RU" sz="2400" b="1" dirty="0">
                <a:solidFill>
                  <a:srgbClr val="50B848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560" y="1937666"/>
              <a:ext cx="264160" cy="26416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11910"/>
              </p:ext>
            </p:extLst>
          </p:nvPr>
        </p:nvGraphicFramePr>
        <p:xfrm>
          <a:off x="1043608" y="1412776"/>
          <a:ext cx="7658883" cy="494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3" name="Shape 255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Fundamental Research Makeup 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38914" name="Shape 256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38916" name="Shape 258"/>
          <p:cNvSpPr txBox="1">
            <a:spLocks noChangeArrowheads="1"/>
          </p:cNvSpPr>
          <p:nvPr/>
        </p:nvSpPr>
        <p:spPr bwMode="auto">
          <a:xfrm>
            <a:off x="1331913" y="4652963"/>
            <a:ext cx="39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>
                <a:latin typeface="Arial Narrow" pitchFamily="34" charset="0"/>
                <a:sym typeface="Arial Narrow" pitchFamily="34" charset="0"/>
              </a:rPr>
              <a:t>31</a:t>
            </a:r>
          </a:p>
        </p:txBody>
      </p:sp>
      <p:sp>
        <p:nvSpPr>
          <p:cNvPr id="38917" name="Shape 259"/>
          <p:cNvSpPr txBox="1">
            <a:spLocks noChangeArrowheads="1"/>
          </p:cNvSpPr>
          <p:nvPr/>
        </p:nvSpPr>
        <p:spPr bwMode="auto">
          <a:xfrm>
            <a:off x="2579688" y="3205163"/>
            <a:ext cx="39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>
                <a:latin typeface="Arial Narrow" pitchFamily="34" charset="0"/>
                <a:sym typeface="Arial Narrow" pitchFamily="34" charset="0"/>
              </a:rPr>
              <a:t>85</a:t>
            </a:r>
          </a:p>
        </p:txBody>
      </p:sp>
      <p:sp>
        <p:nvSpPr>
          <p:cNvPr id="38918" name="Shape 260"/>
          <p:cNvSpPr txBox="1">
            <a:spLocks noChangeArrowheads="1"/>
          </p:cNvSpPr>
          <p:nvPr/>
        </p:nvSpPr>
        <p:spPr bwMode="auto">
          <a:xfrm>
            <a:off x="3798888" y="3071813"/>
            <a:ext cx="39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>
                <a:latin typeface="Arial Narrow" pitchFamily="34" charset="0"/>
                <a:sym typeface="Arial Narrow" pitchFamily="34" charset="0"/>
              </a:rPr>
              <a:t>88</a:t>
            </a:r>
          </a:p>
        </p:txBody>
      </p:sp>
      <p:sp>
        <p:nvSpPr>
          <p:cNvPr id="38919" name="Shape 261"/>
          <p:cNvSpPr txBox="1">
            <a:spLocks noChangeArrowheads="1"/>
          </p:cNvSpPr>
          <p:nvPr/>
        </p:nvSpPr>
        <p:spPr bwMode="auto">
          <a:xfrm>
            <a:off x="4975225" y="2114550"/>
            <a:ext cx="50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>
                <a:latin typeface="Arial Narrow" pitchFamily="34" charset="0"/>
                <a:sym typeface="Arial Narrow" pitchFamily="34" charset="0"/>
              </a:rPr>
              <a:t>123</a:t>
            </a:r>
          </a:p>
        </p:txBody>
      </p:sp>
      <p:sp>
        <p:nvSpPr>
          <p:cNvPr id="38920" name="Shape 262"/>
          <p:cNvSpPr txBox="1">
            <a:spLocks noChangeArrowheads="1"/>
          </p:cNvSpPr>
          <p:nvPr/>
        </p:nvSpPr>
        <p:spPr bwMode="auto">
          <a:xfrm>
            <a:off x="6223000" y="2266950"/>
            <a:ext cx="49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>
                <a:latin typeface="Arial Narrow" pitchFamily="34" charset="0"/>
                <a:sym typeface="Arial Narrow" pitchFamily="34" charset="0"/>
              </a:rPr>
              <a:t>117</a:t>
            </a:r>
          </a:p>
        </p:txBody>
      </p:sp>
      <p:sp>
        <p:nvSpPr>
          <p:cNvPr id="38921" name="Shape 263"/>
          <p:cNvSpPr txBox="1">
            <a:spLocks noChangeArrowheads="1"/>
          </p:cNvSpPr>
          <p:nvPr/>
        </p:nvSpPr>
        <p:spPr bwMode="auto">
          <a:xfrm>
            <a:off x="7432675" y="1657350"/>
            <a:ext cx="50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>
                <a:latin typeface="Arial Narrow" pitchFamily="34" charset="0"/>
                <a:sym typeface="Arial Narrow" pitchFamily="34" charset="0"/>
              </a:rPr>
              <a:t>139</a:t>
            </a:r>
          </a:p>
        </p:txBody>
      </p:sp>
      <p:cxnSp>
        <p:nvCxnSpPr>
          <p:cNvPr id="38922" name="Shape 264"/>
          <p:cNvCxnSpPr>
            <a:cxnSpLocks noChangeShapeType="1"/>
            <a:stCxn id="38916" idx="2"/>
          </p:cNvCxnSpPr>
          <p:nvPr/>
        </p:nvCxnSpPr>
        <p:spPr bwMode="auto">
          <a:xfrm rot="10800000" flipH="1">
            <a:off x="1530350" y="2132013"/>
            <a:ext cx="6153150" cy="2890837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923" name="Shape 265"/>
          <p:cNvGrpSpPr>
            <a:grpSpLocks/>
          </p:cNvGrpSpPr>
          <p:nvPr/>
        </p:nvGrpSpPr>
        <p:grpSpPr bwMode="auto">
          <a:xfrm>
            <a:off x="6128661" y="1194754"/>
            <a:ext cx="2667910" cy="461963"/>
            <a:chOff x="9612560" y="1854301"/>
            <a:chExt cx="2668178" cy="461664"/>
          </a:xfrm>
        </p:grpSpPr>
        <p:sp>
          <p:nvSpPr>
            <p:cNvPr id="38924" name="Shape 266"/>
            <p:cNvSpPr txBox="1">
              <a:spLocks noChangeArrowheads="1"/>
            </p:cNvSpPr>
            <p:nvPr/>
          </p:nvSpPr>
          <p:spPr bwMode="auto">
            <a:xfrm>
              <a:off x="9830687" y="1854301"/>
              <a:ext cx="2450051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en-US" altLang="ru-RU" sz="2400" b="1" dirty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By a factor of 4.5</a:t>
              </a:r>
              <a:endParaRPr lang="ru-RU" altLang="ru-RU" sz="2400" b="1" dirty="0">
                <a:solidFill>
                  <a:srgbClr val="50B848"/>
                </a:solidFill>
                <a:latin typeface="Arial Narrow" pitchFamily="34" charset="0"/>
                <a:sym typeface="Arial Narrow" pitchFamily="34" charset="0"/>
              </a:endParaRPr>
            </a:p>
          </p:txBody>
        </p:sp>
        <p:pic>
          <p:nvPicPr>
            <p:cNvPr id="38925" name="Shape 267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560" y="1937666"/>
              <a:ext cx="264159" cy="26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451544"/>
              </p:ext>
            </p:extLst>
          </p:nvPr>
        </p:nvGraphicFramePr>
        <p:xfrm>
          <a:off x="452803" y="1268760"/>
          <a:ext cx="851168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1" name="Shape 273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27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Types of Fundamental Research Projects</a:t>
            </a:r>
            <a:br>
              <a:rPr lang="en-US" altLang="ru-RU" sz="27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</a:br>
            <a:r>
              <a:rPr lang="en-US" altLang="ru-RU" sz="1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(not counting expert evaluation and analysis)</a:t>
            </a:r>
            <a:endParaRPr lang="ru-RU" altLang="ru-RU" sz="18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40962" name="Shape 27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40963" name="Shape 275"/>
          <p:cNvSpPr txBox="1">
            <a:spLocks noChangeArrowheads="1"/>
          </p:cNvSpPr>
          <p:nvPr/>
        </p:nvSpPr>
        <p:spPr bwMode="auto">
          <a:xfrm>
            <a:off x="747713" y="4387850"/>
            <a:ext cx="39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>
                <a:solidFill>
                  <a:srgbClr val="FF0000"/>
                </a:solidFill>
                <a:latin typeface="Arial Narrow" pitchFamily="34" charset="0"/>
                <a:sym typeface="Arial Narrow" pitchFamily="34" charset="0"/>
              </a:rPr>
              <a:t>31</a:t>
            </a:r>
          </a:p>
        </p:txBody>
      </p:sp>
      <p:sp>
        <p:nvSpPr>
          <p:cNvPr id="40964" name="Shape 276"/>
          <p:cNvSpPr txBox="1">
            <a:spLocks noChangeArrowheads="1"/>
          </p:cNvSpPr>
          <p:nvPr/>
        </p:nvSpPr>
        <p:spPr bwMode="auto">
          <a:xfrm>
            <a:off x="7740650" y="1412875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>
                <a:solidFill>
                  <a:srgbClr val="FF0000"/>
                </a:solidFill>
                <a:latin typeface="Arial Narrow" pitchFamily="34" charset="0"/>
                <a:sym typeface="Arial Narrow" pitchFamily="34" charset="0"/>
              </a:rPr>
              <a:t>117</a:t>
            </a:r>
          </a:p>
        </p:txBody>
      </p:sp>
      <p:cxnSp>
        <p:nvCxnSpPr>
          <p:cNvPr id="40965" name="Shape 277"/>
          <p:cNvCxnSpPr>
            <a:cxnSpLocks noChangeShapeType="1"/>
          </p:cNvCxnSpPr>
          <p:nvPr/>
        </p:nvCxnSpPr>
        <p:spPr bwMode="auto">
          <a:xfrm rot="10800000" flipH="1">
            <a:off x="992188" y="1782763"/>
            <a:ext cx="6994525" cy="2973387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66" name="Shape 278"/>
          <p:cNvGrpSpPr>
            <a:grpSpLocks/>
          </p:cNvGrpSpPr>
          <p:nvPr/>
        </p:nvGrpSpPr>
        <p:grpSpPr bwMode="auto">
          <a:xfrm>
            <a:off x="5796136" y="1181894"/>
            <a:ext cx="1612900" cy="461962"/>
            <a:chOff x="9612560" y="1854301"/>
            <a:chExt cx="1613062" cy="461664"/>
          </a:xfrm>
        </p:grpSpPr>
        <p:sp>
          <p:nvSpPr>
            <p:cNvPr id="40969" name="Shape 279"/>
            <p:cNvSpPr txBox="1">
              <a:spLocks noChangeArrowheads="1"/>
            </p:cNvSpPr>
            <p:nvPr/>
          </p:nvSpPr>
          <p:spPr bwMode="auto">
            <a:xfrm>
              <a:off x="9830688" y="1854301"/>
              <a:ext cx="1394934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ru-RU" altLang="ru-RU" sz="2400" b="1" dirty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в 3,8 раза</a:t>
              </a:r>
            </a:p>
          </p:txBody>
        </p:sp>
        <p:pic>
          <p:nvPicPr>
            <p:cNvPr id="40970" name="Shape 280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560" y="1937666"/>
              <a:ext cx="264159" cy="26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8" name="Shape 282"/>
          <p:cNvSpPr txBox="1">
            <a:spLocks noChangeArrowheads="1"/>
          </p:cNvSpPr>
          <p:nvPr/>
        </p:nvSpPr>
        <p:spPr bwMode="auto">
          <a:xfrm>
            <a:off x="3553197" y="1243806"/>
            <a:ext cx="187250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600" b="1" dirty="0">
                <a:latin typeface="Arial Narrow" pitchFamily="34" charset="0"/>
                <a:sym typeface="Arial Narrow" pitchFamily="34" charset="0"/>
              </a:rPr>
              <a:t>Number of projects</a:t>
            </a:r>
            <a:endParaRPr lang="ru-RU" altLang="ru-RU" sz="1600" b="1" dirty="0"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204792"/>
              </p:ext>
            </p:extLst>
          </p:nvPr>
        </p:nvGraphicFramePr>
        <p:xfrm>
          <a:off x="4389359" y="3817124"/>
          <a:ext cx="4572000" cy="249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7117643" y="3939451"/>
            <a:ext cx="1896793" cy="400110"/>
            <a:chOff x="9612560" y="1854302"/>
            <a:chExt cx="1896793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9830688" y="1854302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by</a:t>
              </a:r>
              <a:r>
                <a:rPr lang="ru-RU" sz="20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 </a:t>
              </a:r>
              <a:r>
                <a:rPr lang="en-US" sz="20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factor of </a:t>
              </a:r>
              <a:r>
                <a:rPr lang="ru-RU" sz="20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4</a:t>
              </a:r>
              <a:r>
                <a:rPr lang="en-US" sz="20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.</a:t>
              </a:r>
              <a:r>
                <a:rPr lang="ru-RU" sz="20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5</a:t>
              </a:r>
              <a:endParaRPr lang="ru-RU" sz="2000" b="1" dirty="0">
                <a:solidFill>
                  <a:srgbClr val="50B848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4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560" y="1937666"/>
              <a:ext cx="264160" cy="264160"/>
            </a:xfrm>
            <a:prstGeom prst="rect">
              <a:avLst/>
            </a:prstGeom>
          </p:spPr>
        </p:pic>
      </p:grpSp>
      <p:sp>
        <p:nvSpPr>
          <p:cNvPr id="43009" name="Shape 288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Scholarly Publications: Low Base</a:t>
            </a:r>
            <a:r>
              <a:rPr lang="ru-RU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 </a:t>
            </a:r>
          </a:p>
        </p:txBody>
      </p:sp>
      <p:sp>
        <p:nvSpPr>
          <p:cNvPr id="43010" name="Shape 28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43011" name="Shape 290"/>
          <p:cNvSpPr>
            <a:spLocks noChangeArrowheads="1"/>
          </p:cNvSpPr>
          <p:nvPr/>
        </p:nvSpPr>
        <p:spPr bwMode="auto">
          <a:xfrm flipH="1">
            <a:off x="5233988" y="1284288"/>
            <a:ext cx="3771900" cy="1857375"/>
          </a:xfrm>
          <a:prstGeom prst="homePlate">
            <a:avLst>
              <a:gd name="adj" fmla="val 0"/>
            </a:avLst>
          </a:prstGeom>
          <a:solidFill>
            <a:srgbClr val="9E280E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52000" rIns="108000" bIns="108000"/>
          <a:lstStyle>
            <a:lvl1pPr marL="142875" indent="-1428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600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In the indicator “Number of </a:t>
            </a:r>
            <a:r>
              <a:rPr lang="en-US" altLang="ru-RU" sz="1600" dirty="0" smtClean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Publications </a:t>
            </a:r>
            <a:r>
              <a:rPr lang="en-US" altLang="ru-RU" sz="1600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in </a:t>
            </a:r>
            <a:r>
              <a:rPr lang="en-US" altLang="ru-RU" sz="1600" dirty="0" err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WoS</a:t>
            </a:r>
            <a:r>
              <a:rPr lang="en-US" altLang="ru-RU" sz="1600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/Scopus per 100 faculty members”:</a:t>
            </a:r>
            <a:endParaRPr lang="ru-RU" altLang="ru-RU" sz="1600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25th among leading universities (40 in all)</a:t>
            </a:r>
            <a:endParaRPr lang="ru-RU" altLang="ru-RU" sz="1600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SzPct val="25000"/>
            </a:pPr>
            <a:r>
              <a:rPr lang="ru-RU" altLang="ru-RU" sz="16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		 </a:t>
            </a:r>
            <a:r>
              <a:rPr lang="en-US" altLang="ru-RU" sz="16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(2012 figures)</a:t>
            </a:r>
            <a:r>
              <a:rPr lang="en-US" altLang="ru-RU" sz="20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 </a:t>
            </a:r>
            <a:endParaRPr lang="ru-RU" altLang="ru-RU" sz="2000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43014" name="Shape 293"/>
          <p:cNvSpPr>
            <a:spLocks noChangeArrowheads="1"/>
          </p:cNvSpPr>
          <p:nvPr/>
        </p:nvSpPr>
        <p:spPr bwMode="auto">
          <a:xfrm>
            <a:off x="720725" y="4508500"/>
            <a:ext cx="3692525" cy="1657350"/>
          </a:xfrm>
          <a:prstGeom prst="homePlate">
            <a:avLst>
              <a:gd name="adj" fmla="val 0"/>
            </a:avLst>
          </a:prstGeom>
          <a:solidFill>
            <a:srgbClr val="50B848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360000" bIns="1800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600" b="1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2/3 of HSE research projects are in economics, social sciences and humanities, where the lag behind the international level was higher by an order of magnitude than in other fields</a:t>
            </a:r>
            <a:endParaRPr lang="ru-RU" altLang="ru-RU" sz="1600" b="1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  <p:pic>
        <p:nvPicPr>
          <p:cNvPr id="43015" name="Shape 29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4370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Shape 295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11969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19" name="Shape 302"/>
          <p:cNvCxnSpPr>
            <a:cxnSpLocks noChangeShapeType="1"/>
          </p:cNvCxnSpPr>
          <p:nvPr/>
        </p:nvCxnSpPr>
        <p:spPr bwMode="auto">
          <a:xfrm rot="10800000" flipH="1">
            <a:off x="5003800" y="4797425"/>
            <a:ext cx="3600450" cy="9350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Группа 16"/>
          <p:cNvGrpSpPr/>
          <p:nvPr/>
        </p:nvGrpSpPr>
        <p:grpSpPr>
          <a:xfrm>
            <a:off x="1331640" y="1325919"/>
            <a:ext cx="2326975" cy="461665"/>
            <a:chOff x="9612560" y="1854302"/>
            <a:chExt cx="2326975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9830688" y="1854302"/>
              <a:ext cx="2108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by factor of</a:t>
              </a:r>
              <a:r>
                <a:rPr lang="ru-RU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 11</a:t>
              </a:r>
              <a:r>
                <a:rPr lang="en-US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.</a:t>
              </a:r>
              <a:r>
                <a:rPr lang="ru-RU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5</a:t>
              </a:r>
              <a:endParaRPr lang="ru-RU" sz="2400" b="1" dirty="0">
                <a:solidFill>
                  <a:srgbClr val="50B848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560" y="1937666"/>
              <a:ext cx="264160" cy="264160"/>
            </a:xfrm>
            <a:prstGeom prst="rect">
              <a:avLst/>
            </a:prstGeom>
          </p:spPr>
        </p:pic>
      </p:grp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084340"/>
              </p:ext>
            </p:extLst>
          </p:nvPr>
        </p:nvGraphicFramePr>
        <p:xfrm>
          <a:off x="467544" y="13058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308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Scholarly Publications: Citations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45058" name="Shape 30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45059" name="Shape 310"/>
          <p:cNvSpPr>
            <a:spLocks noChangeArrowheads="1"/>
          </p:cNvSpPr>
          <p:nvPr/>
        </p:nvSpPr>
        <p:spPr bwMode="auto">
          <a:xfrm flipH="1">
            <a:off x="5003800" y="1284288"/>
            <a:ext cx="4140200" cy="1712912"/>
          </a:xfrm>
          <a:prstGeom prst="homePlate">
            <a:avLst>
              <a:gd name="adj" fmla="val 0"/>
            </a:avLst>
          </a:prstGeom>
          <a:solidFill>
            <a:srgbClr val="B2A0C7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180000" rIns="108000" bIns="108000"/>
          <a:lstStyle>
            <a:lvl1pPr marL="142875" indent="-1428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600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In the indicator “Number of </a:t>
            </a:r>
            <a:r>
              <a:rPr lang="en-US" altLang="ru-RU" sz="1600" dirty="0" smtClean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Citations in </a:t>
            </a:r>
            <a:r>
              <a:rPr lang="en-US" altLang="ru-RU" sz="1600" dirty="0" err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WoS</a:t>
            </a:r>
            <a:r>
              <a:rPr lang="en-US" altLang="ru-RU" sz="1600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/Scopus per 100 faculty members”:</a:t>
            </a:r>
            <a:endParaRPr lang="ru-RU" altLang="ru-RU" sz="1600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26th among leading universities (40 in all)</a:t>
            </a:r>
            <a:endParaRPr lang="ru-RU" altLang="ru-RU" sz="1600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SzPct val="25000"/>
            </a:pPr>
            <a:r>
              <a:rPr lang="ru-RU" altLang="ru-RU" sz="16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		 </a:t>
            </a:r>
            <a:r>
              <a:rPr lang="en-US" altLang="ru-RU" sz="16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(2012 figures)</a:t>
            </a:r>
            <a:endParaRPr lang="ru-RU" altLang="ru-RU" sz="1600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  <p:pic>
        <p:nvPicPr>
          <p:cNvPr id="45060" name="Shape 3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3" y="1125538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Shape 313"/>
          <p:cNvSpPr txBox="1">
            <a:spLocks noChangeArrowheads="1"/>
          </p:cNvSpPr>
          <p:nvPr/>
        </p:nvSpPr>
        <p:spPr bwMode="auto">
          <a:xfrm>
            <a:off x="611188" y="1268413"/>
            <a:ext cx="4465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2000" b="1" dirty="0">
                <a:solidFill>
                  <a:srgbClr val="0070C0"/>
                </a:solidFill>
                <a:latin typeface="Arial Narrow" pitchFamily="34" charset="0"/>
                <a:sym typeface="Arial Narrow" pitchFamily="34" charset="0"/>
              </a:rPr>
              <a:t>Citations over 5 years before </a:t>
            </a:r>
            <a:endParaRPr lang="en-US" altLang="ru-RU" sz="2000" b="1" dirty="0" smtClean="0">
              <a:solidFill>
                <a:srgbClr val="0070C0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r>
              <a:rPr lang="en-US" altLang="ru-RU" sz="2000" b="1" dirty="0" smtClean="0">
                <a:solidFill>
                  <a:srgbClr val="0070C0"/>
                </a:solidFill>
                <a:latin typeface="Arial Narrow" pitchFamily="34" charset="0"/>
                <a:sym typeface="Arial Narrow" pitchFamily="34" charset="0"/>
              </a:rPr>
              <a:t>the </a:t>
            </a:r>
            <a:r>
              <a:rPr lang="en-US" altLang="ru-RU" sz="2000" b="1" dirty="0">
                <a:solidFill>
                  <a:srgbClr val="0070C0"/>
                </a:solidFill>
                <a:latin typeface="Arial Narrow" pitchFamily="34" charset="0"/>
                <a:sym typeface="Arial Narrow" pitchFamily="34" charset="0"/>
              </a:rPr>
              <a:t>reporting year</a:t>
            </a:r>
            <a:endParaRPr lang="ru-RU" altLang="ru-RU" sz="2000" b="1" dirty="0">
              <a:solidFill>
                <a:srgbClr val="0070C0"/>
              </a:solidFill>
              <a:latin typeface="Arial Narrow" pitchFamily="34" charset="0"/>
              <a:sym typeface="Arial Narrow" pitchFamily="34" charset="0"/>
            </a:endParaRPr>
          </a:p>
        </p:txBody>
      </p:sp>
      <p:cxnSp>
        <p:nvCxnSpPr>
          <p:cNvPr id="45064" name="Shape 315"/>
          <p:cNvCxnSpPr>
            <a:cxnSpLocks noChangeShapeType="1"/>
          </p:cNvCxnSpPr>
          <p:nvPr/>
        </p:nvCxnSpPr>
        <p:spPr bwMode="auto">
          <a:xfrm rot="10800000" flipH="1">
            <a:off x="4932363" y="4221163"/>
            <a:ext cx="3551237" cy="1584325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7" name="Shape 322"/>
          <p:cNvCxnSpPr>
            <a:cxnSpLocks noChangeShapeType="1"/>
          </p:cNvCxnSpPr>
          <p:nvPr/>
        </p:nvCxnSpPr>
        <p:spPr bwMode="auto">
          <a:xfrm rot="10800000" flipH="1">
            <a:off x="1042988" y="2565400"/>
            <a:ext cx="3241675" cy="2663825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388357"/>
              </p:ext>
            </p:extLst>
          </p:nvPr>
        </p:nvGraphicFramePr>
        <p:xfrm>
          <a:off x="491325" y="2132856"/>
          <a:ext cx="415268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755576" y="2060848"/>
            <a:ext cx="2199761" cy="461665"/>
            <a:chOff x="9612560" y="1854302"/>
            <a:chExt cx="2199761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9830688" y="1854302"/>
              <a:ext cx="1981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by factor of</a:t>
              </a:r>
              <a:r>
                <a:rPr lang="ru-RU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 14</a:t>
              </a:r>
              <a:endParaRPr lang="ru-RU" sz="2400" b="1" dirty="0">
                <a:solidFill>
                  <a:srgbClr val="50B848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560" y="1937666"/>
              <a:ext cx="264160" cy="264160"/>
            </a:xfrm>
            <a:prstGeom prst="rect">
              <a:avLst/>
            </a:prstGeom>
          </p:spPr>
        </p:pic>
      </p:grp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869255"/>
              </p:ext>
            </p:extLst>
          </p:nvPr>
        </p:nvGraphicFramePr>
        <p:xfrm>
          <a:off x="4434110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6077829" y="3759422"/>
            <a:ext cx="1988164" cy="461665"/>
            <a:chOff x="9612560" y="1854302"/>
            <a:chExt cx="1988164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9830688" y="1854302"/>
              <a:ext cx="1770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by factor of</a:t>
              </a:r>
              <a:r>
                <a:rPr lang="ru-RU" sz="2400" b="1" dirty="0" smtClean="0">
                  <a:solidFill>
                    <a:srgbClr val="50B848"/>
                  </a:solidFill>
                  <a:latin typeface="Arial Narrow"/>
                  <a:cs typeface="Arial Narrow"/>
                </a:rPr>
                <a:t> 5</a:t>
              </a:r>
              <a:endParaRPr lang="ru-RU" sz="2400" b="1" dirty="0">
                <a:solidFill>
                  <a:srgbClr val="50B848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560" y="1937666"/>
              <a:ext cx="264160" cy="26416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328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Recipients of Academic Salary Bonuses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47106" name="Shape 32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191300"/>
              </p:ext>
            </p:extLst>
          </p:nvPr>
        </p:nvGraphicFramePr>
        <p:xfrm>
          <a:off x="179512" y="1268761"/>
          <a:ext cx="468051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41170"/>
              </p:ext>
            </p:extLst>
          </p:nvPr>
        </p:nvGraphicFramePr>
        <p:xfrm>
          <a:off x="4355975" y="1266824"/>
          <a:ext cx="4608513" cy="504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337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Recipients of Academic Salary Bonuses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49154" name="Shape 33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408006"/>
              </p:ext>
            </p:extLst>
          </p:nvPr>
        </p:nvGraphicFramePr>
        <p:xfrm>
          <a:off x="4716016" y="1340768"/>
          <a:ext cx="424847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19673"/>
              </p:ext>
            </p:extLst>
          </p:nvPr>
        </p:nvGraphicFramePr>
        <p:xfrm>
          <a:off x="305780" y="1340768"/>
          <a:ext cx="51283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346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International Laboratories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51202" name="Shape 347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859338" y="1196975"/>
            <a:ext cx="4176712" cy="3571875"/>
          </a:xfrm>
          <a:prstGeom prst="rect">
            <a:avLst/>
          </a:prstGeom>
          <a:solidFill>
            <a:srgbClr val="00AB00">
              <a:alpha val="9803"/>
            </a:srgbClr>
          </a:solidFill>
          <a:ln>
            <a:noFill/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600" b="1">
                <a:solidFill>
                  <a:srgbClr val="0070C0"/>
                </a:solidFill>
                <a:latin typeface="Arial Narrow" pitchFamily="34" charset="0"/>
                <a:sym typeface="Arial Narrow" pitchFamily="34" charset="0"/>
              </a:rPr>
              <a:t>As of 2013:</a:t>
            </a:r>
            <a:endParaRPr lang="ru-RU" altLang="ru-RU" sz="1600" b="1">
              <a:solidFill>
                <a:srgbClr val="0070C0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008000"/>
              </a:buClr>
              <a:buSzPct val="100000"/>
              <a:buFont typeface="Arial Narrow" pitchFamily="34" charset="0"/>
              <a:buChar char="•"/>
            </a:pPr>
            <a:r>
              <a:rPr lang="ru-RU" altLang="ru-RU" sz="1600" b="1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315 </a:t>
            </a: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research fellows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00000"/>
              <a:buFont typeface="Arial Narrow" pitchFamily="34" charset="0"/>
              <a:buChar char="•"/>
            </a:pPr>
            <a:r>
              <a:rPr lang="ru-RU" altLang="ru-RU" sz="1600" b="1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187</a:t>
            </a:r>
            <a:r>
              <a:rPr lang="ru-RU" altLang="ru-RU" sz="1600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 </a:t>
            </a: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of them are under 40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00000"/>
              <a:buFont typeface="Arial Narrow" pitchFamily="34" charset="0"/>
              <a:buChar char="•"/>
            </a:pPr>
            <a:r>
              <a:rPr lang="ru-RU" altLang="ru-RU" sz="1600" b="1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123</a:t>
            </a:r>
            <a:r>
              <a:rPr lang="ru-RU" altLang="ru-RU" sz="1600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 </a:t>
            </a: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undergraduate and graduate students involved in the work of international labs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00000"/>
              <a:buFont typeface="Arial Narrow" pitchFamily="34" charset="0"/>
              <a:buChar char="•"/>
            </a:pPr>
            <a:r>
              <a:rPr lang="ru-RU" altLang="ru-RU" sz="1600" b="1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441</a:t>
            </a:r>
            <a:r>
              <a:rPr lang="ru-RU" altLang="ru-RU" sz="1600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 </a:t>
            </a: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scholarly publications drafted, including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00000"/>
              <a:buFont typeface="Arial Narrow" pitchFamily="34" charset="0"/>
              <a:buChar char="•"/>
            </a:pPr>
            <a:r>
              <a:rPr lang="ru-RU" altLang="ru-RU" sz="1600" b="1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334</a:t>
            </a:r>
            <a:r>
              <a:rPr lang="ru-RU" altLang="ru-RU" sz="1600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 </a:t>
            </a: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published articles, of which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008000"/>
              </a:buClr>
              <a:buSzPct val="100000"/>
              <a:buFont typeface="Arial Narrow" pitchFamily="34" charset="0"/>
              <a:buChar char="•"/>
            </a:pPr>
            <a:r>
              <a:rPr lang="ru-RU" altLang="ru-RU" sz="1600" b="1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130</a:t>
            </a:r>
            <a:r>
              <a:rPr lang="ru-RU" altLang="ru-RU" sz="1600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 </a:t>
            </a: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in international peer-reviewed journals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8000"/>
              </a:buClr>
              <a:buSzPct val="100000"/>
              <a:buFont typeface="Arial Narrow" pitchFamily="34" charset="0"/>
              <a:buChar char="•"/>
            </a:pPr>
            <a:r>
              <a:rPr lang="ru-RU" altLang="ru-RU" sz="1600" b="1">
                <a:solidFill>
                  <a:srgbClr val="008000"/>
                </a:solidFill>
                <a:latin typeface="Arial Narrow" pitchFamily="34" charset="0"/>
                <a:sym typeface="Arial Narrow" pitchFamily="34" charset="0"/>
              </a:rPr>
              <a:t>565</a:t>
            </a:r>
            <a:r>
              <a:rPr lang="ru-RU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 </a:t>
            </a: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reports presented at conferences and symposia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250825" y="1268413"/>
            <a:ext cx="4786313" cy="337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600" b="1">
                <a:solidFill>
                  <a:srgbClr val="0070C0"/>
                </a:solidFill>
                <a:latin typeface="Arial Narrow" pitchFamily="34" charset="0"/>
                <a:sym typeface="Arial Narrow" pitchFamily="34" charset="0"/>
              </a:rPr>
              <a:t>Main project targets:</a:t>
            </a:r>
            <a:endParaRPr lang="ru-RU" altLang="ru-RU" sz="1600" b="1">
              <a:solidFill>
                <a:srgbClr val="0070C0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262626"/>
              </a:buClr>
              <a:buSzPct val="100000"/>
              <a:buFont typeface="Arial Narrow" pitchFamily="34" charset="0"/>
              <a:buChar char="•"/>
            </a:pPr>
            <a:r>
              <a:rPr lang="en-US" altLang="ru-RU">
                <a:solidFill>
                  <a:srgbClr val="262626"/>
                </a:solidFill>
                <a:latin typeface="Arial Narrow" pitchFamily="34" charset="0"/>
                <a:sym typeface="Arial Narrow" pitchFamily="34" charset="0"/>
              </a:rPr>
              <a:t>Establishing, supporting and developing research areas and world-class schools at HSE</a:t>
            </a:r>
            <a:endParaRPr lang="ru-RU" altLang="ru-RU">
              <a:solidFill>
                <a:srgbClr val="262626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262626"/>
              </a:buClr>
              <a:buSzPct val="100000"/>
              <a:buFont typeface="Arial Narrow" pitchFamily="34" charset="0"/>
              <a:buChar char="•"/>
            </a:pPr>
            <a:r>
              <a:rPr lang="en-US" altLang="ru-RU">
                <a:solidFill>
                  <a:srgbClr val="262626"/>
                </a:solidFill>
                <a:latin typeface="Arial Narrow" pitchFamily="34" charset="0"/>
                <a:sym typeface="Arial Narrow" pitchFamily="34" charset="0"/>
              </a:rPr>
              <a:t>Developing international research labs in cooperation with major international research centers that would be at the level of leading foreign labs</a:t>
            </a:r>
            <a:endParaRPr lang="ru-RU" altLang="ru-RU">
              <a:solidFill>
                <a:srgbClr val="262626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262626"/>
              </a:buClr>
              <a:buSzPct val="100000"/>
              <a:buFont typeface="Arial Narrow" pitchFamily="34" charset="0"/>
              <a:buChar char="•"/>
            </a:pPr>
            <a:r>
              <a:rPr lang="en-US" altLang="ru-RU">
                <a:solidFill>
                  <a:srgbClr val="262626"/>
                </a:solidFill>
                <a:latin typeface="Arial Narrow" pitchFamily="34" charset="0"/>
                <a:sym typeface="Arial Narrow" pitchFamily="34" charset="0"/>
              </a:rPr>
              <a:t>Participating in major international network projects to get access to modern scholarly communication methods and networks </a:t>
            </a:r>
            <a:endParaRPr lang="ru-RU" altLang="ru-RU">
              <a:solidFill>
                <a:srgbClr val="262626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262626"/>
              </a:buClr>
              <a:buSzPct val="100000"/>
              <a:buFont typeface="Arial Narrow" pitchFamily="34" charset="0"/>
              <a:buChar char="•"/>
            </a:pPr>
            <a:r>
              <a:rPr lang="en-US" altLang="ru-RU">
                <a:solidFill>
                  <a:srgbClr val="262626"/>
                </a:solidFill>
                <a:latin typeface="Arial Narrow" pitchFamily="34" charset="0"/>
                <a:sym typeface="Arial Narrow" pitchFamily="34" charset="0"/>
              </a:rPr>
              <a:t>Creating multidisciplinary research centers and research and information centers in the social sciences (economics, law, management, sociology and political science), humanities, communications, mathematics and computer science</a:t>
            </a:r>
            <a:endParaRPr lang="ru-RU" altLang="ru-RU">
              <a:solidFill>
                <a:srgbClr val="262626"/>
              </a:solidFill>
              <a:latin typeface="Arial Narrow" pitchFamily="34" charset="0"/>
              <a:sym typeface="Arial Narrow" pitchFamily="34" charset="0"/>
            </a:endParaRPr>
          </a:p>
        </p:txBody>
      </p:sp>
      <p:pic>
        <p:nvPicPr>
          <p:cNvPr id="51206" name="Shape 35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350963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43899"/>
              </p:ext>
            </p:extLst>
          </p:nvPr>
        </p:nvGraphicFramePr>
        <p:xfrm>
          <a:off x="683568" y="4149080"/>
          <a:ext cx="8064896" cy="216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94"/>
          <p:cNvSpPr>
            <a:spLocks noChangeArrowheads="1"/>
          </p:cNvSpPr>
          <p:nvPr/>
        </p:nvSpPr>
        <p:spPr bwMode="auto">
          <a:xfrm>
            <a:off x="1908175" y="3124200"/>
            <a:ext cx="3230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6386" name="Shape 95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algn="ctr" eaLnBrk="1" hangingPunct="1">
              <a:buClr>
                <a:srgbClr val="005AAB"/>
              </a:buClr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Stages of HSE Development 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16387" name="Shape 96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graphicFrame>
        <p:nvGraphicFramePr>
          <p:cNvPr id="16438" name="Group 10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77808"/>
              </p:ext>
            </p:extLst>
          </p:nvPr>
        </p:nvGraphicFramePr>
        <p:xfrm>
          <a:off x="568325" y="1341438"/>
          <a:ext cx="8604250" cy="4800602"/>
        </p:xfrm>
        <a:graphic>
          <a:graphicData uri="http://schemas.openxmlformats.org/drawingml/2006/table">
            <a:tbl>
              <a:tblPr/>
              <a:tblGrid>
                <a:gridCol w="1598613"/>
                <a:gridCol w="3754437"/>
                <a:gridCol w="222250"/>
                <a:gridCol w="3028950"/>
              </a:tblGrid>
              <a:tr h="715963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1992 – 1999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Innovative educational university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Establishment and development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of the university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5963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2000 – 2008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Leading educational university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and expert center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1463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2009 – 2013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National research university, expert center for the Russian president and government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0C0C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Catching up, integrating into global research and educational partnerships, and advancing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0C0C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 global rankings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</a:tr>
              <a:tr h="781050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2014 – 2020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Research university integrated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nto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 the global research agenda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6163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2021 – 2030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Global research university participating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 shaping the global research agenda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C0C0C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Partnership on an equal footing with top research and educational centers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</a:tr>
            </a:tbl>
          </a:graphicData>
        </a:graphic>
      </p:graphicFrame>
      <p:sp>
        <p:nvSpPr>
          <p:cNvPr id="16421" name="Shape 98"/>
          <p:cNvSpPr>
            <a:spLocks/>
          </p:cNvSpPr>
          <p:nvPr/>
        </p:nvSpPr>
        <p:spPr bwMode="auto">
          <a:xfrm>
            <a:off x="5805488" y="1292225"/>
            <a:ext cx="222250" cy="1536700"/>
          </a:xfrm>
          <a:prstGeom prst="rightBracket">
            <a:avLst>
              <a:gd name="adj" fmla="val 8323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6422" name="Shape 99"/>
          <p:cNvSpPr>
            <a:spLocks/>
          </p:cNvSpPr>
          <p:nvPr/>
        </p:nvSpPr>
        <p:spPr bwMode="auto">
          <a:xfrm>
            <a:off x="5805488" y="2828925"/>
            <a:ext cx="222250" cy="2420938"/>
          </a:xfrm>
          <a:prstGeom prst="rightBracket">
            <a:avLst>
              <a:gd name="adj" fmla="val 832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6423" name="Shape 100"/>
          <p:cNvSpPr>
            <a:spLocks/>
          </p:cNvSpPr>
          <p:nvPr/>
        </p:nvSpPr>
        <p:spPr bwMode="auto">
          <a:xfrm>
            <a:off x="5805488" y="5249863"/>
            <a:ext cx="222250" cy="1035050"/>
          </a:xfrm>
          <a:prstGeom prst="rightBracket">
            <a:avLst>
              <a:gd name="adj" fmla="val 8344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357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Research Priorities for the Next Five Years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611188" y="1268413"/>
            <a:ext cx="8358187" cy="5040312"/>
          </a:xfrm>
          <a:prstGeom prst="rect">
            <a:avLst/>
          </a:prstGeom>
          <a:solidFill>
            <a:srgbClr val="9E280E">
              <a:alpha val="9803"/>
            </a:srgbClr>
          </a:solidFill>
          <a:ln>
            <a:noFill/>
          </a:ln>
        </p:spPr>
        <p:txBody>
          <a:bodyPr lIns="180000" tIns="360000" rIns="360000" bIns="360000"/>
          <a:lstStyle>
            <a:lvl1pPr marL="358775" indent="-1809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Growth of </a:t>
            </a:r>
            <a:r>
              <a:rPr lang="en-US" altLang="ru-RU" sz="2000" b="1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international</a:t>
            </a: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 publications and citations </a:t>
            </a:r>
            <a:r>
              <a:rPr lang="en-US" altLang="ru-RU" sz="2000" b="1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by a factor of 8</a:t>
            </a:r>
            <a:endParaRPr lang="ru-RU" altLang="ru-RU" sz="2000" b="1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Involvement of ¼ of </a:t>
            </a:r>
            <a:r>
              <a:rPr lang="en-US" altLang="ru-RU" sz="2000" dirty="0" smtClean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students </a:t>
            </a: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and of all </a:t>
            </a:r>
            <a:r>
              <a:rPr lang="en-US" altLang="ru-RU" sz="2000" dirty="0" err="1" smtClean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aspirantura</a:t>
            </a:r>
            <a:r>
              <a:rPr lang="en-US" altLang="ru-RU" sz="2000" dirty="0" smtClean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 students </a:t>
            </a: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in research</a:t>
            </a:r>
            <a:endParaRPr lang="ru-RU" altLang="ru-RU" sz="20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Expansion of the range of applied (“money-making”) projects and expert evaluation work; participation of scholars working in the humanities and exact sciences in key projects</a:t>
            </a:r>
            <a:endParaRPr lang="ru-RU" altLang="ru-RU" sz="20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Promoting links between fundamental and applied research</a:t>
            </a:r>
            <a:endParaRPr lang="ru-RU" altLang="ru-RU" sz="20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80% of fundamental research projects shall be international </a:t>
            </a:r>
            <a:endParaRPr lang="ru-RU" altLang="ru-RU" sz="20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Developing multidisciplinary projects </a:t>
            </a:r>
            <a:endParaRPr lang="ru-RU" altLang="ru-RU" sz="20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endParaRPr lang="ru-RU" altLang="ru-RU" dirty="0"/>
          </a:p>
        </p:txBody>
      </p:sp>
      <p:sp>
        <p:nvSpPr>
          <p:cNvPr id="53251" name="Shape 35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365"/>
          <p:cNvSpPr txBox="1">
            <a:spLocks noChangeArrowheads="1"/>
          </p:cNvSpPr>
          <p:nvPr/>
        </p:nvSpPr>
        <p:spPr bwMode="auto">
          <a:xfrm>
            <a:off x="539750" y="1844675"/>
            <a:ext cx="8424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00" tIns="50950" rIns="101900" bIns="5095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3500" b="1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PERSONNEL</a:t>
            </a:r>
            <a:endParaRPr lang="ru-RU" altLang="ru-RU" sz="3500" b="1">
              <a:solidFill>
                <a:srgbClr val="0070C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5298" name="Shape 366"/>
          <p:cNvSpPr txBox="1">
            <a:spLocks noChangeArrowheads="1"/>
          </p:cNvSpPr>
          <p:nvPr/>
        </p:nvSpPr>
        <p:spPr bwMode="auto">
          <a:xfrm>
            <a:off x="1403350" y="188913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National Research University</a:t>
            </a:r>
          </a:p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Higher School of Economics</a:t>
            </a:r>
            <a:endParaRPr lang="ru-RU" altLang="ru-RU" sz="2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371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algn="ctr" eaLnBrk="1" hangingPunct="1">
              <a:buClr>
                <a:srgbClr val="005AAB"/>
              </a:buClr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Changes in Key University Parameters 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57346" name="Shape 372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229075"/>
              </p:ext>
            </p:extLst>
          </p:nvPr>
        </p:nvGraphicFramePr>
        <p:xfrm>
          <a:off x="1" y="1126232"/>
          <a:ext cx="9036496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ая выноска 8"/>
          <p:cNvSpPr/>
          <p:nvPr/>
        </p:nvSpPr>
        <p:spPr>
          <a:xfrm>
            <a:off x="107504" y="1988840"/>
            <a:ext cx="2880320" cy="432048"/>
          </a:xfrm>
          <a:prstGeom prst="wedgeRectCallout">
            <a:avLst>
              <a:gd name="adj1" fmla="val 65907"/>
              <a:gd name="adj2" fmla="val 21380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Growth by a factor of 1,38</a:t>
            </a:r>
            <a:endParaRPr lang="ru-RU" sz="16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084168" y="3284984"/>
            <a:ext cx="2448272" cy="432048"/>
          </a:xfrm>
          <a:prstGeom prst="wedgeRectCallout">
            <a:avLst>
              <a:gd name="adj1" fmla="val -117858"/>
              <a:gd name="adj2" fmla="val -5583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Growth by factor of 2.79</a:t>
            </a:r>
            <a:endParaRPr lang="ru-RU" sz="16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012160" y="4221088"/>
            <a:ext cx="2520280" cy="432048"/>
          </a:xfrm>
          <a:prstGeom prst="wedgeRectCallout">
            <a:avLst>
              <a:gd name="adj1" fmla="val -76397"/>
              <a:gd name="adj2" fmla="val 22971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  <a:latin typeface="Arial Narrow"/>
                <a:cs typeface="Arial Narrow"/>
              </a:rPr>
              <a:t>Growth by factor of 1.42</a:t>
            </a:r>
            <a:endParaRPr lang="ru-RU" sz="1600" b="1" dirty="0">
              <a:solidFill>
                <a:srgbClr val="00009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7120635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98936"/>
              </p:ext>
            </p:extLst>
          </p:nvPr>
        </p:nvGraphicFramePr>
        <p:xfrm>
          <a:off x="155699" y="1409378"/>
          <a:ext cx="4416301" cy="245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4" name="Shape 382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Makeup of Personnel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59395" name="Shape 383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59396" name="Shape 384"/>
          <p:cNvSpPr>
            <a:spLocks noChangeArrowheads="1"/>
          </p:cNvSpPr>
          <p:nvPr/>
        </p:nvSpPr>
        <p:spPr bwMode="auto">
          <a:xfrm>
            <a:off x="35496" y="1268413"/>
            <a:ext cx="456031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spcAft>
                <a:spcPts val="300"/>
              </a:spcAft>
              <a:buSzPct val="25000"/>
            </a:pPr>
            <a:r>
              <a:rPr lang="en-US" altLang="ru-RU" sz="1800" b="1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Number of faculty members, including </a:t>
            </a:r>
            <a:endParaRPr lang="en-US" altLang="ru-RU" sz="1800" b="1" dirty="0" smtClean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Aft>
                <a:spcPts val="300"/>
              </a:spcAft>
              <a:buSzPct val="25000"/>
            </a:pPr>
            <a:r>
              <a:rPr lang="en-US" altLang="ru-RU" sz="1800" b="1" dirty="0" smtClean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part-time </a:t>
            </a:r>
            <a:r>
              <a:rPr lang="en-US" altLang="ru-RU" sz="1800" b="1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faculty</a:t>
            </a:r>
            <a:endParaRPr lang="ru-RU" altLang="ru-RU" sz="1800" b="1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59398" name="Shape 386"/>
          <p:cNvSpPr>
            <a:spLocks noChangeArrowheads="1"/>
          </p:cNvSpPr>
          <p:nvPr/>
        </p:nvSpPr>
        <p:spPr bwMode="auto">
          <a:xfrm>
            <a:off x="4572000" y="1268413"/>
            <a:ext cx="43481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spcAft>
                <a:spcPts val="300"/>
              </a:spcAft>
              <a:buSzPct val="25000"/>
            </a:pPr>
            <a:r>
              <a:rPr lang="en-US" altLang="ru-RU" sz="1800" b="1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Number of foreign and Russian faculty members with PhD degrees</a:t>
            </a:r>
            <a:endParaRPr lang="ru-RU" altLang="ru-RU" sz="1800" b="1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59400" name="Shape 388"/>
          <p:cNvSpPr>
            <a:spLocks noChangeArrowheads="1"/>
          </p:cNvSpPr>
          <p:nvPr/>
        </p:nvSpPr>
        <p:spPr bwMode="auto">
          <a:xfrm>
            <a:off x="3713163" y="3973513"/>
            <a:ext cx="5248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spcAft>
                <a:spcPts val="300"/>
              </a:spcAft>
              <a:buSzPct val="25000"/>
            </a:pPr>
            <a:r>
              <a:rPr lang="en-US" altLang="ru-RU" sz="1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Number of teaching assistants and research interns</a:t>
            </a:r>
            <a:endParaRPr lang="ru-RU" altLang="ru-RU" sz="1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  <p:cxnSp>
        <p:nvCxnSpPr>
          <p:cNvPr id="59401" name="Shape 389"/>
          <p:cNvCxnSpPr>
            <a:cxnSpLocks noChangeShapeType="1"/>
          </p:cNvCxnSpPr>
          <p:nvPr/>
        </p:nvCxnSpPr>
        <p:spPr bwMode="auto">
          <a:xfrm>
            <a:off x="4500563" y="1268413"/>
            <a:ext cx="0" cy="2592387"/>
          </a:xfrm>
          <a:prstGeom prst="straightConnector1">
            <a:avLst/>
          </a:prstGeom>
          <a:noFill/>
          <a:ln w="9525">
            <a:solidFill>
              <a:srgbClr val="4A7D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2" name="Shape 390"/>
          <p:cNvCxnSpPr>
            <a:cxnSpLocks noChangeShapeType="1"/>
          </p:cNvCxnSpPr>
          <p:nvPr/>
        </p:nvCxnSpPr>
        <p:spPr bwMode="auto">
          <a:xfrm rot="10800000">
            <a:off x="306388" y="3860800"/>
            <a:ext cx="8658225" cy="0"/>
          </a:xfrm>
          <a:prstGeom prst="straightConnector1">
            <a:avLst/>
          </a:prstGeom>
          <a:noFill/>
          <a:ln w="9525">
            <a:solidFill>
              <a:srgbClr val="4A7D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403" name="Shape 391"/>
          <p:cNvGrpSpPr>
            <a:grpSpLocks/>
          </p:cNvGrpSpPr>
          <p:nvPr/>
        </p:nvGrpSpPr>
        <p:grpSpPr bwMode="auto">
          <a:xfrm>
            <a:off x="611188" y="5092700"/>
            <a:ext cx="3340100" cy="523875"/>
            <a:chOff x="611560" y="4797151"/>
            <a:chExt cx="3339439" cy="523219"/>
          </a:xfrm>
        </p:grpSpPr>
        <p:sp>
          <p:nvSpPr>
            <p:cNvPr id="59408" name="Shape 392"/>
            <p:cNvSpPr>
              <a:spLocks noChangeArrowheads="1"/>
            </p:cNvSpPr>
            <p:nvPr/>
          </p:nvSpPr>
          <p:spPr bwMode="auto">
            <a:xfrm>
              <a:off x="611560" y="4797151"/>
              <a:ext cx="3339439" cy="523219"/>
            </a:xfrm>
            <a:prstGeom prst="homePlate">
              <a:avLst>
                <a:gd name="adj" fmla="val 49996"/>
              </a:avLst>
            </a:prstGeom>
            <a:solidFill>
              <a:srgbClr val="9E280E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8000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en-US" altLang="ru-RU" dirty="0">
                  <a:solidFill>
                    <a:srgbClr val="0C0C0C"/>
                  </a:solidFill>
                  <a:latin typeface="Arial Narrow" pitchFamily="34" charset="0"/>
                  <a:sym typeface="Arial Narrow" pitchFamily="34" charset="0"/>
                </a:rPr>
                <a:t>The Teaching Assistant Project is not implemented at HSE regional campuses</a:t>
              </a:r>
              <a:endParaRPr lang="ru-RU" altLang="ru-RU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endParaRPr>
            </a:p>
          </p:txBody>
        </p:sp>
        <p:pic>
          <p:nvPicPr>
            <p:cNvPr id="59409" name="Shape 393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81" y="4878762"/>
              <a:ext cx="359999" cy="35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04" name="Shape 394"/>
          <p:cNvGrpSpPr>
            <a:grpSpLocks/>
          </p:cNvGrpSpPr>
          <p:nvPr/>
        </p:nvGrpSpPr>
        <p:grpSpPr bwMode="auto">
          <a:xfrm>
            <a:off x="1025228" y="4122796"/>
            <a:ext cx="2337446" cy="688088"/>
            <a:chOff x="1300970" y="3990960"/>
            <a:chExt cx="2337639" cy="688120"/>
          </a:xfrm>
        </p:grpSpPr>
        <p:sp>
          <p:nvSpPr>
            <p:cNvPr id="59405" name="Shape 395"/>
            <p:cNvSpPr>
              <a:spLocks noChangeArrowheads="1"/>
            </p:cNvSpPr>
            <p:nvPr/>
          </p:nvSpPr>
          <p:spPr bwMode="auto">
            <a:xfrm>
              <a:off x="1300970" y="3990960"/>
              <a:ext cx="2337639" cy="688120"/>
            </a:xfrm>
            <a:prstGeom prst="wedgeRectCallout">
              <a:avLst>
                <a:gd name="adj1" fmla="val 4463"/>
                <a:gd name="adj2" fmla="val -126815"/>
              </a:avLst>
            </a:prstGeom>
            <a:solidFill>
              <a:srgbClr val="EAF1DD"/>
            </a:solidFill>
            <a:ln w="9525">
              <a:solidFill>
                <a:srgbClr val="76923C"/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59406" name="Shape 396"/>
            <p:cNvSpPr>
              <a:spLocks noChangeArrowheads="1"/>
            </p:cNvSpPr>
            <p:nvPr/>
          </p:nvSpPr>
          <p:spPr bwMode="auto">
            <a:xfrm>
              <a:off x="1661010" y="4108498"/>
              <a:ext cx="8807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en-US" altLang="ru-RU" sz="1600" b="1" dirty="0">
                  <a:latin typeface="Arial Narrow" pitchFamily="34" charset="0"/>
                  <a:sym typeface="Arial Narrow" pitchFamily="34" charset="0"/>
                </a:rPr>
                <a:t>MIEM</a:t>
              </a:r>
              <a:endParaRPr lang="ru-RU" altLang="ru-RU" sz="1600" b="1" dirty="0">
                <a:latin typeface="Arial Narrow" pitchFamily="34" charset="0"/>
                <a:sym typeface="Arial Narrow" pitchFamily="34" charset="0"/>
              </a:endParaRPr>
            </a:p>
          </p:txBody>
        </p:sp>
      </p:grp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445631"/>
              </p:ext>
            </p:extLst>
          </p:nvPr>
        </p:nvGraphicFramePr>
        <p:xfrm>
          <a:off x="4500563" y="1711252"/>
          <a:ext cx="457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615284"/>
              </p:ext>
            </p:extLst>
          </p:nvPr>
        </p:nvGraphicFramePr>
        <p:xfrm>
          <a:off x="4347665" y="4194678"/>
          <a:ext cx="4572000" cy="221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763683"/>
              </p:ext>
            </p:extLst>
          </p:nvPr>
        </p:nvGraphicFramePr>
        <p:xfrm>
          <a:off x="1907704" y="4105334"/>
          <a:ext cx="1560943" cy="68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34911"/>
              </p:ext>
            </p:extLst>
          </p:nvPr>
        </p:nvGraphicFramePr>
        <p:xfrm>
          <a:off x="1331640" y="1895981"/>
          <a:ext cx="6541380" cy="294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1" name="Shape 402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Competitive Salaries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61442" name="Shape 403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61443" name="Shape 404"/>
          <p:cNvSpPr>
            <a:spLocks noChangeArrowheads="1"/>
          </p:cNvSpPr>
          <p:nvPr/>
        </p:nvSpPr>
        <p:spPr bwMode="auto">
          <a:xfrm>
            <a:off x="790575" y="1346200"/>
            <a:ext cx="789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 sz="1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Average Monthly Salary of Faculty Members with Full Teaching Loads at HSE Moscow (thousand rubles)</a:t>
            </a:r>
            <a:endParaRPr lang="ru-RU" altLang="ru-RU" sz="1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61445" name="Shape 406"/>
          <p:cNvSpPr>
            <a:spLocks noChangeArrowheads="1"/>
          </p:cNvSpPr>
          <p:nvPr/>
        </p:nvSpPr>
        <p:spPr bwMode="auto">
          <a:xfrm>
            <a:off x="852488" y="4868863"/>
            <a:ext cx="1549400" cy="1085850"/>
          </a:xfrm>
          <a:prstGeom prst="wedgeRectCallout">
            <a:avLst>
              <a:gd name="adj1" fmla="val 89111"/>
              <a:gd name="adj2" fmla="val -111824"/>
            </a:avLst>
          </a:prstGeom>
          <a:solidFill>
            <a:srgbClr val="50B848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Average monthly salary of HSE faculty members (Moscow) in 2008: 62,000 rubles</a:t>
            </a:r>
            <a:endParaRPr lang="ru-RU" altLang="ru-RU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61446" name="Shape 407"/>
          <p:cNvSpPr>
            <a:spLocks noChangeArrowheads="1"/>
          </p:cNvSpPr>
          <p:nvPr/>
        </p:nvSpPr>
        <p:spPr bwMode="auto">
          <a:xfrm>
            <a:off x="7305675" y="2481263"/>
            <a:ext cx="1611313" cy="1055687"/>
          </a:xfrm>
          <a:prstGeom prst="wedgeRectCallout">
            <a:avLst>
              <a:gd name="adj1" fmla="val -121287"/>
              <a:gd name="adj2" fmla="val 72505"/>
            </a:avLst>
          </a:prstGeom>
          <a:solidFill>
            <a:srgbClr val="00B050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Average monthly salary of HSE faculty members (Moscow) in 2013: 96,800 rubles</a:t>
            </a:r>
            <a:endParaRPr lang="ru-RU" altLang="ru-RU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61447" name="Shape 408"/>
          <p:cNvSpPr>
            <a:spLocks noChangeArrowheads="1"/>
          </p:cNvSpPr>
          <p:nvPr/>
        </p:nvSpPr>
        <p:spPr bwMode="auto">
          <a:xfrm>
            <a:off x="4191000" y="4878388"/>
            <a:ext cx="3575050" cy="1422400"/>
          </a:xfrm>
          <a:prstGeom prst="wedgeRectCallout">
            <a:avLst>
              <a:gd name="adj1" fmla="val -39319"/>
              <a:gd name="adj2" fmla="val -78569"/>
            </a:avLst>
          </a:prstGeom>
          <a:solidFill>
            <a:srgbClr val="EAF1DD"/>
          </a:solidFill>
          <a:ln w="9525">
            <a:solidFill>
              <a:srgbClr val="76923C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1448" name="Shape 409"/>
          <p:cNvSpPr txBox="1">
            <a:spLocks noChangeArrowheads="1"/>
          </p:cNvSpPr>
          <p:nvPr/>
        </p:nvSpPr>
        <p:spPr bwMode="auto">
          <a:xfrm>
            <a:off x="4264025" y="4878388"/>
            <a:ext cx="14493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>
                <a:latin typeface="Arial Narrow" pitchFamily="34" charset="0"/>
                <a:sym typeface="Arial Narrow" pitchFamily="34" charset="0"/>
              </a:rPr>
              <a:t>Average monthly salary of MIEM faculty members at time of merger </a:t>
            </a:r>
            <a:r>
              <a:rPr lang="en-US" altLang="ru-RU" b="1">
                <a:latin typeface="Arial Narrow" pitchFamily="34" charset="0"/>
                <a:sym typeface="Arial Narrow" pitchFamily="34" charset="0"/>
              </a:rPr>
              <a:t>(2012)</a:t>
            </a:r>
            <a:endParaRPr lang="ru-RU" altLang="ru-RU" b="1">
              <a:latin typeface="Arial Narrow" pitchFamily="34" charset="0"/>
              <a:sym typeface="Arial Narrow" pitchFamily="34" charset="0"/>
            </a:endParaRPr>
          </a:p>
        </p:txBody>
      </p:sp>
      <p:pic>
        <p:nvPicPr>
          <p:cNvPr id="61449" name="Shape 41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902200"/>
            <a:ext cx="21939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50" name="Shape 411"/>
          <p:cNvCxnSpPr>
            <a:cxnSpLocks noChangeShapeType="1"/>
          </p:cNvCxnSpPr>
          <p:nvPr/>
        </p:nvCxnSpPr>
        <p:spPr bwMode="auto">
          <a:xfrm rot="10800000" flipH="1">
            <a:off x="3049588" y="3787775"/>
            <a:ext cx="3067050" cy="423863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51" name="Shape 412"/>
          <p:cNvGrpSpPr>
            <a:grpSpLocks/>
          </p:cNvGrpSpPr>
          <p:nvPr/>
        </p:nvGrpSpPr>
        <p:grpSpPr bwMode="auto">
          <a:xfrm>
            <a:off x="2401888" y="2432696"/>
            <a:ext cx="2519534" cy="461963"/>
            <a:chOff x="9612560" y="1854301"/>
            <a:chExt cx="2519787" cy="461664"/>
          </a:xfrm>
        </p:grpSpPr>
        <p:sp>
          <p:nvSpPr>
            <p:cNvPr id="61452" name="Shape 413"/>
            <p:cNvSpPr txBox="1">
              <a:spLocks noChangeArrowheads="1"/>
            </p:cNvSpPr>
            <p:nvPr/>
          </p:nvSpPr>
          <p:spPr bwMode="auto">
            <a:xfrm>
              <a:off x="9830687" y="1854301"/>
              <a:ext cx="2301660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en-US" altLang="ru-RU" sz="2400" b="1" dirty="0" smtClean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by </a:t>
              </a:r>
              <a:r>
                <a:rPr lang="en-US" altLang="ru-RU" sz="2400" b="1" dirty="0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a factor of 1.6</a:t>
              </a:r>
              <a:endParaRPr lang="ru-RU" altLang="ru-RU" sz="2400" b="1" dirty="0">
                <a:solidFill>
                  <a:srgbClr val="50B848"/>
                </a:solidFill>
                <a:latin typeface="Arial Narrow" pitchFamily="34" charset="0"/>
                <a:sym typeface="Arial Narrow" pitchFamily="34" charset="0"/>
              </a:endParaRPr>
            </a:p>
          </p:txBody>
        </p:sp>
        <p:pic>
          <p:nvPicPr>
            <p:cNvPr id="61453" name="Shape 414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560" y="1937666"/>
              <a:ext cx="264159" cy="26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419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International Faculty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63490" name="Shape 420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63491" name="Shape 421"/>
          <p:cNvSpPr>
            <a:spLocks noChangeArrowheads="1"/>
          </p:cNvSpPr>
          <p:nvPr/>
        </p:nvSpPr>
        <p:spPr bwMode="auto">
          <a:xfrm>
            <a:off x="5076825" y="2492375"/>
            <a:ext cx="3805238" cy="1093788"/>
          </a:xfrm>
          <a:prstGeom prst="rect">
            <a:avLst/>
          </a:prstGeom>
          <a:solidFill>
            <a:srgbClr val="50B848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142875" indent="-1428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5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Special office for integrating foreign personnel </a:t>
            </a:r>
            <a:r>
              <a:rPr lang="en-US" altLang="ru-RU" sz="1500" dirty="0" smtClean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/>
            </a:r>
            <a:br>
              <a:rPr lang="en-US" altLang="ru-RU" sz="1500" dirty="0" smtClean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</a:br>
            <a:r>
              <a:rPr lang="en-US" altLang="ru-RU" sz="1500" dirty="0" smtClean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into </a:t>
            </a:r>
            <a:r>
              <a:rPr lang="en-US" altLang="ru-RU" sz="15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the university milieu</a:t>
            </a:r>
            <a:endParaRPr lang="ru-RU" altLang="ru-RU" sz="1500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Aft>
                <a:spcPts val="600"/>
              </a:spcAft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500" i="1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HSE </a:t>
            </a:r>
            <a:r>
              <a:rPr lang="en-US" altLang="ru-RU" sz="1500" i="1" dirty="0" err="1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LooK</a:t>
            </a:r>
            <a:r>
              <a:rPr lang="en-US" altLang="ru-RU" sz="1500" i="1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 </a:t>
            </a:r>
            <a:r>
              <a:rPr lang="en-US" altLang="ru-RU" sz="15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English-language newsletter about life </a:t>
            </a:r>
            <a:r>
              <a:rPr lang="en-US" altLang="ru-RU" sz="1500" dirty="0" smtClean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in </a:t>
            </a:r>
            <a:r>
              <a:rPr lang="en-US" altLang="ru-RU" sz="15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the university</a:t>
            </a:r>
            <a:endParaRPr lang="ru-RU" altLang="ru-RU" sz="1500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  <p:graphicFrame>
        <p:nvGraphicFramePr>
          <p:cNvPr id="6352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92538"/>
              </p:ext>
            </p:extLst>
          </p:nvPr>
        </p:nvGraphicFramePr>
        <p:xfrm>
          <a:off x="468313" y="2636838"/>
          <a:ext cx="4048125" cy="2307620"/>
        </p:xfrm>
        <a:graphic>
          <a:graphicData uri="http://schemas.openxmlformats.org/drawingml/2006/table">
            <a:tbl>
              <a:tblPr/>
              <a:tblGrid>
                <a:gridCol w="681037"/>
                <a:gridCol w="3367088"/>
              </a:tblGrid>
              <a:tr h="539750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38CD5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8CD5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45</a:t>
                      </a:r>
                    </a:p>
                  </a:txBody>
                  <a:tcPr marL="7200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specialists hired through international recruiting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7200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38CD5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8CD5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132</a:t>
                      </a:r>
                    </a:p>
                  </a:txBody>
                  <a:tcPr marL="7200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specialists recruited from the international labor market are working at HSE (including 102 foreigners)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7200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38CD5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8CD5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250</a:t>
                      </a:r>
                    </a:p>
                  </a:txBody>
                  <a:tcPr marL="7200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short-term visits of foreign specialists for educational and research work in 2013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7200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38CD5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8CD5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8</a:t>
                      </a:r>
                    </a:p>
                  </a:txBody>
                  <a:tcPr marL="7200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post-docs hired to HSE faculties and research divisions through the 2013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competition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7200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</a:tr>
            </a:tbl>
          </a:graphicData>
        </a:graphic>
      </p:graphicFrame>
      <p:pic>
        <p:nvPicPr>
          <p:cNvPr id="63509" name="Shape 42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4923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0" name="Shape 424"/>
          <p:cNvSpPr>
            <a:spLocks noChangeArrowheads="1"/>
          </p:cNvSpPr>
          <p:nvPr/>
        </p:nvSpPr>
        <p:spPr bwMode="auto">
          <a:xfrm>
            <a:off x="1187450" y="14128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lvl="1">
              <a:buSzPct val="25000"/>
            </a:pPr>
            <a:r>
              <a:rPr lang="en-US" altLang="ru-RU" sz="1800" b="1">
                <a:solidFill>
                  <a:srgbClr val="0000FF"/>
                </a:solidFill>
                <a:latin typeface="Arial Narrow" pitchFamily="34" charset="0"/>
                <a:sym typeface="Arial Narrow" pitchFamily="34" charset="0"/>
              </a:rPr>
              <a:t>Creating a university academic environment</a:t>
            </a:r>
            <a:r>
              <a:rPr lang="en-US" altLang="ru-RU" sz="18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 </a:t>
            </a:r>
            <a:r>
              <a:rPr lang="en-US" altLang="ru-RU" sz="1800" b="1">
                <a:solidFill>
                  <a:srgbClr val="0000FF"/>
                </a:solidFill>
                <a:latin typeface="Arial Narrow" pitchFamily="34" charset="0"/>
                <a:sym typeface="Arial Narrow" pitchFamily="34" charset="0"/>
              </a:rPr>
              <a:t>integrated into the global </a:t>
            </a:r>
            <a:r>
              <a:rPr lang="en-US" altLang="ru-RU" sz="18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research and educational space</a:t>
            </a:r>
            <a:endParaRPr lang="ru-RU" altLang="ru-RU" sz="18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429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Personnel:</a:t>
            </a:r>
            <a:r>
              <a:rPr lang="ru-RU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/>
            </a:r>
            <a:br>
              <a:rPr lang="ru-RU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</a:br>
            <a:r>
              <a:rPr lang="en-US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Priorities for the Next Five Years</a:t>
            </a:r>
            <a:endParaRPr lang="ru-RU" altLang="ru-RU" sz="28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65538" name="Shape 430"/>
          <p:cNvSpPr txBox="1">
            <a:spLocks noChangeArrowheads="1"/>
          </p:cNvSpPr>
          <p:nvPr/>
        </p:nvSpPr>
        <p:spPr bwMode="auto">
          <a:xfrm>
            <a:off x="611188" y="1268413"/>
            <a:ext cx="8358187" cy="5040312"/>
          </a:xfrm>
          <a:prstGeom prst="rect">
            <a:avLst/>
          </a:prstGeom>
          <a:solidFill>
            <a:srgbClr val="9E280E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0" rIns="360000" bIns="360000"/>
          <a:lstStyle>
            <a:lvl1pPr marL="358775" indent="-1809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815975" indent="-1809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273175" indent="-1809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8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Shifting all HSE faculty members to</a:t>
            </a:r>
            <a:endParaRPr lang="ru-RU" altLang="ru-RU" sz="18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 lvl="1"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8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Effective contracts = positive incentives and augmented basic requirements. Different conditions for different categories of faculty members (engineers, journalists, designers, military, foreign languages, physical education)</a:t>
            </a:r>
            <a:endParaRPr lang="ru-RU" altLang="ru-RU" sz="18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 lvl="1"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8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Single contracts = obligatory participation in three kinds of work:</a:t>
            </a:r>
            <a:endParaRPr lang="ru-RU" altLang="ru-RU" sz="18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8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Teaching</a:t>
            </a:r>
            <a:endParaRPr lang="ru-RU" altLang="ru-RU" sz="18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8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Research or project work</a:t>
            </a:r>
            <a:endParaRPr lang="ru-RU" altLang="ru-RU" sz="18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8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Services to the university</a:t>
            </a:r>
            <a:endParaRPr lang="ru-RU" altLang="ru-RU" sz="18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8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Creating a system of open competitive recruiting to all positions</a:t>
            </a:r>
            <a:endParaRPr lang="ru-RU" altLang="ru-RU" sz="18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 lvl="1"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8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Growth in the percent of international recruiting to 1/3 of the faculty pool</a:t>
            </a:r>
            <a:endParaRPr lang="ru-RU" altLang="ru-RU" sz="18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18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Growing emphasis on target retraining</a:t>
            </a:r>
            <a:endParaRPr lang="ru-RU" altLang="ru-RU" sz="18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65539" name="Shape 43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437"/>
          <p:cNvSpPr txBox="1">
            <a:spLocks noChangeArrowheads="1"/>
          </p:cNvSpPr>
          <p:nvPr/>
        </p:nvSpPr>
        <p:spPr bwMode="auto">
          <a:xfrm>
            <a:off x="539750" y="1844675"/>
            <a:ext cx="8424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00" tIns="50950" rIns="101900" bIns="5095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3500" b="1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FINANCES</a:t>
            </a:r>
            <a:endParaRPr lang="ru-RU" altLang="ru-RU" sz="3500" b="1">
              <a:solidFill>
                <a:srgbClr val="0070C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7586" name="Shape 438"/>
          <p:cNvSpPr txBox="1">
            <a:spLocks noChangeArrowheads="1"/>
          </p:cNvSpPr>
          <p:nvPr/>
        </p:nvSpPr>
        <p:spPr bwMode="auto">
          <a:xfrm>
            <a:off x="1403350" y="188913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National Research University </a:t>
            </a:r>
          </a:p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Higher School of Economics</a:t>
            </a:r>
            <a:endParaRPr lang="ru-RU" altLang="ru-RU" sz="2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443"/>
          <p:cNvSpPr txBox="1">
            <a:spLocks noGrp="1"/>
          </p:cNvSpPr>
          <p:nvPr>
            <p:ph type="title"/>
          </p:nvPr>
        </p:nvSpPr>
        <p:spPr>
          <a:xfrm>
            <a:off x="1042988" y="188913"/>
            <a:ext cx="7921625" cy="863600"/>
          </a:xfrm>
        </p:spPr>
        <p:txBody>
          <a:bodyPr tIns="45700" bIns="45700"/>
          <a:lstStyle/>
          <a:p>
            <a:pPr algn="ctr" eaLnBrk="1" hangingPunct="1">
              <a:buClr>
                <a:srgbClr val="005AAB"/>
              </a:buClr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University Revenues: Twofold Increase over 5 Years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69634" name="Shape 44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453668"/>
              </p:ext>
            </p:extLst>
          </p:nvPr>
        </p:nvGraphicFramePr>
        <p:xfrm>
          <a:off x="61156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450"/>
          <p:cNvSpPr txBox="1">
            <a:spLocks noGrp="1"/>
          </p:cNvSpPr>
          <p:nvPr>
            <p:ph type="title"/>
          </p:nvPr>
        </p:nvSpPr>
        <p:spPr>
          <a:xfrm>
            <a:off x="1258888" y="115888"/>
            <a:ext cx="7705725" cy="865187"/>
          </a:xfrm>
        </p:spPr>
        <p:txBody>
          <a:bodyPr tIns="45700" bIns="45700"/>
          <a:lstStyle/>
          <a:p>
            <a:pPr algn="ctr" eaLnBrk="1" hangingPunct="1">
              <a:buClr>
                <a:srgbClr val="005AAB"/>
              </a:buClr>
              <a:buSzPct val="25000"/>
              <a:buFont typeface="Arial Narrow" pitchFamily="34" charset="0"/>
              <a:buNone/>
            </a:pPr>
            <a:r>
              <a:rPr lang="en-US" altLang="ru-RU" sz="2500" b="1" dirty="0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HSE Revenues from the State Budget </a:t>
            </a:r>
            <a:r>
              <a:rPr lang="en-US" altLang="ru-RU" sz="2500" b="1" dirty="0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/>
            </a:r>
            <a:br>
              <a:rPr lang="en-US" altLang="ru-RU" sz="2500" b="1" dirty="0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</a:br>
            <a:r>
              <a:rPr lang="en-US" altLang="ru-RU" sz="2500" b="1" dirty="0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(</a:t>
            </a:r>
            <a:r>
              <a:rPr lang="en-US" altLang="ru-RU" sz="2500" b="1" dirty="0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Moscow and Regional Campuses)</a:t>
            </a:r>
            <a:endParaRPr lang="ru-RU" altLang="ru-RU" sz="2500" b="1" dirty="0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71682" name="Shape 45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71684" name="Shape 453"/>
          <p:cNvSpPr>
            <a:spLocks noChangeArrowheads="1"/>
          </p:cNvSpPr>
          <p:nvPr/>
        </p:nvSpPr>
        <p:spPr bwMode="auto">
          <a:xfrm>
            <a:off x="7812088" y="1341438"/>
            <a:ext cx="105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800" b="1" dirty="0">
                <a:latin typeface="Arial Narrow" pitchFamily="34" charset="0"/>
                <a:sym typeface="Arial Narrow" pitchFamily="34" charset="0"/>
              </a:rPr>
              <a:t>Million rubles</a:t>
            </a:r>
            <a:r>
              <a:rPr lang="ru-RU" altLang="ru-RU" sz="1800" b="1" dirty="0">
                <a:latin typeface="Arial Narrow" pitchFamily="34" charset="0"/>
                <a:sym typeface="Arial Narrow" pitchFamily="34" charset="0"/>
              </a:rPr>
              <a:t> </a:t>
            </a:r>
          </a:p>
        </p:txBody>
      </p:sp>
      <p:graphicFrame>
        <p:nvGraphicFramePr>
          <p:cNvPr id="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4745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07"/>
          <p:cNvSpPr txBox="1">
            <a:spLocks noChangeArrowheads="1"/>
          </p:cNvSpPr>
          <p:nvPr/>
        </p:nvSpPr>
        <p:spPr bwMode="auto">
          <a:xfrm>
            <a:off x="539750" y="1844675"/>
            <a:ext cx="8424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00" tIns="50950" rIns="101900" bIns="5095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3500" b="1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EDUCATION</a:t>
            </a:r>
            <a:endParaRPr lang="ru-RU" altLang="ru-RU" sz="3500" b="1">
              <a:solidFill>
                <a:srgbClr val="0070C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434" name="Shape 108"/>
          <p:cNvSpPr txBox="1">
            <a:spLocks noChangeArrowheads="1"/>
          </p:cNvSpPr>
          <p:nvPr/>
        </p:nvSpPr>
        <p:spPr bwMode="auto">
          <a:xfrm>
            <a:off x="1403350" y="188913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National Research University </a:t>
            </a:r>
          </a:p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Higher School of Economics</a:t>
            </a:r>
            <a:endParaRPr lang="ru-RU" altLang="ru-RU" sz="2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415427"/>
              </p:ext>
            </p:extLst>
          </p:nvPr>
        </p:nvGraphicFramePr>
        <p:xfrm>
          <a:off x="453826" y="1196752"/>
          <a:ext cx="8352928" cy="500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29" name="Shape 458"/>
          <p:cNvSpPr txBox="1">
            <a:spLocks noGrp="1"/>
          </p:cNvSpPr>
          <p:nvPr>
            <p:ph type="title"/>
          </p:nvPr>
        </p:nvSpPr>
        <p:spPr>
          <a:xfrm>
            <a:off x="1116013" y="115888"/>
            <a:ext cx="8027987" cy="865187"/>
          </a:xfrm>
        </p:spPr>
        <p:txBody>
          <a:bodyPr tIns="45700" bIns="45700"/>
          <a:lstStyle/>
          <a:p>
            <a:pPr algn="ctr" eaLnBrk="1" hangingPunct="1">
              <a:buClr>
                <a:srgbClr val="005AAB"/>
              </a:buClr>
              <a:buSzPct val="25000"/>
              <a:buFont typeface="Arial Narrow" pitchFamily="34" charset="0"/>
              <a:buNone/>
            </a:pPr>
            <a:r>
              <a:rPr lang="en-US" altLang="ru-RU" sz="25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Revenues from Profit-Making Activities (Moscow)</a:t>
            </a:r>
            <a:endParaRPr lang="ru-RU" altLang="ru-RU" sz="25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73730" name="Shape 45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73733" name="Shape 462"/>
          <p:cNvSpPr txBox="1">
            <a:spLocks noChangeArrowheads="1"/>
          </p:cNvSpPr>
          <p:nvPr/>
        </p:nvSpPr>
        <p:spPr bwMode="auto">
          <a:xfrm>
            <a:off x="485774" y="6397625"/>
            <a:ext cx="711056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 Narrow" pitchFamily="34" charset="0"/>
              <a:buNone/>
            </a:pPr>
            <a:r>
              <a:rPr lang="ru-RU" altLang="ru-RU" sz="1200" i="1" dirty="0">
                <a:latin typeface="Arial Narrow" pitchFamily="34" charset="0"/>
                <a:sym typeface="Arial Narrow" pitchFamily="34" charset="0"/>
              </a:rPr>
              <a:t>*</a:t>
            </a:r>
            <a:r>
              <a:rPr lang="en-US" altLang="ru-RU" sz="1200" i="1" dirty="0">
                <a:latin typeface="Arial Narrow" pitchFamily="34" charset="0"/>
                <a:sym typeface="Arial Narrow" pitchFamily="34" charset="0"/>
              </a:rPr>
              <a:t>Not counting target financing and programs</a:t>
            </a:r>
            <a:endParaRPr lang="ru-RU" altLang="ru-RU" sz="1200" i="1" dirty="0">
              <a:latin typeface="Arial Narrow" pitchFamily="34" charset="0"/>
              <a:sym typeface="Arial Narrow" pitchFamily="34" charset="0"/>
            </a:endParaRPr>
          </a:p>
          <a:p>
            <a:pPr>
              <a:buClr>
                <a:srgbClr val="000000"/>
              </a:buClr>
              <a:buSzPct val="25000"/>
              <a:buFont typeface="Arial Narrow" pitchFamily="34" charset="0"/>
              <a:buNone/>
            </a:pPr>
            <a:r>
              <a:rPr lang="ru-RU" altLang="ru-RU" sz="1200" i="1" dirty="0">
                <a:latin typeface="Arial Narrow" pitchFamily="34" charset="0"/>
                <a:sym typeface="Arial Narrow" pitchFamily="34" charset="0"/>
              </a:rPr>
              <a:t>**</a:t>
            </a:r>
            <a:r>
              <a:rPr lang="en-US" altLang="ru-RU" sz="1200" i="1" dirty="0">
                <a:latin typeface="Arial Narrow" pitchFamily="34" charset="0"/>
                <a:sym typeface="Arial Narrow" pitchFamily="34" charset="0"/>
              </a:rPr>
              <a:t>Counting the annexation of the State Academy of Specialists in the Investment Sphere (GASIS) in the first half of 2012</a:t>
            </a:r>
            <a:endParaRPr lang="ru-RU" altLang="ru-RU" sz="1200" i="1" dirty="0">
              <a:latin typeface="Arial Narrow" pitchFamily="34" charset="0"/>
              <a:sym typeface="Arial Narrow" pitchFamily="34" charset="0"/>
            </a:endParaRPr>
          </a:p>
          <a:p>
            <a:endParaRPr lang="ru-RU" altLang="ru-RU" dirty="0"/>
          </a:p>
        </p:txBody>
      </p:sp>
      <p:sp>
        <p:nvSpPr>
          <p:cNvPr id="7" name="Shape 453"/>
          <p:cNvSpPr>
            <a:spLocks noChangeArrowheads="1"/>
          </p:cNvSpPr>
          <p:nvPr/>
        </p:nvSpPr>
        <p:spPr bwMode="auto">
          <a:xfrm>
            <a:off x="7956376" y="1157288"/>
            <a:ext cx="105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800" b="1" dirty="0">
                <a:latin typeface="Arial Narrow" pitchFamily="34" charset="0"/>
                <a:sym typeface="Arial Narrow" pitchFamily="34" charset="0"/>
              </a:rPr>
              <a:t>Million rubles</a:t>
            </a:r>
            <a:r>
              <a:rPr lang="ru-RU" altLang="ru-RU" sz="1800" b="1" dirty="0">
                <a:latin typeface="Arial Narrow" pitchFamily="34" charset="0"/>
                <a:sym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467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algn="ctr" eaLnBrk="1" hangingPunct="1">
              <a:buClr>
                <a:srgbClr val="005AAB"/>
              </a:buClr>
              <a:buSzPct val="25000"/>
              <a:buFont typeface="Arial Narrow" pitchFamily="34" charset="0"/>
              <a:buNone/>
            </a:pPr>
            <a:r>
              <a:rPr lang="en-US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Investing in Development: Almost ¼ of HSE Expenditures</a:t>
            </a:r>
            <a:endParaRPr lang="ru-RU" altLang="ru-RU" sz="28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75778" name="Shape 46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75779" name="Shape 469"/>
          <p:cNvSpPr txBox="1">
            <a:spLocks noGrp="1"/>
          </p:cNvSpPr>
          <p:nvPr>
            <p:ph type="body" idx="1"/>
          </p:nvPr>
        </p:nvSpPr>
        <p:spPr>
          <a:xfrm>
            <a:off x="598488" y="1412875"/>
            <a:ext cx="8229600" cy="36988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5AAB"/>
              </a:buClr>
              <a:buSzPct val="25000"/>
              <a:buFont typeface="Arial Narrow" pitchFamily="34" charset="0"/>
              <a:buNone/>
            </a:pPr>
            <a:r>
              <a:rPr lang="en-US" altLang="ru-RU" sz="1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HSE Development Budget</a:t>
            </a:r>
            <a:endParaRPr lang="ru-RU" altLang="ru-RU" sz="18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graphicFrame>
        <p:nvGraphicFramePr>
          <p:cNvPr id="75807" name="Group 31"/>
          <p:cNvGraphicFramePr>
            <a:graphicFrameLocks noGrp="1"/>
          </p:cNvGraphicFramePr>
          <p:nvPr/>
        </p:nvGraphicFramePr>
        <p:xfrm>
          <a:off x="2124075" y="1773238"/>
          <a:ext cx="5108575" cy="1370013"/>
        </p:xfrm>
        <a:graphic>
          <a:graphicData uri="http://schemas.openxmlformats.org/drawingml/2006/table">
            <a:tbl>
              <a:tblPr/>
              <a:tblGrid>
                <a:gridCol w="2106613"/>
                <a:gridCol w="1000125"/>
                <a:gridCol w="1001712"/>
                <a:gridCol w="1000125"/>
              </a:tblGrid>
              <a:tr h="4159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2009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2011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2013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Million rubles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574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1 406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2 704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47688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% of total revenues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10%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16%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22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.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7%</a:t>
                      </a:r>
                    </a:p>
                  </a:txBody>
                  <a:tcPr marL="91450" marR="91450" marT="45725" marB="45725" anchor="ctr" horzOverflow="overflow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802" name="Shape 471"/>
          <p:cNvSpPr>
            <a:spLocks noChangeArrowheads="1"/>
          </p:cNvSpPr>
          <p:nvPr/>
        </p:nvSpPr>
        <p:spPr bwMode="auto">
          <a:xfrm>
            <a:off x="587375" y="3221038"/>
            <a:ext cx="6154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Financing from Different HSE Funds and Programs</a:t>
            </a:r>
            <a:endParaRPr lang="ru-RU" altLang="ru-RU" sz="1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75803" name="Shape 472"/>
          <p:cNvSpPr txBox="1">
            <a:spLocks noChangeArrowheads="1"/>
          </p:cNvSpPr>
          <p:nvPr/>
        </p:nvSpPr>
        <p:spPr bwMode="auto">
          <a:xfrm>
            <a:off x="893763" y="3573463"/>
            <a:ext cx="40386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142875" indent="-1428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Academic Fund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Educational Innovation Fund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Fundamental Research Fund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Fund for the Support of Innovative Entrepreneurship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Student Initiative Fund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Alumni Association Development Fund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75804" name="Shape 473"/>
          <p:cNvSpPr txBox="1">
            <a:spLocks noChangeArrowheads="1"/>
          </p:cNvSpPr>
          <p:nvPr/>
        </p:nvSpPr>
        <p:spPr bwMode="auto">
          <a:xfrm>
            <a:off x="4421188" y="3589338"/>
            <a:ext cx="44418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142875" indent="-1428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International Recruiting Program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8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Cadre Reserve Program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8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Academic Mobility Support Program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8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Developing Full-Time Graduate Programs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8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ru-RU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Academic Writing </a:t>
            </a: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Support Program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8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Program for Improving the Quality of HSE Journals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800"/>
              </a:spcBef>
              <a:buClr>
                <a:srgbClr val="595959"/>
              </a:buClr>
              <a:buSzPct val="100000"/>
              <a:buFont typeface="Arial Narrow" pitchFamily="34" charset="0"/>
              <a:buChar char="•"/>
            </a:pPr>
            <a:r>
              <a:rPr lang="en-US" altLang="ru-RU" sz="16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New Administrators Program</a:t>
            </a:r>
            <a:endParaRPr lang="ru-RU" altLang="ru-RU" sz="160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478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Finances:</a:t>
            </a:r>
            <a:r>
              <a:rPr lang="ru-RU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 </a:t>
            </a:r>
            <a:br>
              <a:rPr lang="ru-RU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</a:br>
            <a:r>
              <a:rPr lang="en-US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Priorities for the Next Five Years</a:t>
            </a:r>
            <a:endParaRPr lang="ru-RU" altLang="ru-RU" sz="28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77826" name="Shape 479"/>
          <p:cNvSpPr txBox="1">
            <a:spLocks noChangeArrowheads="1"/>
          </p:cNvSpPr>
          <p:nvPr/>
        </p:nvSpPr>
        <p:spPr bwMode="auto">
          <a:xfrm>
            <a:off x="611188" y="1268413"/>
            <a:ext cx="8358187" cy="5040312"/>
          </a:xfrm>
          <a:prstGeom prst="rect">
            <a:avLst/>
          </a:prstGeom>
          <a:solidFill>
            <a:srgbClr val="9E280E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0" rIns="360000" bIns="360000"/>
          <a:lstStyle>
            <a:lvl1pPr marL="358775" indent="-1809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Diversifying revenue sources: raising funds from trustees </a:t>
            </a:r>
            <a:r>
              <a:rPr lang="en-US" altLang="ru-RU" sz="2000" dirty="0" smtClean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/>
            </a:r>
            <a:br>
              <a:rPr lang="en-US" altLang="ru-RU" sz="2000" dirty="0" smtClean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</a:br>
            <a:r>
              <a:rPr lang="en-US" altLang="ru-RU" sz="2000" dirty="0" smtClean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and </a:t>
            </a: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developing the endowment</a:t>
            </a:r>
            <a:endParaRPr lang="ru-RU" altLang="ru-RU" sz="20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Making HSE subdivisions and projects economically viable</a:t>
            </a:r>
            <a:endParaRPr lang="ru-RU" altLang="ru-RU" sz="20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Per capita financing of educational programs and departments</a:t>
            </a:r>
            <a:endParaRPr lang="ru-RU" altLang="ru-RU" sz="20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Expanding financial powers and responsibilities of major academic subdivisions; transferring part of development funds from the rector’s office to faculties and major institutes; introducing key performance indicators for subdivisions and administrators</a:t>
            </a:r>
            <a:endParaRPr lang="ru-RU" altLang="ru-RU" sz="20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Introducing effective management accounting</a:t>
            </a:r>
            <a:endParaRPr lang="ru-RU" altLang="ru-RU" sz="20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77827" name="Shape 480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486"/>
          <p:cNvSpPr txBox="1">
            <a:spLocks noChangeArrowheads="1"/>
          </p:cNvSpPr>
          <p:nvPr/>
        </p:nvSpPr>
        <p:spPr bwMode="auto">
          <a:xfrm>
            <a:off x="539750" y="1844675"/>
            <a:ext cx="8424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00" tIns="50950" rIns="101900" bIns="5095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3500" b="1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GOVERNANCE</a:t>
            </a:r>
            <a:endParaRPr lang="ru-RU" altLang="ru-RU" sz="3500" b="1">
              <a:solidFill>
                <a:srgbClr val="0070C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9874" name="Shape 487"/>
          <p:cNvSpPr txBox="1">
            <a:spLocks noChangeArrowheads="1"/>
          </p:cNvSpPr>
          <p:nvPr/>
        </p:nvSpPr>
        <p:spPr bwMode="auto">
          <a:xfrm>
            <a:off x="1403350" y="188913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National Research University </a:t>
            </a:r>
          </a:p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Higher School of Economics</a:t>
            </a:r>
            <a:endParaRPr lang="ru-RU" altLang="ru-RU" sz="2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492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Collegial Governance</a:t>
            </a:r>
            <a:r>
              <a:rPr lang="ru-RU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 </a:t>
            </a:r>
          </a:p>
        </p:txBody>
      </p:sp>
      <p:sp>
        <p:nvSpPr>
          <p:cNvPr id="81922" name="Shape 493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graphicFrame>
        <p:nvGraphicFramePr>
          <p:cNvPr id="8195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98452"/>
              </p:ext>
            </p:extLst>
          </p:nvPr>
        </p:nvGraphicFramePr>
        <p:xfrm>
          <a:off x="179388" y="1298575"/>
          <a:ext cx="8856662" cy="4795838"/>
        </p:xfrm>
        <a:graphic>
          <a:graphicData uri="http://schemas.openxmlformats.org/drawingml/2006/table">
            <a:tbl>
              <a:tblPr/>
              <a:tblGrid>
                <a:gridCol w="2160587"/>
                <a:gridCol w="3600450"/>
                <a:gridCol w="3095625"/>
              </a:tblGrid>
              <a:tr h="9366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AA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Governing Boards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AAB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AB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7950" indent="-1079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Supervisory Council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Conference of HSE Personnel and Students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Academic Council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Student Council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1852613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Representative, Expert and Self-Governing Bodies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AAB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B848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7950" indent="-1079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Supervisory Council of the Development Program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Academic councils of faculties and campuses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International Advisory Committee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Curricular Council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Fundamental Research Steering Committee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Academic councils of educational programs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Academic Fund Council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>
                  <a:txBody>
                    <a:bodyPr/>
                    <a:lstStyle>
                      <a:lvl1pPr marL="107950" indent="-1079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Council of the Educational Innovation Fund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Expert Council on Research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Innovative Entrepreneurship Council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Advanced Training Council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Alumni Council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Student Initiative Council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</a:tr>
              <a:tr h="2006600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AB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Committees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AAB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A0C7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7950" indent="-1079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Personnel committees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Committee on Intramural Surveys and Ethical Evaluation of Empirical Research Projects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Conference Committee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Committee on Summer Schools and Expeditions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Committee on Academic Ethics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107950" indent="-1079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  <a:defRPr/>
                      </a:pPr>
                      <a:r>
                        <a:rPr kumimoji="0" lang="en-US" altLang="ru-RU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International </a:t>
                      </a:r>
                      <a:r>
                        <a:rPr kumimoji="0" lang="en-US" altLang="ru-RU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Recruitment Committee</a:t>
                      </a:r>
                      <a:endParaRPr kumimoji="0" lang="ru-RU" altLang="ru-RU" sz="13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Public Monitoring Committee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Effective Governance Committees 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Committee on International Research Partnerships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07950" marR="0" lvl="0" indent="-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Committee on International Student Mobility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499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25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Governance: </a:t>
            </a:r>
            <a:br>
              <a:rPr lang="en-US" altLang="ru-RU" sz="25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</a:br>
            <a:r>
              <a:rPr lang="en-US" altLang="ru-RU" sz="25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Priorities for the Next Five Years</a:t>
            </a:r>
            <a:endParaRPr lang="ru-RU" altLang="ru-RU" sz="25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83970" name="Shape 500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graphicFrame>
        <p:nvGraphicFramePr>
          <p:cNvPr id="83983" name="Group 15"/>
          <p:cNvGraphicFramePr>
            <a:graphicFrameLocks noGrp="1"/>
          </p:cNvGraphicFramePr>
          <p:nvPr/>
        </p:nvGraphicFramePr>
        <p:xfrm>
          <a:off x="827088" y="1412875"/>
          <a:ext cx="8012112" cy="4556125"/>
        </p:xfrm>
        <a:graphic>
          <a:graphicData uri="http://schemas.openxmlformats.org/drawingml/2006/table">
            <a:tbl>
              <a:tblPr/>
              <a:tblGrid>
                <a:gridCol w="1919287"/>
                <a:gridCol w="6092825"/>
              </a:tblGrid>
              <a:tr h="275907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AAB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Decentralizing Governance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AAB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>
                      <a:lvl1pPr marL="142875" indent="-142875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Enlarging academic subdivisions by creating “big faculties”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Managing “big faculties” through development programs and KPIs; delegating powers and resources for academic development and development of educational programs to “big faculties”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Shifting to the model “executive director – academic council”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Pct val="130000"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Academic councils of educational programs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1797050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AA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Improving Operating Efficiency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AAB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>
                      <a:lvl1pPr marL="142875" indent="-142875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Shortening the decision chain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Result-based management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Regular optimization of administrative processes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142875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Tx/>
                        <a:buFont typeface="Arial Narrow" pitchFamily="34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Modernizing the information management system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506"/>
          <p:cNvSpPr txBox="1">
            <a:spLocks noChangeArrowheads="1"/>
          </p:cNvSpPr>
          <p:nvPr/>
        </p:nvSpPr>
        <p:spPr bwMode="auto">
          <a:xfrm>
            <a:off x="539750" y="1844675"/>
            <a:ext cx="8424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900" tIns="50950" rIns="101900" bIns="5095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3500" b="1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POSITION OF UNIVERSITY IN RANKINGS</a:t>
            </a:r>
            <a:endParaRPr lang="ru-RU" altLang="ru-RU" sz="3500" b="1">
              <a:solidFill>
                <a:srgbClr val="0070C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6018" name="Shape 507"/>
          <p:cNvSpPr txBox="1">
            <a:spLocks noChangeArrowheads="1"/>
          </p:cNvSpPr>
          <p:nvPr/>
        </p:nvSpPr>
        <p:spPr bwMode="auto">
          <a:xfrm>
            <a:off x="1403350" y="188913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National Research University </a:t>
            </a:r>
          </a:p>
          <a:p>
            <a:pPr algn="ctr">
              <a:buSzPct val="25000"/>
            </a:pPr>
            <a:r>
              <a:rPr lang="en-US" altLang="ru-RU" sz="2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Higher School of Economics</a:t>
            </a:r>
            <a:endParaRPr lang="ru-RU" altLang="ru-RU" sz="2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512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graphicFrame>
        <p:nvGraphicFramePr>
          <p:cNvPr id="8813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104737"/>
              </p:ext>
            </p:extLst>
          </p:nvPr>
        </p:nvGraphicFramePr>
        <p:xfrm>
          <a:off x="900113" y="1268413"/>
          <a:ext cx="8081962" cy="4685695"/>
        </p:xfrm>
        <a:graphic>
          <a:graphicData uri="http://schemas.openxmlformats.org/drawingml/2006/table">
            <a:tbl>
              <a:tblPr/>
              <a:tblGrid>
                <a:gridCol w="5297487"/>
                <a:gridCol w="879475"/>
                <a:gridCol w="914400"/>
                <a:gridCol w="990600"/>
              </a:tblGrid>
              <a:tr h="4159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Ranking 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C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C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2012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C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2013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CD5"/>
                    </a:solidFill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QS World University Rankings: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world universities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551-600   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501-550 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501-550  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Russian universities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6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QS University Rankings BRICS: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BRICS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 countries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-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-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357188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Russian universities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-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-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Social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Science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Research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Network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 - SSRN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:</a:t>
                      </a:r>
                      <a:b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</a:b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among the world’s top 1,500 research and educational centers in economics (over the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last 12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months)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Calibri" pitchFamily="34" charset="0"/>
                        </a:rPr>
                        <a:t>54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Arial" pitchFamily="34" charset="0"/>
                        </a:rPr>
                        <a:t>21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Arial" pitchFamily="34" charset="0"/>
                        </a:rPr>
                        <a:t>13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 the number of authors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 the number of new articles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3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 the number of downloads of new articles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87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 the total downloads of articles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49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34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 the citation index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330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137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117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51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graphicFrame>
        <p:nvGraphicFramePr>
          <p:cNvPr id="90157" name="Group 45"/>
          <p:cNvGraphicFramePr>
            <a:graphicFrameLocks noGrp="1"/>
          </p:cNvGraphicFramePr>
          <p:nvPr/>
        </p:nvGraphicFramePr>
        <p:xfrm>
          <a:off x="615950" y="1358900"/>
          <a:ext cx="8201025" cy="3937020"/>
        </p:xfrm>
        <a:graphic>
          <a:graphicData uri="http://schemas.openxmlformats.org/drawingml/2006/table">
            <a:tbl>
              <a:tblPr/>
              <a:tblGrid>
                <a:gridCol w="5554663"/>
                <a:gridCol w="869950"/>
                <a:gridCol w="860425"/>
                <a:gridCol w="915987"/>
              </a:tblGrid>
              <a:tr h="431800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Ranking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2012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2013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</a:tr>
              <a:tr h="839788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Research Papers in Economics: 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among European universities and research centers specializing in economics and related sciences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286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244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152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839788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Research Papers in Economics: 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among Russian universities and research centers specializing in economics and related sciences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114617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Expert RA: International Ranking of Universities Supplying Personnel for the World’s Top Employers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International / Russian universities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-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-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141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  <a:tr h="53022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Webometrics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Ranking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: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Russian universities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(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January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/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July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)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4 / 3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21 /  5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5 / 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524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Governance: </a:t>
            </a:r>
            <a:br>
              <a:rPr lang="en-US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</a:br>
            <a:r>
              <a:rPr lang="en-US" altLang="ru-RU" sz="28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Priorities for the Next Five Years</a:t>
            </a:r>
            <a:endParaRPr lang="ru-RU" altLang="ru-RU" sz="28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525" name="Shape 525"/>
          <p:cNvSpPr txBox="1"/>
          <p:nvPr/>
        </p:nvSpPr>
        <p:spPr>
          <a:xfrm>
            <a:off x="611188" y="1268413"/>
            <a:ext cx="8358187" cy="5040312"/>
          </a:xfrm>
          <a:prstGeom prst="rect">
            <a:avLst/>
          </a:prstGeom>
          <a:solidFill>
            <a:srgbClr val="9E280E">
              <a:alpha val="9803"/>
            </a:srgbClr>
          </a:solidFill>
          <a:ln>
            <a:noFill/>
          </a:ln>
        </p:spPr>
        <p:txBody>
          <a:bodyPr lIns="180000" tIns="360000" rIns="360000" bIns="360000"/>
          <a:lstStyle>
            <a:lvl1pPr marL="358775" indent="-1809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latin typeface="Arial Narrow" pitchFamily="34" charset="0"/>
                <a:sym typeface="Arial Narrow" pitchFamily="34" charset="0"/>
              </a:rPr>
              <a:t>Lowering transactions costs of governance</a:t>
            </a:r>
            <a:endParaRPr lang="ru-RU" altLang="ru-RU" sz="2000"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latin typeface="Arial Narrow" pitchFamily="34" charset="0"/>
                <a:sym typeface="Arial Narrow" pitchFamily="34" charset="0"/>
              </a:rPr>
              <a:t>Enlarging academic subdivisions</a:t>
            </a:r>
            <a:endParaRPr lang="ru-RU" altLang="ru-RU" sz="2000"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latin typeface="Arial Narrow" pitchFamily="34" charset="0"/>
                <a:sym typeface="Arial Narrow" pitchFamily="34" charset="0"/>
              </a:rPr>
              <a:t>Delegating powers and resources for academic development and the development of educational programs</a:t>
            </a:r>
            <a:endParaRPr lang="ru-RU" altLang="ru-RU" sz="2000"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latin typeface="Arial Narrow" pitchFamily="34" charset="0"/>
                <a:sym typeface="Arial Narrow" pitchFamily="34" charset="0"/>
              </a:rPr>
              <a:t>Developing mechanisms for student participation in governance</a:t>
            </a:r>
            <a:endParaRPr lang="ru-RU" altLang="ru-RU" sz="2000"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latin typeface="Arial Narrow" pitchFamily="34" charset="0"/>
                <a:sym typeface="Arial Narrow" pitchFamily="34" charset="0"/>
              </a:rPr>
              <a:t>Switching to result-based management</a:t>
            </a:r>
            <a:endParaRPr lang="ru-RU" altLang="ru-RU" sz="2000"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latin typeface="Arial Narrow" pitchFamily="34" charset="0"/>
                <a:sym typeface="Arial Narrow" pitchFamily="34" charset="0"/>
              </a:rPr>
              <a:t>Regular optimization of administrative processes</a:t>
            </a:r>
            <a:endParaRPr lang="ru-RU" altLang="ru-RU" sz="2000"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latin typeface="Arial Narrow" pitchFamily="34" charset="0"/>
                <a:sym typeface="Arial Narrow" pitchFamily="34" charset="0"/>
              </a:rPr>
              <a:t>Updating the system of information resource management</a:t>
            </a:r>
            <a:endParaRPr lang="ru-RU" altLang="ru-RU" sz="2000">
              <a:latin typeface="Arial Narrow" pitchFamily="34" charset="0"/>
              <a:sym typeface="Arial Narrow" pitchFamily="34" charset="0"/>
            </a:endParaRPr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92163" name="Shape 526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14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Total Student Body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20483" name="Shape 115"/>
          <p:cNvSpPr>
            <a:spLocks noChangeArrowheads="1"/>
          </p:cNvSpPr>
          <p:nvPr/>
        </p:nvSpPr>
        <p:spPr bwMode="auto">
          <a:xfrm>
            <a:off x="2755900" y="301148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Цель Программы развития НИУ ВШЭ</a:t>
            </a:r>
          </a:p>
        </p:txBody>
      </p:sp>
      <p:sp>
        <p:nvSpPr>
          <p:cNvPr id="20484" name="Shape 116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cxnSp>
        <p:nvCxnSpPr>
          <p:cNvPr id="20485" name="Shape 117"/>
          <p:cNvCxnSpPr>
            <a:cxnSpLocks noChangeShapeType="1"/>
          </p:cNvCxnSpPr>
          <p:nvPr/>
        </p:nvCxnSpPr>
        <p:spPr bwMode="auto">
          <a:xfrm rot="10800000" flipH="1">
            <a:off x="1619250" y="4292600"/>
            <a:ext cx="6156325" cy="566738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Shape 118"/>
          <p:cNvSpPr>
            <a:spLocks noChangeArrowheads="1"/>
          </p:cNvSpPr>
          <p:nvPr/>
        </p:nvSpPr>
        <p:spPr bwMode="auto">
          <a:xfrm>
            <a:off x="1835150" y="4005263"/>
            <a:ext cx="1417638" cy="431800"/>
          </a:xfrm>
          <a:prstGeom prst="wedgeRectCallout">
            <a:avLst>
              <a:gd name="adj1" fmla="val 173139"/>
              <a:gd name="adj2" fmla="val 58782"/>
            </a:avLst>
          </a:prstGeom>
          <a:solidFill>
            <a:srgbClr val="E36C09">
              <a:alpha val="9804"/>
            </a:srgbClr>
          </a:solidFill>
          <a:ln w="9525">
            <a:solidFill>
              <a:srgbClr val="9E280E"/>
            </a:solidFill>
            <a:round/>
            <a:headEnd/>
            <a:tailEnd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SzPct val="25000"/>
            </a:pPr>
            <a:r>
              <a:rPr lang="en-US" altLang="ru-RU" sz="1600" b="1">
                <a:solidFill>
                  <a:srgbClr val="C00000"/>
                </a:solidFill>
                <a:latin typeface="Arial Narrow" pitchFamily="34" charset="0"/>
                <a:sym typeface="Arial Narrow" pitchFamily="34" charset="0"/>
              </a:rPr>
              <a:t>Growth by a factor of </a:t>
            </a:r>
            <a:r>
              <a:rPr lang="ru-RU" altLang="ru-RU" sz="1600" b="1">
                <a:solidFill>
                  <a:srgbClr val="C00000"/>
                </a:solidFill>
                <a:latin typeface="Arial Narrow" pitchFamily="34" charset="0"/>
                <a:sym typeface="Arial Narrow" pitchFamily="34" charset="0"/>
              </a:rPr>
              <a:t>1</a:t>
            </a:r>
            <a:r>
              <a:rPr lang="en-US" altLang="ru-RU" sz="1600" b="1">
                <a:solidFill>
                  <a:srgbClr val="C00000"/>
                </a:solidFill>
                <a:latin typeface="Arial Narrow" pitchFamily="34" charset="0"/>
                <a:sym typeface="Arial Narrow" pitchFamily="34" charset="0"/>
              </a:rPr>
              <a:t>.</a:t>
            </a:r>
            <a:r>
              <a:rPr lang="ru-RU" altLang="ru-RU" sz="1600" b="1">
                <a:solidFill>
                  <a:srgbClr val="C00000"/>
                </a:solidFill>
                <a:latin typeface="Arial Narrow" pitchFamily="34" charset="0"/>
                <a:sym typeface="Arial Narrow" pitchFamily="34" charset="0"/>
              </a:rPr>
              <a:t>4</a:t>
            </a:r>
          </a:p>
        </p:txBody>
      </p:sp>
      <p:sp>
        <p:nvSpPr>
          <p:cNvPr id="20487" name="Shape 119"/>
          <p:cNvSpPr txBox="1">
            <a:spLocks noChangeArrowheads="1"/>
          </p:cNvSpPr>
          <p:nvPr/>
        </p:nvSpPr>
        <p:spPr bwMode="auto">
          <a:xfrm>
            <a:off x="1042988" y="4292600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 dirty="0">
                <a:solidFill>
                  <a:srgbClr val="FF0000"/>
                </a:solidFill>
                <a:latin typeface="Arial Narrow" pitchFamily="34" charset="0"/>
                <a:sym typeface="Arial Narrow" pitchFamily="34" charset="0"/>
              </a:rPr>
              <a:t>17708</a:t>
            </a:r>
          </a:p>
        </p:txBody>
      </p:sp>
      <p:sp>
        <p:nvSpPr>
          <p:cNvPr id="20488" name="Shape 120"/>
          <p:cNvSpPr txBox="1">
            <a:spLocks noChangeArrowheads="1"/>
          </p:cNvSpPr>
          <p:nvPr/>
        </p:nvSpPr>
        <p:spPr bwMode="auto">
          <a:xfrm>
            <a:off x="7812088" y="4005263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 b="1">
                <a:solidFill>
                  <a:srgbClr val="FF0000"/>
                </a:solidFill>
                <a:latin typeface="Arial Narrow" pitchFamily="34" charset="0"/>
                <a:sym typeface="Arial Narrow" pitchFamily="34" charset="0"/>
              </a:rPr>
              <a:t>24 557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098517"/>
              </p:ext>
            </p:extLst>
          </p:nvPr>
        </p:nvGraphicFramePr>
        <p:xfrm>
          <a:off x="683568" y="764704"/>
          <a:ext cx="8208912" cy="313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371920"/>
              </p:ext>
            </p:extLst>
          </p:nvPr>
        </p:nvGraphicFramePr>
        <p:xfrm>
          <a:off x="611560" y="3645024"/>
          <a:ext cx="8280920" cy="268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27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Internationalizing Education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22530" name="Shape 128"/>
          <p:cNvSpPr>
            <a:spLocks noChangeArrowheads="1"/>
          </p:cNvSpPr>
          <p:nvPr/>
        </p:nvSpPr>
        <p:spPr bwMode="auto">
          <a:xfrm>
            <a:off x="2671763" y="3244850"/>
            <a:ext cx="350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Цель Программы развития НИУ ВШЭ</a:t>
            </a:r>
          </a:p>
        </p:txBody>
      </p:sp>
      <p:sp>
        <p:nvSpPr>
          <p:cNvPr id="22532" name="Shape 130"/>
          <p:cNvSpPr>
            <a:spLocks noChangeArrowheads="1"/>
          </p:cNvSpPr>
          <p:nvPr/>
        </p:nvSpPr>
        <p:spPr bwMode="auto">
          <a:xfrm>
            <a:off x="468313" y="5445125"/>
            <a:ext cx="3167062" cy="863600"/>
          </a:xfrm>
          <a:prstGeom prst="homePlate">
            <a:avLst>
              <a:gd name="adj" fmla="val 50001"/>
            </a:avLst>
          </a:prstGeom>
          <a:solidFill>
            <a:srgbClr val="50B848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lvl="1">
              <a:buSzPct val="25000"/>
            </a:pPr>
            <a:r>
              <a:rPr lang="ru-RU" altLang="ru-RU" sz="180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       </a:t>
            </a:r>
          </a:p>
          <a:p>
            <a:pPr marL="0" lvl="1">
              <a:buSzPct val="25000"/>
            </a:pPr>
            <a:r>
              <a:rPr lang="en-US" altLang="ru-RU" sz="16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In the share of foreign students, HSE ranks 11th among the 15 participants of the Top 5-100 project</a:t>
            </a:r>
            <a:endParaRPr lang="ru-RU" altLang="ru-RU" sz="16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endParaRPr lang="ru-RU" altLang="ru-RU"/>
          </a:p>
        </p:txBody>
      </p:sp>
      <p:pic>
        <p:nvPicPr>
          <p:cNvPr id="22534" name="Shape 1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93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Shape 13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1341438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Shape 134"/>
          <p:cNvGrpSpPr>
            <a:grpSpLocks/>
          </p:cNvGrpSpPr>
          <p:nvPr/>
        </p:nvGrpSpPr>
        <p:grpSpPr bwMode="auto">
          <a:xfrm>
            <a:off x="468313" y="2276475"/>
            <a:ext cx="1119187" cy="461963"/>
            <a:chOff x="4536580" y="2599268"/>
            <a:chExt cx="1120311" cy="461664"/>
          </a:xfrm>
        </p:grpSpPr>
        <p:sp>
          <p:nvSpPr>
            <p:cNvPr id="22543" name="Shape 135"/>
            <p:cNvSpPr txBox="1">
              <a:spLocks noChangeArrowheads="1"/>
            </p:cNvSpPr>
            <p:nvPr/>
          </p:nvSpPr>
          <p:spPr bwMode="auto">
            <a:xfrm>
              <a:off x="4824612" y="2599268"/>
              <a:ext cx="83227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ru-RU" altLang="ru-RU" sz="2400" b="1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200%</a:t>
              </a:r>
            </a:p>
          </p:txBody>
        </p:sp>
        <p:pic>
          <p:nvPicPr>
            <p:cNvPr id="22544" name="Shape 13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580" y="2743284"/>
              <a:ext cx="264159" cy="26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Shape 13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292600"/>
            <a:ext cx="2635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Shape 13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22539" name="Shape 139"/>
          <p:cNvSpPr>
            <a:spLocks noChangeArrowheads="1"/>
          </p:cNvSpPr>
          <p:nvPr/>
        </p:nvSpPr>
        <p:spPr bwMode="auto">
          <a:xfrm>
            <a:off x="250825" y="4076700"/>
            <a:ext cx="4321175" cy="1081088"/>
          </a:xfrm>
          <a:prstGeom prst="rect">
            <a:avLst/>
          </a:prstGeom>
          <a:solidFill>
            <a:srgbClr val="FBD4B4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2000" b="1" dirty="0">
                <a:solidFill>
                  <a:srgbClr val="E46C0A"/>
                </a:solidFill>
                <a:latin typeface="Arial Narrow" pitchFamily="34" charset="0"/>
                <a:sym typeface="Arial Narrow" pitchFamily="34" charset="0"/>
              </a:rPr>
              <a:t>8</a:t>
            </a:r>
            <a:r>
              <a:rPr lang="en-US" altLang="ru-RU" sz="2000" b="1" dirty="0">
                <a:solidFill>
                  <a:srgbClr val="E46C0A"/>
                </a:solidFill>
                <a:latin typeface="Arial Narrow" pitchFamily="34" charset="0"/>
                <a:sym typeface="Arial Narrow" pitchFamily="34" charset="0"/>
              </a:rPr>
              <a:t>.</a:t>
            </a:r>
            <a:r>
              <a:rPr lang="ru-RU" altLang="ru-RU" sz="2000" b="1" dirty="0">
                <a:solidFill>
                  <a:srgbClr val="E46C0A"/>
                </a:solidFill>
                <a:latin typeface="Arial Narrow" pitchFamily="34" charset="0"/>
                <a:sym typeface="Arial Narrow" pitchFamily="34" charset="0"/>
              </a:rPr>
              <a:t>7 % </a:t>
            </a:r>
            <a:r>
              <a:rPr lang="en-US" altLang="ru-RU" sz="1600" dirty="0">
                <a:latin typeface="Arial Narrow" pitchFamily="34" charset="0"/>
                <a:sym typeface="Arial Narrow" pitchFamily="34" charset="0"/>
              </a:rPr>
              <a:t>of students are studying in double degree programs and/or have been sent to foreign universities through international exchange programs</a:t>
            </a:r>
            <a:endParaRPr lang="ru-RU" altLang="ru-RU" sz="1600" dirty="0"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22540" name="Shape 140"/>
          <p:cNvSpPr>
            <a:spLocks noChangeArrowheads="1"/>
          </p:cNvSpPr>
          <p:nvPr/>
        </p:nvSpPr>
        <p:spPr bwMode="auto">
          <a:xfrm>
            <a:off x="6484938" y="1341438"/>
            <a:ext cx="2663825" cy="2030412"/>
          </a:xfrm>
          <a:prstGeom prst="rect">
            <a:avLst/>
          </a:prstGeom>
          <a:solidFill>
            <a:srgbClr val="FDE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800" dirty="0">
                <a:latin typeface="Arial Narrow" pitchFamily="34" charset="0"/>
                <a:sym typeface="Arial Narrow" pitchFamily="34" charset="0"/>
              </a:rPr>
              <a:t>Double degree programs with 23 universities in </a:t>
            </a:r>
            <a:r>
              <a:rPr lang="en-US" altLang="ru-RU" sz="1800" dirty="0" smtClean="0">
                <a:latin typeface="Arial Narrow" pitchFamily="34" charset="0"/>
                <a:sym typeface="Arial Narrow" pitchFamily="34" charset="0"/>
              </a:rPr>
              <a:t>Great Britain, </a:t>
            </a:r>
            <a:r>
              <a:rPr lang="en-US" altLang="ru-RU" sz="1800" dirty="0">
                <a:latin typeface="Arial Narrow" pitchFamily="34" charset="0"/>
                <a:sym typeface="Arial Narrow" pitchFamily="34" charset="0"/>
              </a:rPr>
              <a:t>Germany, Netherlands, Luxembourg, France, Italy, USA, </a:t>
            </a:r>
            <a:r>
              <a:rPr lang="en-US" altLang="ru-RU" sz="1800" dirty="0" smtClean="0">
                <a:latin typeface="Arial Narrow" pitchFamily="34" charset="0"/>
                <a:sym typeface="Arial Narrow" pitchFamily="34" charset="0"/>
              </a:rPr>
              <a:t>Canada, China and other countries</a:t>
            </a:r>
            <a:endParaRPr lang="ru-RU" altLang="ru-RU" sz="1800" dirty="0"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22541" name="Shape 141"/>
          <p:cNvSpPr txBox="1">
            <a:spLocks noChangeArrowheads="1"/>
          </p:cNvSpPr>
          <p:nvPr/>
        </p:nvSpPr>
        <p:spPr bwMode="auto">
          <a:xfrm>
            <a:off x="8324850" y="4149725"/>
            <a:ext cx="81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2400" b="1">
                <a:solidFill>
                  <a:srgbClr val="50B848"/>
                </a:solidFill>
                <a:latin typeface="Arial Narrow" pitchFamily="34" charset="0"/>
                <a:sym typeface="Arial Narrow" pitchFamily="34" charset="0"/>
              </a:rPr>
              <a:t>211%</a:t>
            </a:r>
          </a:p>
        </p:txBody>
      </p:sp>
      <p:pic>
        <p:nvPicPr>
          <p:cNvPr id="22542" name="Shape 14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29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387904"/>
              </p:ext>
            </p:extLst>
          </p:nvPr>
        </p:nvGraphicFramePr>
        <p:xfrm>
          <a:off x="264121" y="1316896"/>
          <a:ext cx="6193023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684391"/>
              </p:ext>
            </p:extLst>
          </p:nvPr>
        </p:nvGraphicFramePr>
        <p:xfrm>
          <a:off x="3391030" y="4376013"/>
          <a:ext cx="5611812" cy="198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48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Student Mobility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24578" name="Shape 149"/>
          <p:cNvSpPr>
            <a:spLocks noChangeArrowheads="1"/>
          </p:cNvSpPr>
          <p:nvPr/>
        </p:nvSpPr>
        <p:spPr bwMode="auto">
          <a:xfrm>
            <a:off x="2671763" y="3244850"/>
            <a:ext cx="350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Цель Программы развития НИУ ВШЭ</a:t>
            </a:r>
          </a:p>
        </p:txBody>
      </p:sp>
      <p:sp>
        <p:nvSpPr>
          <p:cNvPr id="24581" name="Shape 152"/>
          <p:cNvSpPr>
            <a:spLocks noChangeArrowheads="1"/>
          </p:cNvSpPr>
          <p:nvPr/>
        </p:nvSpPr>
        <p:spPr bwMode="auto">
          <a:xfrm flipH="1">
            <a:off x="5364163" y="1416050"/>
            <a:ext cx="3600450" cy="1076325"/>
          </a:xfrm>
          <a:prstGeom prst="homePlate">
            <a:avLst>
              <a:gd name="adj" fmla="val 50053"/>
            </a:avLst>
          </a:prstGeom>
          <a:solidFill>
            <a:srgbClr val="005AAB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1">
              <a:buSzPct val="25000"/>
            </a:pPr>
            <a:r>
              <a:rPr lang="en-US" altLang="ru-RU" sz="1600" b="1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Outbound academic mobility:</a:t>
            </a:r>
            <a:endParaRPr lang="ru-RU" altLang="ru-RU" sz="1600" b="1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  <a:p>
            <a:pPr lvl="1">
              <a:buSzPct val="25000"/>
            </a:pPr>
            <a:r>
              <a:rPr lang="en-US" altLang="ru-RU" sz="1600" b="1" dirty="0">
                <a:latin typeface="Arial Narrow" pitchFamily="34" charset="0"/>
                <a:sym typeface="Arial Narrow" pitchFamily="34" charset="0"/>
              </a:rPr>
              <a:t>Number of HSE students studying in universities in foreign countries (outside </a:t>
            </a:r>
            <a:r>
              <a:rPr lang="en-US" altLang="ru-RU" sz="1600" b="1" dirty="0" smtClean="0">
                <a:latin typeface="Arial Narrow" pitchFamily="34" charset="0"/>
                <a:sym typeface="Arial Narrow" pitchFamily="34" charset="0"/>
              </a:rPr>
              <a:t>ex-USSR)</a:t>
            </a:r>
            <a:endParaRPr lang="ru-RU" altLang="ru-RU" sz="1600" b="1" dirty="0"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24582" name="Shape 153"/>
          <p:cNvSpPr>
            <a:spLocks noChangeArrowheads="1"/>
          </p:cNvSpPr>
          <p:nvPr/>
        </p:nvSpPr>
        <p:spPr bwMode="auto">
          <a:xfrm>
            <a:off x="611188" y="3798888"/>
            <a:ext cx="3608387" cy="1077912"/>
          </a:xfrm>
          <a:prstGeom prst="homePlate">
            <a:avLst>
              <a:gd name="adj" fmla="val 49966"/>
            </a:avLst>
          </a:prstGeom>
          <a:solidFill>
            <a:srgbClr val="F5822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600" b="1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Inbound academic mobility:</a:t>
            </a:r>
            <a:endParaRPr lang="ru-RU" altLang="ru-RU" sz="1600" b="1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r>
              <a:rPr lang="en-US" altLang="ru-RU" sz="1600" b="1" dirty="0">
                <a:latin typeface="Arial Narrow" pitchFamily="34" charset="0"/>
                <a:sym typeface="Arial Narrow" pitchFamily="34" charset="0"/>
              </a:rPr>
              <a:t>Number of students from foreign countries (outside ex-USSR) studying at HSE</a:t>
            </a:r>
            <a:endParaRPr lang="ru-RU" altLang="ru-RU" sz="1600" b="1" dirty="0"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24583" name="Shape 154"/>
          <p:cNvSpPr>
            <a:spLocks noChangeArrowheads="1"/>
          </p:cNvSpPr>
          <p:nvPr/>
        </p:nvSpPr>
        <p:spPr bwMode="auto">
          <a:xfrm>
            <a:off x="611188" y="4941888"/>
            <a:ext cx="4321175" cy="1336675"/>
          </a:xfrm>
          <a:prstGeom prst="homePlate">
            <a:avLst>
              <a:gd name="adj" fmla="val 50018"/>
            </a:avLst>
          </a:prstGeom>
          <a:solidFill>
            <a:srgbClr val="50B848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lvl="1">
              <a:buSzPct val="25000"/>
            </a:pPr>
            <a:r>
              <a:rPr lang="ru-RU" altLang="ru-RU" sz="1800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       </a:t>
            </a:r>
          </a:p>
          <a:p>
            <a:pPr marL="0" lvl="1">
              <a:spcBef>
                <a:spcPts val="1200"/>
              </a:spcBef>
              <a:buSzPct val="25000"/>
            </a:pPr>
            <a:r>
              <a:rPr lang="en-US" altLang="ru-RU" sz="16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The </a:t>
            </a:r>
            <a:r>
              <a:rPr lang="en-US" altLang="ru-RU" sz="1600" dirty="0" smtClean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highest number </a:t>
            </a:r>
            <a:r>
              <a:rPr lang="en-US" altLang="ru-RU" sz="16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of students come from </a:t>
            </a:r>
            <a:r>
              <a:rPr lang="en-US" altLang="ru-RU" sz="1600" dirty="0" smtClean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/>
            </a:r>
            <a:br>
              <a:rPr lang="en-US" altLang="ru-RU" sz="1600" dirty="0" smtClean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</a:br>
            <a:r>
              <a:rPr lang="en-US" altLang="ru-RU" sz="1600" dirty="0" smtClean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the </a:t>
            </a:r>
            <a:r>
              <a:rPr lang="en-US" altLang="ru-RU" sz="1600" dirty="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USA, Germany, Great Britain and France</a:t>
            </a:r>
            <a:endParaRPr lang="ru-RU" altLang="ru-RU" sz="1600" dirty="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endParaRPr lang="ru-RU" altLang="ru-RU" dirty="0"/>
          </a:p>
        </p:txBody>
      </p:sp>
      <p:pic>
        <p:nvPicPr>
          <p:cNvPr id="24584" name="Shape 15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9577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Shape 156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513417"/>
              </p:ext>
            </p:extLst>
          </p:nvPr>
        </p:nvGraphicFramePr>
        <p:xfrm>
          <a:off x="637754" y="735258"/>
          <a:ext cx="5518422" cy="298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279357"/>
              </p:ext>
            </p:extLst>
          </p:nvPr>
        </p:nvGraphicFramePr>
        <p:xfrm>
          <a:off x="4801007" y="3068960"/>
          <a:ext cx="4176016" cy="329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62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Full-Time Graduate Programs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26626" name="Shape 163"/>
          <p:cNvSpPr>
            <a:spLocks noChangeArrowheads="1"/>
          </p:cNvSpPr>
          <p:nvPr/>
        </p:nvSpPr>
        <p:spPr bwMode="auto">
          <a:xfrm>
            <a:off x="2671763" y="3244850"/>
            <a:ext cx="350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sz="18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Цель Программы развития НИУ ВШЭ</a:t>
            </a:r>
          </a:p>
        </p:txBody>
      </p:sp>
      <p:sp>
        <p:nvSpPr>
          <p:cNvPr id="26627" name="Shape 164"/>
          <p:cNvSpPr>
            <a:spLocks noChangeArrowheads="1"/>
          </p:cNvSpPr>
          <p:nvPr/>
        </p:nvSpPr>
        <p:spPr bwMode="auto">
          <a:xfrm>
            <a:off x="4859338" y="1268413"/>
            <a:ext cx="4132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00" tIns="42800" rIns="85600" bIns="428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7950" indent="-1079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800" b="1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Program Goals</a:t>
            </a:r>
            <a:endParaRPr lang="ru-RU" altLang="ru-RU" sz="1800" b="1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100"/>
              </a:spcBef>
              <a:buClr>
                <a:srgbClr val="595959"/>
              </a:buClr>
              <a:buSzPct val="130000"/>
              <a:buFont typeface="Arial Narrow" pitchFamily="34" charset="0"/>
              <a:buChar char="•"/>
            </a:pP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Improving the quality of graduate studies for the development of HSE as a research university</a:t>
            </a:r>
            <a:endParaRPr lang="ru-RU" altLang="ru-RU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200"/>
              </a:spcBef>
              <a:buClr>
                <a:srgbClr val="595959"/>
              </a:buClr>
              <a:buSzPct val="130000"/>
              <a:buFont typeface="Arial Narrow" pitchFamily="34" charset="0"/>
              <a:buChar char="•"/>
            </a:pP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Involving young scholars in international research projects and networks</a:t>
            </a:r>
            <a:endParaRPr lang="ru-RU" altLang="ru-RU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200"/>
              </a:spcBef>
              <a:buClr>
                <a:srgbClr val="595959"/>
              </a:buClr>
              <a:buSzPct val="130000"/>
              <a:buFont typeface="Arial Narrow" pitchFamily="34" charset="0"/>
              <a:buChar char="•"/>
            </a:pP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Creating a modern academic culture</a:t>
            </a:r>
            <a:endParaRPr lang="ru-RU" altLang="ru-RU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200"/>
              </a:spcBef>
              <a:spcAft>
                <a:spcPts val="100"/>
              </a:spcAft>
              <a:buClr>
                <a:srgbClr val="595959"/>
              </a:buClr>
              <a:buSzPct val="130000"/>
              <a:buFont typeface="Arial Narrow" pitchFamily="34" charset="0"/>
              <a:buChar char="•"/>
            </a:pP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Involving doctoral students in preparing publications </a:t>
            </a:r>
            <a:r>
              <a:rPr lang="en-US" altLang="ru-RU" dirty="0" smtClean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/>
            </a:r>
            <a:br>
              <a:rPr lang="en-US" altLang="ru-RU" dirty="0" smtClean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</a:br>
            <a:r>
              <a:rPr lang="en-US" altLang="ru-RU" dirty="0" smtClean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for </a:t>
            </a: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international peer-reviewed journals</a:t>
            </a:r>
            <a:endParaRPr lang="ru-RU" altLang="ru-RU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26628" name="Shape 165"/>
          <p:cNvSpPr txBox="1">
            <a:spLocks noChangeArrowheads="1"/>
          </p:cNvSpPr>
          <p:nvPr/>
        </p:nvSpPr>
        <p:spPr bwMode="auto">
          <a:xfrm>
            <a:off x="4860925" y="3644900"/>
            <a:ext cx="424815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00" tIns="42800" rIns="85600" bIns="428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7950" indent="-1079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800" b="1" dirty="0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Program Features</a:t>
            </a:r>
            <a:endParaRPr lang="ru-RU" altLang="ru-RU" sz="1800" b="1" dirty="0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100"/>
              </a:spcBef>
              <a:buClr>
                <a:srgbClr val="595959"/>
              </a:buClr>
              <a:buSzPct val="130000"/>
              <a:buFont typeface="Arial Narrow" pitchFamily="34" charset="0"/>
              <a:buChar char="•"/>
            </a:pP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Meets international educational standards</a:t>
            </a:r>
            <a:endParaRPr lang="ru-RU" altLang="ru-RU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200"/>
              </a:spcBef>
              <a:buClr>
                <a:srgbClr val="595959"/>
              </a:buClr>
              <a:buSzPct val="130000"/>
              <a:buFont typeface="Arial Narrow" pitchFamily="34" charset="0"/>
              <a:buChar char="•"/>
            </a:pP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Greater course load in core disciplines and special topics for inculcating academic skills</a:t>
            </a:r>
            <a:endParaRPr lang="ru-RU" altLang="ru-RU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200"/>
              </a:spcBef>
              <a:buClr>
                <a:srgbClr val="595959"/>
              </a:buClr>
              <a:buSzPct val="130000"/>
              <a:buFont typeface="Arial Narrow" pitchFamily="34" charset="0"/>
              <a:buChar char="•"/>
            </a:pP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Full-time employment of doctoral students in research projects in HSE research subdivisions</a:t>
            </a:r>
            <a:endParaRPr lang="ru-RU" altLang="ru-RU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200"/>
              </a:spcBef>
              <a:buClr>
                <a:srgbClr val="595959"/>
              </a:buClr>
              <a:buSzPct val="130000"/>
              <a:buFont typeface="Arial Narrow" pitchFamily="34" charset="0"/>
              <a:buChar char="•"/>
            </a:pP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Foreign research co-advisers </a:t>
            </a:r>
            <a:endParaRPr lang="ru-RU" altLang="ru-RU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200"/>
              </a:spcBef>
              <a:buClr>
                <a:srgbClr val="595959"/>
              </a:buClr>
              <a:buSzPct val="130000"/>
              <a:buFont typeface="Arial Narrow" pitchFamily="34" charset="0"/>
              <a:buChar char="•"/>
            </a:pP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Semester internships abroad</a:t>
            </a:r>
            <a:endParaRPr lang="ru-RU" altLang="ru-RU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200"/>
              </a:spcBef>
              <a:spcAft>
                <a:spcPts val="100"/>
              </a:spcAft>
              <a:buClr>
                <a:srgbClr val="595959"/>
              </a:buClr>
              <a:buSzPct val="130000"/>
              <a:buFont typeface="Arial Narrow" pitchFamily="34" charset="0"/>
              <a:buChar char="•"/>
            </a:pPr>
            <a:r>
              <a:rPr lang="en-US" altLang="ru-RU" dirty="0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Higher monthly scholarships (30,000 rubles)</a:t>
            </a:r>
            <a:endParaRPr lang="ru-RU" altLang="ru-RU" dirty="0">
              <a:solidFill>
                <a:srgbClr val="595959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26629" name="Shape 166"/>
          <p:cNvSpPr txBox="1">
            <a:spLocks noChangeArrowheads="1"/>
          </p:cNvSpPr>
          <p:nvPr/>
        </p:nvSpPr>
        <p:spPr bwMode="auto">
          <a:xfrm>
            <a:off x="857250" y="1258888"/>
            <a:ext cx="2674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800" b="1">
                <a:solidFill>
                  <a:srgbClr val="005AAB"/>
                </a:solidFill>
                <a:latin typeface="Arial Narrow" pitchFamily="34" charset="0"/>
                <a:sym typeface="Arial Narrow" pitchFamily="34" charset="0"/>
              </a:rPr>
              <a:t>Program Launch Date</a:t>
            </a:r>
            <a:endParaRPr lang="ru-RU" altLang="ru-RU" sz="1800" b="1">
              <a:solidFill>
                <a:srgbClr val="005AAB"/>
              </a:solidFill>
              <a:latin typeface="Arial Narrow" pitchFamily="34" charset="0"/>
              <a:sym typeface="Arial Narrow" pitchFamily="34" charset="0"/>
            </a:endParaRPr>
          </a:p>
        </p:txBody>
      </p:sp>
      <p:grpSp>
        <p:nvGrpSpPr>
          <p:cNvPr id="26630" name="Shape 167"/>
          <p:cNvGrpSpPr>
            <a:grpSpLocks/>
          </p:cNvGrpSpPr>
          <p:nvPr/>
        </p:nvGrpSpPr>
        <p:grpSpPr bwMode="auto">
          <a:xfrm>
            <a:off x="827088" y="3297238"/>
            <a:ext cx="3805237" cy="2076450"/>
            <a:chOff x="865066" y="3201109"/>
            <a:chExt cx="4047191" cy="2021552"/>
          </a:xfrm>
        </p:grpSpPr>
        <p:sp>
          <p:nvSpPr>
            <p:cNvPr id="26654" name="Shape 168"/>
            <p:cNvSpPr>
              <a:spLocks noChangeArrowheads="1"/>
            </p:cNvSpPr>
            <p:nvPr/>
          </p:nvSpPr>
          <p:spPr bwMode="auto">
            <a:xfrm>
              <a:off x="865066" y="3201109"/>
              <a:ext cx="3960813" cy="82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600" tIns="42800" rIns="85600" bIns="428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en-US" altLang="ru-RU" sz="1600" b="1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In </a:t>
              </a:r>
              <a:r>
                <a:rPr lang="ru-RU" altLang="ru-RU" sz="1600" b="1">
                  <a:solidFill>
                    <a:srgbClr val="0070C0"/>
                  </a:solidFill>
                  <a:latin typeface="Arial Narrow" pitchFamily="34" charset="0"/>
                  <a:sym typeface="Arial Narrow" pitchFamily="34" charset="0"/>
                </a:rPr>
                <a:t>2013</a:t>
              </a:r>
              <a:r>
                <a:rPr lang="en-US" altLang="ru-RU" sz="1600" b="1">
                  <a:solidFill>
                    <a:srgbClr val="0070C0"/>
                  </a:solidFill>
                  <a:latin typeface="Arial Narrow" pitchFamily="34" charset="0"/>
                  <a:sym typeface="Arial Narrow" pitchFamily="34" charset="0"/>
                </a:rPr>
                <a:t>,</a:t>
              </a:r>
              <a:r>
                <a:rPr lang="en-US" altLang="ru-RU" sz="1600" b="1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 65 doctoral </a:t>
              </a:r>
              <a:r>
                <a:rPr lang="ru-RU" altLang="ru-RU" sz="1600" b="1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 </a:t>
              </a:r>
              <a:r>
                <a:rPr lang="en-US" altLang="ru-RU" sz="1600" b="1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students were studying in full-time graduate programs in 8 fields:</a:t>
              </a:r>
              <a:endParaRPr lang="ru-RU" altLang="ru-RU" sz="1600" b="1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endParaRPr>
            </a:p>
          </p:txBody>
        </p:sp>
        <p:sp>
          <p:nvSpPr>
            <p:cNvPr id="26655" name="Shape 169"/>
            <p:cNvSpPr>
              <a:spLocks noChangeArrowheads="1"/>
            </p:cNvSpPr>
            <p:nvPr/>
          </p:nvSpPr>
          <p:spPr bwMode="auto">
            <a:xfrm>
              <a:off x="865066" y="4026221"/>
              <a:ext cx="1772303" cy="119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07950" indent="-1079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lvl="2">
                <a:buClr>
                  <a:srgbClr val="595959"/>
                </a:buClr>
                <a:buSzPct val="130000"/>
                <a:buFont typeface="Arial Narrow" pitchFamily="34" charset="0"/>
                <a:buChar char="•"/>
              </a:pPr>
              <a:r>
                <a:rPr lang="en-US" altLang="ru-RU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Economics</a:t>
              </a:r>
              <a:r>
                <a:rPr lang="ru-RU" altLang="ru-RU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 </a:t>
              </a:r>
            </a:p>
            <a:p>
              <a:pPr lvl="2">
                <a:spcBef>
                  <a:spcPts val="200"/>
                </a:spcBef>
                <a:buClr>
                  <a:srgbClr val="595959"/>
                </a:buClr>
                <a:buSzPct val="130000"/>
                <a:buFont typeface="Arial Narrow" pitchFamily="34" charset="0"/>
                <a:buChar char="•"/>
              </a:pPr>
              <a:r>
                <a:rPr lang="en-US" altLang="ru-RU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Sociology</a:t>
              </a:r>
              <a:endParaRPr lang="ru-RU" altLang="ru-RU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endParaRPr>
            </a:p>
            <a:p>
              <a:pPr lvl="2">
                <a:spcBef>
                  <a:spcPts val="200"/>
                </a:spcBef>
                <a:buClr>
                  <a:srgbClr val="595959"/>
                </a:buClr>
                <a:buSzPct val="130000"/>
                <a:buFont typeface="Arial Narrow" pitchFamily="34" charset="0"/>
                <a:buChar char="•"/>
              </a:pPr>
              <a:r>
                <a:rPr lang="en-US" altLang="ru-RU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Political Science</a:t>
              </a:r>
              <a:endParaRPr lang="ru-RU" altLang="ru-RU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endParaRPr>
            </a:p>
            <a:p>
              <a:pPr lvl="2">
                <a:spcBef>
                  <a:spcPts val="200"/>
                </a:spcBef>
                <a:spcAft>
                  <a:spcPts val="100"/>
                </a:spcAft>
                <a:buClr>
                  <a:srgbClr val="595959"/>
                </a:buClr>
                <a:buSzPct val="130000"/>
                <a:buFont typeface="Arial Narrow" pitchFamily="34" charset="0"/>
                <a:buChar char="•"/>
              </a:pPr>
              <a:r>
                <a:rPr lang="en-US" altLang="ru-RU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History</a:t>
              </a:r>
              <a:endParaRPr lang="ru-RU" altLang="ru-RU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endParaRPr>
            </a:p>
            <a:p>
              <a:pPr>
                <a:buSzPct val="25000"/>
              </a:pPr>
              <a:r>
                <a:rPr lang="ru-RU" altLang="ru-RU" sz="1200">
                  <a:latin typeface="Arial Narrow" pitchFamily="34" charset="0"/>
                  <a:sym typeface="Arial Narrow" pitchFamily="34" charset="0"/>
                </a:rPr>
                <a:t> </a:t>
              </a:r>
            </a:p>
          </p:txBody>
        </p:sp>
        <p:sp>
          <p:nvSpPr>
            <p:cNvPr id="26656" name="Shape 170"/>
            <p:cNvSpPr>
              <a:spLocks noChangeArrowheads="1"/>
            </p:cNvSpPr>
            <p:nvPr/>
          </p:nvSpPr>
          <p:spPr bwMode="auto">
            <a:xfrm>
              <a:off x="2637371" y="4026221"/>
              <a:ext cx="2274886" cy="100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 marL="342900" indent="-3429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07950" indent="-1079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lvl="2">
                <a:buClr>
                  <a:srgbClr val="595959"/>
                </a:buClr>
                <a:buSzPct val="130000"/>
                <a:buFont typeface="Arial Narrow" pitchFamily="34" charset="0"/>
                <a:buChar char="•"/>
              </a:pPr>
              <a:r>
                <a:rPr lang="en-US" altLang="ru-RU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Physics and Mathematics</a:t>
              </a:r>
              <a:endParaRPr lang="ru-RU" altLang="ru-RU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endParaRPr>
            </a:p>
            <a:p>
              <a:pPr lvl="2">
                <a:spcBef>
                  <a:spcPts val="200"/>
                </a:spcBef>
                <a:buClr>
                  <a:srgbClr val="595959"/>
                </a:buClr>
                <a:buSzPct val="130000"/>
                <a:buFont typeface="Arial Narrow" pitchFamily="34" charset="0"/>
                <a:buChar char="•"/>
              </a:pPr>
              <a:r>
                <a:rPr lang="en-US" altLang="ru-RU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Philology</a:t>
              </a:r>
              <a:endParaRPr lang="ru-RU" altLang="ru-RU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endParaRPr>
            </a:p>
            <a:p>
              <a:pPr lvl="2">
                <a:spcBef>
                  <a:spcPts val="200"/>
                </a:spcBef>
                <a:buClr>
                  <a:srgbClr val="595959"/>
                </a:buClr>
                <a:buSzPct val="130000"/>
                <a:buFont typeface="Arial Narrow" pitchFamily="34" charset="0"/>
                <a:buChar char="•"/>
              </a:pPr>
              <a:r>
                <a:rPr lang="en-US" altLang="ru-RU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Philosophy</a:t>
              </a:r>
              <a:endParaRPr lang="ru-RU" altLang="ru-RU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endParaRPr>
            </a:p>
            <a:p>
              <a:pPr lvl="2">
                <a:spcBef>
                  <a:spcPts val="200"/>
                </a:spcBef>
                <a:spcAft>
                  <a:spcPts val="100"/>
                </a:spcAft>
                <a:buClr>
                  <a:srgbClr val="595959"/>
                </a:buClr>
                <a:buSzPct val="130000"/>
                <a:buFont typeface="Arial Narrow" pitchFamily="34" charset="0"/>
                <a:buChar char="•"/>
              </a:pPr>
              <a:r>
                <a:rPr lang="en-US" altLang="ru-RU">
                  <a:solidFill>
                    <a:srgbClr val="595959"/>
                  </a:solidFill>
                  <a:latin typeface="Arial Narrow" pitchFamily="34" charset="0"/>
                  <a:sym typeface="Arial Narrow" pitchFamily="34" charset="0"/>
                </a:rPr>
                <a:t>Education</a:t>
              </a:r>
              <a:endParaRPr lang="ru-RU" altLang="ru-RU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endParaRPr>
            </a:p>
          </p:txBody>
        </p:sp>
      </p:grpSp>
      <p:graphicFrame>
        <p:nvGraphicFramePr>
          <p:cNvPr id="26663" name="Group 10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32341"/>
              </p:ext>
            </p:extLst>
          </p:nvPr>
        </p:nvGraphicFramePr>
        <p:xfrm>
          <a:off x="531936" y="1628775"/>
          <a:ext cx="4256088" cy="1463070"/>
        </p:xfrm>
        <a:graphic>
          <a:graphicData uri="http://schemas.openxmlformats.org/drawingml/2006/table">
            <a:tbl>
              <a:tblPr/>
              <a:tblGrid>
                <a:gridCol w="900113"/>
                <a:gridCol w="3127375"/>
                <a:gridCol w="228600"/>
              </a:tblGrid>
              <a:tr h="37147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2010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Faculties of Economics, Sociology </a:t>
                      </a:r>
                      <a:b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</a:b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and Management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2012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Faculties of Mathematics, History, Philology, Philosophy, and Applied Political Science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2013</a:t>
                      </a: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  <a:sym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Pct val="25000"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Arial Narrow" pitchFamily="34" charset="0"/>
                        </a:rPr>
                        <a:t>First admissions to full-time graduate studies in education at HSE Saint Petersburg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 Narrow" pitchFamily="34" charset="0"/>
                        <a:cs typeface="Arial" pitchFamily="34" charset="0"/>
                        <a:sym typeface="Arial Narrow" pitchFamily="34" charset="0"/>
                      </a:endParaRPr>
                    </a:p>
                  </a:txBody>
                  <a:tcPr marL="91450" marR="9145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647" name="Shape 172"/>
          <p:cNvCxnSpPr>
            <a:cxnSpLocks noChangeShapeType="1"/>
          </p:cNvCxnSpPr>
          <p:nvPr/>
        </p:nvCxnSpPr>
        <p:spPr bwMode="auto">
          <a:xfrm flipH="1">
            <a:off x="4786313" y="1258888"/>
            <a:ext cx="1587" cy="3930650"/>
          </a:xfrm>
          <a:prstGeom prst="straightConnector1">
            <a:avLst/>
          </a:prstGeom>
          <a:noFill/>
          <a:ln w="9525">
            <a:solidFill>
              <a:srgbClr val="4A7D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8" name="Shape 173"/>
          <p:cNvCxnSpPr>
            <a:cxnSpLocks noChangeShapeType="1"/>
          </p:cNvCxnSpPr>
          <p:nvPr/>
        </p:nvCxnSpPr>
        <p:spPr bwMode="auto">
          <a:xfrm rot="10800000">
            <a:off x="4787900" y="3573463"/>
            <a:ext cx="4229100" cy="0"/>
          </a:xfrm>
          <a:prstGeom prst="straightConnector1">
            <a:avLst/>
          </a:prstGeom>
          <a:noFill/>
          <a:ln w="9525">
            <a:solidFill>
              <a:srgbClr val="4A7D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49" name="Shape 17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3857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50" name="Shape 175"/>
          <p:cNvCxnSpPr>
            <a:cxnSpLocks noChangeShapeType="1"/>
          </p:cNvCxnSpPr>
          <p:nvPr/>
        </p:nvCxnSpPr>
        <p:spPr bwMode="auto">
          <a:xfrm rot="10800000">
            <a:off x="557213" y="5189538"/>
            <a:ext cx="4229100" cy="0"/>
          </a:xfrm>
          <a:prstGeom prst="straightConnector1">
            <a:avLst/>
          </a:prstGeom>
          <a:noFill/>
          <a:ln w="9525">
            <a:solidFill>
              <a:srgbClr val="4A7D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1" name="Shape 176"/>
          <p:cNvSpPr>
            <a:spLocks noChangeArrowheads="1"/>
          </p:cNvSpPr>
          <p:nvPr/>
        </p:nvSpPr>
        <p:spPr bwMode="auto">
          <a:xfrm>
            <a:off x="557213" y="5229225"/>
            <a:ext cx="4375150" cy="1123950"/>
          </a:xfrm>
          <a:prstGeom prst="homePlate">
            <a:avLst>
              <a:gd name="adj" fmla="val 40585"/>
            </a:avLst>
          </a:prstGeom>
          <a:solidFill>
            <a:srgbClr val="9E280E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marL="342900" indent="-3429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358775" indent="-1174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2">
              <a:buClr>
                <a:srgbClr val="0C0C0C"/>
              </a:buClr>
              <a:buSzPct val="130000"/>
              <a:buFont typeface="Arial Narrow" pitchFamily="34" charset="0"/>
              <a:buChar char="•"/>
            </a:pPr>
            <a:r>
              <a:rPr lang="en-US" altLang="ru-RU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Low program demand stemming from the underdevelopment of Russian academic markets</a:t>
            </a:r>
            <a:endParaRPr lang="ru-RU" altLang="ru-RU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 lvl="2">
              <a:spcBef>
                <a:spcPts val="200"/>
              </a:spcBef>
              <a:spcAft>
                <a:spcPts val="100"/>
              </a:spcAft>
              <a:buClr>
                <a:srgbClr val="0C0C0C"/>
              </a:buClr>
              <a:buSzPct val="130000"/>
              <a:buFont typeface="Arial Narrow" pitchFamily="34" charset="0"/>
              <a:buChar char="•"/>
            </a:pPr>
            <a:r>
              <a:rPr lang="en-US" altLang="ru-RU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Outdated research subjects in a number of fields from the standpoint of the global research agenda</a:t>
            </a:r>
            <a:endParaRPr lang="ru-RU" altLang="ru-RU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</p:txBody>
      </p:sp>
      <p:pic>
        <p:nvPicPr>
          <p:cNvPr id="26652" name="Shape 17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260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3" name="Shape 17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04477"/>
              </p:ext>
            </p:extLst>
          </p:nvPr>
        </p:nvGraphicFramePr>
        <p:xfrm>
          <a:off x="3851275" y="1268413"/>
          <a:ext cx="5216525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Лист" r:id="rId4" imgW="5648310" imgH="5162580" progId="Excel.Sheet.8">
                  <p:embed/>
                </p:oleObj>
              </mc:Choice>
              <mc:Fallback>
                <p:oleObj name="Лист" r:id="rId4" imgW="5648310" imgH="5162580" progId="Excel.Shee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268413"/>
                        <a:ext cx="5216525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" name="Shape 184"/>
          <p:cNvSpPr txBox="1">
            <a:spLocks noGrp="1"/>
          </p:cNvSpPr>
          <p:nvPr>
            <p:ph type="title"/>
          </p:nvPr>
        </p:nvSpPr>
        <p:spPr>
          <a:xfrm>
            <a:off x="1258888" y="188913"/>
            <a:ext cx="7705725" cy="8636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Revenues from Continuing Education Programs (Moscow and Regional Campuses)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28674" name="Shape 185"/>
          <p:cNvSpPr txBox="1">
            <a:spLocks noChangeArrowheads="1"/>
          </p:cNvSpPr>
          <p:nvPr/>
        </p:nvSpPr>
        <p:spPr bwMode="auto">
          <a:xfrm>
            <a:off x="900113" y="2603500"/>
            <a:ext cx="355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/>
          </a:p>
        </p:txBody>
      </p:sp>
      <p:cxnSp>
        <p:nvCxnSpPr>
          <p:cNvPr id="28676" name="Shape 187"/>
          <p:cNvCxnSpPr>
            <a:cxnSpLocks noChangeShapeType="1"/>
          </p:cNvCxnSpPr>
          <p:nvPr/>
        </p:nvCxnSpPr>
        <p:spPr bwMode="auto">
          <a:xfrm rot="10800000" flipH="1">
            <a:off x="1022350" y="2157413"/>
            <a:ext cx="2397125" cy="911225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Shape 189"/>
          <p:cNvCxnSpPr>
            <a:cxnSpLocks noChangeShapeType="1"/>
          </p:cNvCxnSpPr>
          <p:nvPr/>
        </p:nvCxnSpPr>
        <p:spPr bwMode="auto">
          <a:xfrm>
            <a:off x="4951413" y="2525713"/>
            <a:ext cx="3232150" cy="130175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Shape 190"/>
          <p:cNvSpPr txBox="1">
            <a:spLocks noChangeArrowheads="1"/>
          </p:cNvSpPr>
          <p:nvPr/>
        </p:nvSpPr>
        <p:spPr bwMode="auto">
          <a:xfrm flipH="1">
            <a:off x="6246813" y="2159000"/>
            <a:ext cx="677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b="1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170,4</a:t>
            </a:r>
          </a:p>
        </p:txBody>
      </p:sp>
      <p:sp>
        <p:nvSpPr>
          <p:cNvPr id="28680" name="Shape 191"/>
          <p:cNvSpPr txBox="1">
            <a:spLocks noChangeArrowheads="1"/>
          </p:cNvSpPr>
          <p:nvPr/>
        </p:nvSpPr>
        <p:spPr bwMode="auto">
          <a:xfrm>
            <a:off x="4681538" y="2157413"/>
            <a:ext cx="665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b="1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167,1</a:t>
            </a:r>
          </a:p>
        </p:txBody>
      </p:sp>
      <p:sp>
        <p:nvSpPr>
          <p:cNvPr id="28681" name="Shape 192"/>
          <p:cNvSpPr txBox="1">
            <a:spLocks noChangeArrowheads="1"/>
          </p:cNvSpPr>
          <p:nvPr/>
        </p:nvSpPr>
        <p:spPr bwMode="auto">
          <a:xfrm flipH="1">
            <a:off x="7823200" y="221932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 b="1">
                <a:solidFill>
                  <a:srgbClr val="595959"/>
                </a:solidFill>
                <a:latin typeface="Arial Narrow" pitchFamily="34" charset="0"/>
                <a:sym typeface="Arial Narrow" pitchFamily="34" charset="0"/>
              </a:rPr>
              <a:t>162,2</a:t>
            </a:r>
          </a:p>
        </p:txBody>
      </p:sp>
      <p:grpSp>
        <p:nvGrpSpPr>
          <p:cNvPr id="28682" name="Shape 193"/>
          <p:cNvGrpSpPr>
            <a:grpSpLocks/>
          </p:cNvGrpSpPr>
          <p:nvPr/>
        </p:nvGrpSpPr>
        <p:grpSpPr bwMode="auto">
          <a:xfrm>
            <a:off x="6084888" y="1268413"/>
            <a:ext cx="768350" cy="461962"/>
            <a:chOff x="3635532" y="1783267"/>
            <a:chExt cx="768279" cy="461664"/>
          </a:xfrm>
        </p:grpSpPr>
        <p:pic>
          <p:nvPicPr>
            <p:cNvPr id="28688" name="Shape 194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532" y="1866632"/>
              <a:ext cx="264159" cy="26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Shape 195"/>
            <p:cNvSpPr txBox="1">
              <a:spLocks noChangeArrowheads="1"/>
            </p:cNvSpPr>
            <p:nvPr/>
          </p:nvSpPr>
          <p:spPr bwMode="auto">
            <a:xfrm>
              <a:off x="3853660" y="1783267"/>
              <a:ext cx="550151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ru-RU" altLang="ru-RU" sz="2400" b="1">
                  <a:solidFill>
                    <a:srgbClr val="C00000"/>
                  </a:solidFill>
                  <a:latin typeface="Arial Narrow" pitchFamily="34" charset="0"/>
                  <a:sym typeface="Arial Narrow" pitchFamily="34" charset="0"/>
                </a:rPr>
                <a:t>3%</a:t>
              </a:r>
            </a:p>
          </p:txBody>
        </p:sp>
      </p:grpSp>
      <p:grpSp>
        <p:nvGrpSpPr>
          <p:cNvPr id="28683" name="Shape 196"/>
          <p:cNvGrpSpPr>
            <a:grpSpLocks/>
          </p:cNvGrpSpPr>
          <p:nvPr/>
        </p:nvGrpSpPr>
        <p:grpSpPr bwMode="auto">
          <a:xfrm>
            <a:off x="2916238" y="1268413"/>
            <a:ext cx="909637" cy="461962"/>
            <a:chOff x="9612560" y="1854301"/>
            <a:chExt cx="909343" cy="461664"/>
          </a:xfrm>
        </p:grpSpPr>
        <p:sp>
          <p:nvSpPr>
            <p:cNvPr id="28686" name="Shape 197"/>
            <p:cNvSpPr txBox="1">
              <a:spLocks noChangeArrowheads="1"/>
            </p:cNvSpPr>
            <p:nvPr/>
          </p:nvSpPr>
          <p:spPr bwMode="auto">
            <a:xfrm>
              <a:off x="9830688" y="1854301"/>
              <a:ext cx="691215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>
                <a:buSzPct val="25000"/>
              </a:pPr>
              <a:r>
                <a:rPr lang="ru-RU" altLang="ru-RU" sz="2400" b="1">
                  <a:solidFill>
                    <a:srgbClr val="50B848"/>
                  </a:solidFill>
                  <a:latin typeface="Arial Narrow" pitchFamily="34" charset="0"/>
                  <a:sym typeface="Arial Narrow" pitchFamily="34" charset="0"/>
                </a:rPr>
                <a:t>25%</a:t>
              </a:r>
            </a:p>
          </p:txBody>
        </p:sp>
        <p:pic>
          <p:nvPicPr>
            <p:cNvPr id="28687" name="Shape 198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560" y="1937666"/>
              <a:ext cx="264159" cy="26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4" name="Shape 19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  <p:sp>
        <p:nvSpPr>
          <p:cNvPr id="28685" name="Shape 200"/>
          <p:cNvSpPr>
            <a:spLocks noChangeArrowheads="1"/>
          </p:cNvSpPr>
          <p:nvPr/>
        </p:nvSpPr>
        <p:spPr bwMode="auto">
          <a:xfrm>
            <a:off x="7596188" y="1299847"/>
            <a:ext cx="105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en-US" altLang="ru-RU" sz="1800" b="1" dirty="0">
                <a:latin typeface="Arial Narrow" pitchFamily="34" charset="0"/>
                <a:sym typeface="Arial Narrow" pitchFamily="34" charset="0"/>
              </a:rPr>
              <a:t>million rubles</a:t>
            </a:r>
            <a:endParaRPr lang="ru-RU" altLang="ru-RU" sz="1800" b="1" dirty="0">
              <a:latin typeface="Arial Narrow" pitchFamily="34" charset="0"/>
              <a:sym typeface="Arial Narrow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09038"/>
              </p:ext>
            </p:extLst>
          </p:nvPr>
        </p:nvGraphicFramePr>
        <p:xfrm>
          <a:off x="484980" y="1581523"/>
          <a:ext cx="3650871" cy="472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206"/>
          <p:cNvSpPr txBox="1">
            <a:spLocks noGrp="1"/>
          </p:cNvSpPr>
          <p:nvPr>
            <p:ph type="title"/>
          </p:nvPr>
        </p:nvSpPr>
        <p:spPr>
          <a:xfrm>
            <a:off x="1258888" y="228600"/>
            <a:ext cx="7705725" cy="7842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 typeface="Arial Narrow" pitchFamily="34" charset="0"/>
              <a:buNone/>
            </a:pPr>
            <a:r>
              <a:rPr lang="en-US" altLang="ru-RU" sz="3000" b="1" smtClean="0">
                <a:solidFill>
                  <a:srgbClr val="005AAB"/>
                </a:solidFill>
                <a:latin typeface="Arial Narrow" pitchFamily="34" charset="0"/>
                <a:cs typeface="Arial" pitchFamily="34" charset="0"/>
                <a:sym typeface="Arial Narrow" pitchFamily="34" charset="0"/>
              </a:rPr>
              <a:t>Education: Priorities at the New Stage</a:t>
            </a:r>
            <a:endParaRPr lang="ru-RU" altLang="ru-RU" sz="3000" b="1" smtClean="0">
              <a:solidFill>
                <a:srgbClr val="005AAB"/>
              </a:solidFill>
              <a:latin typeface="Arial Narrow" pitchFamily="34" charset="0"/>
              <a:cs typeface="Arial" pitchFamily="34" charset="0"/>
              <a:sym typeface="Arial Narrow" pitchFamily="34" charset="0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611188" y="1268413"/>
            <a:ext cx="8358187" cy="5040312"/>
          </a:xfrm>
          <a:prstGeom prst="rect">
            <a:avLst/>
          </a:prstGeom>
          <a:solidFill>
            <a:srgbClr val="9E280E">
              <a:alpha val="9803"/>
            </a:srgbClr>
          </a:solidFill>
          <a:ln>
            <a:noFill/>
          </a:ln>
        </p:spPr>
        <p:txBody>
          <a:bodyPr lIns="180000" tIns="360000" rIns="360000" bIns="360000"/>
          <a:lstStyle>
            <a:lvl1pPr marL="358775" indent="-180975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Internationalization</a:t>
            </a:r>
            <a:endParaRPr lang="ru-RU" altLang="ru-RU" sz="20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Greater flexibility</a:t>
            </a:r>
            <a:endParaRPr lang="ru-RU" altLang="ru-RU" sz="20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Use of electronic resources</a:t>
            </a:r>
            <a:endParaRPr lang="ru-RU" altLang="ru-RU" sz="20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Graduate studies</a:t>
            </a:r>
            <a:endParaRPr lang="ru-RU" altLang="ru-RU" sz="20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spcBef>
                <a:spcPts val="1200"/>
              </a:spcBef>
              <a:buClr>
                <a:srgbClr val="595959"/>
              </a:buClr>
              <a:buSzPct val="120000"/>
              <a:buFont typeface="Arial Narrow" pitchFamily="34" charset="0"/>
              <a:buChar char="•"/>
            </a:pPr>
            <a:r>
              <a:rPr lang="en-US" altLang="ru-RU" sz="2000">
                <a:solidFill>
                  <a:srgbClr val="0C0C0C"/>
                </a:solidFill>
                <a:latin typeface="Arial Narrow" pitchFamily="34" charset="0"/>
                <a:sym typeface="Arial Narrow" pitchFamily="34" charset="0"/>
              </a:rPr>
              <a:t>Reform of continuing education</a:t>
            </a:r>
            <a:endParaRPr lang="ru-RU" altLang="ru-RU" sz="2000">
              <a:solidFill>
                <a:srgbClr val="0C0C0C"/>
              </a:solidFill>
              <a:latin typeface="Arial Narrow" pitchFamily="34" charset="0"/>
              <a:sym typeface="Arial Narrow" pitchFamily="34" charset="0"/>
            </a:endParaRPr>
          </a:p>
          <a:p>
            <a:endParaRPr lang="ru-RU" altLang="ru-RU"/>
          </a:p>
        </p:txBody>
      </p:sp>
      <p:sp>
        <p:nvSpPr>
          <p:cNvPr id="30723" name="Shape 20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 tIns="45700" bIns="45700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ct val="25000"/>
            </a:pPr>
            <a:r>
              <a:rPr lang="ru-RU" altLang="ru-RU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8939</TotalTime>
  <Words>2059</Words>
  <Application>Microsoft Office PowerPoint</Application>
  <PresentationFormat>Экран (4:3)</PresentationFormat>
  <Paragraphs>488</Paragraphs>
  <Slides>39</Slides>
  <Notes>39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Лист</vt:lpstr>
      <vt:lpstr>Презентация PowerPoint</vt:lpstr>
      <vt:lpstr>Stages of HSE Development </vt:lpstr>
      <vt:lpstr>Презентация PowerPoint</vt:lpstr>
      <vt:lpstr>Total Student Body</vt:lpstr>
      <vt:lpstr>Internationalizing Education</vt:lpstr>
      <vt:lpstr>Student Mobility</vt:lpstr>
      <vt:lpstr>Full-Time Graduate Programs</vt:lpstr>
      <vt:lpstr>Revenues from Continuing Education Programs (Moscow and Regional Campuses)</vt:lpstr>
      <vt:lpstr>Education: Priorities at the New Stage</vt:lpstr>
      <vt:lpstr>Презентация PowerPoint</vt:lpstr>
      <vt:lpstr>Volume of R&amp;D (million rubles)</vt:lpstr>
      <vt:lpstr>Research Projects</vt:lpstr>
      <vt:lpstr>Fundamental Research Makeup </vt:lpstr>
      <vt:lpstr>Types of Fundamental Research Projects (not counting expert evaluation and analysis)</vt:lpstr>
      <vt:lpstr>Scholarly Publications: Low Base </vt:lpstr>
      <vt:lpstr>Scholarly Publications: Citations</vt:lpstr>
      <vt:lpstr>Recipients of Academic Salary Bonuses</vt:lpstr>
      <vt:lpstr>Recipients of Academic Salary Bonuses</vt:lpstr>
      <vt:lpstr>International Laboratories</vt:lpstr>
      <vt:lpstr>Research Priorities for the Next Five Years</vt:lpstr>
      <vt:lpstr>Презентация PowerPoint</vt:lpstr>
      <vt:lpstr>Changes in Key University Parameters </vt:lpstr>
      <vt:lpstr>Makeup of Personnel</vt:lpstr>
      <vt:lpstr>Competitive Salaries</vt:lpstr>
      <vt:lpstr>International Faculty</vt:lpstr>
      <vt:lpstr>Personnel: Priorities for the Next Five Years</vt:lpstr>
      <vt:lpstr>Презентация PowerPoint</vt:lpstr>
      <vt:lpstr>University Revenues: Twofold Increase over 5 Years</vt:lpstr>
      <vt:lpstr>HSE Revenues from the State Budget  (Moscow and Regional Campuses)</vt:lpstr>
      <vt:lpstr>Revenues from Profit-Making Activities (Moscow)</vt:lpstr>
      <vt:lpstr>Investing in Development: Almost ¼ of HSE Expenditures</vt:lpstr>
      <vt:lpstr>Finances:  Priorities for the Next Five Years</vt:lpstr>
      <vt:lpstr>Презентация PowerPoint</vt:lpstr>
      <vt:lpstr>Collegial Governance </vt:lpstr>
      <vt:lpstr>Governance:  Priorities for the Next Five Years</vt:lpstr>
      <vt:lpstr>Презентация PowerPoint</vt:lpstr>
      <vt:lpstr>Презентация PowerPoint</vt:lpstr>
      <vt:lpstr>Презентация PowerPoint</vt:lpstr>
      <vt:lpstr>Governance:  Priorities for the Next Five Years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Erofeev</dc:creator>
  <cp:lastModifiedBy>Sergei Erofeev</cp:lastModifiedBy>
  <cp:revision>51</cp:revision>
  <dcterms:modified xsi:type="dcterms:W3CDTF">2014-05-13T06:54:49Z</dcterms:modified>
</cp:coreProperties>
</file>