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70" r:id="rId4"/>
    <p:sldId id="258" r:id="rId5"/>
    <p:sldId id="271" r:id="rId6"/>
    <p:sldId id="268" r:id="rId7"/>
    <p:sldId id="269" r:id="rId8"/>
    <p:sldId id="259" r:id="rId9"/>
    <p:sldId id="263" r:id="rId10"/>
    <p:sldId id="260" r:id="rId11"/>
    <p:sldId id="264" r:id="rId12"/>
    <p:sldId id="261" r:id="rId13"/>
    <p:sldId id="262" r:id="rId14"/>
    <p:sldId id="265" r:id="rId15"/>
    <p:sldId id="266" r:id="rId16"/>
    <p:sldId id="267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1/15/2015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1/15/2015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1/15/2015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1/15/2015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volkovolek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4553" y="1506829"/>
            <a:ext cx="9981642" cy="3528810"/>
          </a:xfrm>
        </p:spPr>
        <p:txBody>
          <a:bodyPr/>
          <a:lstStyle/>
          <a:p>
            <a:r>
              <a:rPr lang="ru-RU" sz="3600" dirty="0" smtClean="0"/>
              <a:t>Типология. Семинар 7</a:t>
            </a:r>
            <a:br>
              <a:rPr lang="ru-RU" sz="3600" dirty="0" smtClean="0"/>
            </a:br>
            <a:r>
              <a:rPr lang="ru-RU" sz="4800" dirty="0" smtClean="0"/>
              <a:t>Исчисление Базовых конструкций предложения. Типология и </a:t>
            </a:r>
            <a:r>
              <a:rPr lang="ru-RU" sz="4800" dirty="0" err="1" smtClean="0"/>
              <a:t>кибрик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/>
              <a:t/>
            </a:r>
            <a:br>
              <a:rPr lang="ru-RU" sz="4800" dirty="0"/>
            </a:br>
            <a:r>
              <a:rPr lang="ru-RU" sz="3600" dirty="0" smtClean="0"/>
              <a:t>(тотальное повторение)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00728" y="5788152"/>
            <a:ext cx="7891272" cy="1069848"/>
          </a:xfrm>
        </p:spPr>
        <p:txBody>
          <a:bodyPr/>
          <a:lstStyle/>
          <a:p>
            <a:r>
              <a:rPr lang="ru-RU" dirty="0" smtClean="0"/>
              <a:t>Олег Волков </a:t>
            </a:r>
            <a:r>
              <a:rPr lang="en-US" dirty="0" smtClean="0"/>
              <a:t>(</a:t>
            </a:r>
            <a:r>
              <a:rPr lang="en-US" dirty="0" smtClean="0">
                <a:hlinkClick r:id="rId2"/>
              </a:rPr>
              <a:t>volkovolek@gmail.com</a:t>
            </a:r>
            <a:r>
              <a:rPr lang="en-US" dirty="0" smtClean="0"/>
              <a:t>)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ru-RU" dirty="0" smtClean="0"/>
              <a:t>16.01.2015, ВШЭ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966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4394" y="484632"/>
            <a:ext cx="8589307" cy="6052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17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Базовые конструкции предложения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848" y="2588654"/>
            <a:ext cx="10058400" cy="3583545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На синтаксис или на семантику опираются эти схемы? Общепринято ли это решение?</a:t>
            </a:r>
          </a:p>
          <a:p>
            <a:r>
              <a:rPr lang="ru-RU" sz="2800" dirty="0" smtClean="0"/>
              <a:t>Какие презумпции содержатся в данных схемах?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98143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Базовые принципы кодирования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Тенденция к семантической </a:t>
            </a:r>
            <a:r>
              <a:rPr lang="ru-RU" sz="2800" dirty="0" err="1" smtClean="0"/>
              <a:t>мотивированности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Семантически одинаковое кодируется тождественно, семантически разное – нет</a:t>
            </a:r>
          </a:p>
          <a:p>
            <a:r>
              <a:rPr lang="ru-RU" sz="2800" dirty="0" smtClean="0"/>
              <a:t>Тенденция к экономичности</a:t>
            </a:r>
          </a:p>
          <a:p>
            <a:pPr marL="0" indent="0">
              <a:buNone/>
            </a:pPr>
            <a:r>
              <a:rPr lang="ru-RU" sz="2800" dirty="0" smtClean="0"/>
              <a:t>Нейтрализовать семантические противопоставления, если они могут быть восстановлены косвенным путём</a:t>
            </a:r>
          </a:p>
          <a:p>
            <a:r>
              <a:rPr lang="ru-RU" sz="2800" dirty="0" smtClean="0"/>
              <a:t>Тенденция к </a:t>
            </a:r>
            <a:r>
              <a:rPr lang="ru-RU" sz="2800" dirty="0" err="1" smtClean="0"/>
              <a:t>различительности</a:t>
            </a:r>
            <a:r>
              <a:rPr lang="ru-RU" sz="2800" dirty="0" smtClean="0"/>
              <a:t> </a:t>
            </a:r>
          </a:p>
          <a:p>
            <a:pPr marL="0" indent="0">
              <a:buNone/>
            </a:pPr>
            <a:r>
              <a:rPr lang="ru-RU" sz="2800" dirty="0" smtClean="0"/>
              <a:t>Различать то, что косвенным образом восстановить трудно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45295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Базовые принципы кодирования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Принципы действуют независимо и могут вступать в конфликт</a:t>
            </a:r>
          </a:p>
          <a:p>
            <a:r>
              <a:rPr lang="ru-RU" sz="2800" dirty="0" smtClean="0"/>
              <a:t>«…степень их </a:t>
            </a:r>
            <a:r>
              <a:rPr lang="en-US" sz="2800" dirty="0" smtClean="0"/>
              <a:t>[</a:t>
            </a:r>
            <a:r>
              <a:rPr lang="ru-RU" sz="2800" dirty="0" smtClean="0"/>
              <a:t>стратегий</a:t>
            </a:r>
            <a:r>
              <a:rPr lang="en-US" sz="2800" dirty="0" smtClean="0"/>
              <a:t>]</a:t>
            </a:r>
            <a:r>
              <a:rPr lang="ru-RU" sz="2800" dirty="0" smtClean="0"/>
              <a:t> распространённости есть функция от их соответствия данным принципам» </a:t>
            </a:r>
            <a:r>
              <a:rPr lang="en-US" sz="2800" dirty="0" smtClean="0"/>
              <a:t>[</a:t>
            </a:r>
            <a:r>
              <a:rPr lang="ru-RU" sz="2800" dirty="0" err="1" smtClean="0"/>
              <a:t>Кибрик</a:t>
            </a:r>
            <a:r>
              <a:rPr lang="ru-RU" sz="2800" dirty="0" smtClean="0"/>
              <a:t> 1992: 190</a:t>
            </a:r>
            <a:r>
              <a:rPr lang="en-US" sz="2800" dirty="0" smtClean="0"/>
              <a:t>]</a:t>
            </a:r>
            <a:endParaRPr lang="ru-RU" sz="2800" dirty="0" smtClean="0"/>
          </a:p>
          <a:p>
            <a:r>
              <a:rPr lang="ru-RU" sz="2800" dirty="0" smtClean="0"/>
              <a:t>Задача: придумать и описать эту функцию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7902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Базовые принципы кодирования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Получилась ли правдоподобная функция? Почему?</a:t>
            </a:r>
          </a:p>
          <a:p>
            <a:r>
              <a:rPr lang="ru-RU" sz="2800" dirty="0" smtClean="0"/>
              <a:t>Какие ещё факторы могут влиять на наполнение набора возможных базовых конструкций?</a:t>
            </a:r>
          </a:p>
          <a:p>
            <a:r>
              <a:rPr lang="ru-RU" sz="2800" dirty="0" smtClean="0"/>
              <a:t>Какие ещё можно выделить базовые принципы кодирования?</a:t>
            </a:r>
          </a:p>
          <a:p>
            <a:r>
              <a:rPr lang="ru-RU" sz="2800" dirty="0" smtClean="0"/>
              <a:t>Является ли получившаяся функция универсальной или она </a:t>
            </a:r>
            <a:r>
              <a:rPr lang="ru-RU" sz="2800" dirty="0" err="1" smtClean="0"/>
              <a:t>лингвоспецифична</a:t>
            </a:r>
            <a:r>
              <a:rPr lang="ru-RU" sz="2800" dirty="0" smtClean="0"/>
              <a:t>?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3249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 неполной детерминированности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Переход от алгоритмического взгляда на язык и правил-предписаний к правилам-советам (если </a:t>
            </a:r>
            <a:r>
              <a:rPr lang="en-US" sz="2800" dirty="0" smtClean="0"/>
              <a:t>a</a:t>
            </a:r>
            <a:r>
              <a:rPr lang="ru-RU" sz="2800" dirty="0" smtClean="0"/>
              <a:t>,</a:t>
            </a:r>
            <a:r>
              <a:rPr lang="en-US" sz="2800" dirty="0" smtClean="0"/>
              <a:t> </a:t>
            </a:r>
            <a:r>
              <a:rPr lang="ru-RU" sz="2800" dirty="0" smtClean="0"/>
              <a:t>то можешь сделать </a:t>
            </a:r>
            <a:r>
              <a:rPr lang="en-US" sz="2800" dirty="0" smtClean="0"/>
              <a:t>b</a:t>
            </a:r>
            <a:r>
              <a:rPr lang="ru-RU" sz="2800" dirty="0" smtClean="0"/>
              <a:t>)</a:t>
            </a:r>
          </a:p>
          <a:p>
            <a:r>
              <a:rPr lang="ru-RU" sz="2800" dirty="0" smtClean="0"/>
              <a:t>Существует процессуальный механизм принятия решений, не являющийся строго детерминированным и обеспечивающий принципиальную множественность языковых процессов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398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Какие еще бывают принципы кодирования?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Избыточность</a:t>
            </a:r>
          </a:p>
          <a:p>
            <a:r>
              <a:rPr lang="ru-RU" sz="2800" dirty="0" smtClean="0"/>
              <a:t>Ориентация на слушающего</a:t>
            </a:r>
          </a:p>
          <a:p>
            <a:r>
              <a:rPr lang="ru-RU" sz="2800" dirty="0" smtClean="0"/>
              <a:t>Лёгкость процессинга</a:t>
            </a:r>
          </a:p>
          <a:p>
            <a:r>
              <a:rPr lang="ru-RU" sz="2800" dirty="0" smtClean="0"/>
              <a:t>Аналогия</a:t>
            </a:r>
          </a:p>
          <a:p>
            <a:r>
              <a:rPr lang="ru-RU" sz="2800" dirty="0" smtClean="0"/>
              <a:t>…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34262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appendix: </a:t>
            </a:r>
            <a:r>
              <a:rPr lang="ru-RU" dirty="0" smtClean="0"/>
              <a:t>лингвистические постулаты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[1982, 1987, 1992]</a:t>
            </a:r>
          </a:p>
          <a:p>
            <a:r>
              <a:rPr lang="en-US" sz="2800" dirty="0" smtClean="0"/>
              <a:t>1. </a:t>
            </a:r>
            <a:r>
              <a:rPr lang="ru-RU" sz="2800" dirty="0" smtClean="0"/>
              <a:t>О естественности модели </a:t>
            </a:r>
          </a:p>
          <a:p>
            <a:pPr marL="0" indent="0">
              <a:buNone/>
            </a:pPr>
            <a:r>
              <a:rPr lang="ru-RU" sz="2800" dirty="0"/>
              <a:t>А</a:t>
            </a:r>
            <a:r>
              <a:rPr lang="ru-RU" sz="2800" dirty="0" smtClean="0"/>
              <a:t>декватная модель языка должна объяснять, как он устроен «на самом деле»</a:t>
            </a:r>
          </a:p>
          <a:p>
            <a:r>
              <a:rPr lang="ru-RU" sz="2800" dirty="0" smtClean="0"/>
              <a:t>2. О функциональных границах </a:t>
            </a:r>
          </a:p>
          <a:p>
            <a:pPr marL="0" indent="0">
              <a:buNone/>
            </a:pPr>
            <a:r>
              <a:rPr lang="ru-RU" sz="2800" dirty="0" smtClean="0"/>
              <a:t>Всё, что имеет отношение к существованию и функционированию языка, входит в компетенцию лингвистики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3994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appendix: </a:t>
            </a:r>
            <a:r>
              <a:rPr lang="ru-RU" dirty="0"/>
              <a:t>лингвистические постулаты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3. О </a:t>
            </a:r>
            <a:r>
              <a:rPr lang="ru-RU" sz="2800" dirty="0" smtClean="0"/>
              <a:t>примате семантики </a:t>
            </a:r>
            <a:endParaRPr lang="ru-RU" sz="2800" dirty="0"/>
          </a:p>
          <a:p>
            <a:pPr marL="0" indent="0">
              <a:buNone/>
            </a:pPr>
            <a:r>
              <a:rPr lang="ru-RU" sz="2800" dirty="0"/>
              <a:t>Как содержательные, так и формальные свойства синтаксиса в значительной степени предопределены семантическим уровнем</a:t>
            </a:r>
          </a:p>
          <a:p>
            <a:r>
              <a:rPr lang="ru-RU" sz="2800" dirty="0"/>
              <a:t>4. </a:t>
            </a:r>
            <a:r>
              <a:rPr lang="ru-RU" sz="2800" dirty="0" smtClean="0"/>
              <a:t>О границах </a:t>
            </a:r>
            <a:r>
              <a:rPr lang="ru-RU" sz="2800" dirty="0"/>
              <a:t>семантики</a:t>
            </a:r>
          </a:p>
          <a:p>
            <a:pPr marL="0" indent="0">
              <a:buNone/>
            </a:pPr>
            <a:r>
              <a:rPr lang="ru-RU" sz="2800" dirty="0" smtClean="0"/>
              <a:t>К области семантики (в широком смысле) относится вся информация, которую имеет ввиду говорящий при развёртывании высказывания и которую необходимо восстановить адресату для правильной интерпретации этого высказывания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91443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appendix: </a:t>
            </a:r>
            <a:r>
              <a:rPr lang="ru-RU" dirty="0"/>
              <a:t>лингвистические постулаты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5. О модели языка</a:t>
            </a:r>
          </a:p>
          <a:p>
            <a:pPr marL="0" indent="0">
              <a:buNone/>
            </a:pPr>
            <a:r>
              <a:rPr lang="ru-RU" sz="2800" dirty="0" smtClean="0"/>
              <a:t>Необходима разработка лингвистических моделей класса «мысль-сообщение»</a:t>
            </a:r>
          </a:p>
          <a:p>
            <a:r>
              <a:rPr lang="ru-RU" sz="2800" dirty="0" smtClean="0"/>
              <a:t>6. Об исходной точке описания </a:t>
            </a:r>
          </a:p>
          <a:p>
            <a:pPr marL="0" indent="0">
              <a:buNone/>
            </a:pPr>
            <a:r>
              <a:rPr lang="ru-RU" sz="2800" dirty="0" smtClean="0"/>
              <a:t>Исходными объектами лингвистического описания следует считать значения (и предопределяющие их исходные для речемыслительного процесса сущности) и им ставить в соответствие выражающие их языковые формы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3041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Типология и </a:t>
            </a:r>
            <a:r>
              <a:rPr lang="ru-RU" dirty="0" err="1" smtClean="0"/>
              <a:t>кибрик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3939" y="2093976"/>
            <a:ext cx="10058400" cy="4050792"/>
          </a:xfrm>
        </p:spPr>
        <p:txBody>
          <a:bodyPr>
            <a:normAutofit lnSpcReduction="10000"/>
          </a:bodyPr>
          <a:lstStyle/>
          <a:p>
            <a:r>
              <a:rPr lang="ru-RU" sz="2800" dirty="0"/>
              <a:t>Типология </a:t>
            </a:r>
            <a:r>
              <a:rPr lang="ru-RU" sz="2800" dirty="0" err="1"/>
              <a:t>эргативности</a:t>
            </a:r>
            <a:endParaRPr lang="ru-RU" sz="2800" dirty="0"/>
          </a:p>
          <a:p>
            <a:r>
              <a:rPr lang="ru-RU" sz="2800" dirty="0"/>
              <a:t>Как- и почему- типология</a:t>
            </a:r>
          </a:p>
          <a:p>
            <a:r>
              <a:rPr lang="ru-RU" sz="2800" dirty="0"/>
              <a:t>Статическая и динамическая типология</a:t>
            </a:r>
          </a:p>
          <a:p>
            <a:r>
              <a:rPr lang="ru-RU" sz="2800" dirty="0" err="1"/>
              <a:t>Внутригенетическая</a:t>
            </a:r>
            <a:r>
              <a:rPr lang="ru-RU" sz="2800" dirty="0"/>
              <a:t> типология</a:t>
            </a:r>
          </a:p>
          <a:p>
            <a:r>
              <a:rPr lang="ru-RU" sz="2800" dirty="0" err="1"/>
              <a:t>Контенсивная</a:t>
            </a:r>
            <a:r>
              <a:rPr lang="ru-RU" sz="2800" dirty="0"/>
              <a:t> типология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 algn="r">
              <a:buNone/>
            </a:pPr>
            <a:r>
              <a:rPr lang="en-US" dirty="0"/>
              <a:t>[</a:t>
            </a:r>
            <a:r>
              <a:rPr lang="ru-RU" dirty="0" err="1"/>
              <a:t>Кибрик</a:t>
            </a:r>
            <a:r>
              <a:rPr lang="ru-RU" dirty="0"/>
              <a:t> 1992</a:t>
            </a:r>
            <a:r>
              <a:rPr lang="en-US" dirty="0"/>
              <a:t>]</a:t>
            </a:r>
            <a:r>
              <a:rPr lang="ru-RU" dirty="0"/>
              <a:t>, </a:t>
            </a:r>
            <a:r>
              <a:rPr lang="en-US" dirty="0"/>
              <a:t>[</a:t>
            </a:r>
            <a:r>
              <a:rPr lang="ru-RU" dirty="0" err="1"/>
              <a:t>Кибрик</a:t>
            </a:r>
            <a:r>
              <a:rPr lang="ru-RU" dirty="0"/>
              <a:t> 2005</a:t>
            </a:r>
            <a:r>
              <a:rPr lang="en-US" dirty="0"/>
              <a:t>]</a:t>
            </a:r>
            <a:r>
              <a:rPr lang="ru-RU" dirty="0"/>
              <a:t> 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0"/>
            <a:ext cx="2857500" cy="336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994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appendix: </a:t>
            </a:r>
            <a:r>
              <a:rPr lang="ru-RU" dirty="0"/>
              <a:t>лингвистические постулаты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7. О </a:t>
            </a:r>
            <a:r>
              <a:rPr lang="ru-RU" sz="2800" dirty="0" err="1" smtClean="0"/>
              <a:t>мотивированности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Исторически исходное соотношение между смыслом и грамматической формой мотивировано: устройство грамматической формы отражает тем или иным образом суть смысла (формирующих его речемыслительных процессов).</a:t>
            </a:r>
          </a:p>
          <a:p>
            <a:r>
              <a:rPr lang="ru-RU" sz="2800" dirty="0" smtClean="0"/>
              <a:t>8. О простоте </a:t>
            </a:r>
          </a:p>
          <a:p>
            <a:pPr marL="0" indent="0">
              <a:buNone/>
            </a:pPr>
            <a:r>
              <a:rPr lang="ru-RU" sz="2800" dirty="0" smtClean="0"/>
              <a:t>Сложны лингвистические представления о языке вследствие их неадекватности, а язык устроен просто. 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4900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Контенсивная</a:t>
            </a:r>
            <a:r>
              <a:rPr lang="ru-RU" dirty="0" smtClean="0"/>
              <a:t> типология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Суть не в форме, а в семантике</a:t>
            </a:r>
          </a:p>
          <a:p>
            <a:r>
              <a:rPr lang="ru-RU" sz="2800" dirty="0" smtClean="0"/>
              <a:t>За языковыми процессами, типологическими обобщениями и т.п. стоят какие-то внеязыковые факторы, влияющие на них</a:t>
            </a:r>
          </a:p>
          <a:p>
            <a:r>
              <a:rPr lang="ru-RU" sz="2800" dirty="0" smtClean="0"/>
              <a:t>Набор этих факторов и принципов разнообразен и разнопланов</a:t>
            </a:r>
          </a:p>
          <a:p>
            <a:r>
              <a:rPr lang="ru-RU" sz="2800" dirty="0" smtClean="0"/>
              <a:t>Эти факторы и принципы проявляются на всех уровнях языка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9080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Факторы, влияющие на поведение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848" y="2356834"/>
            <a:ext cx="10058400" cy="43385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Языковая способность развивается в соответствии с ними</a:t>
            </a:r>
          </a:p>
          <a:p>
            <a:pPr marL="0" indent="0">
              <a:buNone/>
            </a:pPr>
            <a:endParaRPr lang="ru-RU" sz="2800" dirty="0"/>
          </a:p>
          <a:p>
            <a:r>
              <a:rPr lang="ru-RU" sz="2800" dirty="0" smtClean="0"/>
              <a:t>Принцип </a:t>
            </a:r>
            <a:r>
              <a:rPr lang="ru-RU" sz="2800" dirty="0" err="1" smtClean="0"/>
              <a:t>гештальта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(«организуй своё поведение при помощи </a:t>
            </a:r>
            <a:r>
              <a:rPr lang="ru-RU" sz="2800" dirty="0" err="1" smtClean="0"/>
              <a:t>гештальтов</a:t>
            </a:r>
            <a:r>
              <a:rPr lang="ru-RU" sz="2800" dirty="0" smtClean="0"/>
              <a:t> – типовых блок-схем»)</a:t>
            </a:r>
          </a:p>
          <a:p>
            <a:r>
              <a:rPr lang="ru-RU" sz="2800" dirty="0" smtClean="0"/>
              <a:t>Принцип экономии</a:t>
            </a:r>
          </a:p>
          <a:p>
            <a:pPr marL="0" indent="0">
              <a:buNone/>
            </a:pPr>
            <a:r>
              <a:rPr lang="ru-RU" sz="2800" dirty="0" smtClean="0"/>
              <a:t>(«достигай цели с наименьшей затратой усилий») </a:t>
            </a:r>
          </a:p>
        </p:txBody>
      </p:sp>
    </p:spTree>
    <p:extLst>
      <p:ext uri="{BB962C8B-B14F-4D97-AF65-F5344CB8AC3E}">
        <p14:creationId xmlns:p14="http://schemas.microsoft.com/office/powerpoint/2010/main" val="3677497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Факторы, влияющие на поведение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Принцип приоритета </a:t>
            </a:r>
          </a:p>
          <a:p>
            <a:pPr marL="0" indent="0">
              <a:buNone/>
            </a:pPr>
            <a:r>
              <a:rPr lang="ru-RU" sz="2800" dirty="0"/>
              <a:t>(«из нескольких альтернатив выбирай наиболее для себя </a:t>
            </a:r>
            <a:r>
              <a:rPr lang="ru-RU" sz="2800" dirty="0" err="1"/>
              <a:t>приорететную</a:t>
            </a:r>
            <a:r>
              <a:rPr lang="ru-RU" sz="2800" dirty="0"/>
              <a:t>»)</a:t>
            </a:r>
          </a:p>
          <a:p>
            <a:r>
              <a:rPr lang="ru-RU" sz="2800" dirty="0"/>
              <a:t>Принцип динамического стереотипа</a:t>
            </a:r>
          </a:p>
          <a:p>
            <a:pPr marL="0" indent="0">
              <a:buNone/>
            </a:pPr>
            <a:r>
              <a:rPr lang="ru-RU" sz="2800" dirty="0"/>
              <a:t>(«запоминай полезные связи между совместно встречающимися явлениями как единый автоматически обрабатываемый комплекс»)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7417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Способности человека, влияющие на языковую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Когнитивная (про мыслительную деятельность)</a:t>
            </a:r>
          </a:p>
          <a:p>
            <a:r>
              <a:rPr lang="ru-RU" sz="2800" dirty="0" smtClean="0"/>
              <a:t>Перцептивная (про связь с окружающей средой)</a:t>
            </a:r>
          </a:p>
          <a:p>
            <a:r>
              <a:rPr lang="ru-RU" sz="2800" dirty="0" smtClean="0"/>
              <a:t>Коммуникативная (про поведение в коммуникативной среде)</a:t>
            </a:r>
          </a:p>
          <a:p>
            <a:r>
              <a:rPr lang="ru-RU" sz="2800" dirty="0" smtClean="0"/>
              <a:t>Социальная (про поведение в социальной среде)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3931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Метапринцип</a:t>
            </a:r>
            <a:r>
              <a:rPr lang="ru-RU" dirty="0" smtClean="0"/>
              <a:t> </a:t>
            </a:r>
            <a:r>
              <a:rPr lang="ru-RU" dirty="0" err="1" smtClean="0"/>
              <a:t>иконичности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«При прочих равных условиях, кодируемый опыт легче хранить, обрабатывать и передавать если код максимально изоморфен этому опыту» </a:t>
            </a:r>
            <a:r>
              <a:rPr lang="en-US" sz="2800" dirty="0" smtClean="0"/>
              <a:t>[</a:t>
            </a:r>
            <a:r>
              <a:rPr lang="ru-RU" sz="2800" dirty="0" err="1" smtClean="0"/>
              <a:t>Гивон</a:t>
            </a:r>
            <a:r>
              <a:rPr lang="ru-RU" sz="2800" dirty="0" smtClean="0"/>
              <a:t> 1985</a:t>
            </a:r>
            <a:r>
              <a:rPr lang="en-US" sz="2800" dirty="0" smtClean="0"/>
              <a:t>]</a:t>
            </a:r>
            <a:r>
              <a:rPr lang="ru-RU" sz="2800" dirty="0" smtClean="0"/>
              <a:t> </a:t>
            </a:r>
          </a:p>
          <a:p>
            <a:r>
              <a:rPr lang="ru-RU" sz="2800" dirty="0" smtClean="0"/>
              <a:t>Принцип оправдывает постоянное обращение ко внеязыковой действительности для объяснения языковых фактов</a:t>
            </a:r>
          </a:p>
          <a:p>
            <a:r>
              <a:rPr lang="ru-RU" sz="2800" dirty="0" err="1" smtClean="0"/>
              <a:t>Иконичность</a:t>
            </a:r>
            <a:r>
              <a:rPr lang="ru-RU" sz="2800" dirty="0" smtClean="0"/>
              <a:t> – на разных уровнях языка (чаще всего – связан с линеаризацией)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9960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Базовые конструкции предложения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848" y="2093976"/>
            <a:ext cx="10058400" cy="4050792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/>
              <a:t>(Номинативно)-</a:t>
            </a:r>
            <a:r>
              <a:rPr lang="ru-RU" sz="2800" dirty="0" err="1" smtClean="0"/>
              <a:t>аккузативная</a:t>
            </a:r>
            <a:endParaRPr lang="ru-RU" sz="2800" dirty="0" smtClean="0"/>
          </a:p>
          <a:p>
            <a:r>
              <a:rPr lang="ru-RU" sz="2800" dirty="0" smtClean="0"/>
              <a:t>(</a:t>
            </a:r>
            <a:r>
              <a:rPr lang="ru-RU" sz="2800" dirty="0" err="1" smtClean="0"/>
              <a:t>Абсолютивно</a:t>
            </a:r>
            <a:r>
              <a:rPr lang="ru-RU" sz="2800" dirty="0" smtClean="0"/>
              <a:t>)-эргативная</a:t>
            </a:r>
          </a:p>
          <a:p>
            <a:r>
              <a:rPr lang="ru-RU" sz="2800" dirty="0" smtClean="0"/>
              <a:t>Нейтральная</a:t>
            </a:r>
          </a:p>
          <a:p>
            <a:pPr marL="0" indent="0">
              <a:buNone/>
            </a:pPr>
            <a:r>
              <a:rPr lang="ru-RU" sz="2800" dirty="0" smtClean="0"/>
              <a:t>	лису (сино-тибетский) </a:t>
            </a:r>
          </a:p>
          <a:p>
            <a:r>
              <a:rPr lang="ru-RU" sz="2800" dirty="0" smtClean="0"/>
              <a:t>Активная</a:t>
            </a:r>
          </a:p>
          <a:p>
            <a:pPr marL="0" indent="0">
              <a:buNone/>
            </a:pPr>
            <a:r>
              <a:rPr lang="ru-RU" sz="2800" dirty="0" smtClean="0"/>
              <a:t>	</a:t>
            </a:r>
            <a:r>
              <a:rPr lang="ru-RU" sz="2800" dirty="0" err="1" smtClean="0"/>
              <a:t>америндские</a:t>
            </a:r>
            <a:r>
              <a:rPr lang="ru-RU" sz="2800" dirty="0" smtClean="0"/>
              <a:t>, </a:t>
            </a:r>
            <a:r>
              <a:rPr lang="ru-RU" sz="2800" dirty="0" err="1" smtClean="0"/>
              <a:t>бацбийский</a:t>
            </a:r>
            <a:r>
              <a:rPr lang="ru-RU" sz="2800" dirty="0" smtClean="0"/>
              <a:t>, табасаранский</a:t>
            </a:r>
          </a:p>
          <a:p>
            <a:r>
              <a:rPr lang="ru-RU" sz="2800" dirty="0" err="1" smtClean="0"/>
              <a:t>Контрастивная</a:t>
            </a:r>
            <a:r>
              <a:rPr lang="ru-RU" sz="2800" dirty="0" smtClean="0"/>
              <a:t> (трёхчастная)</a:t>
            </a:r>
          </a:p>
          <a:p>
            <a:pPr marL="0" indent="0">
              <a:buNone/>
            </a:pPr>
            <a:r>
              <a:rPr lang="ru-RU" sz="2800" dirty="0" smtClean="0"/>
              <a:t>	айнский, моту (австронезийский) 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9552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Базовые конструкции предложения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Что в данном случае такое «конструкция предложения»? Речь о морфологической или о синтаксической </a:t>
            </a:r>
            <a:r>
              <a:rPr lang="ru-RU" sz="3200" dirty="0" err="1" smtClean="0"/>
              <a:t>эргативности</a:t>
            </a:r>
            <a:r>
              <a:rPr lang="ru-RU" sz="3200" dirty="0" smtClean="0"/>
              <a:t>?</a:t>
            </a:r>
          </a:p>
          <a:p>
            <a:r>
              <a:rPr lang="ru-RU" sz="3200" dirty="0" smtClean="0"/>
              <a:t>Существуют ли ещё какие-нибудь типы?</a:t>
            </a:r>
          </a:p>
          <a:p>
            <a:r>
              <a:rPr lang="ru-RU" sz="3200" dirty="0" smtClean="0"/>
              <a:t>Сколько типов получится при исчислении?</a:t>
            </a:r>
          </a:p>
          <a:p>
            <a:pPr marL="0" indent="0">
              <a:buNone/>
            </a:pPr>
            <a:r>
              <a:rPr lang="ru-RU" sz="3200" dirty="0" smtClean="0"/>
              <a:t>15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971888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TM03090434[[fn=Тип дерева]]</Template>
  <TotalTime>899</TotalTime>
  <Words>688</Words>
  <Application>Microsoft Office PowerPoint</Application>
  <PresentationFormat>Широкоэкранный</PresentationFormat>
  <Paragraphs>101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Cambria</vt:lpstr>
      <vt:lpstr>Rockwell</vt:lpstr>
      <vt:lpstr>Rockwell Condensed</vt:lpstr>
      <vt:lpstr>Wingdings</vt:lpstr>
      <vt:lpstr>Дерево</vt:lpstr>
      <vt:lpstr>Типология. Семинар 7 Исчисление Базовых конструкций предложения. Типология и кибрик  (тотальное повторение)</vt:lpstr>
      <vt:lpstr>Типология и кибрик</vt:lpstr>
      <vt:lpstr>Контенсивная типология</vt:lpstr>
      <vt:lpstr>Факторы, влияющие на поведение</vt:lpstr>
      <vt:lpstr>Факторы, влияющие на поведение</vt:lpstr>
      <vt:lpstr>Способности человека, влияющие на языковую</vt:lpstr>
      <vt:lpstr>Метапринцип иконичности</vt:lpstr>
      <vt:lpstr>Базовые конструкции предложения</vt:lpstr>
      <vt:lpstr>Базовые конструкции предложения</vt:lpstr>
      <vt:lpstr>Презентация PowerPoint</vt:lpstr>
      <vt:lpstr>Базовые конструкции предложения</vt:lpstr>
      <vt:lpstr>Базовые принципы кодирования</vt:lpstr>
      <vt:lpstr>Базовые принципы кодирования</vt:lpstr>
      <vt:lpstr>Базовые принципы кодирования</vt:lpstr>
      <vt:lpstr>Принцип неполной детерминированности</vt:lpstr>
      <vt:lpstr>Какие еще бывают принципы кодирования?</vt:lpstr>
      <vt:lpstr>appendix: лингвистические постулаты</vt:lpstr>
      <vt:lpstr>appendix: лингвистические постулаты</vt:lpstr>
      <vt:lpstr>appendix: лингвистические постулаты</vt:lpstr>
      <vt:lpstr>appendix: лингвистические постулаты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Типология. Семинар 7</dc:title>
  <dc:creator>Олег Волков</dc:creator>
  <cp:lastModifiedBy>Олег Волков</cp:lastModifiedBy>
  <cp:revision>28</cp:revision>
  <dcterms:created xsi:type="dcterms:W3CDTF">2015-01-15T19:19:04Z</dcterms:created>
  <dcterms:modified xsi:type="dcterms:W3CDTF">2015-01-16T10:18:20Z</dcterms:modified>
</cp:coreProperties>
</file>