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12.jpg" ContentType="image/png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91" r:id="rId4"/>
    <p:sldId id="261" r:id="rId5"/>
    <p:sldId id="260" r:id="rId6"/>
    <p:sldId id="259" r:id="rId7"/>
    <p:sldId id="262" r:id="rId8"/>
    <p:sldId id="324" r:id="rId9"/>
    <p:sldId id="325" r:id="rId10"/>
    <p:sldId id="328" r:id="rId11"/>
    <p:sldId id="326" r:id="rId12"/>
    <p:sldId id="329" r:id="rId13"/>
    <p:sldId id="327" r:id="rId14"/>
    <p:sldId id="267" r:id="rId15"/>
    <p:sldId id="330" r:id="rId16"/>
    <p:sldId id="279" r:id="rId17"/>
    <p:sldId id="282" r:id="rId18"/>
    <p:sldId id="264" r:id="rId19"/>
    <p:sldId id="331" r:id="rId20"/>
    <p:sldId id="332" r:id="rId21"/>
    <p:sldId id="333" r:id="rId22"/>
    <p:sldId id="334" r:id="rId23"/>
    <p:sldId id="283" r:id="rId24"/>
    <p:sldId id="305" r:id="rId25"/>
    <p:sldId id="307" r:id="rId26"/>
    <p:sldId id="285" r:id="rId27"/>
    <p:sldId id="308" r:id="rId28"/>
    <p:sldId id="312" r:id="rId29"/>
    <p:sldId id="313" r:id="rId30"/>
    <p:sldId id="309" r:id="rId31"/>
    <p:sldId id="314" r:id="rId32"/>
    <p:sldId id="315" r:id="rId33"/>
    <p:sldId id="286" r:id="rId34"/>
    <p:sldId id="31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67" autoAdjust="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8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6040E-FAB3-CF45-B882-1541E5DFCCE0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0191D33F-BB87-6740-B491-02B668CC2F53}">
      <dgm:prSet phldrT="[Текст]"/>
      <dgm:spPr/>
      <dgm:t>
        <a:bodyPr/>
        <a:lstStyle/>
        <a:p>
          <a:r>
            <a:rPr lang="ru-RU" dirty="0" smtClean="0"/>
            <a:t>горожане</a:t>
          </a:r>
          <a:endParaRPr lang="ru-RU" dirty="0"/>
        </a:p>
      </dgm:t>
    </dgm:pt>
    <dgm:pt modelId="{F4976E1C-E041-234B-A0BD-23F3AF9CF5CC}" type="parTrans" cxnId="{982A6A2F-09F8-1641-886B-7DF2CD2FB7CF}">
      <dgm:prSet/>
      <dgm:spPr/>
      <dgm:t>
        <a:bodyPr/>
        <a:lstStyle/>
        <a:p>
          <a:endParaRPr lang="ru-RU"/>
        </a:p>
      </dgm:t>
    </dgm:pt>
    <dgm:pt modelId="{CB6DC154-E5B3-DA46-8ABC-CACC2F79916E}" type="sibTrans" cxnId="{982A6A2F-09F8-1641-886B-7DF2CD2FB7CF}">
      <dgm:prSet/>
      <dgm:spPr/>
      <dgm:t>
        <a:bodyPr/>
        <a:lstStyle/>
        <a:p>
          <a:endParaRPr lang="ru-RU"/>
        </a:p>
      </dgm:t>
    </dgm:pt>
    <dgm:pt modelId="{1F048579-E540-2341-9902-E5D0A3D22087}">
      <dgm:prSet phldrT="[Текст]"/>
      <dgm:spPr/>
      <dgm:t>
        <a:bodyPr/>
        <a:lstStyle/>
        <a:p>
          <a:r>
            <a:rPr lang="en-US" dirty="0" smtClean="0"/>
            <a:t>~</a:t>
          </a:r>
          <a:r>
            <a:rPr lang="ru-RU" dirty="0" smtClean="0"/>
            <a:t> 60 млн</a:t>
          </a:r>
          <a:endParaRPr lang="ru-RU" dirty="0"/>
        </a:p>
      </dgm:t>
    </dgm:pt>
    <dgm:pt modelId="{E2C7DE52-B1BE-824E-B263-AC72EF9FE0DB}" type="parTrans" cxnId="{F8960FEA-6608-3D46-8672-FEE805294C63}">
      <dgm:prSet/>
      <dgm:spPr/>
      <dgm:t>
        <a:bodyPr/>
        <a:lstStyle/>
        <a:p>
          <a:endParaRPr lang="ru-RU"/>
        </a:p>
      </dgm:t>
    </dgm:pt>
    <dgm:pt modelId="{3F65F42D-B30D-344E-965F-09666BCE85A7}" type="sibTrans" cxnId="{F8960FEA-6608-3D46-8672-FEE805294C63}">
      <dgm:prSet/>
      <dgm:spPr/>
      <dgm:t>
        <a:bodyPr/>
        <a:lstStyle/>
        <a:p>
          <a:endParaRPr lang="ru-RU"/>
        </a:p>
      </dgm:t>
    </dgm:pt>
    <dgm:pt modelId="{C703A2EA-8578-B44E-9D92-FD14669BD572}">
      <dgm:prSet phldrT="[Текст]"/>
      <dgm:spPr/>
      <dgm:t>
        <a:bodyPr/>
        <a:lstStyle/>
        <a:p>
          <a:r>
            <a:rPr lang="ru-RU" dirty="0" smtClean="0"/>
            <a:t>дачники</a:t>
          </a:r>
          <a:endParaRPr lang="ru-RU" dirty="0"/>
        </a:p>
      </dgm:t>
    </dgm:pt>
    <dgm:pt modelId="{7B138450-09CA-7548-8138-1E542FF99431}" type="parTrans" cxnId="{265BA0A3-1CAA-2F45-A503-32176040FEAD}">
      <dgm:prSet/>
      <dgm:spPr/>
      <dgm:t>
        <a:bodyPr/>
        <a:lstStyle/>
        <a:p>
          <a:endParaRPr lang="ru-RU"/>
        </a:p>
      </dgm:t>
    </dgm:pt>
    <dgm:pt modelId="{F92AFFBF-EBBE-9A49-AED9-4EF52C7939EA}" type="sibTrans" cxnId="{265BA0A3-1CAA-2F45-A503-32176040FEAD}">
      <dgm:prSet/>
      <dgm:spPr/>
      <dgm:t>
        <a:bodyPr/>
        <a:lstStyle/>
        <a:p>
          <a:endParaRPr lang="ru-RU"/>
        </a:p>
      </dgm:t>
    </dgm:pt>
    <dgm:pt modelId="{12DE2904-8F97-F34B-B357-B0B987155A0C}" type="pres">
      <dgm:prSet presAssocID="{FA46040E-FAB3-CF45-B882-1541E5DFCCE0}" presName="CompostProcess" presStyleCnt="0">
        <dgm:presLayoutVars>
          <dgm:dir/>
          <dgm:resizeHandles val="exact"/>
        </dgm:presLayoutVars>
      </dgm:prSet>
      <dgm:spPr/>
    </dgm:pt>
    <dgm:pt modelId="{1B73BC3E-E214-3248-8FFD-ECB97BFCBA06}" type="pres">
      <dgm:prSet presAssocID="{FA46040E-FAB3-CF45-B882-1541E5DFCCE0}" presName="arrow" presStyleLbl="bgShp" presStyleIdx="0" presStyleCnt="1"/>
      <dgm:spPr/>
    </dgm:pt>
    <dgm:pt modelId="{6E754F8B-854B-4D40-863F-DB17DA9E90BC}" type="pres">
      <dgm:prSet presAssocID="{FA46040E-FAB3-CF45-B882-1541E5DFCCE0}" presName="linearProcess" presStyleCnt="0"/>
      <dgm:spPr/>
    </dgm:pt>
    <dgm:pt modelId="{8F937459-4EE3-4F49-87C2-6216C40CA7E3}" type="pres">
      <dgm:prSet presAssocID="{0191D33F-BB87-6740-B491-02B668CC2F5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C9298-73CA-384A-A344-8EE4B6ACED25}" type="pres">
      <dgm:prSet presAssocID="{CB6DC154-E5B3-DA46-8ABC-CACC2F79916E}" presName="sibTrans" presStyleCnt="0"/>
      <dgm:spPr/>
    </dgm:pt>
    <dgm:pt modelId="{AA9301EB-58DE-2342-9B2B-23729F152C45}" type="pres">
      <dgm:prSet presAssocID="{1F048579-E540-2341-9902-E5D0A3D2208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D33B8-230C-834E-9297-BD273E294B34}" type="pres">
      <dgm:prSet presAssocID="{3F65F42D-B30D-344E-965F-09666BCE85A7}" presName="sibTrans" presStyleCnt="0"/>
      <dgm:spPr/>
    </dgm:pt>
    <dgm:pt modelId="{CEA1E723-9DDE-CC4C-B9F7-5411B926433F}" type="pres">
      <dgm:prSet presAssocID="{C703A2EA-8578-B44E-9D92-FD14669BD57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76AE7-64A1-E644-B021-C83EFB7E2B6E}" type="presOf" srcId="{1F048579-E540-2341-9902-E5D0A3D22087}" destId="{AA9301EB-58DE-2342-9B2B-23729F152C45}" srcOrd="0" destOrd="0" presId="urn:microsoft.com/office/officeart/2005/8/layout/hProcess9"/>
    <dgm:cxn modelId="{3DC0D8AD-2B0D-B842-B9C6-1286D299811C}" type="presOf" srcId="{0191D33F-BB87-6740-B491-02B668CC2F53}" destId="{8F937459-4EE3-4F49-87C2-6216C40CA7E3}" srcOrd="0" destOrd="0" presId="urn:microsoft.com/office/officeart/2005/8/layout/hProcess9"/>
    <dgm:cxn modelId="{982A6A2F-09F8-1641-886B-7DF2CD2FB7CF}" srcId="{FA46040E-FAB3-CF45-B882-1541E5DFCCE0}" destId="{0191D33F-BB87-6740-B491-02B668CC2F53}" srcOrd="0" destOrd="0" parTransId="{F4976E1C-E041-234B-A0BD-23F3AF9CF5CC}" sibTransId="{CB6DC154-E5B3-DA46-8ABC-CACC2F79916E}"/>
    <dgm:cxn modelId="{DAC6DA20-0B89-3D4F-A1B5-9B6AABF6ADD6}" type="presOf" srcId="{FA46040E-FAB3-CF45-B882-1541E5DFCCE0}" destId="{12DE2904-8F97-F34B-B357-B0B987155A0C}" srcOrd="0" destOrd="0" presId="urn:microsoft.com/office/officeart/2005/8/layout/hProcess9"/>
    <dgm:cxn modelId="{265BA0A3-1CAA-2F45-A503-32176040FEAD}" srcId="{FA46040E-FAB3-CF45-B882-1541E5DFCCE0}" destId="{C703A2EA-8578-B44E-9D92-FD14669BD572}" srcOrd="2" destOrd="0" parTransId="{7B138450-09CA-7548-8138-1E542FF99431}" sibTransId="{F92AFFBF-EBBE-9A49-AED9-4EF52C7939EA}"/>
    <dgm:cxn modelId="{3EBB238B-E8AC-BC4A-9FBE-85AD55C8C3AE}" type="presOf" srcId="{C703A2EA-8578-B44E-9D92-FD14669BD572}" destId="{CEA1E723-9DDE-CC4C-B9F7-5411B926433F}" srcOrd="0" destOrd="0" presId="urn:microsoft.com/office/officeart/2005/8/layout/hProcess9"/>
    <dgm:cxn modelId="{F8960FEA-6608-3D46-8672-FEE805294C63}" srcId="{FA46040E-FAB3-CF45-B882-1541E5DFCCE0}" destId="{1F048579-E540-2341-9902-E5D0A3D22087}" srcOrd="1" destOrd="0" parTransId="{E2C7DE52-B1BE-824E-B263-AC72EF9FE0DB}" sibTransId="{3F65F42D-B30D-344E-965F-09666BCE85A7}"/>
    <dgm:cxn modelId="{63538A28-D8F0-B94E-8EE4-7DFBBDB310A3}" type="presParOf" srcId="{12DE2904-8F97-F34B-B357-B0B987155A0C}" destId="{1B73BC3E-E214-3248-8FFD-ECB97BFCBA06}" srcOrd="0" destOrd="0" presId="urn:microsoft.com/office/officeart/2005/8/layout/hProcess9"/>
    <dgm:cxn modelId="{8588DD8D-BAC7-3746-A593-9496F11C7ED0}" type="presParOf" srcId="{12DE2904-8F97-F34B-B357-B0B987155A0C}" destId="{6E754F8B-854B-4D40-863F-DB17DA9E90BC}" srcOrd="1" destOrd="0" presId="urn:microsoft.com/office/officeart/2005/8/layout/hProcess9"/>
    <dgm:cxn modelId="{321A9B3F-FE52-764C-9EB5-CF1BE934FA57}" type="presParOf" srcId="{6E754F8B-854B-4D40-863F-DB17DA9E90BC}" destId="{8F937459-4EE3-4F49-87C2-6216C40CA7E3}" srcOrd="0" destOrd="0" presId="urn:microsoft.com/office/officeart/2005/8/layout/hProcess9"/>
    <dgm:cxn modelId="{61E70682-E97B-BA42-B89A-B5250CBCEE7F}" type="presParOf" srcId="{6E754F8B-854B-4D40-863F-DB17DA9E90BC}" destId="{546C9298-73CA-384A-A344-8EE4B6ACED25}" srcOrd="1" destOrd="0" presId="urn:microsoft.com/office/officeart/2005/8/layout/hProcess9"/>
    <dgm:cxn modelId="{C603263A-BC82-6D45-9A3D-03AA49E2FE50}" type="presParOf" srcId="{6E754F8B-854B-4D40-863F-DB17DA9E90BC}" destId="{AA9301EB-58DE-2342-9B2B-23729F152C45}" srcOrd="2" destOrd="0" presId="urn:microsoft.com/office/officeart/2005/8/layout/hProcess9"/>
    <dgm:cxn modelId="{D561F635-5AC0-734D-9D07-C29C47BB3508}" type="presParOf" srcId="{6E754F8B-854B-4D40-863F-DB17DA9E90BC}" destId="{43ED33B8-230C-834E-9297-BD273E294B34}" srcOrd="3" destOrd="0" presId="urn:microsoft.com/office/officeart/2005/8/layout/hProcess9"/>
    <dgm:cxn modelId="{D0BD1364-3A70-1E40-9912-5565FE0927A4}" type="presParOf" srcId="{6E754F8B-854B-4D40-863F-DB17DA9E90BC}" destId="{CEA1E723-9DDE-CC4C-B9F7-5411B926433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1C18C1-DFD8-4847-9EFF-EAFEC8C6624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F8A8B2A0-AA44-B94B-9F58-45A5F4893350}">
      <dgm:prSet phldrT="[Текст]"/>
      <dgm:spPr/>
      <dgm:t>
        <a:bodyPr/>
        <a:lstStyle/>
        <a:p>
          <a:r>
            <a:rPr lang="ru-RU" dirty="0" smtClean="0"/>
            <a:t>отходники</a:t>
          </a:r>
          <a:endParaRPr lang="ru-RU" dirty="0"/>
        </a:p>
      </dgm:t>
    </dgm:pt>
    <dgm:pt modelId="{1981C4CC-2729-B545-BFA0-D6CA0B4E5FD9}" type="parTrans" cxnId="{E56E387B-D4C9-1848-A291-2B337EB99D6C}">
      <dgm:prSet/>
      <dgm:spPr/>
      <dgm:t>
        <a:bodyPr/>
        <a:lstStyle/>
        <a:p>
          <a:endParaRPr lang="ru-RU"/>
        </a:p>
      </dgm:t>
    </dgm:pt>
    <dgm:pt modelId="{9971CB90-884B-CA4D-89E8-EC9F42C3B2E5}" type="sibTrans" cxnId="{E56E387B-D4C9-1848-A291-2B337EB99D6C}">
      <dgm:prSet/>
      <dgm:spPr/>
      <dgm:t>
        <a:bodyPr/>
        <a:lstStyle/>
        <a:p>
          <a:endParaRPr lang="ru-RU"/>
        </a:p>
      </dgm:t>
    </dgm:pt>
    <dgm:pt modelId="{08C71027-3F5E-AA4D-9608-17D8C201DF62}">
      <dgm:prSet phldrT="[Текст]"/>
      <dgm:spPr/>
      <dgm:t>
        <a:bodyPr/>
        <a:lstStyle/>
        <a:p>
          <a:r>
            <a:rPr lang="en-US" dirty="0" smtClean="0"/>
            <a:t>~ </a:t>
          </a:r>
          <a:r>
            <a:rPr lang="ru-RU" dirty="0" smtClean="0"/>
            <a:t>15-20 млн</a:t>
          </a:r>
          <a:endParaRPr lang="ru-RU" dirty="0"/>
        </a:p>
      </dgm:t>
    </dgm:pt>
    <dgm:pt modelId="{228081D5-076D-9345-87E5-1484F1A15C12}" type="parTrans" cxnId="{475EC7A0-38B5-3A42-B915-B376D699CC0E}">
      <dgm:prSet/>
      <dgm:spPr/>
      <dgm:t>
        <a:bodyPr/>
        <a:lstStyle/>
        <a:p>
          <a:endParaRPr lang="ru-RU"/>
        </a:p>
      </dgm:t>
    </dgm:pt>
    <dgm:pt modelId="{10C04901-B910-3649-8AF2-61C41C1C924A}" type="sibTrans" cxnId="{475EC7A0-38B5-3A42-B915-B376D699CC0E}">
      <dgm:prSet/>
      <dgm:spPr/>
      <dgm:t>
        <a:bodyPr/>
        <a:lstStyle/>
        <a:p>
          <a:endParaRPr lang="ru-RU"/>
        </a:p>
      </dgm:t>
    </dgm:pt>
    <dgm:pt modelId="{9D30BE73-02D8-9C4C-80D2-55A8B34F2BEC}">
      <dgm:prSet phldrT="[Текст]"/>
      <dgm:spPr/>
      <dgm:t>
        <a:bodyPr/>
        <a:lstStyle/>
        <a:p>
          <a:r>
            <a:rPr lang="ru-RU" dirty="0" smtClean="0"/>
            <a:t>провинциалы</a:t>
          </a:r>
          <a:endParaRPr lang="ru-RU" dirty="0"/>
        </a:p>
      </dgm:t>
    </dgm:pt>
    <dgm:pt modelId="{24C727CA-3FA1-2F44-B912-F5ECD4BB6CBC}" type="parTrans" cxnId="{1C105E30-0441-5642-A3D3-EC889FACBF9E}">
      <dgm:prSet/>
      <dgm:spPr/>
      <dgm:t>
        <a:bodyPr/>
        <a:lstStyle/>
        <a:p>
          <a:endParaRPr lang="ru-RU"/>
        </a:p>
      </dgm:t>
    </dgm:pt>
    <dgm:pt modelId="{B3D7B0C6-C155-844A-9FB4-F5A531349B10}" type="sibTrans" cxnId="{1C105E30-0441-5642-A3D3-EC889FACBF9E}">
      <dgm:prSet/>
      <dgm:spPr/>
      <dgm:t>
        <a:bodyPr/>
        <a:lstStyle/>
        <a:p>
          <a:endParaRPr lang="ru-RU"/>
        </a:p>
      </dgm:t>
    </dgm:pt>
    <dgm:pt modelId="{371A2C43-4337-C64F-B5E1-71BD17B58621}" type="pres">
      <dgm:prSet presAssocID="{C41C18C1-DFD8-4847-9EFF-EAFEC8C66247}" presName="CompostProcess" presStyleCnt="0">
        <dgm:presLayoutVars>
          <dgm:dir/>
          <dgm:resizeHandles val="exact"/>
        </dgm:presLayoutVars>
      </dgm:prSet>
      <dgm:spPr/>
    </dgm:pt>
    <dgm:pt modelId="{11C6D4A1-CC4C-EB44-810C-A6C2FA083F9B}" type="pres">
      <dgm:prSet presAssocID="{C41C18C1-DFD8-4847-9EFF-EAFEC8C66247}" presName="arrow" presStyleLbl="bgShp" presStyleIdx="0" presStyleCnt="1"/>
      <dgm:spPr>
        <a:scene3d>
          <a:camera prst="orthographicFront">
            <a:rot lat="0" lon="10800000" rev="0"/>
          </a:camera>
          <a:lightRig rig="threePt" dir="t"/>
        </a:scene3d>
      </dgm:spPr>
    </dgm:pt>
    <dgm:pt modelId="{2272E209-7E2A-7B41-A1EB-BE57B92C0513}" type="pres">
      <dgm:prSet presAssocID="{C41C18C1-DFD8-4847-9EFF-EAFEC8C66247}" presName="linearProcess" presStyleCnt="0"/>
      <dgm:spPr/>
    </dgm:pt>
    <dgm:pt modelId="{D207F6B7-A213-2E4E-8848-BCD2A96FF612}" type="pres">
      <dgm:prSet presAssocID="{F8A8B2A0-AA44-B94B-9F58-45A5F489335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D789E-702A-3B4C-B5B9-442EEB73CB56}" type="pres">
      <dgm:prSet presAssocID="{9971CB90-884B-CA4D-89E8-EC9F42C3B2E5}" presName="sibTrans" presStyleCnt="0"/>
      <dgm:spPr/>
    </dgm:pt>
    <dgm:pt modelId="{E77BAB1B-83AC-BF48-9BC6-EBF849894FA6}" type="pres">
      <dgm:prSet presAssocID="{08C71027-3F5E-AA4D-9608-17D8C201DF6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E0211-B4AA-9745-A9F9-DB02548F1BC3}" type="pres">
      <dgm:prSet presAssocID="{10C04901-B910-3649-8AF2-61C41C1C924A}" presName="sibTrans" presStyleCnt="0"/>
      <dgm:spPr/>
    </dgm:pt>
    <dgm:pt modelId="{0F36F39F-B611-6142-B92F-0DDCE51E2377}" type="pres">
      <dgm:prSet presAssocID="{9D30BE73-02D8-9C4C-80D2-55A8B34F2BE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57AB2D-6EF7-C546-8C71-EC94D327478D}" type="presOf" srcId="{9D30BE73-02D8-9C4C-80D2-55A8B34F2BEC}" destId="{0F36F39F-B611-6142-B92F-0DDCE51E2377}" srcOrd="0" destOrd="0" presId="urn:microsoft.com/office/officeart/2005/8/layout/hProcess9"/>
    <dgm:cxn modelId="{475EC7A0-38B5-3A42-B915-B376D699CC0E}" srcId="{C41C18C1-DFD8-4847-9EFF-EAFEC8C66247}" destId="{08C71027-3F5E-AA4D-9608-17D8C201DF62}" srcOrd="1" destOrd="0" parTransId="{228081D5-076D-9345-87E5-1484F1A15C12}" sibTransId="{10C04901-B910-3649-8AF2-61C41C1C924A}"/>
    <dgm:cxn modelId="{E56E387B-D4C9-1848-A291-2B337EB99D6C}" srcId="{C41C18C1-DFD8-4847-9EFF-EAFEC8C66247}" destId="{F8A8B2A0-AA44-B94B-9F58-45A5F4893350}" srcOrd="0" destOrd="0" parTransId="{1981C4CC-2729-B545-BFA0-D6CA0B4E5FD9}" sibTransId="{9971CB90-884B-CA4D-89E8-EC9F42C3B2E5}"/>
    <dgm:cxn modelId="{1C105E30-0441-5642-A3D3-EC889FACBF9E}" srcId="{C41C18C1-DFD8-4847-9EFF-EAFEC8C66247}" destId="{9D30BE73-02D8-9C4C-80D2-55A8B34F2BEC}" srcOrd="2" destOrd="0" parTransId="{24C727CA-3FA1-2F44-B912-F5ECD4BB6CBC}" sibTransId="{B3D7B0C6-C155-844A-9FB4-F5A531349B10}"/>
    <dgm:cxn modelId="{28E2CD67-6D4F-F542-8B4D-1E9D7E31ED93}" type="presOf" srcId="{08C71027-3F5E-AA4D-9608-17D8C201DF62}" destId="{E77BAB1B-83AC-BF48-9BC6-EBF849894FA6}" srcOrd="0" destOrd="0" presId="urn:microsoft.com/office/officeart/2005/8/layout/hProcess9"/>
    <dgm:cxn modelId="{FB94FE8C-9132-CD4F-83D2-21AE9E29DF2C}" type="presOf" srcId="{F8A8B2A0-AA44-B94B-9F58-45A5F4893350}" destId="{D207F6B7-A213-2E4E-8848-BCD2A96FF612}" srcOrd="0" destOrd="0" presId="urn:microsoft.com/office/officeart/2005/8/layout/hProcess9"/>
    <dgm:cxn modelId="{BC6AC4BE-362A-C14B-BB99-A14F07670F86}" type="presOf" srcId="{C41C18C1-DFD8-4847-9EFF-EAFEC8C66247}" destId="{371A2C43-4337-C64F-B5E1-71BD17B58621}" srcOrd="0" destOrd="0" presId="urn:microsoft.com/office/officeart/2005/8/layout/hProcess9"/>
    <dgm:cxn modelId="{548B0B68-D277-FB40-845D-131FFD713140}" type="presParOf" srcId="{371A2C43-4337-C64F-B5E1-71BD17B58621}" destId="{11C6D4A1-CC4C-EB44-810C-A6C2FA083F9B}" srcOrd="0" destOrd="0" presId="urn:microsoft.com/office/officeart/2005/8/layout/hProcess9"/>
    <dgm:cxn modelId="{335344D6-C2BD-644B-870A-61F6C7B7E9D5}" type="presParOf" srcId="{371A2C43-4337-C64F-B5E1-71BD17B58621}" destId="{2272E209-7E2A-7B41-A1EB-BE57B92C0513}" srcOrd="1" destOrd="0" presId="urn:microsoft.com/office/officeart/2005/8/layout/hProcess9"/>
    <dgm:cxn modelId="{7CAAAC62-0155-4846-B333-8165F2F7C6BF}" type="presParOf" srcId="{2272E209-7E2A-7B41-A1EB-BE57B92C0513}" destId="{D207F6B7-A213-2E4E-8848-BCD2A96FF612}" srcOrd="0" destOrd="0" presId="urn:microsoft.com/office/officeart/2005/8/layout/hProcess9"/>
    <dgm:cxn modelId="{D4803E11-A1AF-A247-B04D-724416D56BF7}" type="presParOf" srcId="{2272E209-7E2A-7B41-A1EB-BE57B92C0513}" destId="{E2CD789E-702A-3B4C-B5B9-442EEB73CB56}" srcOrd="1" destOrd="0" presId="urn:microsoft.com/office/officeart/2005/8/layout/hProcess9"/>
    <dgm:cxn modelId="{716D1FC8-A810-1C4C-8A88-5717279E6319}" type="presParOf" srcId="{2272E209-7E2A-7B41-A1EB-BE57B92C0513}" destId="{E77BAB1B-83AC-BF48-9BC6-EBF849894FA6}" srcOrd="2" destOrd="0" presId="urn:microsoft.com/office/officeart/2005/8/layout/hProcess9"/>
    <dgm:cxn modelId="{4239B993-78C5-A64B-8513-13BACAF49533}" type="presParOf" srcId="{2272E209-7E2A-7B41-A1EB-BE57B92C0513}" destId="{1FCE0211-B4AA-9745-A9F9-DB02548F1BC3}" srcOrd="3" destOrd="0" presId="urn:microsoft.com/office/officeart/2005/8/layout/hProcess9"/>
    <dgm:cxn modelId="{22E11F06-06D7-B244-AF74-B9039D09970F}" type="presParOf" srcId="{2272E209-7E2A-7B41-A1EB-BE57B92C0513}" destId="{0F36F39F-B611-6142-B92F-0DDCE51E23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1C18C1-DFD8-4847-9EFF-EAFEC8C66247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F8A8B2A0-AA44-B94B-9F58-45A5F4893350}">
      <dgm:prSet phldrT="[Текст]"/>
      <dgm:spPr/>
      <dgm:t>
        <a:bodyPr/>
        <a:lstStyle/>
        <a:p>
          <a:r>
            <a:rPr lang="ru-RU" dirty="0" smtClean="0"/>
            <a:t>«</a:t>
          </a:r>
          <a:r>
            <a:rPr lang="ru-RU" dirty="0" err="1" smtClean="0"/>
            <a:t>Гастарбайтеры</a:t>
          </a:r>
          <a:r>
            <a:rPr lang="ru-RU" dirty="0" smtClean="0"/>
            <a:t>»</a:t>
          </a:r>
          <a:endParaRPr lang="ru-RU" dirty="0"/>
        </a:p>
      </dgm:t>
    </dgm:pt>
    <dgm:pt modelId="{1981C4CC-2729-B545-BFA0-D6CA0B4E5FD9}" type="parTrans" cxnId="{E56E387B-D4C9-1848-A291-2B337EB99D6C}">
      <dgm:prSet/>
      <dgm:spPr/>
      <dgm:t>
        <a:bodyPr/>
        <a:lstStyle/>
        <a:p>
          <a:endParaRPr lang="ru-RU"/>
        </a:p>
      </dgm:t>
    </dgm:pt>
    <dgm:pt modelId="{9971CB90-884B-CA4D-89E8-EC9F42C3B2E5}" type="sibTrans" cxnId="{E56E387B-D4C9-1848-A291-2B337EB99D6C}">
      <dgm:prSet/>
      <dgm:spPr/>
      <dgm:t>
        <a:bodyPr/>
        <a:lstStyle/>
        <a:p>
          <a:endParaRPr lang="ru-RU"/>
        </a:p>
      </dgm:t>
    </dgm:pt>
    <dgm:pt modelId="{08C71027-3F5E-AA4D-9608-17D8C201DF62}">
      <dgm:prSet phldrT="[Текст]"/>
      <dgm:spPr/>
      <dgm:t>
        <a:bodyPr/>
        <a:lstStyle/>
        <a:p>
          <a:r>
            <a:rPr lang="en-US" dirty="0" smtClean="0"/>
            <a:t>N</a:t>
          </a:r>
          <a:r>
            <a:rPr lang="ru-RU" dirty="0" smtClean="0"/>
            <a:t> </a:t>
          </a:r>
          <a:r>
            <a:rPr lang="en-US" dirty="0" smtClean="0"/>
            <a:t>? </a:t>
          </a:r>
          <a:r>
            <a:rPr lang="ru-RU" dirty="0" smtClean="0"/>
            <a:t> млн</a:t>
          </a:r>
          <a:endParaRPr lang="ru-RU" dirty="0"/>
        </a:p>
      </dgm:t>
    </dgm:pt>
    <dgm:pt modelId="{228081D5-076D-9345-87E5-1484F1A15C12}" type="parTrans" cxnId="{475EC7A0-38B5-3A42-B915-B376D699CC0E}">
      <dgm:prSet/>
      <dgm:spPr/>
      <dgm:t>
        <a:bodyPr/>
        <a:lstStyle/>
        <a:p>
          <a:endParaRPr lang="ru-RU"/>
        </a:p>
      </dgm:t>
    </dgm:pt>
    <dgm:pt modelId="{10C04901-B910-3649-8AF2-61C41C1C924A}" type="sibTrans" cxnId="{475EC7A0-38B5-3A42-B915-B376D699CC0E}">
      <dgm:prSet/>
      <dgm:spPr/>
      <dgm:t>
        <a:bodyPr/>
        <a:lstStyle/>
        <a:p>
          <a:endParaRPr lang="ru-RU"/>
        </a:p>
      </dgm:t>
    </dgm:pt>
    <dgm:pt modelId="{9D30BE73-02D8-9C4C-80D2-55A8B34F2BEC}">
      <dgm:prSet phldrT="[Текст]"/>
      <dgm:spPr/>
      <dgm:t>
        <a:bodyPr/>
        <a:lstStyle/>
        <a:p>
          <a:r>
            <a:rPr lang="ru-RU" dirty="0" smtClean="0"/>
            <a:t>Бывшие союзные республики</a:t>
          </a:r>
          <a:endParaRPr lang="ru-RU" dirty="0"/>
        </a:p>
      </dgm:t>
    </dgm:pt>
    <dgm:pt modelId="{24C727CA-3FA1-2F44-B912-F5ECD4BB6CBC}" type="parTrans" cxnId="{1C105E30-0441-5642-A3D3-EC889FACBF9E}">
      <dgm:prSet/>
      <dgm:spPr/>
      <dgm:t>
        <a:bodyPr/>
        <a:lstStyle/>
        <a:p>
          <a:endParaRPr lang="ru-RU"/>
        </a:p>
      </dgm:t>
    </dgm:pt>
    <dgm:pt modelId="{B3D7B0C6-C155-844A-9FB4-F5A531349B10}" type="sibTrans" cxnId="{1C105E30-0441-5642-A3D3-EC889FACBF9E}">
      <dgm:prSet/>
      <dgm:spPr/>
      <dgm:t>
        <a:bodyPr/>
        <a:lstStyle/>
        <a:p>
          <a:endParaRPr lang="ru-RU"/>
        </a:p>
      </dgm:t>
    </dgm:pt>
    <dgm:pt modelId="{371A2C43-4337-C64F-B5E1-71BD17B58621}" type="pres">
      <dgm:prSet presAssocID="{C41C18C1-DFD8-4847-9EFF-EAFEC8C66247}" presName="CompostProcess" presStyleCnt="0">
        <dgm:presLayoutVars>
          <dgm:dir/>
          <dgm:resizeHandles val="exact"/>
        </dgm:presLayoutVars>
      </dgm:prSet>
      <dgm:spPr/>
    </dgm:pt>
    <dgm:pt modelId="{11C6D4A1-CC4C-EB44-810C-A6C2FA083F9B}" type="pres">
      <dgm:prSet presAssocID="{C41C18C1-DFD8-4847-9EFF-EAFEC8C66247}" presName="arrow" presStyleLbl="bgShp" presStyleIdx="0" presStyleCnt="1"/>
      <dgm:spPr>
        <a:scene3d>
          <a:camera prst="orthographicFront">
            <a:rot lat="0" lon="10800000" rev="0"/>
          </a:camera>
          <a:lightRig rig="threePt" dir="t"/>
        </a:scene3d>
      </dgm:spPr>
    </dgm:pt>
    <dgm:pt modelId="{2272E209-7E2A-7B41-A1EB-BE57B92C0513}" type="pres">
      <dgm:prSet presAssocID="{C41C18C1-DFD8-4847-9EFF-EAFEC8C66247}" presName="linearProcess" presStyleCnt="0"/>
      <dgm:spPr/>
    </dgm:pt>
    <dgm:pt modelId="{D207F6B7-A213-2E4E-8848-BCD2A96FF612}" type="pres">
      <dgm:prSet presAssocID="{F8A8B2A0-AA44-B94B-9F58-45A5F489335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D789E-702A-3B4C-B5B9-442EEB73CB56}" type="pres">
      <dgm:prSet presAssocID="{9971CB90-884B-CA4D-89E8-EC9F42C3B2E5}" presName="sibTrans" presStyleCnt="0"/>
      <dgm:spPr/>
    </dgm:pt>
    <dgm:pt modelId="{E77BAB1B-83AC-BF48-9BC6-EBF849894FA6}" type="pres">
      <dgm:prSet presAssocID="{08C71027-3F5E-AA4D-9608-17D8C201DF6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E0211-B4AA-9745-A9F9-DB02548F1BC3}" type="pres">
      <dgm:prSet presAssocID="{10C04901-B910-3649-8AF2-61C41C1C924A}" presName="sibTrans" presStyleCnt="0"/>
      <dgm:spPr/>
    </dgm:pt>
    <dgm:pt modelId="{0F36F39F-B611-6142-B92F-0DDCE51E2377}" type="pres">
      <dgm:prSet presAssocID="{9D30BE73-02D8-9C4C-80D2-55A8B34F2BE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42BB8-D09A-D440-8E09-BC1E099E7736}" type="presOf" srcId="{C41C18C1-DFD8-4847-9EFF-EAFEC8C66247}" destId="{371A2C43-4337-C64F-B5E1-71BD17B58621}" srcOrd="0" destOrd="0" presId="urn:microsoft.com/office/officeart/2005/8/layout/hProcess9"/>
    <dgm:cxn modelId="{A0427A37-0DF4-E345-820C-34E3A5506F55}" type="presOf" srcId="{9D30BE73-02D8-9C4C-80D2-55A8B34F2BEC}" destId="{0F36F39F-B611-6142-B92F-0DDCE51E2377}" srcOrd="0" destOrd="0" presId="urn:microsoft.com/office/officeart/2005/8/layout/hProcess9"/>
    <dgm:cxn modelId="{475EC7A0-38B5-3A42-B915-B376D699CC0E}" srcId="{C41C18C1-DFD8-4847-9EFF-EAFEC8C66247}" destId="{08C71027-3F5E-AA4D-9608-17D8C201DF62}" srcOrd="1" destOrd="0" parTransId="{228081D5-076D-9345-87E5-1484F1A15C12}" sibTransId="{10C04901-B910-3649-8AF2-61C41C1C924A}"/>
    <dgm:cxn modelId="{E56E387B-D4C9-1848-A291-2B337EB99D6C}" srcId="{C41C18C1-DFD8-4847-9EFF-EAFEC8C66247}" destId="{F8A8B2A0-AA44-B94B-9F58-45A5F4893350}" srcOrd="0" destOrd="0" parTransId="{1981C4CC-2729-B545-BFA0-D6CA0B4E5FD9}" sibTransId="{9971CB90-884B-CA4D-89E8-EC9F42C3B2E5}"/>
    <dgm:cxn modelId="{779FD8BE-A7C2-404F-933C-A9C8EAD6AA9E}" type="presOf" srcId="{08C71027-3F5E-AA4D-9608-17D8C201DF62}" destId="{E77BAB1B-83AC-BF48-9BC6-EBF849894FA6}" srcOrd="0" destOrd="0" presId="urn:microsoft.com/office/officeart/2005/8/layout/hProcess9"/>
    <dgm:cxn modelId="{1C105E30-0441-5642-A3D3-EC889FACBF9E}" srcId="{C41C18C1-DFD8-4847-9EFF-EAFEC8C66247}" destId="{9D30BE73-02D8-9C4C-80D2-55A8B34F2BEC}" srcOrd="2" destOrd="0" parTransId="{24C727CA-3FA1-2F44-B912-F5ECD4BB6CBC}" sibTransId="{B3D7B0C6-C155-844A-9FB4-F5A531349B10}"/>
    <dgm:cxn modelId="{8EE6EED7-5950-9E4B-8ADF-F2646089640A}" type="presOf" srcId="{F8A8B2A0-AA44-B94B-9F58-45A5F4893350}" destId="{D207F6B7-A213-2E4E-8848-BCD2A96FF612}" srcOrd="0" destOrd="0" presId="urn:microsoft.com/office/officeart/2005/8/layout/hProcess9"/>
    <dgm:cxn modelId="{DA852EB5-76DF-154D-A11A-9BC814ADD70A}" type="presParOf" srcId="{371A2C43-4337-C64F-B5E1-71BD17B58621}" destId="{11C6D4A1-CC4C-EB44-810C-A6C2FA083F9B}" srcOrd="0" destOrd="0" presId="urn:microsoft.com/office/officeart/2005/8/layout/hProcess9"/>
    <dgm:cxn modelId="{B76B9C8F-9FA8-364A-8067-3F5987CAB06E}" type="presParOf" srcId="{371A2C43-4337-C64F-B5E1-71BD17B58621}" destId="{2272E209-7E2A-7B41-A1EB-BE57B92C0513}" srcOrd="1" destOrd="0" presId="urn:microsoft.com/office/officeart/2005/8/layout/hProcess9"/>
    <dgm:cxn modelId="{D35B8485-03D5-1243-B083-0285E3E823C7}" type="presParOf" srcId="{2272E209-7E2A-7B41-A1EB-BE57B92C0513}" destId="{D207F6B7-A213-2E4E-8848-BCD2A96FF612}" srcOrd="0" destOrd="0" presId="urn:microsoft.com/office/officeart/2005/8/layout/hProcess9"/>
    <dgm:cxn modelId="{F32DB107-2F39-4441-AA13-CB080022CE7B}" type="presParOf" srcId="{2272E209-7E2A-7B41-A1EB-BE57B92C0513}" destId="{E2CD789E-702A-3B4C-B5B9-442EEB73CB56}" srcOrd="1" destOrd="0" presId="urn:microsoft.com/office/officeart/2005/8/layout/hProcess9"/>
    <dgm:cxn modelId="{832DE4C8-B500-1645-8D07-44971DFDF500}" type="presParOf" srcId="{2272E209-7E2A-7B41-A1EB-BE57B92C0513}" destId="{E77BAB1B-83AC-BF48-9BC6-EBF849894FA6}" srcOrd="2" destOrd="0" presId="urn:microsoft.com/office/officeart/2005/8/layout/hProcess9"/>
    <dgm:cxn modelId="{0C5E3961-0107-A44F-AFAA-0CED1C34CA3C}" type="presParOf" srcId="{2272E209-7E2A-7B41-A1EB-BE57B92C0513}" destId="{1FCE0211-B4AA-9745-A9F9-DB02548F1BC3}" srcOrd="3" destOrd="0" presId="urn:microsoft.com/office/officeart/2005/8/layout/hProcess9"/>
    <dgm:cxn modelId="{8D61D559-58A1-664E-A628-3B1F5D636033}" type="presParOf" srcId="{2272E209-7E2A-7B41-A1EB-BE57B92C0513}" destId="{0F36F39F-B611-6142-B92F-0DDCE51E237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186C6-3D21-6B4A-B2B2-69F870035331}" type="datetime1">
              <a:rPr lang="ru-RU" smtClean="0"/>
              <a:t>04.06.2015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AFC51-E432-D14B-AD9D-4C1A6F8E25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914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77952-DD79-2243-ADD6-B14E54BEB27F}" type="datetime1">
              <a:rPr lang="ru-RU" smtClean="0"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10CB8-051B-1A44-83F8-B01CBC1A7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555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0CB8-051B-1A44-83F8-B01CBC1A73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21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10CB8-051B-1A44-83F8-B01CBC1A73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2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26.05. 2015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457199" y="404746"/>
            <a:ext cx="8111157" cy="3977675"/>
          </a:xfrm>
        </p:spPr>
        <p:txBody>
          <a:bodyPr/>
          <a:lstStyle/>
          <a:p>
            <a:r>
              <a:rPr lang="ru-RU" sz="3600" b="1" dirty="0"/>
              <a:t>Современное российское общество вне больших городов: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	</a:t>
            </a:r>
            <a:r>
              <a:rPr lang="ru-RU" sz="3200" b="1" dirty="0" smtClean="0"/>
              <a:t>сословная </a:t>
            </a:r>
            <a:r>
              <a:rPr lang="ru-RU" sz="3200" b="1" dirty="0"/>
              <a:t>структура,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	распределённый способ жизни, </a:t>
            </a:r>
            <a:br>
              <a:rPr lang="ru-RU" sz="3200" b="1" dirty="0" smtClean="0"/>
            </a:br>
            <a:r>
              <a:rPr lang="ru-RU" sz="3200" b="1" dirty="0" smtClean="0"/>
              <a:t>	неформальная экономика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198" y="4437724"/>
            <a:ext cx="8111157" cy="198238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Проект фонда «Хамовники» 2011-2015</a:t>
            </a:r>
          </a:p>
          <a:p>
            <a:r>
              <a:rPr lang="ru-RU" b="1" dirty="0" smtClean="0">
                <a:solidFill>
                  <a:srgbClr val="681417"/>
                </a:solidFill>
              </a:rPr>
              <a:t>	</a:t>
            </a:r>
            <a:r>
              <a:rPr lang="ru-RU" sz="2400" b="1" dirty="0" smtClean="0">
                <a:solidFill>
                  <a:srgbClr val="681417"/>
                </a:solidFill>
              </a:rPr>
              <a:t>«</a:t>
            </a:r>
            <a:r>
              <a:rPr lang="ru-RU" sz="2400" b="1" dirty="0">
                <a:solidFill>
                  <a:srgbClr val="681417"/>
                </a:solidFill>
              </a:rPr>
              <a:t>Социальная структура провинциального 	</a:t>
            </a:r>
            <a:r>
              <a:rPr lang="ru-RU" sz="2400" b="1" dirty="0" smtClean="0">
                <a:solidFill>
                  <a:srgbClr val="681417"/>
                </a:solidFill>
              </a:rPr>
              <a:t>российского </a:t>
            </a:r>
            <a:r>
              <a:rPr lang="ru-RU" sz="2400" b="1" dirty="0">
                <a:solidFill>
                  <a:srgbClr val="681417"/>
                </a:solidFill>
              </a:rPr>
              <a:t>общества» </a:t>
            </a:r>
            <a:endParaRPr lang="ru-RU" sz="2400" b="1" dirty="0" smtClean="0">
              <a:solidFill>
                <a:srgbClr val="681417"/>
              </a:solidFill>
            </a:endParaRPr>
          </a:p>
          <a:p>
            <a:r>
              <a:rPr lang="ru-RU" sz="2400" b="1" dirty="0" smtClean="0">
                <a:solidFill>
                  <a:srgbClr val="681417"/>
                </a:solidFill>
              </a:rPr>
              <a:t>	С.Г. </a:t>
            </a:r>
            <a:r>
              <a:rPr lang="ru-RU" sz="2400" b="1" dirty="0" err="1" smtClean="0">
                <a:solidFill>
                  <a:srgbClr val="681417"/>
                </a:solidFill>
              </a:rPr>
              <a:t>Кордонский</a:t>
            </a:r>
            <a:r>
              <a:rPr lang="ru-RU" sz="2400" b="1" dirty="0" smtClean="0">
                <a:solidFill>
                  <a:srgbClr val="681417"/>
                </a:solidFill>
              </a:rPr>
              <a:t>, 	Ю.М. Плюснин</a:t>
            </a:r>
            <a:endParaRPr lang="ru-RU" sz="2400" b="1" dirty="0">
              <a:solidFill>
                <a:srgbClr val="6814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65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437792"/>
            <a:ext cx="7473539" cy="161705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Сословная </a:t>
            </a:r>
            <a:r>
              <a:rPr lang="ru-RU" sz="4000" dirty="0" smtClean="0"/>
              <a:t>структура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Отношения</a:t>
            </a:r>
            <a:r>
              <a:rPr lang="ru-RU" dirty="0"/>
              <a:t>, формирующие российскую социальную структуру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829" y="2410179"/>
            <a:ext cx="7473539" cy="3762021"/>
          </a:xfrm>
        </p:spPr>
        <p:txBody>
          <a:bodyPr>
            <a:normAutofit/>
          </a:bodyPr>
          <a:lstStyle/>
          <a:p>
            <a:r>
              <a:rPr lang="ru-RU" sz="2400" b="0" dirty="0">
                <a:uFill>
                  <a:solidFill/>
                </a:uFill>
                <a:ea typeface="Arial"/>
                <a:cs typeface="Arial Narrow"/>
                <a:sym typeface="Arial"/>
              </a:rPr>
              <a:t>Сочетание </a:t>
            </a:r>
            <a:r>
              <a:rPr lang="ru-RU" sz="2400" u="sng" dirty="0">
                <a:uFill>
                  <a:solidFill/>
                </a:uFill>
                <a:ea typeface="Arial"/>
                <a:cs typeface="Arial Narrow"/>
                <a:sym typeface="Arial"/>
              </a:rPr>
              <a:t>типа дохода </a:t>
            </a:r>
            <a:r>
              <a:rPr lang="ru-RU" sz="2400" b="0" dirty="0">
                <a:uFill>
                  <a:solidFill/>
                </a:uFill>
                <a:ea typeface="Arial"/>
                <a:cs typeface="Arial Narrow"/>
                <a:sym typeface="Arial"/>
              </a:rPr>
              <a:t>(зарплата, жалование, пенсия и т.д.) с его </a:t>
            </a:r>
            <a:r>
              <a:rPr lang="ru-RU" sz="2400" u="sng" dirty="0">
                <a:uFill>
                  <a:solidFill/>
                </a:uFill>
                <a:ea typeface="Arial"/>
                <a:cs typeface="Arial Narrow"/>
                <a:sym typeface="Arial"/>
              </a:rPr>
              <a:t>источником</a:t>
            </a:r>
            <a:r>
              <a:rPr lang="ru-RU" sz="2400" b="0" u="sng" dirty="0">
                <a:uFill>
                  <a:solidFill/>
                </a:uFill>
                <a:ea typeface="Arial"/>
                <a:cs typeface="Arial Narrow"/>
                <a:sym typeface="Arial"/>
              </a:rPr>
              <a:t> </a:t>
            </a:r>
            <a:r>
              <a:rPr lang="ru-RU" sz="2400" b="0" dirty="0">
                <a:uFill>
                  <a:solidFill/>
                </a:uFill>
                <a:ea typeface="Arial"/>
                <a:cs typeface="Arial Narrow"/>
                <a:sym typeface="Arial"/>
              </a:rPr>
              <a:t>(государственное учреждение, рынок, бюджетная организация и пр.) является основным </a:t>
            </a:r>
            <a:r>
              <a:rPr lang="ru-RU" sz="2400" b="0" dirty="0" err="1">
                <a:uFill>
                  <a:solidFill/>
                </a:uFill>
                <a:ea typeface="Arial"/>
                <a:cs typeface="Arial Narrow"/>
                <a:sym typeface="Arial"/>
              </a:rPr>
              <a:t>стратификационным</a:t>
            </a:r>
            <a:r>
              <a:rPr lang="ru-RU" sz="2400" b="0" dirty="0">
                <a:uFill>
                  <a:solidFill/>
                </a:uFill>
                <a:ea typeface="Arial"/>
                <a:cs typeface="Arial Narrow"/>
                <a:sym typeface="Arial"/>
              </a:rPr>
              <a:t> </a:t>
            </a:r>
            <a:r>
              <a:rPr lang="ru-RU" sz="2400" b="0" dirty="0" smtClean="0">
                <a:uFill>
                  <a:solidFill/>
                </a:uFill>
                <a:ea typeface="Arial"/>
                <a:cs typeface="Arial Narrow"/>
                <a:sym typeface="Arial"/>
              </a:rPr>
              <a:t>признаком и </a:t>
            </a:r>
            <a:r>
              <a:rPr lang="ru-RU" sz="2400" b="0" dirty="0">
                <a:uFill>
                  <a:solidFill/>
                </a:uFill>
                <a:ea typeface="Arial"/>
                <a:cs typeface="Arial Narrow"/>
                <a:sym typeface="Arial"/>
              </a:rPr>
              <a:t>определяет социальный статус </a:t>
            </a:r>
            <a:r>
              <a:rPr lang="ru-RU" sz="2400" b="0" dirty="0" smtClean="0">
                <a:uFill>
                  <a:solidFill/>
                </a:uFill>
                <a:ea typeface="Arial"/>
                <a:cs typeface="Arial Narrow"/>
                <a:sym typeface="Arial"/>
              </a:rPr>
              <a:t>человека</a:t>
            </a:r>
          </a:p>
          <a:p>
            <a:r>
              <a:rPr lang="ru-RU" i="1" dirty="0" smtClean="0">
                <a:uFill>
                  <a:solidFill/>
                </a:uFill>
                <a:ea typeface="Arial"/>
                <a:cs typeface="Arial Narrow"/>
                <a:sym typeface="Arial"/>
              </a:rPr>
              <a:t>	</a:t>
            </a:r>
          </a:p>
          <a:p>
            <a:r>
              <a:rPr lang="ru-RU" i="1" dirty="0">
                <a:uFill>
                  <a:solidFill/>
                </a:uFill>
                <a:ea typeface="Arial"/>
                <a:cs typeface="Arial Narrow"/>
                <a:sym typeface="Arial"/>
              </a:rPr>
              <a:t>	</a:t>
            </a:r>
            <a:r>
              <a:rPr lang="ru-RU" i="1" dirty="0" smtClean="0">
                <a:uFill>
                  <a:solidFill/>
                </a:uFill>
                <a:ea typeface="Arial"/>
                <a:cs typeface="Arial Narrow"/>
                <a:sym typeface="Arial"/>
              </a:rPr>
              <a:t>Тип </a:t>
            </a:r>
            <a:r>
              <a:rPr lang="ru-RU" i="1" dirty="0">
                <a:uFill>
                  <a:solidFill/>
                </a:uFill>
                <a:ea typeface="Arial"/>
                <a:cs typeface="Arial Narrow"/>
                <a:sym typeface="Arial"/>
              </a:rPr>
              <a:t>дохода </a:t>
            </a:r>
            <a:r>
              <a:rPr lang="ru-RU" b="0" dirty="0">
                <a:uFill>
                  <a:solidFill/>
                </a:uFill>
                <a:ea typeface="Arial"/>
                <a:cs typeface="Arial Narrow"/>
                <a:sym typeface="Arial"/>
              </a:rPr>
              <a:t>- индикатор принадлежности к сословию, в то время </a:t>
            </a:r>
            <a:r>
              <a:rPr lang="ru-RU" b="0" dirty="0" smtClean="0">
                <a:uFill>
                  <a:solidFill/>
                </a:uFill>
                <a:ea typeface="Arial"/>
                <a:cs typeface="Arial Narrow"/>
                <a:sym typeface="Arial"/>
              </a:rPr>
              <a:t>	как </a:t>
            </a:r>
            <a:r>
              <a:rPr lang="ru-RU" i="1" dirty="0">
                <a:uFill>
                  <a:solidFill/>
                </a:uFill>
                <a:ea typeface="Arial"/>
                <a:cs typeface="Arial Narrow"/>
                <a:sym typeface="Arial"/>
              </a:rPr>
              <a:t>источник дохода </a:t>
            </a:r>
            <a:r>
              <a:rPr lang="ru-RU" b="0" dirty="0">
                <a:uFill>
                  <a:solidFill/>
                </a:uFill>
                <a:ea typeface="Arial"/>
                <a:cs typeface="Arial Narrow"/>
                <a:sym typeface="Arial"/>
              </a:rPr>
              <a:t>показывает, какое сословие данный </a:t>
            </a:r>
            <a:r>
              <a:rPr lang="ru-RU" b="0" dirty="0" smtClean="0">
                <a:uFill>
                  <a:solidFill/>
                </a:uFill>
                <a:ea typeface="Arial"/>
                <a:cs typeface="Arial Narrow"/>
                <a:sym typeface="Arial"/>
              </a:rPr>
              <a:t>	человек </a:t>
            </a:r>
            <a:r>
              <a:rPr lang="ru-RU" b="0" dirty="0">
                <a:uFill>
                  <a:solidFill/>
                </a:uFill>
                <a:ea typeface="Arial"/>
                <a:cs typeface="Arial Narrow"/>
                <a:sym typeface="Arial"/>
              </a:rPr>
              <a:t>обеспечивает или обслуживает. </a:t>
            </a:r>
            <a:endParaRPr lang="ru-RU" b="0" dirty="0" smtClean="0">
              <a:uFill>
                <a:solidFill/>
              </a:uFill>
              <a:ea typeface="Arial"/>
              <a:cs typeface="Arial Narrow"/>
              <a:sym typeface="Arial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14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60046"/>
            <a:ext cx="7421706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Сословные группы и их соотношение в российском обществе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991091"/>
              </p:ext>
            </p:extLst>
          </p:nvPr>
        </p:nvGraphicFramePr>
        <p:xfrm>
          <a:off x="612705" y="2241729"/>
          <a:ext cx="7620000" cy="3401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0670"/>
                <a:gridCol w="2699330"/>
              </a:tblGrid>
              <a:tr h="602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Сословные группы (категории)</a:t>
                      </a:r>
                      <a:endParaRPr lang="ru-RU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Доли (</a:t>
                      </a:r>
                      <a:r>
                        <a:rPr lang="en-US" sz="240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%</a:t>
                      </a:r>
                      <a:r>
                        <a:rPr lang="ru-RU" sz="240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)</a:t>
                      </a:r>
                      <a:endParaRPr lang="ru-RU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Власть (служивые сословия)</a:t>
                      </a:r>
                      <a:endParaRPr lang="ru-RU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5</a:t>
                      </a:r>
                      <a:endParaRPr lang="ru-RU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Народ (обслуживающие сословия)</a:t>
                      </a:r>
                      <a:endParaRPr lang="ru-RU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66</a:t>
                      </a:r>
                      <a:endParaRPr lang="ru-RU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908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Предприниматели (доходные сословия)</a:t>
                      </a:r>
                      <a:endParaRPr lang="ru-RU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15</a:t>
                      </a:r>
                      <a:endParaRPr lang="ru-RU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27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Маргиналы (внесословные группы)</a:t>
                      </a:r>
                      <a:endParaRPr lang="ru-RU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 Narrow"/>
                          <a:ea typeface="ＭＳ 明朝"/>
                          <a:cs typeface="Times New Roman"/>
                        </a:rPr>
                        <a:t>13</a:t>
                      </a:r>
                      <a:endParaRPr lang="ru-RU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7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18045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Сословная Структура </a:t>
            </a:r>
            <a:br>
              <a:rPr lang="ru-RU" dirty="0" smtClean="0"/>
            </a:br>
            <a:r>
              <a:rPr lang="ru-RU" dirty="0" smtClean="0"/>
              <a:t>в масштабе местного общества</a:t>
            </a:r>
            <a:endParaRPr lang="ru-RU" dirty="0"/>
          </a:p>
        </p:txBody>
      </p:sp>
      <p:pic>
        <p:nvPicPr>
          <p:cNvPr id="6" name="Содержимое 5" descr="FullSizeRender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63" r="-10163"/>
          <a:stretch>
            <a:fillRect/>
          </a:stretch>
        </p:blipFill>
        <p:spPr>
          <a:xfrm>
            <a:off x="457200" y="1752600"/>
            <a:ext cx="7620000" cy="43735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2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318045" cy="1371600"/>
          </a:xfrm>
        </p:spPr>
        <p:txBody>
          <a:bodyPr>
            <a:normAutofit/>
          </a:bodyPr>
          <a:lstStyle/>
          <a:p>
            <a:r>
              <a:rPr lang="ru-RU" dirty="0"/>
              <a:t>Чем определяется статус </a:t>
            </a:r>
            <a:r>
              <a:rPr lang="ru-RU" dirty="0" smtClean="0"/>
              <a:t>человека в </a:t>
            </a:r>
            <a:r>
              <a:rPr lang="ru-RU" dirty="0"/>
              <a:t>местном обществе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Содержимое 7" descr="FullSizeRend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36" r="-10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57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407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структура. Основные группы в составе местного общества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Содержимое 6" descr="рентное-предпр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41" r="-123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55783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4073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структура. Основные группы в составе местного общества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Содержимое 5" descr="рентное-предпр состав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0" r="-109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2050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687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взаимодействие государства (власти) с «рентным» и «предприимчивым» населением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9086"/>
            <a:ext cx="7620000" cy="3819323"/>
          </a:xfrm>
        </p:spPr>
        <p:txBody>
          <a:bodyPr>
            <a:noAutofit/>
          </a:bodyPr>
          <a:lstStyle/>
          <a:p>
            <a:r>
              <a:rPr lang="ru-RU" dirty="0"/>
              <a:t>Государство ориентировано на взаимодействие с социальными группами, принадлежащими к «рентной» категории, в то время как «предприимчивые» полностью выпадают из его поля зрения. </a:t>
            </a:r>
            <a:endParaRPr lang="ru-RU" dirty="0" smtClean="0"/>
          </a:p>
          <a:p>
            <a:r>
              <a:rPr lang="ru-RU" dirty="0" smtClean="0"/>
              <a:t>Между </a:t>
            </a:r>
            <a:r>
              <a:rPr lang="ru-RU" dirty="0"/>
              <a:t>тем, позитивная активность местных отходников и предпринимателей, направленная на повышение благосостояния семьи, на консолидацию и обеспечение солидарности местного общества, многократно превосходит таковую «служивых». </a:t>
            </a:r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«предприниматели» ориентированы на социальную стабильность, то «служивые» во многом могут являться источником локальной социальной напряжённости.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3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ru-RU" dirty="0"/>
              <a:t>Распределённый способ жизни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Распределённый способ жизни исторически присущ русским:</a:t>
            </a:r>
          </a:p>
          <a:p>
            <a:r>
              <a:rPr lang="ru-RU" dirty="0" smtClean="0"/>
              <a:t>- тысячелетняя история жизни «на два дома» практически всех сословий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зимовья, лесные избушки, летние дачи, летние и зимние стойбища, </a:t>
            </a:r>
            <a:r>
              <a:rPr lang="ru-RU" dirty="0" err="1" smtClean="0"/>
              <a:t>схроны</a:t>
            </a:r>
            <a:r>
              <a:rPr lang="ru-RU" dirty="0"/>
              <a:t> </a:t>
            </a:r>
            <a:r>
              <a:rPr lang="ru-RU" dirty="0" smtClean="0"/>
              <a:t>и т.п.</a:t>
            </a:r>
          </a:p>
          <a:p>
            <a:endParaRPr lang="ru-RU" dirty="0" smtClean="0"/>
          </a:p>
          <a:p>
            <a:r>
              <a:rPr lang="ru-RU" dirty="0" smtClean="0"/>
              <a:t>Особенность организации повседневной жизни:</a:t>
            </a:r>
          </a:p>
          <a:p>
            <a:r>
              <a:rPr lang="ru-RU" dirty="0" smtClean="0"/>
              <a:t>(а) разбегание по пространству страны и непостоянство обитания;</a:t>
            </a:r>
          </a:p>
          <a:p>
            <a:r>
              <a:rPr lang="ru-RU" dirty="0" smtClean="0"/>
              <a:t>(б) приливно-отливный характер заселения отдельных территорий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52717"/>
            <a:ext cx="7201407" cy="142815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Распределённый способ жизни характерен для многих в российском обществе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117104"/>
              </p:ext>
            </p:extLst>
          </p:nvPr>
        </p:nvGraphicFramePr>
        <p:xfrm>
          <a:off x="566791" y="1706579"/>
          <a:ext cx="7798113" cy="147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37588073"/>
              </p:ext>
            </p:extLst>
          </p:nvPr>
        </p:nvGraphicFramePr>
        <p:xfrm>
          <a:off x="743769" y="3302693"/>
          <a:ext cx="7634093" cy="145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0837102"/>
              </p:ext>
            </p:extLst>
          </p:nvPr>
        </p:nvGraphicFramePr>
        <p:xfrm>
          <a:off x="868116" y="4845049"/>
          <a:ext cx="7387196" cy="128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79668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294531" cy="1371600"/>
          </a:xfrm>
        </p:spPr>
        <p:txBody>
          <a:bodyPr/>
          <a:lstStyle/>
          <a:p>
            <a:r>
              <a:rPr lang="ru-RU" dirty="0" smtClean="0"/>
              <a:t>Пространство и территория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43896"/>
            <a:ext cx="7620000" cy="4082267"/>
          </a:xfrm>
        </p:spPr>
        <p:txBody>
          <a:bodyPr>
            <a:normAutofit/>
          </a:bodyPr>
          <a:lstStyle/>
          <a:p>
            <a:r>
              <a:rPr lang="ru-RU" sz="2400" dirty="0"/>
              <a:t>Местные общества </a:t>
            </a:r>
            <a:r>
              <a:rPr lang="ru-RU" sz="2400" dirty="0" smtClean="0"/>
              <a:t>располагаются в пространстве вне жёсткой связи с существующим </a:t>
            </a:r>
            <a:r>
              <a:rPr lang="ru-RU" sz="2400" dirty="0"/>
              <a:t>административно-</a:t>
            </a:r>
            <a:r>
              <a:rPr lang="ru-RU" sz="2400" dirty="0" smtClean="0"/>
              <a:t>территориальным делением.</a:t>
            </a:r>
          </a:p>
          <a:p>
            <a:r>
              <a:rPr lang="ru-RU" sz="2400" dirty="0" smtClean="0"/>
              <a:t>Исторические </a:t>
            </a:r>
            <a:r>
              <a:rPr lang="ru-RU" sz="2400" dirty="0"/>
              <a:t>связи и социально-политические факторы имеют существенно большее </a:t>
            </a:r>
            <a:r>
              <a:rPr lang="ru-RU" sz="2400" dirty="0" smtClean="0"/>
              <a:t>значение. </a:t>
            </a:r>
            <a:r>
              <a:rPr lang="ru-RU" sz="2400" dirty="0"/>
              <a:t>Т</a:t>
            </a:r>
            <a:r>
              <a:rPr lang="ru-RU" sz="2400" dirty="0" smtClean="0"/>
              <a:t>ерритории </a:t>
            </a:r>
            <a:r>
              <a:rPr lang="ru-RU" sz="2400" dirty="0"/>
              <a:t>многих местных обществ по-прежнему сохраняют связь с уездным делением имперских времён и с более древними </a:t>
            </a:r>
            <a:r>
              <a:rPr lang="ru-RU" sz="2400" dirty="0" smtClean="0"/>
              <a:t>границами. 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4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Концептуальная основа исследования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3094"/>
            <a:ext cx="8097202" cy="4053069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ru-RU" sz="2400" dirty="0" smtClean="0"/>
              <a:t>социальная структура </a:t>
            </a:r>
            <a:r>
              <a:rPr lang="ru-RU" sz="2400" dirty="0"/>
              <a:t>в узком смысле – </a:t>
            </a:r>
            <a:r>
              <a:rPr lang="ru-RU" sz="2400" dirty="0" smtClean="0"/>
              <a:t>соотношение </a:t>
            </a:r>
            <a:r>
              <a:rPr lang="ru-RU" sz="2400" dirty="0"/>
              <a:t>различных функционально-статусных </a:t>
            </a:r>
            <a:r>
              <a:rPr lang="ru-RU" sz="2400" dirty="0" smtClean="0"/>
              <a:t>групп</a:t>
            </a:r>
          </a:p>
          <a:p>
            <a:pPr marL="457200" indent="-457200">
              <a:buAutoNum type="arabicParenBoth"/>
            </a:pPr>
            <a:r>
              <a:rPr lang="ru-RU" sz="2400" dirty="0" smtClean="0"/>
              <a:t>локальные системы жизнеобеспечения (хозяйственно-экономические практики)</a:t>
            </a:r>
          </a:p>
          <a:p>
            <a:pPr marL="457200" indent="-457200">
              <a:buAutoNum type="arabicParenBoth"/>
            </a:pPr>
            <a:r>
              <a:rPr lang="ru-RU" sz="2400" dirty="0"/>
              <a:t>м</a:t>
            </a:r>
            <a:r>
              <a:rPr lang="ru-RU" sz="2400" dirty="0" smtClean="0"/>
              <a:t>еханизмы самоорганизации </a:t>
            </a:r>
            <a:r>
              <a:rPr lang="ru-RU" sz="2400" dirty="0"/>
              <a:t>и </a:t>
            </a:r>
            <a:r>
              <a:rPr lang="ru-RU" sz="2400" dirty="0" smtClean="0"/>
              <a:t>солидарности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21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880941" cy="1371600"/>
          </a:xfrm>
        </p:spPr>
        <p:txBody>
          <a:bodyPr/>
          <a:lstStyle/>
          <a:p>
            <a:r>
              <a:rPr lang="ru-RU" dirty="0" smtClean="0"/>
              <a:t>Территория. </a:t>
            </a:r>
            <a:br>
              <a:rPr lang="ru-RU" dirty="0" smtClean="0"/>
            </a:br>
            <a:r>
              <a:rPr lang="ru-RU" dirty="0" smtClean="0"/>
              <a:t>Границы сохраняются веками</a:t>
            </a:r>
            <a:endParaRPr lang="ru-RU" dirty="0"/>
          </a:p>
        </p:txBody>
      </p:sp>
      <p:pic>
        <p:nvPicPr>
          <p:cNvPr id="6" name="Содержимое 5" descr="266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2" b="6882"/>
          <a:stretch>
            <a:fillRect/>
          </a:stretch>
        </p:blipFill>
        <p:spPr/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3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эссо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791" r="-53791"/>
          <a:stretch>
            <a:fillRect/>
          </a:stretch>
        </p:blipFill>
        <p:spPr>
          <a:xfrm>
            <a:off x="-276097" y="1991918"/>
            <a:ext cx="6282566" cy="437356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53834" y="381000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Территория.</a:t>
            </a:r>
            <a:br>
              <a:rPr lang="ru-RU" dirty="0" smtClean="0"/>
            </a:br>
            <a:r>
              <a:rPr lang="ru-RU" dirty="0" smtClean="0"/>
              <a:t>границы обществ не совпадают с административным делением </a:t>
            </a:r>
            <a:endParaRPr lang="ru-RU" dirty="0"/>
          </a:p>
        </p:txBody>
      </p:sp>
      <p:pic>
        <p:nvPicPr>
          <p:cNvPr id="6" name="Содержимое 5" descr="эссо2.pn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"/>
          <a:stretch/>
        </p:blipFill>
        <p:spPr>
          <a:xfrm>
            <a:off x="4955948" y="1991918"/>
            <a:ext cx="3217886" cy="43735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17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ветлуга1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33" t="21034" r="-30012" b="14703"/>
          <a:stretch/>
        </p:blipFill>
        <p:spPr>
          <a:xfrm rot="16200000">
            <a:off x="457200" y="1752600"/>
            <a:ext cx="7620000" cy="4373563"/>
          </a:xfr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20714"/>
            <a:ext cx="6362405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Территория.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границы обществ не совпадают с административным делением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2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004847" cy="1371600"/>
          </a:xfrm>
        </p:spPr>
        <p:txBody>
          <a:bodyPr/>
          <a:lstStyle/>
          <a:p>
            <a:r>
              <a:rPr lang="ru-RU" dirty="0" smtClean="0"/>
              <a:t>Многоукладная местная экономика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8064"/>
            <a:ext cx="7620000" cy="3988100"/>
          </a:xfrm>
        </p:spPr>
        <p:txBody>
          <a:bodyPr>
            <a:normAutofit/>
          </a:bodyPr>
          <a:lstStyle/>
          <a:p>
            <a:r>
              <a:rPr lang="ru-RU" sz="2400" dirty="0"/>
              <a:t>Отсутствие принципиальных разногласий между «рентным» и «активным» населением поддерживается </a:t>
            </a:r>
            <a:r>
              <a:rPr lang="ru-RU" sz="2400" dirty="0" smtClean="0"/>
              <a:t>многоукладностью </a:t>
            </a:r>
            <a:r>
              <a:rPr lang="ru-RU" sz="2400" dirty="0"/>
              <a:t>хозяйственно-экономической жизни местных обществ. </a:t>
            </a:r>
            <a:endParaRPr lang="ru-RU" sz="2400" dirty="0" smtClean="0"/>
          </a:p>
          <a:p>
            <a:r>
              <a:rPr lang="ru-RU" sz="2400" dirty="0" smtClean="0"/>
              <a:t>Система </a:t>
            </a:r>
            <a:r>
              <a:rPr lang="ru-RU" sz="2400" dirty="0"/>
              <a:t>жизнеобеспечения включает разнообразные модели, сформированные как на основе государственно регулируемой местной экономики, так и сложившиеся автономно, воспроизведшие исторические своеобразные локальные экономики.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02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823425" cy="1078288"/>
          </a:xfrm>
        </p:spPr>
        <p:txBody>
          <a:bodyPr/>
          <a:lstStyle/>
          <a:p>
            <a:r>
              <a:rPr lang="ru-RU" dirty="0"/>
              <a:t>Многоукладная местная экономика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5241"/>
            <a:ext cx="7620000" cy="4091763"/>
          </a:xfrm>
        </p:spPr>
        <p:txBody>
          <a:bodyPr>
            <a:normAutofit lnSpcReduction="10000"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натуральное хозяйство 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«дачная экономика»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«</a:t>
            </a:r>
            <a:r>
              <a:rPr lang="ru-RU" sz="2400" dirty="0" smtClean="0"/>
              <a:t>бюджетная» модель</a:t>
            </a:r>
            <a:r>
              <a:rPr lang="ru-RU" sz="2400" dirty="0"/>
              <a:t> </a:t>
            </a:r>
            <a:r>
              <a:rPr lang="ru-RU" sz="2400" dirty="0" smtClean="0"/>
              <a:t>жизнеобеспечения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з</a:t>
            </a:r>
            <a:r>
              <a:rPr lang="ru-RU" sz="2400" dirty="0" smtClean="0"/>
              <a:t>анятость в местной экономике (промышленность, строительство, транспорт, связь, сфера услуг)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местное малое предпринимательство </a:t>
            </a:r>
            <a:r>
              <a:rPr lang="ru-RU" sz="2400" dirty="0" smtClean="0"/>
              <a:t>(ИП, МБ)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о</a:t>
            </a:r>
            <a:r>
              <a:rPr lang="ru-RU" sz="2400" dirty="0" smtClean="0"/>
              <a:t>тхожие промыслы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н</a:t>
            </a:r>
            <a:r>
              <a:rPr lang="ru-RU" sz="2400" dirty="0" smtClean="0"/>
              <a:t>овые местные промыслы – «распределённые мануфактуры» и «гаражная экономика» 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46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30466"/>
            <a:ext cx="5791200" cy="1371600"/>
          </a:xfrm>
        </p:spPr>
        <p:txBody>
          <a:bodyPr/>
          <a:lstStyle/>
          <a:p>
            <a:r>
              <a:rPr lang="ru-RU" dirty="0" smtClean="0"/>
              <a:t>«новые» хозяйственно-экономические практики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1874184"/>
            <a:ext cx="8069641" cy="42519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«распределённые мануфактуры» </a:t>
            </a:r>
            <a:r>
              <a:rPr lang="ru-RU" sz="2400" b="0" dirty="0" smtClean="0"/>
              <a:t>- производство товаров (услуг), при котором отдельные операции распределены между домохозяйствами, специализирующимися на отдельных компонентах производственного цикла; при  этом все домохозяйства взаимозависимы и в совокупности образуют типичную мануфактуру (полный цикл, ручное производство, разделение труда, наёмный труд);</a:t>
            </a:r>
          </a:p>
          <a:p>
            <a:r>
              <a:rPr lang="ru-RU" sz="2400" dirty="0" smtClean="0"/>
              <a:t>«гаражная экономика» </a:t>
            </a:r>
            <a:r>
              <a:rPr lang="ru-RU" sz="2400" b="0" dirty="0" smtClean="0"/>
              <a:t>- производство разнообразных товаров и услуг в «кустарных» условиях – в гаражных кооперативах, в частных гаражах. 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20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108517" cy="1233784"/>
          </a:xfrm>
        </p:spPr>
        <p:txBody>
          <a:bodyPr/>
          <a:lstStyle/>
          <a:p>
            <a:r>
              <a:rPr lang="ru-RU" dirty="0" smtClean="0"/>
              <a:t>Распределённые мануфактуры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/>
              <a:t>деятельность «распределённых мануфактур» (регулируемых исключительно рыночными механизмами) включены </a:t>
            </a:r>
            <a:r>
              <a:rPr lang="ru-RU" dirty="0" smtClean="0"/>
              <a:t>многие, иногда большинство семей (домохозяйств). </a:t>
            </a:r>
          </a:p>
          <a:p>
            <a:r>
              <a:rPr lang="ru-RU" dirty="0" smtClean="0"/>
              <a:t>Все </a:t>
            </a:r>
            <a:r>
              <a:rPr lang="ru-RU" dirty="0"/>
              <a:t>они заняты производством местных специализированных видов товаров из местного, нередко уникального, сырья. </a:t>
            </a:r>
            <a:endParaRPr lang="ru-RU" dirty="0" smtClean="0"/>
          </a:p>
          <a:p>
            <a:r>
              <a:rPr lang="ru-RU" dirty="0" smtClean="0"/>
              <a:t>Большинство домохозяйств специализируются на выполнении отдельных операций производственного цикла. </a:t>
            </a:r>
          </a:p>
          <a:p>
            <a:r>
              <a:rPr lang="ru-RU" dirty="0" smtClean="0"/>
              <a:t>Имеет </a:t>
            </a:r>
            <a:r>
              <a:rPr lang="ru-RU" dirty="0"/>
              <a:t>место жёсткая </a:t>
            </a:r>
            <a:r>
              <a:rPr lang="ru-RU" dirty="0" smtClean="0"/>
              <a:t>специализация</a:t>
            </a:r>
            <a:r>
              <a:rPr lang="ru-RU" dirty="0"/>
              <a:t>, развитая кооперация, фоном которым служит жёсткая внутренняя конкуренция между группами семей/кланов. </a:t>
            </a:r>
            <a:endParaRPr lang="ru-RU" dirty="0" smtClean="0"/>
          </a:p>
          <a:p>
            <a:r>
              <a:rPr lang="ru-RU" dirty="0" smtClean="0"/>
              <a:t>Преобладает ручной труд в кустарных (домашних) условиях. Значительна доля наёмного труда среди родственных семей.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34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Урюпинс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207"/>
            <a:ext cx="7407378" cy="5439793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035121" cy="1371600"/>
          </a:xfrm>
        </p:spPr>
        <p:txBody>
          <a:bodyPr/>
          <a:lstStyle/>
          <a:p>
            <a:r>
              <a:rPr lang="ru-RU" dirty="0" smtClean="0"/>
              <a:t>«пуховая мануфактура».</a:t>
            </a:r>
            <a:br>
              <a:rPr lang="ru-RU" dirty="0" smtClean="0"/>
            </a:br>
            <a:r>
              <a:rPr lang="ru-RU" dirty="0" smtClean="0"/>
              <a:t>Урюпинск и </a:t>
            </a:r>
            <a:r>
              <a:rPr lang="ru-RU" dirty="0" err="1" smtClean="0"/>
              <a:t>новохопёрск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Содержимое 5" descr="урюпинск коза2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70" r="-59570"/>
          <a:stretch>
            <a:fillRect/>
          </a:stretch>
        </p:blipFill>
        <p:spPr>
          <a:xfrm>
            <a:off x="2904418" y="1752600"/>
            <a:ext cx="7872220" cy="4518327"/>
          </a:xfrm>
        </p:spPr>
      </p:pic>
    </p:spTree>
    <p:extLst>
      <p:ext uri="{BB962C8B-B14F-4D97-AF65-F5344CB8AC3E}">
        <p14:creationId xmlns:p14="http://schemas.microsoft.com/office/powerpoint/2010/main" val="20156559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ru-RU" dirty="0" smtClean="0"/>
              <a:t>«пуховая мануфактура».</a:t>
            </a:r>
            <a:br>
              <a:rPr lang="ru-RU" dirty="0" smtClean="0"/>
            </a:br>
            <a:r>
              <a:rPr lang="ru-RU" dirty="0" smtClean="0"/>
              <a:t>Урюпинск и </a:t>
            </a:r>
            <a:r>
              <a:rPr lang="ru-RU" dirty="0" err="1" smtClean="0"/>
              <a:t>новохопёрск</a:t>
            </a:r>
            <a:endParaRPr lang="ru-RU" dirty="0"/>
          </a:p>
        </p:txBody>
      </p:sp>
      <p:pic>
        <p:nvPicPr>
          <p:cNvPr id="6" name="Содержимое 5" descr="урюпинск бабушки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1" r="-6411"/>
          <a:stretch>
            <a:fillRect/>
          </a:stretch>
        </p:blipFill>
        <p:spPr/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11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r>
              <a:rPr lang="ru-RU" dirty="0"/>
              <a:t>Схема организации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пуховой мануфактуры»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8" name="Содержимое 7" descr="урюпинск ман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80" r="-109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596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532864"/>
            <a:ext cx="7991380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основания для описания социальной структуры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6473"/>
            <a:ext cx="8097202" cy="3629690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ru-RU" sz="2400" dirty="0" smtClean="0"/>
              <a:t>Пространство и территория</a:t>
            </a:r>
          </a:p>
          <a:p>
            <a:pPr marL="457200" indent="-457200">
              <a:buAutoNum type="arabicParenBoth"/>
            </a:pPr>
            <a:r>
              <a:rPr lang="ru-RU" sz="2400" dirty="0" smtClean="0"/>
              <a:t>Иерархия – «белая кость» – «чёрная кость»</a:t>
            </a:r>
          </a:p>
          <a:p>
            <a:pPr marL="457200" indent="-457200">
              <a:buAutoNum type="arabicParenBoth"/>
            </a:pPr>
            <a:r>
              <a:rPr lang="ru-RU" sz="2400" dirty="0" smtClean="0"/>
              <a:t>Хозяйственно-экономическая активность – «рентное» - «предприимчивое» население</a:t>
            </a:r>
          </a:p>
          <a:p>
            <a:pPr marL="457200" indent="-457200">
              <a:buFont typeface="Arial" pitchFamily="34" charset="0"/>
              <a:buAutoNum type="arabicParenBoth"/>
            </a:pPr>
            <a:r>
              <a:rPr lang="ru-RU" sz="2400" dirty="0"/>
              <a:t>Солидарность – «свои» – «чужие»</a:t>
            </a:r>
          </a:p>
          <a:p>
            <a:pPr marL="457200" indent="-457200">
              <a:buAutoNum type="arabicParenBoth"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360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Лабинс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3163"/>
            <a:ext cx="8934921" cy="6114837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3432583" cy="1792063"/>
          </a:xfrm>
        </p:spPr>
        <p:txBody>
          <a:bodyPr>
            <a:normAutofit/>
          </a:bodyPr>
          <a:lstStyle/>
          <a:p>
            <a:r>
              <a:rPr lang="ru-RU" dirty="0" smtClean="0"/>
              <a:t>«Меховая </a:t>
            </a:r>
            <a:br>
              <a:rPr lang="ru-RU" dirty="0" smtClean="0"/>
            </a:br>
            <a:r>
              <a:rPr lang="ru-RU" dirty="0" smtClean="0"/>
              <a:t>мануфактура». </a:t>
            </a:r>
            <a:br>
              <a:rPr lang="ru-RU" dirty="0" smtClean="0"/>
            </a:br>
            <a:r>
              <a:rPr lang="ru-RU" dirty="0" smtClean="0"/>
              <a:t>Лабинск</a:t>
            </a:r>
            <a:endParaRPr lang="ru-RU" dirty="0"/>
          </a:p>
        </p:txBody>
      </p:sp>
      <p:pic>
        <p:nvPicPr>
          <p:cNvPr id="6" name="Содержимое 5" descr="Лабинск рынок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7" r="-4037"/>
          <a:stretch>
            <a:fillRect/>
          </a:stretch>
        </p:blipFill>
        <p:spPr>
          <a:xfrm>
            <a:off x="3889783" y="274297"/>
            <a:ext cx="5178017" cy="297196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6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«Меховая мануфактура». Лабинск</a:t>
            </a:r>
            <a:endParaRPr lang="ru-RU" dirty="0"/>
          </a:p>
        </p:txBody>
      </p:sp>
      <p:pic>
        <p:nvPicPr>
          <p:cNvPr id="6" name="Содержимое 5" descr="Лабинск рынок план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79" r="-18979"/>
          <a:stretch>
            <a:fillRect/>
          </a:stretch>
        </p:blipFill>
        <p:spPr/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27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Схема организации «меховой мануфактуры»</a:t>
            </a:r>
          </a:p>
        </p:txBody>
      </p:sp>
      <p:pic>
        <p:nvPicPr>
          <p:cNvPr id="6" name="Содержимое 5" descr="Лабинск ман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52" r="-6352"/>
          <a:stretch>
            <a:fillRect/>
          </a:stretch>
        </p:blipFill>
        <p:spPr/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249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Гаражная экономика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«Гаражная </a:t>
            </a:r>
            <a:r>
              <a:rPr lang="ru-RU" sz="2400" dirty="0"/>
              <a:t>экономика»: теневые, незарегистрированные диверсифицированные производства товаров и услуг, сконцентрированные в гаражных </a:t>
            </a:r>
            <a:r>
              <a:rPr lang="ru-RU" sz="2400" dirty="0" smtClean="0"/>
              <a:t>кооперативах.</a:t>
            </a:r>
          </a:p>
          <a:p>
            <a:r>
              <a:rPr lang="ru-RU" sz="2400" dirty="0"/>
              <a:t>О</a:t>
            </a:r>
            <a:r>
              <a:rPr lang="ru-RU" sz="2400" dirty="0" smtClean="0"/>
              <a:t>собенностью </a:t>
            </a:r>
            <a:r>
              <a:rPr lang="ru-RU" sz="2400" dirty="0"/>
              <a:t>является то, что «гаражная экономика» распространена </a:t>
            </a:r>
            <a:r>
              <a:rPr lang="ru-RU" sz="2400" dirty="0" smtClean="0"/>
              <a:t>почти исключительно </a:t>
            </a:r>
            <a:r>
              <a:rPr lang="ru-RU" sz="2400" dirty="0"/>
              <a:t>в городах, не только в малых, но в том числе </a:t>
            </a:r>
            <a:r>
              <a:rPr lang="ru-RU" sz="2400" dirty="0" smtClean="0"/>
              <a:t>областных. 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1788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Гаражная экономика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805" y="2103539"/>
            <a:ext cx="7582000" cy="40226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«…в гаражах производят всё: от автомобилей до обуви и мебели. … Даже детей»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7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66010" cy="1371600"/>
          </a:xfrm>
        </p:spPr>
        <p:txBody>
          <a:bodyPr/>
          <a:lstStyle/>
          <a:p>
            <a:r>
              <a:rPr lang="ru-RU" dirty="0" smtClean="0"/>
              <a:t>Критерии отбора местных обществ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8285"/>
            <a:ext cx="7620000" cy="3877878"/>
          </a:xfrm>
        </p:spPr>
        <p:txBody>
          <a:bodyPr/>
          <a:lstStyle/>
          <a:p>
            <a:r>
              <a:rPr lang="ru-RU" sz="2400" dirty="0" smtClean="0"/>
              <a:t>Малые города и исторически и территориально связанные с ними сельские населённые пункты – провинциальные местные общества</a:t>
            </a:r>
          </a:p>
          <a:p>
            <a:r>
              <a:rPr lang="ru-RU" sz="2400" dirty="0" smtClean="0"/>
              <a:t>1 историчность</a:t>
            </a:r>
          </a:p>
          <a:p>
            <a:r>
              <a:rPr lang="ru-RU" sz="2400" dirty="0" smtClean="0"/>
              <a:t>2 обозримость</a:t>
            </a:r>
          </a:p>
          <a:p>
            <a:r>
              <a:rPr lang="ru-RU" sz="2400" dirty="0" smtClean="0"/>
              <a:t>3 </a:t>
            </a:r>
            <a:r>
              <a:rPr lang="ru-RU" sz="2400" dirty="0" err="1" smtClean="0"/>
              <a:t>неанонимность</a:t>
            </a:r>
            <a:endParaRPr lang="ru-RU" sz="2400" dirty="0" smtClean="0"/>
          </a:p>
          <a:p>
            <a:r>
              <a:rPr lang="ru-RU" sz="2400" dirty="0" smtClean="0"/>
              <a:t>4 «</a:t>
            </a:r>
            <a:r>
              <a:rPr lang="ru-RU" sz="2400" dirty="0" err="1" smtClean="0"/>
              <a:t>ламинарность</a:t>
            </a:r>
            <a:r>
              <a:rPr lang="ru-RU" sz="2400" dirty="0" smtClean="0"/>
              <a:t>» течения нынешней жизни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8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Методы, какими мы получали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21282"/>
            <a:ext cx="7620000" cy="38048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Непосредственное наблюдение</a:t>
            </a:r>
          </a:p>
          <a:p>
            <a:r>
              <a:rPr lang="ru-RU" sz="2400" dirty="0" smtClean="0"/>
              <a:t>Интервью с местными жителями - экспертами</a:t>
            </a:r>
          </a:p>
          <a:p>
            <a:r>
              <a:rPr lang="ru-RU" sz="2400" dirty="0" smtClean="0"/>
              <a:t>Анализ местных отчётно-учётных материалов</a:t>
            </a:r>
          </a:p>
          <a:p>
            <a:r>
              <a:rPr lang="ru-RU" sz="2400" dirty="0" smtClean="0"/>
              <a:t>Анализ местных СМИ</a:t>
            </a:r>
          </a:p>
          <a:p>
            <a:r>
              <a:rPr lang="ru-RU" sz="2400" dirty="0" smtClean="0"/>
              <a:t>Краеведческая литература, издаваемая на местах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0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IS карта МО.p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"/>
          <a:stretch/>
        </p:blipFill>
        <p:spPr>
          <a:xfrm>
            <a:off x="0" y="321005"/>
            <a:ext cx="8945141" cy="6404914"/>
          </a:xfr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237555" y="5610616"/>
            <a:ext cx="5465121" cy="97697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красные кружки – места экспедиций в рамках проекта в 2011-2015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жёлтые кружки – экспедиции 2001-2015, во время которых также собиралась информация о провинциальной социальной структуре</a:t>
            </a:r>
            <a:endParaRPr lang="ru-RU" sz="1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200" smtClean="0"/>
              <a:t>26.05. 2015</a:t>
            </a:r>
            <a:endParaRPr lang="en-US" sz="1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 rot="16200000">
            <a:off x="8608380" y="6266497"/>
            <a:ext cx="553718" cy="365125"/>
          </a:xfrm>
        </p:spPr>
        <p:txBody>
          <a:bodyPr vert="vert" anchor="t" anchorCtr="0"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Название 1"/>
          <p:cNvSpPr txBox="1">
            <a:spLocks/>
          </p:cNvSpPr>
          <p:nvPr/>
        </p:nvSpPr>
        <p:spPr>
          <a:xfrm>
            <a:off x="457200" y="547616"/>
            <a:ext cx="5027107" cy="10853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000" b="1" dirty="0" smtClean="0">
                <a:solidFill>
                  <a:srgbClr val="681417"/>
                </a:solidFill>
              </a:rPr>
              <a:t>Районы полевых исследований </a:t>
            </a:r>
          </a:p>
          <a:p>
            <a:endParaRPr lang="ru-RU" sz="5100" b="1" dirty="0">
              <a:solidFill>
                <a:srgbClr val="681417"/>
              </a:solidFill>
            </a:endParaRP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386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67639" y="497862"/>
            <a:ext cx="5791200" cy="8689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Сословная структура. Привычные модели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Содержимое 6" descr="соц стр модели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7" r="-907"/>
          <a:stretch>
            <a:fillRect/>
          </a:stretch>
        </p:blipFill>
        <p:spPr>
          <a:xfrm>
            <a:off x="457199" y="1752600"/>
            <a:ext cx="7934831" cy="4554263"/>
          </a:xfrm>
        </p:spPr>
      </p:pic>
    </p:spTree>
    <p:extLst>
      <p:ext uri="{BB962C8B-B14F-4D97-AF65-F5344CB8AC3E}">
        <p14:creationId xmlns:p14="http://schemas.microsoft.com/office/powerpoint/2010/main" val="267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67639" y="455304"/>
            <a:ext cx="5791200" cy="12095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Сословная структура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0030"/>
            <a:ext cx="7620000" cy="4286134"/>
          </a:xfrm>
        </p:spPr>
        <p:txBody>
          <a:bodyPr>
            <a:normAutofit/>
          </a:bodyPr>
          <a:lstStyle/>
          <a:p>
            <a:pPr marL="114300" lvl="1" indent="0" defTabSz="1170431">
              <a:lnSpc>
                <a:spcPct val="95000"/>
              </a:lnSpc>
              <a:buClr>
                <a:srgbClr val="000000"/>
              </a:buClr>
              <a:buSzPct val="100000"/>
              <a:buNone/>
              <a:defRPr sz="1800"/>
            </a:pPr>
            <a:r>
              <a:rPr lang="ru-RU" sz="2400" dirty="0" smtClean="0">
                <a:uFill>
                  <a:solidFill/>
                </a:uFill>
                <a:ea typeface="Arial"/>
                <a:cs typeface="Arial"/>
                <a:sym typeface="Arial"/>
              </a:rPr>
              <a:t>В России не рыночная, а ресурсная экономика.</a:t>
            </a:r>
          </a:p>
          <a:p>
            <a:pPr marL="114300" lvl="1" indent="0" defTabSz="1170431">
              <a:lnSpc>
                <a:spcPct val="95000"/>
              </a:lnSpc>
              <a:buClr>
                <a:srgbClr val="000000"/>
              </a:buClr>
              <a:buSzPct val="100000"/>
              <a:buNone/>
              <a:defRPr sz="1800"/>
            </a:pPr>
            <a:r>
              <a:rPr lang="ru-RU" sz="2400" dirty="0" smtClean="0">
                <a:uFill>
                  <a:solidFill/>
                </a:uFill>
                <a:ea typeface="Arial"/>
                <a:cs typeface="Arial"/>
                <a:sym typeface="Arial"/>
              </a:rPr>
              <a:t>Ресурсной </a:t>
            </a:r>
            <a:r>
              <a:rPr lang="ru-RU" sz="2400" dirty="0">
                <a:uFill>
                  <a:solidFill/>
                </a:uFill>
                <a:ea typeface="Arial"/>
                <a:cs typeface="Arial"/>
                <a:sym typeface="Arial"/>
              </a:rPr>
              <a:t>экономике соответствует сословная социальная структура (рынку – классовая).</a:t>
            </a:r>
            <a:endParaRPr lang="ru-RU" sz="2400" dirty="0">
              <a:uFill>
                <a:solidFill/>
              </a:uFill>
              <a:ea typeface="Times New Roman"/>
              <a:cs typeface="Times New Roman"/>
              <a:sym typeface="Times New Roman"/>
            </a:endParaRPr>
          </a:p>
          <a:p>
            <a:pPr marL="114300" lvl="1" indent="0" defTabSz="1170431">
              <a:lnSpc>
                <a:spcPct val="95000"/>
              </a:lnSpc>
              <a:buClr>
                <a:srgbClr val="000000"/>
              </a:buClr>
              <a:buSzPct val="100000"/>
              <a:buNone/>
              <a:defRPr sz="1800"/>
            </a:pPr>
            <a:r>
              <a:rPr lang="ru-RU" sz="2400" dirty="0">
                <a:uFill>
                  <a:solidFill/>
                </a:uFill>
                <a:ea typeface="Arial"/>
                <a:cs typeface="Arial"/>
                <a:sym typeface="Arial"/>
              </a:rPr>
              <a:t>Сословия </a:t>
            </a:r>
            <a:r>
              <a:rPr lang="ru-RU" sz="2400" dirty="0" smtClean="0">
                <a:uFill>
                  <a:solidFill/>
                </a:uFill>
                <a:ea typeface="Arial"/>
                <a:cs typeface="Arial"/>
                <a:sym typeface="Arial"/>
              </a:rPr>
              <a:t>– категории населения, </a:t>
            </a:r>
            <a:r>
              <a:rPr lang="ru-RU" sz="2400" dirty="0">
                <a:uFill>
                  <a:solidFill/>
                </a:uFill>
                <a:ea typeface="Arial"/>
                <a:cs typeface="Arial"/>
                <a:sym typeface="Arial"/>
              </a:rPr>
              <a:t>созданные государством для справедливого распределения ресурсов. </a:t>
            </a:r>
            <a:endParaRPr lang="ru-RU" sz="2400" dirty="0">
              <a:uFill>
                <a:solidFill/>
              </a:uFill>
              <a:ea typeface="Times New Roman"/>
              <a:cs typeface="Times New Roman"/>
              <a:sym typeface="Times New Roman"/>
            </a:endParaRPr>
          </a:p>
          <a:p>
            <a:pPr marL="114300" lvl="1" indent="0" defTabSz="1170431">
              <a:lnSpc>
                <a:spcPct val="95000"/>
              </a:lnSpc>
              <a:buClr>
                <a:srgbClr val="000000"/>
              </a:buClr>
              <a:buSzPct val="100000"/>
              <a:buNone/>
              <a:defRPr sz="1800"/>
            </a:pPr>
            <a:r>
              <a:rPr lang="ru-RU" sz="2400" dirty="0">
                <a:uFill>
                  <a:solidFill/>
                </a:uFill>
                <a:ea typeface="Arial"/>
                <a:cs typeface="Arial"/>
                <a:sym typeface="Arial"/>
              </a:rPr>
              <a:t>Сословия делятся </a:t>
            </a:r>
            <a:r>
              <a:rPr lang="ru-RU" sz="2400" dirty="0" smtClean="0">
                <a:uFill>
                  <a:solidFill/>
                </a:uFill>
                <a:ea typeface="Arial"/>
                <a:cs typeface="Arial"/>
                <a:sym typeface="Arial"/>
              </a:rPr>
              <a:t>на:</a:t>
            </a:r>
          </a:p>
          <a:p>
            <a:pPr marL="114300" lvl="1" indent="0" defTabSz="1170431">
              <a:lnSpc>
                <a:spcPct val="95000"/>
              </a:lnSpc>
              <a:buClr>
                <a:srgbClr val="000000"/>
              </a:buClr>
              <a:buSzPct val="100000"/>
              <a:buNone/>
              <a:defRPr sz="1800"/>
            </a:pPr>
            <a:r>
              <a:rPr lang="ru-RU" sz="2400" dirty="0">
                <a:uFill>
                  <a:solidFill/>
                </a:uFill>
                <a:ea typeface="Arial"/>
                <a:cs typeface="Arial"/>
                <a:sym typeface="Arial"/>
              </a:rPr>
              <a:t>	</a:t>
            </a:r>
            <a:r>
              <a:rPr lang="ru-RU" sz="2400" b="1" dirty="0" smtClean="0">
                <a:uFill>
                  <a:solidFill/>
                </a:uFill>
                <a:ea typeface="Arial"/>
                <a:cs typeface="Arial"/>
                <a:sym typeface="Arial"/>
              </a:rPr>
              <a:t>(а) </a:t>
            </a:r>
            <a:r>
              <a:rPr lang="ru-RU" sz="2400" b="1" dirty="0">
                <a:uFill>
                  <a:solidFill/>
                </a:uFill>
                <a:ea typeface="Arial"/>
                <a:cs typeface="Arial"/>
                <a:sym typeface="Arial"/>
              </a:rPr>
              <a:t>служивые </a:t>
            </a:r>
            <a:r>
              <a:rPr lang="ru-RU" sz="2400" dirty="0">
                <a:uFill>
                  <a:solidFill/>
                </a:uFill>
                <a:ea typeface="Arial"/>
                <a:cs typeface="Arial"/>
                <a:sym typeface="Arial"/>
              </a:rPr>
              <a:t>(существующие по закону, в котором прописаны разного рода ограничения и преференции) и </a:t>
            </a:r>
            <a:endParaRPr lang="ru-RU" sz="2400" dirty="0" smtClean="0">
              <a:uFill>
                <a:solidFill/>
              </a:uFill>
              <a:ea typeface="Arial"/>
              <a:cs typeface="Arial"/>
              <a:sym typeface="Arial"/>
            </a:endParaRPr>
          </a:p>
          <a:p>
            <a:pPr marL="114300" lvl="1" indent="0" defTabSz="1170431">
              <a:lnSpc>
                <a:spcPct val="95000"/>
              </a:lnSpc>
              <a:buClr>
                <a:srgbClr val="000000"/>
              </a:buClr>
              <a:buSzPct val="100000"/>
              <a:buNone/>
              <a:defRPr sz="1800"/>
            </a:pPr>
            <a:r>
              <a:rPr lang="ru-RU" sz="2400" b="1" dirty="0">
                <a:uFill>
                  <a:solidFill/>
                </a:uFill>
                <a:ea typeface="Arial"/>
                <a:cs typeface="Arial"/>
                <a:sym typeface="Arial"/>
              </a:rPr>
              <a:t>	</a:t>
            </a:r>
            <a:r>
              <a:rPr lang="ru-RU" sz="2400" b="1" dirty="0" smtClean="0">
                <a:uFill>
                  <a:solidFill/>
                </a:uFill>
                <a:ea typeface="Arial"/>
                <a:cs typeface="Arial"/>
                <a:sym typeface="Arial"/>
              </a:rPr>
              <a:t>(б) обслуживающие</a:t>
            </a:r>
            <a:r>
              <a:rPr lang="ru-RU" sz="2400" b="1" dirty="0">
                <a:uFill>
                  <a:solidFill/>
                </a:uFill>
                <a:ea typeface="Arial"/>
                <a:cs typeface="Arial"/>
                <a:sym typeface="Arial"/>
              </a:rPr>
              <a:t>, </a:t>
            </a:r>
            <a:r>
              <a:rPr lang="ru-RU" sz="2400" dirty="0">
                <a:uFill>
                  <a:solidFill/>
                </a:uFill>
                <a:ea typeface="Arial"/>
                <a:cs typeface="Arial"/>
                <a:sym typeface="Arial"/>
              </a:rPr>
              <a:t>наследованные от СССР или вновь созданные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70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726186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Сословная </a:t>
            </a:r>
            <a:r>
              <a:rPr lang="ru-RU" sz="4000" dirty="0" smtClean="0"/>
              <a:t>структура.</a:t>
            </a:r>
            <a:br>
              <a:rPr lang="ru-RU" sz="4000" dirty="0" smtClean="0"/>
            </a:br>
            <a:r>
              <a:rPr lang="ru-RU" dirty="0" smtClean="0"/>
              <a:t>Отношения, формирующие российскую социальную структуру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51021"/>
            <a:ext cx="8089971" cy="3884435"/>
          </a:xfrm>
        </p:spPr>
        <p:txBody>
          <a:bodyPr>
            <a:normAutofit/>
          </a:bodyPr>
          <a:lstStyle/>
          <a:p>
            <a:pPr marL="0" lvl="1" indent="0">
              <a:spcAft>
                <a:spcPts val="600"/>
              </a:spcAft>
              <a:buClrTx/>
              <a:buNone/>
            </a:pPr>
            <a:r>
              <a:rPr lang="ru-RU" sz="2432" dirty="0">
                <a:uFill>
                  <a:solidFill/>
                </a:uFill>
                <a:ea typeface="Arial"/>
                <a:cs typeface="Arial"/>
                <a:sym typeface="Arial"/>
              </a:rPr>
              <a:t>Базовыми отношениями, связывающими современные российские сословия в социальную структуру постсоветской России, являются взаимное обслуживание и обеспечение, за которые члены сословий получают свои доходы: </a:t>
            </a:r>
            <a:r>
              <a:rPr lang="ru-RU" sz="2432" i="1" dirty="0">
                <a:uFill>
                  <a:solidFill/>
                </a:uFill>
                <a:ea typeface="Arial"/>
                <a:cs typeface="Arial"/>
                <a:sym typeface="Arial"/>
              </a:rPr>
              <a:t>жалование, премии, зарплаты, пенсии, пособия </a:t>
            </a:r>
            <a:r>
              <a:rPr lang="ru-RU" sz="2432" dirty="0">
                <a:uFill>
                  <a:solidFill/>
                </a:uFill>
                <a:ea typeface="Arial"/>
                <a:cs typeface="Arial"/>
                <a:sym typeface="Arial"/>
              </a:rPr>
              <a:t>и пр. </a:t>
            </a:r>
            <a:endParaRPr lang="ru-RU" sz="2432" dirty="0" smtClean="0">
              <a:uFill>
                <a:solidFill/>
              </a:uFill>
              <a:ea typeface="Arial"/>
              <a:cs typeface="Arial"/>
              <a:sym typeface="Arial"/>
            </a:endParaRPr>
          </a:p>
          <a:p>
            <a:pPr marL="114300" lvl="1" indent="0" defTabSz="1170431">
              <a:lnSpc>
                <a:spcPct val="95000"/>
              </a:lnSpc>
              <a:buClr>
                <a:srgbClr val="000000"/>
              </a:buClr>
              <a:buSzPct val="100000"/>
              <a:buNone/>
              <a:defRPr sz="1800"/>
            </a:pPr>
            <a:r>
              <a:rPr lang="ru-RU" sz="2400" dirty="0">
                <a:uFill>
                  <a:solidFill/>
                </a:uFill>
                <a:ea typeface="Arial"/>
                <a:cs typeface="Arial"/>
                <a:sym typeface="Arial"/>
              </a:rPr>
              <a:t>Социальное (сословное) положение граждан России задается двумя координатами:</a:t>
            </a:r>
            <a:endParaRPr lang="ru-RU" sz="2400" dirty="0">
              <a:uFill>
                <a:solidFill/>
              </a:uFill>
              <a:ea typeface="Times New Roman"/>
              <a:cs typeface="Times New Roman"/>
              <a:sym typeface="Times New Roman"/>
            </a:endParaRPr>
          </a:p>
          <a:p>
            <a:pPr marL="114300" lvl="1" indent="0" defTabSz="1170431">
              <a:lnSpc>
                <a:spcPct val="95000"/>
              </a:lnSpc>
              <a:buClr>
                <a:srgbClr val="000000"/>
              </a:buClr>
              <a:buSzPct val="100000"/>
              <a:buNone/>
              <a:defRPr sz="1800"/>
            </a:pPr>
            <a:r>
              <a:rPr lang="ru-RU" sz="2400" i="1" dirty="0" smtClean="0">
                <a:uFill>
                  <a:solidFill/>
                </a:uFill>
                <a:ea typeface="Arial"/>
                <a:cs typeface="Arial"/>
                <a:sym typeface="Arial"/>
              </a:rPr>
              <a:t>(1) принадлежностью </a:t>
            </a:r>
            <a:r>
              <a:rPr lang="ru-RU" sz="2400" i="1" dirty="0">
                <a:uFill>
                  <a:solidFill/>
                </a:uFill>
                <a:ea typeface="Arial"/>
                <a:cs typeface="Arial"/>
                <a:sym typeface="Arial"/>
              </a:rPr>
              <a:t>к определенному сословию;</a:t>
            </a:r>
            <a:endParaRPr lang="ru-RU" sz="2400" dirty="0">
              <a:uFill>
                <a:solidFill/>
              </a:uFill>
              <a:ea typeface="Times New Roman"/>
              <a:cs typeface="Times New Roman"/>
              <a:sym typeface="Times New Roman"/>
            </a:endParaRPr>
          </a:p>
          <a:p>
            <a:pPr marL="114300" lvl="1" indent="0" defTabSz="1170431">
              <a:lnSpc>
                <a:spcPct val="95000"/>
              </a:lnSpc>
              <a:buClr>
                <a:srgbClr val="000000"/>
              </a:buClr>
              <a:buSzPct val="100000"/>
              <a:buNone/>
              <a:defRPr sz="1800"/>
            </a:pPr>
            <a:r>
              <a:rPr lang="ru-RU" sz="2400" i="1" dirty="0" smtClean="0">
                <a:uFill>
                  <a:solidFill/>
                </a:uFill>
                <a:ea typeface="Arial"/>
                <a:cs typeface="Arial"/>
                <a:sym typeface="Arial"/>
              </a:rPr>
              <a:t>(2) тем</a:t>
            </a:r>
            <a:r>
              <a:rPr lang="ru-RU" sz="2400" i="1" dirty="0">
                <a:uFill>
                  <a:solidFill/>
                </a:uFill>
                <a:ea typeface="Arial"/>
                <a:cs typeface="Arial"/>
                <a:sym typeface="Arial"/>
              </a:rPr>
              <a:t>, какое сословие </a:t>
            </a:r>
            <a:r>
              <a:rPr lang="ru-RU" sz="2400" i="1" dirty="0" smtClean="0">
                <a:uFill>
                  <a:solidFill/>
                </a:uFill>
                <a:ea typeface="Arial"/>
                <a:cs typeface="Arial"/>
                <a:sym typeface="Arial"/>
              </a:rPr>
              <a:t>гражданин обеспечивает/обслуживает</a:t>
            </a:r>
            <a:endParaRPr lang="ru-RU" sz="2304" dirty="0">
              <a:uFill>
                <a:solidFill/>
              </a:uFill>
              <a:ea typeface="Times New Roman"/>
              <a:cs typeface="Times New Roman"/>
              <a:sym typeface="Times New Roman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26.05. 2015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vert="vert"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Важная.thmx</Template>
  <TotalTime>1922</TotalTime>
  <Words>1088</Words>
  <Application>Microsoft Office PowerPoint</Application>
  <PresentationFormat>Экран (4:3)</PresentationFormat>
  <Paragraphs>188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ＭＳ 明朝</vt:lpstr>
      <vt:lpstr>Arial</vt:lpstr>
      <vt:lpstr>Arial Narrow</vt:lpstr>
      <vt:lpstr>Calibri</vt:lpstr>
      <vt:lpstr>Cambria</vt:lpstr>
      <vt:lpstr>Times New Roman</vt:lpstr>
      <vt:lpstr>Essential</vt:lpstr>
      <vt:lpstr>Современное российское общество вне больших городов:   сословная структура,   распределённый способ жизни,   неформальная экономика</vt:lpstr>
      <vt:lpstr>Концептуальная основа исследования</vt:lpstr>
      <vt:lpstr>основания для описания социальной структуры</vt:lpstr>
      <vt:lpstr>Критерии отбора местных обществ</vt:lpstr>
      <vt:lpstr>Методы, какими мы получали материалы</vt:lpstr>
      <vt:lpstr>красные кружки – места экспедиций в рамках проекта в 2011-2015  жёлтые кружки – экспедиции 2001-2015, во время которых также собиралась информация о провинциальной социальной структуре</vt:lpstr>
      <vt:lpstr>Сословная структура. Привычные модели</vt:lpstr>
      <vt:lpstr>   Сословная структура  </vt:lpstr>
      <vt:lpstr>Сословная структура. Отношения, формирующие российскую социальную структуру</vt:lpstr>
      <vt:lpstr>Сословная структура.  Отношения, формирующие российскую социальную структуру </vt:lpstr>
      <vt:lpstr>Сословные группы и их соотношение в российском обществе</vt:lpstr>
      <vt:lpstr>Сословная Структура  в масштабе местного общества</vt:lpstr>
      <vt:lpstr>Чем определяется статус человека в местном обществе</vt:lpstr>
      <vt:lpstr>Социальная структура. Основные группы в составе местного общества</vt:lpstr>
      <vt:lpstr>Социальная структура. Основные группы в составе местного общества</vt:lpstr>
      <vt:lpstr>взаимодействие государства (власти) с «рентным» и «предприимчивым» населением</vt:lpstr>
      <vt:lpstr>Распределённый способ жизни</vt:lpstr>
      <vt:lpstr>Распределённый способ жизни характерен для многих в российском обществе</vt:lpstr>
      <vt:lpstr>Пространство и территория</vt:lpstr>
      <vt:lpstr>Территория.  Границы сохраняются веками</vt:lpstr>
      <vt:lpstr>Территория. границы обществ не совпадают с административным делением </vt:lpstr>
      <vt:lpstr>Территория. границы обществ не совпадают с административным делением </vt:lpstr>
      <vt:lpstr>Многоукладная местная экономика</vt:lpstr>
      <vt:lpstr>Многоукладная местная экономика</vt:lpstr>
      <vt:lpstr>«новые» хозяйственно-экономические практики</vt:lpstr>
      <vt:lpstr>Распределённые мануфактуры</vt:lpstr>
      <vt:lpstr>«пуховая мануфактура». Урюпинск и новохопёрск</vt:lpstr>
      <vt:lpstr>«пуховая мануфактура». Урюпинск и новохопёрск</vt:lpstr>
      <vt:lpstr>Схема организации  «пуховой мануфактуры»</vt:lpstr>
      <vt:lpstr>«Меховая  мануфактура».  Лабинск</vt:lpstr>
      <vt:lpstr>«Меховая мануфактура». Лабинск</vt:lpstr>
      <vt:lpstr>Схема организации «меховой мануфактуры»</vt:lpstr>
      <vt:lpstr>Гаражная экономика</vt:lpstr>
      <vt:lpstr>Гаражная экономика</vt:lpstr>
    </vt:vector>
  </TitlesOfParts>
  <Company>hse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Juri Plusnin</dc:creator>
  <cp:lastModifiedBy>RePack by Diakov</cp:lastModifiedBy>
  <cp:revision>42</cp:revision>
  <dcterms:created xsi:type="dcterms:W3CDTF">2015-05-16T12:45:11Z</dcterms:created>
  <dcterms:modified xsi:type="dcterms:W3CDTF">2015-06-04T10:30:41Z</dcterms:modified>
</cp:coreProperties>
</file>