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1"/>
  </p:sldMasterIdLst>
  <p:notesMasterIdLst>
    <p:notesMasterId r:id="rId32"/>
  </p:notesMasterIdLst>
  <p:sldIdLst>
    <p:sldId id="256" r:id="rId2"/>
    <p:sldId id="259" r:id="rId3"/>
    <p:sldId id="261" r:id="rId4"/>
    <p:sldId id="260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5" r:id="rId18"/>
    <p:sldId id="274" r:id="rId19"/>
    <p:sldId id="276" r:id="rId20"/>
    <p:sldId id="277" r:id="rId21"/>
    <p:sldId id="278" r:id="rId22"/>
    <p:sldId id="279" r:id="rId23"/>
    <p:sldId id="280" r:id="rId24"/>
    <p:sldId id="281" r:id="rId25"/>
    <p:sldId id="282" r:id="rId26"/>
    <p:sldId id="283" r:id="rId27"/>
    <p:sldId id="284" r:id="rId28"/>
    <p:sldId id="286" r:id="rId29"/>
    <p:sldId id="285" r:id="rId30"/>
    <p:sldId id="258" r:id="rId31"/>
  </p:sldIdLst>
  <p:sldSz cx="9144000" cy="6858000" type="screen4x3"/>
  <p:notesSz cx="6858000" cy="91440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F82"/>
    <a:srgbClr val="D64C00"/>
    <a:srgbClr val="F8A45E"/>
    <a:srgbClr val="21386F"/>
    <a:srgbClr val="1C2A5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08" d="100"/>
          <a:sy n="108" d="100"/>
        </p:scale>
        <p:origin x="78" y="13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6.wmf"/><Relationship Id="rId1" Type="http://schemas.openxmlformats.org/officeDocument/2006/relationships/image" Target="../media/image25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45.wmf"/><Relationship Id="rId1" Type="http://schemas.openxmlformats.org/officeDocument/2006/relationships/image" Target="../media/image4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E50366-076A-4AA1-A96A-F471C502A372}" type="datetimeFigureOut">
              <a:rPr lang="ru-RU" smtClean="0"/>
              <a:t>20.05.2015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E7E760-600E-49D4-9F4C-D77F13C60A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78162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E7E760-600E-49D4-9F4C-D77F13C60A85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78938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E7E760-600E-49D4-9F4C-D77F13C60A85}" type="slidenum">
              <a:rPr lang="ru-RU" smtClean="0"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479036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E7E760-600E-49D4-9F4C-D77F13C60A85}" type="slidenum">
              <a:rPr lang="ru-RU" smtClean="0"/>
              <a:t>23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638931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E7E760-600E-49D4-9F4C-D77F13C60A85}" type="slidenum">
              <a:rPr lang="ru-RU" smtClean="0"/>
              <a:t>24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090582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E7E760-600E-49D4-9F4C-D77F13C60A85}" type="slidenum">
              <a:rPr lang="ru-RU" smtClean="0"/>
              <a:t>25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016324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E7E760-600E-49D4-9F4C-D77F13C60A85}" type="slidenum">
              <a:rPr lang="ru-RU" smtClean="0"/>
              <a:t>26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758011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E7E760-600E-49D4-9F4C-D77F13C60A85}" type="slidenum">
              <a:rPr lang="ru-RU" smtClean="0"/>
              <a:t>27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868174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E7E760-600E-49D4-9F4C-D77F13C60A85}" type="slidenum">
              <a:rPr lang="ru-RU" smtClean="0"/>
              <a:t>28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84040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E7E760-600E-49D4-9F4C-D77F13C60A85}" type="slidenum">
              <a:rPr lang="ru-RU" smtClean="0"/>
              <a:t>29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650689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E7E760-600E-49D4-9F4C-D77F13C60A85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64898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E7E760-600E-49D4-9F4C-D77F13C60A85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803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E7E760-600E-49D4-9F4C-D77F13C60A85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170121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E7E760-600E-49D4-9F4C-D77F13C60A85}" type="slidenum">
              <a:rPr lang="ru-RU" smtClean="0"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853608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E7E760-600E-49D4-9F4C-D77F13C60A85}" type="slidenum">
              <a:rPr lang="ru-RU" smtClean="0"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782077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E7E760-600E-49D4-9F4C-D77F13C60A85}" type="slidenum">
              <a:rPr lang="ru-RU" smtClean="0"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306319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E7E760-600E-49D4-9F4C-D77F13C60A85}" type="slidenum">
              <a:rPr lang="ru-RU" smtClean="0"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029435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E7E760-600E-49D4-9F4C-D77F13C60A85}" type="slidenum">
              <a:rPr lang="ru-RU" smtClean="0"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44469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E17EEB-8110-43D1-A7F8-AB448F7D60A0}" type="datetime1">
              <a:rPr lang="en-US" smtClean="0"/>
              <a:t>5/20/2015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5375F4-A2BF-40A8-BBD9-CE785F56418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81745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82D8C2-AADD-4AF0-A87D-FE68A0297908}" type="datetime1">
              <a:rPr lang="en-US" smtClean="0"/>
              <a:t>5/20/2015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500162-1F5B-44AF-BD89-D47BF14F968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10554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954A5E-0906-4670-961C-D6A235D8A987}" type="datetime1">
              <a:rPr lang="en-US" smtClean="0"/>
              <a:t>5/20/2015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B51F08-2FA0-4885-8545-0084686EB25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86602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7497A3-0ABA-4218-A3DE-796E34E5BBE6}" type="datetime1">
              <a:rPr lang="en-US" smtClean="0"/>
              <a:t>5/20/2015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1754E1-C6F4-4EC7-8947-45DAE82B598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086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F68EF4-21E9-4CBE-BA9C-8250A0B67F69}" type="datetime1">
              <a:rPr lang="en-US" smtClean="0"/>
              <a:t>5/20/2015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DFB45F-DA4C-467B-AA48-2F5F8482E8B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01037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2E3DF5-5667-41B6-8428-2ACB543DB238}" type="datetime1">
              <a:rPr lang="en-US" smtClean="0"/>
              <a:t>5/20/2015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61A2D3-1869-4977-942F-1712CCE237D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89922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D71395-7124-4B6D-9DAC-C49F5B1F5F06}" type="datetime1">
              <a:rPr lang="en-US" smtClean="0"/>
              <a:t>5/20/2015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47A519-7147-4314-9F66-600348A5DDB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86409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506E3C-8749-41D5-9B68-8DB0FFD09E0E}" type="datetime1">
              <a:rPr lang="en-US" smtClean="0"/>
              <a:t>5/20/2015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3B834D-4443-4170-BF33-390F05371FC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24168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FE73F3-3380-4B33-994A-75E365692BEE}" type="datetime1">
              <a:rPr lang="en-US" smtClean="0"/>
              <a:t>5/20/2015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33D18E-D079-4A26-BDB9-A92EFA51878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35807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F0E2E5-40C6-4A58-8041-309372F6CF0F}" type="datetime1">
              <a:rPr lang="en-US" smtClean="0"/>
              <a:t>5/20/2015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F18542-B949-4418-9E5C-8EE89D96D2C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67261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70F70A-1150-4D7E-A782-C4776E474B47}" type="datetime1">
              <a:rPr lang="en-US" smtClean="0"/>
              <a:t>5/20/2015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99248C-6B63-4BDA-A525-0C379A50744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00060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Calibri" charset="0"/>
              </a:defRPr>
            </a:lvl1pPr>
          </a:lstStyle>
          <a:p>
            <a:pPr>
              <a:defRPr/>
            </a:pPr>
            <a:fld id="{BCEC779C-7FA4-41FA-8595-ADE0C4B7D3E7}" type="datetime1">
              <a:rPr lang="en-US" smtClean="0"/>
              <a:t>5/20/2015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charset="0"/>
              </a:defRPr>
            </a:lvl1pPr>
          </a:lstStyle>
          <a:p>
            <a:pPr>
              <a:defRPr/>
            </a:pPr>
            <a:fld id="{C1B60F83-A0A5-4EE0-8417-6943182BA9E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charset="-128"/>
          <a:cs typeface="ＭＳ Ｐゴシック" charset="-128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ＭＳ Ｐゴシック" charset="-128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ＭＳ Ｐゴシック" charset="-128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.bin"/><Relationship Id="rId3" Type="http://schemas.openxmlformats.org/officeDocument/2006/relationships/image" Target="../media/image2.jpeg"/><Relationship Id="rId7" Type="http://schemas.openxmlformats.org/officeDocument/2006/relationships/image" Target="../media/image28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5.wmf"/><Relationship Id="rId5" Type="http://schemas.openxmlformats.org/officeDocument/2006/relationships/oleObject" Target="../embeddings/oleObject1.bin"/><Relationship Id="rId4" Type="http://schemas.openxmlformats.org/officeDocument/2006/relationships/image" Target="../media/image27.jpeg"/><Relationship Id="rId9" Type="http://schemas.openxmlformats.org/officeDocument/2006/relationships/image" Target="../media/image26.w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2.jpeg"/><Relationship Id="rId7" Type="http://schemas.openxmlformats.org/officeDocument/2006/relationships/image" Target="../media/image3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37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35.w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3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png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.bin"/><Relationship Id="rId3" Type="http://schemas.openxmlformats.org/officeDocument/2006/relationships/notesSlide" Target="../notesSlides/notesSlide6.xml"/><Relationship Id="rId7" Type="http://schemas.openxmlformats.org/officeDocument/2006/relationships/image" Target="../media/image44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4.bin"/><Relationship Id="rId5" Type="http://schemas.openxmlformats.org/officeDocument/2006/relationships/image" Target="../media/image46.png"/><Relationship Id="rId4" Type="http://schemas.openxmlformats.org/officeDocument/2006/relationships/image" Target="../media/image2.jpeg"/><Relationship Id="rId9" Type="http://schemas.openxmlformats.org/officeDocument/2006/relationships/image" Target="../media/image45.w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5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4" Type="http://schemas.openxmlformats.org/officeDocument/2006/relationships/image" Target="../media/image4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6.png"/><Relationship Id="rId5" Type="http://schemas.openxmlformats.org/officeDocument/2006/relationships/image" Target="../media/image55.png"/><Relationship Id="rId4" Type="http://schemas.openxmlformats.org/officeDocument/2006/relationships/image" Target="../media/image5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7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762712" y="1822776"/>
            <a:ext cx="7772400" cy="2206625"/>
          </a:xfrm>
        </p:spPr>
        <p:txBody>
          <a:bodyPr/>
          <a:lstStyle/>
          <a:p>
            <a:pPr eaLnBrk="1" hangingPunct="1"/>
            <a:r>
              <a:rPr lang="ru-RU" sz="2000" dirty="0">
                <a:solidFill>
                  <a:srgbClr val="000066"/>
                </a:solidFill>
                <a:latin typeface="Myriad Pro Semibold" charset="0"/>
              </a:rPr>
              <a:t>ПРОГРАММА ПОИСКА ОБЪЕКТОВ НА ИЗОБРАЖЕНИИ С</a:t>
            </a:r>
            <a:br>
              <a:rPr lang="ru-RU" sz="2000" dirty="0">
                <a:solidFill>
                  <a:srgbClr val="000066"/>
                </a:solidFill>
                <a:latin typeface="Myriad Pro Semibold" charset="0"/>
              </a:rPr>
            </a:br>
            <a:r>
              <a:rPr lang="ru-RU" sz="2000" dirty="0">
                <a:solidFill>
                  <a:srgbClr val="000066"/>
                </a:solidFill>
                <a:latin typeface="Myriad Pro Semibold" charset="0"/>
              </a:rPr>
              <a:t>ИСПОЛЬЗОВАНИЕМ ХАРАКТЕРИСТИЧЕСКИХ </a:t>
            </a:r>
            <a:r>
              <a:rPr lang="ru-RU" sz="2000" dirty="0" smtClean="0">
                <a:solidFill>
                  <a:srgbClr val="000066"/>
                </a:solidFill>
                <a:latin typeface="Myriad Pro Semibold" charset="0"/>
              </a:rPr>
              <a:t>ТОЧЕК</a:t>
            </a:r>
            <a:br>
              <a:rPr lang="ru-RU" sz="2000" dirty="0" smtClean="0">
                <a:solidFill>
                  <a:srgbClr val="000066"/>
                </a:solidFill>
                <a:latin typeface="Myriad Pro Semibold" charset="0"/>
              </a:rPr>
            </a:br>
            <a:r>
              <a:rPr lang="ru-RU" sz="2000" dirty="0" smtClean="0">
                <a:solidFill>
                  <a:srgbClr val="000066"/>
                </a:solidFill>
                <a:latin typeface="Myriad Pro Semibold" charset="0"/>
              </a:rPr>
              <a:t/>
            </a:r>
            <a:br>
              <a:rPr lang="ru-RU" sz="2000" dirty="0" smtClean="0">
                <a:solidFill>
                  <a:srgbClr val="000066"/>
                </a:solidFill>
                <a:latin typeface="Myriad Pro Semibold" charset="0"/>
              </a:rPr>
            </a:br>
            <a:r>
              <a:rPr lang="en-US" sz="2000" dirty="0" smtClean="0">
                <a:solidFill>
                  <a:srgbClr val="000066"/>
                </a:solidFill>
                <a:latin typeface="Myriad Pro Semibold" charset="0"/>
              </a:rPr>
              <a:t>PROGRAM FOR FINDING OBJECTS IN A PICTURE USING</a:t>
            </a:r>
            <a:r>
              <a:rPr lang="en-US" sz="2000" dirty="0">
                <a:solidFill>
                  <a:srgbClr val="000066"/>
                </a:solidFill>
                <a:latin typeface="Myriad Pro Semibold" charset="0"/>
              </a:rPr>
              <a:t/>
            </a:r>
            <a:br>
              <a:rPr lang="en-US" sz="2000" dirty="0">
                <a:solidFill>
                  <a:srgbClr val="000066"/>
                </a:solidFill>
                <a:latin typeface="Myriad Pro Semibold" charset="0"/>
              </a:rPr>
            </a:br>
            <a:r>
              <a:rPr lang="en-US" sz="2000" dirty="0" smtClean="0">
                <a:solidFill>
                  <a:srgbClr val="000066"/>
                </a:solidFill>
                <a:latin typeface="Myriad Pro Semibold" charset="0"/>
              </a:rPr>
              <a:t>FEATURE POINTS</a:t>
            </a:r>
            <a:endParaRPr lang="en-US" sz="2000" dirty="0" smtClean="0">
              <a:solidFill>
                <a:srgbClr val="21386F"/>
              </a:solidFill>
              <a:latin typeface="Myriad Pro Semibold" charset="0"/>
            </a:endParaRP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1371600" y="4101342"/>
            <a:ext cx="7163512" cy="2119995"/>
          </a:xfrm>
        </p:spPr>
        <p:txBody>
          <a:bodyPr/>
          <a:lstStyle/>
          <a:p>
            <a:pPr algn="r" eaLnBrk="1" hangingPunct="1"/>
            <a:r>
              <a:rPr lang="ru-RU" sz="1400" dirty="0">
                <a:solidFill>
                  <a:srgbClr val="000066"/>
                </a:solidFill>
                <a:latin typeface="Myriad Pro"/>
                <a:ea typeface="ＭＳ Ｐゴシック"/>
                <a:cs typeface="ＭＳ Ｐゴシック"/>
              </a:rPr>
              <a:t>Выполнил студент </a:t>
            </a:r>
            <a:r>
              <a:rPr lang="ru-RU" sz="1400" dirty="0" smtClean="0">
                <a:solidFill>
                  <a:srgbClr val="000066"/>
                </a:solidFill>
                <a:latin typeface="Myriad Pro"/>
                <a:ea typeface="ＭＳ Ｐゴシック"/>
                <a:cs typeface="ＭＳ Ｐゴシック"/>
              </a:rPr>
              <a:t>группы </a:t>
            </a:r>
            <a:r>
              <a:rPr lang="ru-RU" sz="1400" dirty="0" smtClean="0">
                <a:solidFill>
                  <a:srgbClr val="000066"/>
                </a:solidFill>
                <a:latin typeface="Myriad Pro"/>
                <a:ea typeface="ＭＳ Ｐゴシック"/>
                <a:cs typeface="ＭＳ Ｐゴシック"/>
              </a:rPr>
              <a:t>201ПИ </a:t>
            </a:r>
            <a:endParaRPr lang="ru-RU" sz="1400" dirty="0" smtClean="0">
              <a:solidFill>
                <a:srgbClr val="000066"/>
              </a:solidFill>
              <a:latin typeface="Myriad Pro"/>
              <a:ea typeface="ＭＳ Ｐゴシック"/>
              <a:cs typeface="ＭＳ Ｐゴシック"/>
            </a:endParaRPr>
          </a:p>
          <a:p>
            <a:pPr algn="r" eaLnBrk="1" hangingPunct="1"/>
            <a:r>
              <a:rPr kumimoji="1" lang="ru-RU" sz="1400" b="1" dirty="0" smtClean="0">
                <a:solidFill>
                  <a:srgbClr val="000066"/>
                </a:solidFill>
                <a:latin typeface="Myriad Pro" charset="0"/>
              </a:rPr>
              <a:t>Ложков Антон Геннадиевич</a:t>
            </a:r>
          </a:p>
          <a:p>
            <a:pPr algn="r" eaLnBrk="1" hangingPunct="1"/>
            <a:endParaRPr kumimoji="1" lang="ru-RU" sz="1400" b="1" dirty="0" smtClean="0">
              <a:solidFill>
                <a:srgbClr val="000066"/>
              </a:solidFill>
              <a:latin typeface="Myriad Pro" charset="0"/>
            </a:endParaRPr>
          </a:p>
          <a:p>
            <a:pPr algn="r" eaLnBrk="1" hangingPunct="1"/>
            <a:r>
              <a:rPr kumimoji="1" lang="ru-RU" sz="1400" dirty="0" smtClean="0">
                <a:solidFill>
                  <a:srgbClr val="000066"/>
                </a:solidFill>
                <a:latin typeface="Myriad Pro" charset="0"/>
              </a:rPr>
              <a:t>Научный руководитель:</a:t>
            </a:r>
          </a:p>
          <a:p>
            <a:pPr algn="r" eaLnBrk="1" hangingPunct="1"/>
            <a:r>
              <a:rPr kumimoji="1" lang="ru-RU" sz="1400" dirty="0">
                <a:solidFill>
                  <a:srgbClr val="000066"/>
                </a:solidFill>
                <a:latin typeface="Myriad Pro" charset="0"/>
              </a:rPr>
              <a:t> </a:t>
            </a:r>
            <a:r>
              <a:rPr kumimoji="1" lang="ru-RU" sz="1400" dirty="0" smtClean="0">
                <a:solidFill>
                  <a:srgbClr val="000066"/>
                </a:solidFill>
                <a:latin typeface="Myriad Pro" charset="0"/>
              </a:rPr>
              <a:t>преподаватель </a:t>
            </a:r>
            <a:r>
              <a:rPr kumimoji="1" lang="ru-RU" sz="1400" dirty="0">
                <a:solidFill>
                  <a:srgbClr val="000066"/>
                </a:solidFill>
                <a:latin typeface="Myriad Pro" charset="0"/>
              </a:rPr>
              <a:t>департамента </a:t>
            </a:r>
          </a:p>
          <a:p>
            <a:pPr algn="r" eaLnBrk="1" hangingPunct="1"/>
            <a:r>
              <a:rPr kumimoji="1" lang="ru-RU" sz="1400" dirty="0">
                <a:solidFill>
                  <a:srgbClr val="000066"/>
                </a:solidFill>
                <a:latin typeface="Myriad Pro" charset="0"/>
              </a:rPr>
              <a:t>программной инженерии факультета компьютерных </a:t>
            </a:r>
            <a:r>
              <a:rPr kumimoji="1" lang="ru-RU" sz="1400" dirty="0" smtClean="0">
                <a:solidFill>
                  <a:srgbClr val="000066"/>
                </a:solidFill>
                <a:latin typeface="Myriad Pro" charset="0"/>
              </a:rPr>
              <a:t>наук </a:t>
            </a:r>
          </a:p>
          <a:p>
            <a:pPr algn="r" eaLnBrk="1" hangingPunct="1"/>
            <a:r>
              <a:rPr kumimoji="1" lang="ru-RU" sz="1400" b="1" dirty="0" err="1" smtClean="0">
                <a:solidFill>
                  <a:srgbClr val="000066"/>
                </a:solidFill>
                <a:latin typeface="Myriad Pro" charset="0"/>
              </a:rPr>
              <a:t>Сибирцева</a:t>
            </a:r>
            <a:r>
              <a:rPr kumimoji="1" lang="ru-RU" sz="1400" b="1" dirty="0" smtClean="0">
                <a:solidFill>
                  <a:srgbClr val="000066"/>
                </a:solidFill>
                <a:latin typeface="Myriad Pro" charset="0"/>
              </a:rPr>
              <a:t> Елена Алексеевна </a:t>
            </a:r>
          </a:p>
        </p:txBody>
      </p:sp>
      <p:sp>
        <p:nvSpPr>
          <p:cNvPr id="2052" name="Subtitle 2"/>
          <p:cNvSpPr txBox="1">
            <a:spLocks/>
          </p:cNvSpPr>
          <p:nvPr/>
        </p:nvSpPr>
        <p:spPr bwMode="auto">
          <a:xfrm>
            <a:off x="1371600" y="6467475"/>
            <a:ext cx="6400800" cy="349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ru-RU" sz="800" dirty="0">
                <a:solidFill>
                  <a:schemeClr val="bg1"/>
                </a:solidFill>
              </a:rPr>
              <a:t>Высшая школа экономики, Москва, </a:t>
            </a:r>
            <a:r>
              <a:rPr lang="ru-RU" sz="800" dirty="0" smtClean="0">
                <a:solidFill>
                  <a:schemeClr val="bg1"/>
                </a:solidFill>
              </a:rPr>
              <a:t>201</a:t>
            </a:r>
            <a:r>
              <a:rPr lang="en-US" sz="800" dirty="0" smtClean="0">
                <a:solidFill>
                  <a:schemeClr val="bg1"/>
                </a:solidFill>
              </a:rPr>
              <a:t>5</a:t>
            </a:r>
            <a:endParaRPr lang="ru-RU" sz="800" dirty="0">
              <a:solidFill>
                <a:schemeClr val="bg1"/>
              </a:solidFill>
            </a:endParaRPr>
          </a:p>
          <a:p>
            <a:pPr algn="ctr" eaLnBrk="1" hangingPunct="1">
              <a:spcBef>
                <a:spcPct val="20000"/>
              </a:spcBef>
            </a:pPr>
            <a:r>
              <a:rPr lang="en-US" sz="800" dirty="0">
                <a:solidFill>
                  <a:schemeClr val="bg1"/>
                </a:solidFill>
              </a:rPr>
              <a:t>www.hse.ru</a:t>
            </a:r>
            <a:r>
              <a:rPr lang="ru-RU" sz="800" dirty="0">
                <a:solidFill>
                  <a:schemeClr val="bg1"/>
                </a:solidFill>
              </a:rPr>
              <a:t> </a:t>
            </a:r>
            <a:endParaRPr kumimoji="1" lang="ru-RU" sz="800" dirty="0">
              <a:solidFill>
                <a:schemeClr val="bg1"/>
              </a:solidFill>
              <a:latin typeface="Myriad Pro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ubtitle 2"/>
          <p:cNvSpPr txBox="1">
            <a:spLocks/>
          </p:cNvSpPr>
          <p:nvPr/>
        </p:nvSpPr>
        <p:spPr bwMode="auto">
          <a:xfrm>
            <a:off x="255588" y="6415088"/>
            <a:ext cx="414337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ru-RU" sz="800" dirty="0" smtClean="0">
                <a:solidFill>
                  <a:schemeClr val="bg1"/>
                </a:solidFill>
              </a:rPr>
              <a:t>Высшая школа экономики, Москва</a:t>
            </a:r>
            <a:r>
              <a:rPr lang="ru-RU" sz="800" smtClean="0">
                <a:solidFill>
                  <a:schemeClr val="bg1"/>
                </a:solidFill>
              </a:rPr>
              <a:t>, </a:t>
            </a:r>
            <a:r>
              <a:rPr lang="ru-RU" sz="800" smtClean="0">
                <a:solidFill>
                  <a:schemeClr val="bg1"/>
                </a:solidFill>
              </a:rPr>
              <a:t>201</a:t>
            </a:r>
            <a:r>
              <a:rPr lang="en-US" sz="800" smtClean="0">
                <a:solidFill>
                  <a:schemeClr val="bg1"/>
                </a:solidFill>
              </a:rPr>
              <a:t>5</a:t>
            </a:r>
            <a:endParaRPr lang="en-US" sz="800" dirty="0" smtClean="0">
              <a:solidFill>
                <a:schemeClr val="bg1"/>
              </a:solidFill>
            </a:endParaRPr>
          </a:p>
          <a:p>
            <a:pPr eaLnBrk="1" hangingPunct="1">
              <a:spcBef>
                <a:spcPct val="20000"/>
              </a:spcBef>
            </a:pPr>
            <a:endParaRPr kumimoji="1" lang="ru-RU" sz="800" dirty="0">
              <a:solidFill>
                <a:schemeClr val="bg1"/>
              </a:solidFill>
              <a:latin typeface="Myriad Pro" charset="0"/>
            </a:endParaRPr>
          </a:p>
        </p:txBody>
      </p:sp>
      <p:sp>
        <p:nvSpPr>
          <p:cNvPr id="3075" name="Title 1"/>
          <p:cNvSpPr txBox="1">
            <a:spLocks/>
          </p:cNvSpPr>
          <p:nvPr/>
        </p:nvSpPr>
        <p:spPr bwMode="auto">
          <a:xfrm>
            <a:off x="1428750" y="428625"/>
            <a:ext cx="6748599" cy="41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ru-RU" sz="3200" dirty="0" smtClean="0">
                <a:solidFill>
                  <a:schemeClr val="bg1"/>
                </a:solidFill>
                <a:latin typeface="Myriad Pro" charset="0"/>
              </a:rPr>
              <a:t>Поиск точек-экстремумов</a:t>
            </a:r>
            <a:endParaRPr lang="en-US" sz="3200" dirty="0">
              <a:solidFill>
                <a:schemeClr val="bg1"/>
              </a:solidFill>
              <a:latin typeface="Myriad Pro" charset="0"/>
            </a:endParaRPr>
          </a:p>
        </p:txBody>
      </p:sp>
      <p:sp>
        <p:nvSpPr>
          <p:cNvPr id="3079" name="Rectangle 9"/>
          <p:cNvSpPr>
            <a:spLocks noChangeArrowheads="1"/>
          </p:cNvSpPr>
          <p:nvPr/>
        </p:nvSpPr>
        <p:spPr bwMode="auto">
          <a:xfrm>
            <a:off x="7300913" y="2255838"/>
            <a:ext cx="67468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>
                <a:solidFill>
                  <a:srgbClr val="FFFFFF"/>
                </a:solidFill>
                <a:latin typeface="Myriad Pro" charset="0"/>
              </a:rPr>
              <a:t>фото</a:t>
            </a:r>
            <a:endParaRPr lang="en-US">
              <a:solidFill>
                <a:srgbClr val="FFFFFF"/>
              </a:solidFill>
            </a:endParaRPr>
          </a:p>
        </p:txBody>
      </p:sp>
      <p:sp>
        <p:nvSpPr>
          <p:cNvPr id="3080" name="Rectangle 10"/>
          <p:cNvSpPr>
            <a:spLocks noChangeArrowheads="1"/>
          </p:cNvSpPr>
          <p:nvPr/>
        </p:nvSpPr>
        <p:spPr bwMode="auto">
          <a:xfrm>
            <a:off x="7300913" y="3967163"/>
            <a:ext cx="67468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>
                <a:solidFill>
                  <a:srgbClr val="FFFFFF"/>
                </a:solidFill>
                <a:latin typeface="Myriad Pro" charset="0"/>
              </a:rPr>
              <a:t>фото</a:t>
            </a:r>
            <a:endParaRPr lang="en-US">
              <a:solidFill>
                <a:srgbClr val="FFFFFF"/>
              </a:solidFill>
            </a:endParaRPr>
          </a:p>
        </p:txBody>
      </p:sp>
      <p:sp>
        <p:nvSpPr>
          <p:cNvPr id="3081" name="Rectangle 11"/>
          <p:cNvSpPr>
            <a:spLocks noChangeArrowheads="1"/>
          </p:cNvSpPr>
          <p:nvPr/>
        </p:nvSpPr>
        <p:spPr bwMode="auto">
          <a:xfrm>
            <a:off x="7300913" y="5591175"/>
            <a:ext cx="67468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>
                <a:solidFill>
                  <a:srgbClr val="FFFFFF"/>
                </a:solidFill>
                <a:latin typeface="Myriad Pro" charset="0"/>
              </a:rPr>
              <a:t>фото</a:t>
            </a:r>
            <a:endParaRPr lang="en-US">
              <a:solidFill>
                <a:srgbClr val="FFFFFF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91754E1-C6F4-4EC7-8947-45DAE82B5988}" type="slidenum">
              <a:rPr lang="en-US" sz="2000" smtClean="0"/>
              <a:pPr>
                <a:defRPr/>
              </a:pPr>
              <a:t>10</a:t>
            </a:fld>
            <a:endParaRPr lang="en-US" sz="2000" dirty="0"/>
          </a:p>
        </p:txBody>
      </p:sp>
      <p:sp>
        <p:nvSpPr>
          <p:cNvPr id="3" name="AutoShape 2" descr="figure16644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482" name="Picture 2" descr="http://www.aishack.in/static/img/tut/sift-maxima-ide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4513" y="4265794"/>
            <a:ext cx="2219325" cy="2000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84" name="Picture 4" descr="http://cs622321.vk.me/v622321155/13445/591M3EJ5hl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5889" y="1786981"/>
            <a:ext cx="3662271" cy="3662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86" name="Picture 6" descr="http://a.wattpad.com/userbg/zitro13.19129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270" y="1423353"/>
            <a:ext cx="2767920" cy="2767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90513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ubtitle 2"/>
          <p:cNvSpPr txBox="1">
            <a:spLocks/>
          </p:cNvSpPr>
          <p:nvPr/>
        </p:nvSpPr>
        <p:spPr bwMode="auto">
          <a:xfrm>
            <a:off x="255588" y="6415088"/>
            <a:ext cx="414337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ru-RU" sz="800" dirty="0" smtClean="0">
                <a:solidFill>
                  <a:schemeClr val="bg1"/>
                </a:solidFill>
              </a:rPr>
              <a:t>Высшая школа экономики, Москва</a:t>
            </a:r>
            <a:r>
              <a:rPr lang="ru-RU" sz="800" smtClean="0">
                <a:solidFill>
                  <a:schemeClr val="bg1"/>
                </a:solidFill>
              </a:rPr>
              <a:t>, </a:t>
            </a:r>
            <a:r>
              <a:rPr lang="ru-RU" sz="800" smtClean="0">
                <a:solidFill>
                  <a:schemeClr val="bg1"/>
                </a:solidFill>
              </a:rPr>
              <a:t>201</a:t>
            </a:r>
            <a:r>
              <a:rPr lang="en-US" sz="800" smtClean="0">
                <a:solidFill>
                  <a:schemeClr val="bg1"/>
                </a:solidFill>
              </a:rPr>
              <a:t>5</a:t>
            </a:r>
            <a:endParaRPr lang="en-US" sz="800" dirty="0" smtClean="0">
              <a:solidFill>
                <a:schemeClr val="bg1"/>
              </a:solidFill>
            </a:endParaRPr>
          </a:p>
          <a:p>
            <a:pPr eaLnBrk="1" hangingPunct="1">
              <a:spcBef>
                <a:spcPct val="20000"/>
              </a:spcBef>
            </a:pPr>
            <a:endParaRPr kumimoji="1" lang="ru-RU" sz="800" dirty="0">
              <a:solidFill>
                <a:schemeClr val="bg1"/>
              </a:solidFill>
              <a:latin typeface="Myriad Pro" charset="0"/>
            </a:endParaRPr>
          </a:p>
        </p:txBody>
      </p:sp>
      <p:sp>
        <p:nvSpPr>
          <p:cNvPr id="3075" name="Title 1"/>
          <p:cNvSpPr txBox="1">
            <a:spLocks/>
          </p:cNvSpPr>
          <p:nvPr/>
        </p:nvSpPr>
        <p:spPr bwMode="auto">
          <a:xfrm>
            <a:off x="1428750" y="428625"/>
            <a:ext cx="6748599" cy="41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ru-RU" sz="3200" dirty="0" smtClean="0">
                <a:solidFill>
                  <a:schemeClr val="bg1"/>
                </a:solidFill>
                <a:latin typeface="Myriad Pro" charset="0"/>
              </a:rPr>
              <a:t>Уточнение координат точек</a:t>
            </a:r>
            <a:endParaRPr lang="en-US" sz="3200" dirty="0">
              <a:solidFill>
                <a:schemeClr val="bg1"/>
              </a:solidFill>
              <a:latin typeface="Myriad Pro" charset="0"/>
            </a:endParaRPr>
          </a:p>
        </p:txBody>
      </p:sp>
      <p:sp>
        <p:nvSpPr>
          <p:cNvPr id="3079" name="Rectangle 9"/>
          <p:cNvSpPr>
            <a:spLocks noChangeArrowheads="1"/>
          </p:cNvSpPr>
          <p:nvPr/>
        </p:nvSpPr>
        <p:spPr bwMode="auto">
          <a:xfrm>
            <a:off x="7300913" y="2255838"/>
            <a:ext cx="67468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>
                <a:solidFill>
                  <a:srgbClr val="FFFFFF"/>
                </a:solidFill>
                <a:latin typeface="Myriad Pro" charset="0"/>
              </a:rPr>
              <a:t>фото</a:t>
            </a:r>
            <a:endParaRPr lang="en-US">
              <a:solidFill>
                <a:srgbClr val="FFFFFF"/>
              </a:solidFill>
            </a:endParaRPr>
          </a:p>
        </p:txBody>
      </p:sp>
      <p:sp>
        <p:nvSpPr>
          <p:cNvPr id="3080" name="Rectangle 10"/>
          <p:cNvSpPr>
            <a:spLocks noChangeArrowheads="1"/>
          </p:cNvSpPr>
          <p:nvPr/>
        </p:nvSpPr>
        <p:spPr bwMode="auto">
          <a:xfrm>
            <a:off x="7300913" y="3967163"/>
            <a:ext cx="67468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dirty="0">
                <a:solidFill>
                  <a:srgbClr val="FFFFFF"/>
                </a:solidFill>
                <a:latin typeface="Myriad Pro" charset="0"/>
              </a:rPr>
              <a:t>фото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3081" name="Rectangle 11"/>
          <p:cNvSpPr>
            <a:spLocks noChangeArrowheads="1"/>
          </p:cNvSpPr>
          <p:nvPr/>
        </p:nvSpPr>
        <p:spPr bwMode="auto">
          <a:xfrm>
            <a:off x="7300913" y="5591175"/>
            <a:ext cx="67468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>
                <a:solidFill>
                  <a:srgbClr val="FFFFFF"/>
                </a:solidFill>
                <a:latin typeface="Myriad Pro" charset="0"/>
              </a:rPr>
              <a:t>фото</a:t>
            </a:r>
            <a:endParaRPr lang="en-US">
              <a:solidFill>
                <a:srgbClr val="FFFFFF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91754E1-C6F4-4EC7-8947-45DAE82B5988}" type="slidenum">
              <a:rPr lang="en-US" sz="2000" smtClean="0"/>
              <a:pPr>
                <a:defRPr/>
              </a:pPr>
              <a:t>11</a:t>
            </a:fld>
            <a:endParaRPr lang="en-US" sz="2000" dirty="0"/>
          </a:p>
        </p:txBody>
      </p:sp>
      <p:sp>
        <p:nvSpPr>
          <p:cNvPr id="3" name="AutoShape 2" descr="figure16644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1506" name="Picture 2" descr="http://www.aishack.in/static/img/tut/sift-maxima-subpixel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6798" y="1550192"/>
            <a:ext cx="2163754" cy="21074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5" name="Объект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88381299"/>
              </p:ext>
            </p:extLst>
          </p:nvPr>
        </p:nvGraphicFramePr>
        <p:xfrm>
          <a:off x="3480680" y="2182813"/>
          <a:ext cx="4189628" cy="9036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33" name="Equation" r:id="rId5" imgW="1943100" imgH="419100" progId="Equation.DSMT4">
                  <p:embed/>
                </p:oleObj>
              </mc:Choice>
              <mc:Fallback>
                <p:oleObj name="Equation" r:id="rId5" imgW="1943100" imgH="419100" progId="Equation.DSMT4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80680" y="2182813"/>
                        <a:ext cx="4189628" cy="90364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3404902" y="1507857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>
                <a:solidFill>
                  <a:srgbClr val="003F82"/>
                </a:solidFill>
              </a:rPr>
              <a:t>Аппроксимация экстремума в точке многочленом Тейлора второго порядка:</a:t>
            </a:r>
            <a:endParaRPr lang="ru-RU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Прямоугольник 7"/>
              <p:cNvSpPr/>
              <p:nvPr/>
            </p:nvSpPr>
            <p:spPr>
              <a:xfrm>
                <a:off x="3404902" y="3242650"/>
                <a:ext cx="1490816" cy="100758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240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ru-RU" sz="24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ru-RU" sz="240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ru-RU" sz="2400" i="1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</m:mr>
                            <m:mr>
                              <m:e>
                                <m:r>
                                  <a:rPr lang="ru-RU" sz="2400" i="1">
                                    <a:latin typeface="Cambria Math" panose="02040503050406030204" pitchFamily="18" charset="0"/>
                                  </a:rPr>
                                  <m:t>𝑦</m:t>
                                </m:r>
                              </m:e>
                            </m:mr>
                            <m:mr>
                              <m:e>
                                <m:r>
                                  <a:rPr lang="ru-RU" sz="2400" i="1">
                                    <a:latin typeface="Cambria Math" panose="02040503050406030204" pitchFamily="18" charset="0"/>
                                  </a:rPr>
                                  <m:t>𝜎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ru-RU" sz="2400" dirty="0"/>
              </a:p>
            </p:txBody>
          </p:sp>
        </mc:Choice>
        <mc:Fallback>
          <p:sp>
            <p:nvSpPr>
              <p:cNvPr id="8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04902" y="3242650"/>
                <a:ext cx="1490816" cy="1007584"/>
              </a:xfrm>
              <a:prstGeom prst="rect">
                <a:avLst/>
              </a:prstGeom>
              <a:blipFill rotWithShape="0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" name="Объект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29786366"/>
              </p:ext>
            </p:extLst>
          </p:nvPr>
        </p:nvGraphicFramePr>
        <p:xfrm>
          <a:off x="4895718" y="4732849"/>
          <a:ext cx="2130641" cy="901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34" name="Equation" r:id="rId8" imgW="990600" imgH="419100" progId="Equation.DSMT4">
                  <p:embed/>
                </p:oleObj>
              </mc:Choice>
              <mc:Fallback>
                <p:oleObj name="Equation" r:id="rId8" imgW="990600" imgH="41910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95718" y="4732849"/>
                        <a:ext cx="2130641" cy="9014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786811" y="4998896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>
                <a:solidFill>
                  <a:srgbClr val="003F82"/>
                </a:solidFill>
              </a:rPr>
              <a:t>Направление шага аппроксимации: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4516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ubtitle 2"/>
          <p:cNvSpPr txBox="1">
            <a:spLocks/>
          </p:cNvSpPr>
          <p:nvPr/>
        </p:nvSpPr>
        <p:spPr bwMode="auto">
          <a:xfrm>
            <a:off x="255588" y="6415088"/>
            <a:ext cx="414337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ru-RU" sz="800" dirty="0" smtClean="0">
                <a:solidFill>
                  <a:schemeClr val="bg1"/>
                </a:solidFill>
              </a:rPr>
              <a:t>Высшая школа экономики, Москва</a:t>
            </a:r>
            <a:r>
              <a:rPr lang="ru-RU" sz="800" smtClean="0">
                <a:solidFill>
                  <a:schemeClr val="bg1"/>
                </a:solidFill>
              </a:rPr>
              <a:t>, </a:t>
            </a:r>
            <a:r>
              <a:rPr lang="ru-RU" sz="800" smtClean="0">
                <a:solidFill>
                  <a:schemeClr val="bg1"/>
                </a:solidFill>
              </a:rPr>
              <a:t>201</a:t>
            </a:r>
            <a:r>
              <a:rPr lang="en-US" sz="800" smtClean="0">
                <a:solidFill>
                  <a:schemeClr val="bg1"/>
                </a:solidFill>
              </a:rPr>
              <a:t>5</a:t>
            </a:r>
            <a:endParaRPr lang="en-US" sz="800" dirty="0" smtClean="0">
              <a:solidFill>
                <a:schemeClr val="bg1"/>
              </a:solidFill>
            </a:endParaRPr>
          </a:p>
          <a:p>
            <a:pPr eaLnBrk="1" hangingPunct="1">
              <a:spcBef>
                <a:spcPct val="20000"/>
              </a:spcBef>
            </a:pPr>
            <a:endParaRPr kumimoji="1" lang="ru-RU" sz="800" dirty="0">
              <a:solidFill>
                <a:schemeClr val="bg1"/>
              </a:solidFill>
              <a:latin typeface="Myriad Pro" charset="0"/>
            </a:endParaRPr>
          </a:p>
        </p:txBody>
      </p:sp>
      <p:sp>
        <p:nvSpPr>
          <p:cNvPr id="3075" name="Title 1"/>
          <p:cNvSpPr txBox="1">
            <a:spLocks/>
          </p:cNvSpPr>
          <p:nvPr/>
        </p:nvSpPr>
        <p:spPr bwMode="auto">
          <a:xfrm>
            <a:off x="1428750" y="428625"/>
            <a:ext cx="6748599" cy="41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ru-RU" sz="3200" dirty="0" smtClean="0">
                <a:solidFill>
                  <a:schemeClr val="bg1"/>
                </a:solidFill>
                <a:latin typeface="Myriad Pro" charset="0"/>
              </a:rPr>
              <a:t>Фильтрация «плохих» точек</a:t>
            </a:r>
            <a:endParaRPr lang="en-US" sz="3200" dirty="0">
              <a:solidFill>
                <a:schemeClr val="bg1"/>
              </a:solidFill>
              <a:latin typeface="Myriad Pro" charset="0"/>
            </a:endParaRPr>
          </a:p>
        </p:txBody>
      </p:sp>
      <p:sp>
        <p:nvSpPr>
          <p:cNvPr id="3079" name="Rectangle 9"/>
          <p:cNvSpPr>
            <a:spLocks noChangeArrowheads="1"/>
          </p:cNvSpPr>
          <p:nvPr/>
        </p:nvSpPr>
        <p:spPr bwMode="auto">
          <a:xfrm>
            <a:off x="7300913" y="2255838"/>
            <a:ext cx="67468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>
                <a:solidFill>
                  <a:srgbClr val="FFFFFF"/>
                </a:solidFill>
                <a:latin typeface="Myriad Pro" charset="0"/>
              </a:rPr>
              <a:t>фото</a:t>
            </a:r>
            <a:endParaRPr lang="en-US">
              <a:solidFill>
                <a:srgbClr val="FFFFFF"/>
              </a:solidFill>
            </a:endParaRPr>
          </a:p>
        </p:txBody>
      </p:sp>
      <p:sp>
        <p:nvSpPr>
          <p:cNvPr id="3081" name="Rectangle 11"/>
          <p:cNvSpPr>
            <a:spLocks noChangeArrowheads="1"/>
          </p:cNvSpPr>
          <p:nvPr/>
        </p:nvSpPr>
        <p:spPr bwMode="auto">
          <a:xfrm>
            <a:off x="7300913" y="5591175"/>
            <a:ext cx="67468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>
                <a:solidFill>
                  <a:srgbClr val="FFFFFF"/>
                </a:solidFill>
                <a:latin typeface="Myriad Pro" charset="0"/>
              </a:rPr>
              <a:t>фото</a:t>
            </a:r>
            <a:endParaRPr lang="en-US">
              <a:solidFill>
                <a:srgbClr val="FFFFFF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91754E1-C6F4-4EC7-8947-45DAE82B5988}" type="slidenum">
              <a:rPr lang="en-US" sz="2000" smtClean="0"/>
              <a:pPr>
                <a:defRPr/>
              </a:pPr>
              <a:t>12</a:t>
            </a:fld>
            <a:endParaRPr lang="en-US" sz="2000" dirty="0"/>
          </a:p>
        </p:txBody>
      </p:sp>
      <p:sp>
        <p:nvSpPr>
          <p:cNvPr id="3" name="AutoShape 2" descr="figure16644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923108" y="1831280"/>
            <a:ext cx="330054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003F82"/>
                </a:solidFill>
              </a:rPr>
              <a:t>Исключение точек с контрастностью меньше определенного порога: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69524" y="1373428"/>
            <a:ext cx="2437266" cy="48704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3555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ubtitle 2"/>
          <p:cNvSpPr txBox="1">
            <a:spLocks/>
          </p:cNvSpPr>
          <p:nvPr/>
        </p:nvSpPr>
        <p:spPr bwMode="auto">
          <a:xfrm>
            <a:off x="255588" y="6415088"/>
            <a:ext cx="414337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ru-RU" sz="800" dirty="0" smtClean="0">
                <a:solidFill>
                  <a:schemeClr val="bg1"/>
                </a:solidFill>
              </a:rPr>
              <a:t>Высшая школа экономики, Москва</a:t>
            </a:r>
            <a:r>
              <a:rPr lang="ru-RU" sz="800" smtClean="0">
                <a:solidFill>
                  <a:schemeClr val="bg1"/>
                </a:solidFill>
              </a:rPr>
              <a:t>, </a:t>
            </a:r>
            <a:r>
              <a:rPr lang="ru-RU" sz="800" smtClean="0">
                <a:solidFill>
                  <a:schemeClr val="bg1"/>
                </a:solidFill>
              </a:rPr>
              <a:t>201</a:t>
            </a:r>
            <a:r>
              <a:rPr lang="en-US" sz="800" smtClean="0">
                <a:solidFill>
                  <a:schemeClr val="bg1"/>
                </a:solidFill>
              </a:rPr>
              <a:t>5</a:t>
            </a:r>
            <a:endParaRPr lang="en-US" sz="800" dirty="0" smtClean="0">
              <a:solidFill>
                <a:schemeClr val="bg1"/>
              </a:solidFill>
            </a:endParaRPr>
          </a:p>
          <a:p>
            <a:pPr eaLnBrk="1" hangingPunct="1">
              <a:spcBef>
                <a:spcPct val="20000"/>
              </a:spcBef>
            </a:pPr>
            <a:endParaRPr kumimoji="1" lang="ru-RU" sz="800" dirty="0">
              <a:solidFill>
                <a:schemeClr val="bg1"/>
              </a:solidFill>
              <a:latin typeface="Myriad Pro" charset="0"/>
            </a:endParaRPr>
          </a:p>
        </p:txBody>
      </p:sp>
      <p:sp>
        <p:nvSpPr>
          <p:cNvPr id="3075" name="Title 1"/>
          <p:cNvSpPr txBox="1">
            <a:spLocks/>
          </p:cNvSpPr>
          <p:nvPr/>
        </p:nvSpPr>
        <p:spPr bwMode="auto">
          <a:xfrm>
            <a:off x="1428750" y="428625"/>
            <a:ext cx="6748599" cy="41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ru-RU" sz="3200" dirty="0" smtClean="0">
                <a:solidFill>
                  <a:schemeClr val="bg1"/>
                </a:solidFill>
                <a:latin typeface="Myriad Pro" charset="0"/>
              </a:rPr>
              <a:t>Фильтрация «плохих» точек</a:t>
            </a:r>
            <a:endParaRPr lang="en-US" sz="3200" dirty="0">
              <a:solidFill>
                <a:schemeClr val="bg1"/>
              </a:solidFill>
              <a:latin typeface="Myriad Pro" charset="0"/>
            </a:endParaRPr>
          </a:p>
        </p:txBody>
      </p:sp>
      <p:sp>
        <p:nvSpPr>
          <p:cNvPr id="3079" name="Rectangle 9"/>
          <p:cNvSpPr>
            <a:spLocks noChangeArrowheads="1"/>
          </p:cNvSpPr>
          <p:nvPr/>
        </p:nvSpPr>
        <p:spPr bwMode="auto">
          <a:xfrm>
            <a:off x="7300913" y="2255838"/>
            <a:ext cx="67468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>
                <a:solidFill>
                  <a:srgbClr val="FFFFFF"/>
                </a:solidFill>
                <a:latin typeface="Myriad Pro" charset="0"/>
              </a:rPr>
              <a:t>фото</a:t>
            </a:r>
            <a:endParaRPr lang="en-US">
              <a:solidFill>
                <a:srgbClr val="FFFFFF"/>
              </a:solidFill>
            </a:endParaRPr>
          </a:p>
        </p:txBody>
      </p:sp>
      <p:sp>
        <p:nvSpPr>
          <p:cNvPr id="3081" name="Rectangle 11"/>
          <p:cNvSpPr>
            <a:spLocks noChangeArrowheads="1"/>
          </p:cNvSpPr>
          <p:nvPr/>
        </p:nvSpPr>
        <p:spPr bwMode="auto">
          <a:xfrm>
            <a:off x="7300913" y="5591175"/>
            <a:ext cx="67468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>
                <a:solidFill>
                  <a:srgbClr val="FFFFFF"/>
                </a:solidFill>
                <a:latin typeface="Myriad Pro" charset="0"/>
              </a:rPr>
              <a:t>фото</a:t>
            </a:r>
            <a:endParaRPr lang="en-US">
              <a:solidFill>
                <a:srgbClr val="FFFFFF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91754E1-C6F4-4EC7-8947-45DAE82B5988}" type="slidenum">
              <a:rPr lang="en-US" sz="2000" smtClean="0"/>
              <a:pPr>
                <a:defRPr/>
              </a:pPr>
              <a:t>13</a:t>
            </a:fld>
            <a:endParaRPr lang="en-US" sz="2000" dirty="0"/>
          </a:p>
        </p:txBody>
      </p:sp>
      <p:sp>
        <p:nvSpPr>
          <p:cNvPr id="3" name="AutoShape 2" descr="figure16644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734333" y="1375908"/>
            <a:ext cx="434512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003F82"/>
                </a:solidFill>
              </a:rPr>
              <a:t>Исключение точек</a:t>
            </a:r>
            <a:r>
              <a:rPr lang="en-US" dirty="0" smtClean="0">
                <a:solidFill>
                  <a:srgbClr val="003F82"/>
                </a:solidFill>
              </a:rPr>
              <a:t>, </a:t>
            </a:r>
            <a:r>
              <a:rPr lang="ru-RU" dirty="0" smtClean="0">
                <a:solidFill>
                  <a:srgbClr val="003F82"/>
                </a:solidFill>
              </a:rPr>
              <a:t>расположенных на границах объектов:</a:t>
            </a:r>
            <a:endParaRPr lang="ru-RU" dirty="0"/>
          </a:p>
        </p:txBody>
      </p:sp>
      <p:pic>
        <p:nvPicPr>
          <p:cNvPr id="22530" name="Picture 2" descr="http://habrastorage.org/storage/habraeffect/89/3b/893bdcc5c26d32535b9b1b27f28063b7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814" y="2107262"/>
            <a:ext cx="1962150" cy="723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532" name="Picture 4" descr="http://habrastorage.org/storage/habraeffect/9c/29/9c29814ed394481c582cd69fc8289c52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320" y="3113503"/>
            <a:ext cx="3514725" cy="790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534" name="Picture 6" descr="http://habrastorage.org/storage/habraeffect/83/de/83de423ffcaf7b5d6b2a82f9e85672d0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0427" y="4135165"/>
            <a:ext cx="762000" cy="276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536" name="Picture 8" descr="http://habrastorage.org/storage/habraeffect/01/78/01785ec8ecf029bec431e39848d86a9f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4419" y="5368146"/>
            <a:ext cx="1914525" cy="5810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1176381" y="4809624"/>
            <a:ext cx="434512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003F82"/>
                </a:solidFill>
              </a:rPr>
              <a:t>Не исключать, если: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466720" y="1409839"/>
            <a:ext cx="2372294" cy="4744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0523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ubtitle 2"/>
          <p:cNvSpPr txBox="1">
            <a:spLocks/>
          </p:cNvSpPr>
          <p:nvPr/>
        </p:nvSpPr>
        <p:spPr bwMode="auto">
          <a:xfrm>
            <a:off x="255588" y="6415088"/>
            <a:ext cx="414337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ru-RU" sz="800" dirty="0" smtClean="0">
                <a:solidFill>
                  <a:schemeClr val="bg1"/>
                </a:solidFill>
              </a:rPr>
              <a:t>Высшая школа экономики, Москва</a:t>
            </a:r>
            <a:r>
              <a:rPr lang="ru-RU" sz="800" smtClean="0">
                <a:solidFill>
                  <a:schemeClr val="bg1"/>
                </a:solidFill>
              </a:rPr>
              <a:t>, </a:t>
            </a:r>
            <a:r>
              <a:rPr lang="ru-RU" sz="800" smtClean="0">
                <a:solidFill>
                  <a:schemeClr val="bg1"/>
                </a:solidFill>
              </a:rPr>
              <a:t>201</a:t>
            </a:r>
            <a:r>
              <a:rPr lang="en-US" sz="800" smtClean="0">
                <a:solidFill>
                  <a:schemeClr val="bg1"/>
                </a:solidFill>
              </a:rPr>
              <a:t>5</a:t>
            </a:r>
            <a:endParaRPr lang="en-US" sz="800" dirty="0" smtClean="0">
              <a:solidFill>
                <a:schemeClr val="bg1"/>
              </a:solidFill>
            </a:endParaRPr>
          </a:p>
          <a:p>
            <a:pPr eaLnBrk="1" hangingPunct="1">
              <a:spcBef>
                <a:spcPct val="20000"/>
              </a:spcBef>
            </a:pPr>
            <a:endParaRPr kumimoji="1" lang="ru-RU" sz="800" dirty="0">
              <a:solidFill>
                <a:schemeClr val="bg1"/>
              </a:solidFill>
              <a:latin typeface="Myriad Pro" charset="0"/>
            </a:endParaRPr>
          </a:p>
        </p:txBody>
      </p:sp>
      <p:sp>
        <p:nvSpPr>
          <p:cNvPr id="3075" name="Title 1"/>
          <p:cNvSpPr txBox="1">
            <a:spLocks/>
          </p:cNvSpPr>
          <p:nvPr/>
        </p:nvSpPr>
        <p:spPr bwMode="auto">
          <a:xfrm>
            <a:off x="1428750" y="428625"/>
            <a:ext cx="6748599" cy="41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ru-RU" sz="3200" dirty="0" smtClean="0">
                <a:solidFill>
                  <a:schemeClr val="bg1"/>
                </a:solidFill>
                <a:latin typeface="Myriad Pro" charset="0"/>
              </a:rPr>
              <a:t>Определение ориентаций точек</a:t>
            </a:r>
            <a:endParaRPr lang="en-US" sz="3200" dirty="0">
              <a:solidFill>
                <a:schemeClr val="bg1"/>
              </a:solidFill>
              <a:latin typeface="Myriad Pro" charset="0"/>
            </a:endParaRPr>
          </a:p>
        </p:txBody>
      </p:sp>
      <p:sp>
        <p:nvSpPr>
          <p:cNvPr id="3079" name="Rectangle 9"/>
          <p:cNvSpPr>
            <a:spLocks noChangeArrowheads="1"/>
          </p:cNvSpPr>
          <p:nvPr/>
        </p:nvSpPr>
        <p:spPr bwMode="auto">
          <a:xfrm>
            <a:off x="7300913" y="2255838"/>
            <a:ext cx="67468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>
                <a:solidFill>
                  <a:srgbClr val="FFFFFF"/>
                </a:solidFill>
                <a:latin typeface="Myriad Pro" charset="0"/>
              </a:rPr>
              <a:t>фото</a:t>
            </a:r>
            <a:endParaRPr lang="en-US">
              <a:solidFill>
                <a:srgbClr val="FFFFFF"/>
              </a:solidFill>
            </a:endParaRPr>
          </a:p>
        </p:txBody>
      </p:sp>
      <p:sp>
        <p:nvSpPr>
          <p:cNvPr id="3081" name="Rectangle 11"/>
          <p:cNvSpPr>
            <a:spLocks noChangeArrowheads="1"/>
          </p:cNvSpPr>
          <p:nvPr/>
        </p:nvSpPr>
        <p:spPr bwMode="auto">
          <a:xfrm>
            <a:off x="7300913" y="5591175"/>
            <a:ext cx="67468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>
                <a:solidFill>
                  <a:srgbClr val="FFFFFF"/>
                </a:solidFill>
                <a:latin typeface="Myriad Pro" charset="0"/>
              </a:rPr>
              <a:t>фото</a:t>
            </a:r>
            <a:endParaRPr lang="en-US">
              <a:solidFill>
                <a:srgbClr val="FFFFFF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91754E1-C6F4-4EC7-8947-45DAE82B5988}" type="slidenum">
              <a:rPr lang="en-US" sz="2000" smtClean="0"/>
              <a:pPr>
                <a:defRPr/>
              </a:pPr>
              <a:t>14</a:t>
            </a:fld>
            <a:endParaRPr lang="en-US" sz="2000" dirty="0"/>
          </a:p>
        </p:txBody>
      </p:sp>
      <p:sp>
        <p:nvSpPr>
          <p:cNvPr id="3" name="AutoShape 2" descr="figure16644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4676775" y="1537385"/>
            <a:ext cx="434512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003F82"/>
                </a:solidFill>
              </a:rPr>
              <a:t>Формулы величины и направления градиента:</a:t>
            </a:r>
            <a:endParaRPr lang="ru-RU" dirty="0"/>
          </a:p>
        </p:txBody>
      </p:sp>
      <p:pic>
        <p:nvPicPr>
          <p:cNvPr id="24578" name="Picture 2" descr="http://www.aishack.in/static/img/tut/sift-orientation-window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888" y="2255838"/>
            <a:ext cx="4029075" cy="26384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9" name="Объект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30947633"/>
              </p:ext>
            </p:extLst>
          </p:nvPr>
        </p:nvGraphicFramePr>
        <p:xfrm>
          <a:off x="4676775" y="2255838"/>
          <a:ext cx="4010025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94" name="Equation" r:id="rId5" imgW="4013200" imgH="508000" progId="Equation.DSMT4">
                  <p:embed/>
                </p:oleObj>
              </mc:Choice>
              <mc:Fallback>
                <p:oleObj name="Equation" r:id="rId5" imgW="4013200" imgH="50800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76775" y="2255838"/>
                        <a:ext cx="4010025" cy="5048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4584" name="Picture 8" descr="http://www.aishack.in/static/img/tut/sift-orientation-histogram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6775" y="2980565"/>
            <a:ext cx="4085454" cy="27236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80505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ubtitle 2"/>
          <p:cNvSpPr txBox="1">
            <a:spLocks/>
          </p:cNvSpPr>
          <p:nvPr/>
        </p:nvSpPr>
        <p:spPr bwMode="auto">
          <a:xfrm>
            <a:off x="255588" y="6415088"/>
            <a:ext cx="414337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ru-RU" sz="800" dirty="0" smtClean="0">
                <a:solidFill>
                  <a:schemeClr val="bg1"/>
                </a:solidFill>
              </a:rPr>
              <a:t>Высшая школа экономики, Москва</a:t>
            </a:r>
            <a:r>
              <a:rPr lang="ru-RU" sz="800" smtClean="0">
                <a:solidFill>
                  <a:schemeClr val="bg1"/>
                </a:solidFill>
              </a:rPr>
              <a:t>, </a:t>
            </a:r>
            <a:r>
              <a:rPr lang="ru-RU" sz="800" smtClean="0">
                <a:solidFill>
                  <a:schemeClr val="bg1"/>
                </a:solidFill>
              </a:rPr>
              <a:t>201</a:t>
            </a:r>
            <a:r>
              <a:rPr lang="en-US" sz="800" smtClean="0">
                <a:solidFill>
                  <a:schemeClr val="bg1"/>
                </a:solidFill>
              </a:rPr>
              <a:t>5</a:t>
            </a:r>
            <a:endParaRPr lang="en-US" sz="800" dirty="0" smtClean="0">
              <a:solidFill>
                <a:schemeClr val="bg1"/>
              </a:solidFill>
            </a:endParaRPr>
          </a:p>
          <a:p>
            <a:pPr eaLnBrk="1" hangingPunct="1">
              <a:spcBef>
                <a:spcPct val="20000"/>
              </a:spcBef>
            </a:pPr>
            <a:endParaRPr kumimoji="1" lang="ru-RU" sz="800" dirty="0">
              <a:solidFill>
                <a:schemeClr val="bg1"/>
              </a:solidFill>
              <a:latin typeface="Myriad Pro" charset="0"/>
            </a:endParaRPr>
          </a:p>
        </p:txBody>
      </p:sp>
      <p:sp>
        <p:nvSpPr>
          <p:cNvPr id="3075" name="Title 1"/>
          <p:cNvSpPr txBox="1">
            <a:spLocks/>
          </p:cNvSpPr>
          <p:nvPr/>
        </p:nvSpPr>
        <p:spPr bwMode="auto">
          <a:xfrm>
            <a:off x="1428750" y="428625"/>
            <a:ext cx="6748599" cy="41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ru-RU" sz="3200" dirty="0" smtClean="0">
                <a:solidFill>
                  <a:schemeClr val="bg1"/>
                </a:solidFill>
                <a:latin typeface="Myriad Pro" charset="0"/>
              </a:rPr>
              <a:t>Построение дескрипторов</a:t>
            </a:r>
            <a:endParaRPr lang="en-US" sz="3200" dirty="0">
              <a:solidFill>
                <a:schemeClr val="bg1"/>
              </a:solidFill>
              <a:latin typeface="Myriad Pro" charset="0"/>
            </a:endParaRPr>
          </a:p>
        </p:txBody>
      </p:sp>
      <p:sp>
        <p:nvSpPr>
          <p:cNvPr id="3079" name="Rectangle 9"/>
          <p:cNvSpPr>
            <a:spLocks noChangeArrowheads="1"/>
          </p:cNvSpPr>
          <p:nvPr/>
        </p:nvSpPr>
        <p:spPr bwMode="auto">
          <a:xfrm>
            <a:off x="7300913" y="2255838"/>
            <a:ext cx="67468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>
                <a:solidFill>
                  <a:srgbClr val="FFFFFF"/>
                </a:solidFill>
                <a:latin typeface="Myriad Pro" charset="0"/>
              </a:rPr>
              <a:t>фото</a:t>
            </a:r>
            <a:endParaRPr lang="en-US">
              <a:solidFill>
                <a:srgbClr val="FFFFFF"/>
              </a:solidFill>
            </a:endParaRPr>
          </a:p>
        </p:txBody>
      </p:sp>
      <p:sp>
        <p:nvSpPr>
          <p:cNvPr id="3081" name="Rectangle 11"/>
          <p:cNvSpPr>
            <a:spLocks noChangeArrowheads="1"/>
          </p:cNvSpPr>
          <p:nvPr/>
        </p:nvSpPr>
        <p:spPr bwMode="auto">
          <a:xfrm>
            <a:off x="7300913" y="5591175"/>
            <a:ext cx="67468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>
                <a:solidFill>
                  <a:srgbClr val="FFFFFF"/>
                </a:solidFill>
                <a:latin typeface="Myriad Pro" charset="0"/>
              </a:rPr>
              <a:t>фото</a:t>
            </a:r>
            <a:endParaRPr lang="en-US">
              <a:solidFill>
                <a:srgbClr val="FFFFFF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91754E1-C6F4-4EC7-8947-45DAE82B5988}" type="slidenum">
              <a:rPr lang="en-US" sz="2000" smtClean="0"/>
              <a:pPr>
                <a:defRPr/>
              </a:pPr>
              <a:t>15</a:t>
            </a:fld>
            <a:endParaRPr lang="en-US" sz="2000" dirty="0"/>
          </a:p>
        </p:txBody>
      </p:sp>
      <p:sp>
        <p:nvSpPr>
          <p:cNvPr id="3" name="AutoShape 2" descr="figure16644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53449" y="1449388"/>
            <a:ext cx="5715000" cy="183832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85913" y="3532981"/>
            <a:ext cx="5715000" cy="2447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1816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ubtitle 2"/>
          <p:cNvSpPr txBox="1">
            <a:spLocks/>
          </p:cNvSpPr>
          <p:nvPr/>
        </p:nvSpPr>
        <p:spPr bwMode="auto">
          <a:xfrm>
            <a:off x="255588" y="6415088"/>
            <a:ext cx="414337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ru-RU" sz="800" dirty="0" smtClean="0">
                <a:solidFill>
                  <a:schemeClr val="bg1"/>
                </a:solidFill>
              </a:rPr>
              <a:t>Высшая школа экономики, Москва</a:t>
            </a:r>
            <a:r>
              <a:rPr lang="ru-RU" sz="800" smtClean="0">
                <a:solidFill>
                  <a:schemeClr val="bg1"/>
                </a:solidFill>
              </a:rPr>
              <a:t>, </a:t>
            </a:r>
            <a:r>
              <a:rPr lang="ru-RU" sz="800" smtClean="0">
                <a:solidFill>
                  <a:schemeClr val="bg1"/>
                </a:solidFill>
              </a:rPr>
              <a:t>201</a:t>
            </a:r>
            <a:r>
              <a:rPr lang="en-US" sz="800" smtClean="0">
                <a:solidFill>
                  <a:schemeClr val="bg1"/>
                </a:solidFill>
              </a:rPr>
              <a:t>5</a:t>
            </a:r>
            <a:endParaRPr lang="en-US" sz="800" dirty="0" smtClean="0">
              <a:solidFill>
                <a:schemeClr val="bg1"/>
              </a:solidFill>
            </a:endParaRPr>
          </a:p>
          <a:p>
            <a:pPr eaLnBrk="1" hangingPunct="1">
              <a:spcBef>
                <a:spcPct val="20000"/>
              </a:spcBef>
            </a:pPr>
            <a:endParaRPr kumimoji="1" lang="ru-RU" sz="800" dirty="0">
              <a:solidFill>
                <a:schemeClr val="bg1"/>
              </a:solidFill>
              <a:latin typeface="Myriad Pro" charset="0"/>
            </a:endParaRPr>
          </a:p>
        </p:txBody>
      </p:sp>
      <p:sp>
        <p:nvSpPr>
          <p:cNvPr id="3075" name="Title 1"/>
          <p:cNvSpPr txBox="1">
            <a:spLocks/>
          </p:cNvSpPr>
          <p:nvPr/>
        </p:nvSpPr>
        <p:spPr bwMode="auto">
          <a:xfrm>
            <a:off x="1428750" y="428625"/>
            <a:ext cx="6748599" cy="41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ru-RU" sz="3200" dirty="0" smtClean="0">
                <a:solidFill>
                  <a:schemeClr val="bg1"/>
                </a:solidFill>
                <a:latin typeface="Myriad Pro" charset="0"/>
              </a:rPr>
              <a:t>Построение дескрипторов</a:t>
            </a:r>
            <a:endParaRPr lang="en-US" sz="3200" dirty="0">
              <a:solidFill>
                <a:schemeClr val="bg1"/>
              </a:solidFill>
              <a:latin typeface="Myriad Pro" charset="0"/>
            </a:endParaRPr>
          </a:p>
        </p:txBody>
      </p:sp>
      <p:sp>
        <p:nvSpPr>
          <p:cNvPr id="3079" name="Rectangle 9"/>
          <p:cNvSpPr>
            <a:spLocks noChangeArrowheads="1"/>
          </p:cNvSpPr>
          <p:nvPr/>
        </p:nvSpPr>
        <p:spPr bwMode="auto">
          <a:xfrm>
            <a:off x="7300913" y="2255838"/>
            <a:ext cx="67468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>
                <a:solidFill>
                  <a:srgbClr val="FFFFFF"/>
                </a:solidFill>
                <a:latin typeface="Myriad Pro" charset="0"/>
              </a:rPr>
              <a:t>фото</a:t>
            </a:r>
            <a:endParaRPr lang="en-US">
              <a:solidFill>
                <a:srgbClr val="FFFFFF"/>
              </a:solidFill>
            </a:endParaRPr>
          </a:p>
        </p:txBody>
      </p:sp>
      <p:sp>
        <p:nvSpPr>
          <p:cNvPr id="3081" name="Rectangle 11"/>
          <p:cNvSpPr>
            <a:spLocks noChangeArrowheads="1"/>
          </p:cNvSpPr>
          <p:nvPr/>
        </p:nvSpPr>
        <p:spPr bwMode="auto">
          <a:xfrm>
            <a:off x="7300913" y="5591175"/>
            <a:ext cx="67468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>
                <a:solidFill>
                  <a:srgbClr val="FFFFFF"/>
                </a:solidFill>
                <a:latin typeface="Myriad Pro" charset="0"/>
              </a:rPr>
              <a:t>фото</a:t>
            </a:r>
            <a:endParaRPr lang="en-US">
              <a:solidFill>
                <a:srgbClr val="FFFFFF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91754E1-C6F4-4EC7-8947-45DAE82B5988}" type="slidenum">
              <a:rPr lang="en-US" sz="2000" smtClean="0"/>
              <a:pPr>
                <a:defRPr/>
              </a:pPr>
              <a:t>16</a:t>
            </a:fld>
            <a:endParaRPr lang="en-US" sz="2000" dirty="0"/>
          </a:p>
        </p:txBody>
      </p:sp>
      <p:sp>
        <p:nvSpPr>
          <p:cNvPr id="3" name="AutoShape 2" descr="figure16644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5602" name="Picture 2" descr="SIFT - calculating histograms of gradient orientation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5054" y="1389133"/>
            <a:ext cx="4127817" cy="15960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04" name="Picture 4" descr="SIFT - concatenating histograms from different squares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6992" y="3289231"/>
            <a:ext cx="5975844" cy="5175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827414" y="4125551"/>
            <a:ext cx="5715000" cy="180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6747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ubtitle 2"/>
          <p:cNvSpPr txBox="1">
            <a:spLocks/>
          </p:cNvSpPr>
          <p:nvPr/>
        </p:nvSpPr>
        <p:spPr bwMode="auto">
          <a:xfrm>
            <a:off x="255588" y="6415088"/>
            <a:ext cx="414337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ru-RU" sz="800" dirty="0" smtClean="0">
                <a:solidFill>
                  <a:schemeClr val="bg1"/>
                </a:solidFill>
              </a:rPr>
              <a:t>Высшая школа экономики, Москва</a:t>
            </a:r>
            <a:r>
              <a:rPr lang="ru-RU" sz="800" smtClean="0">
                <a:solidFill>
                  <a:schemeClr val="bg1"/>
                </a:solidFill>
              </a:rPr>
              <a:t>, </a:t>
            </a:r>
            <a:r>
              <a:rPr lang="ru-RU" sz="800" smtClean="0">
                <a:solidFill>
                  <a:schemeClr val="bg1"/>
                </a:solidFill>
              </a:rPr>
              <a:t>201</a:t>
            </a:r>
            <a:r>
              <a:rPr lang="en-US" sz="800" smtClean="0">
                <a:solidFill>
                  <a:schemeClr val="bg1"/>
                </a:solidFill>
              </a:rPr>
              <a:t>5</a:t>
            </a:r>
            <a:endParaRPr lang="en-US" sz="800" dirty="0" smtClean="0">
              <a:solidFill>
                <a:schemeClr val="bg1"/>
              </a:solidFill>
            </a:endParaRPr>
          </a:p>
          <a:p>
            <a:pPr eaLnBrk="1" hangingPunct="1">
              <a:spcBef>
                <a:spcPct val="20000"/>
              </a:spcBef>
            </a:pPr>
            <a:endParaRPr kumimoji="1" lang="ru-RU" sz="800" dirty="0">
              <a:solidFill>
                <a:schemeClr val="bg1"/>
              </a:solidFill>
              <a:latin typeface="Myriad Pro" charset="0"/>
            </a:endParaRPr>
          </a:p>
        </p:txBody>
      </p:sp>
      <p:sp>
        <p:nvSpPr>
          <p:cNvPr id="3075" name="Title 1"/>
          <p:cNvSpPr txBox="1">
            <a:spLocks/>
          </p:cNvSpPr>
          <p:nvPr/>
        </p:nvSpPr>
        <p:spPr bwMode="auto">
          <a:xfrm>
            <a:off x="1428750" y="428625"/>
            <a:ext cx="6748599" cy="41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ru-RU" sz="3200" dirty="0" smtClean="0">
                <a:solidFill>
                  <a:schemeClr val="bg1"/>
                </a:solidFill>
                <a:latin typeface="Myriad Pro" charset="0"/>
              </a:rPr>
              <a:t>Результат поиска характеристических точек</a:t>
            </a:r>
            <a:endParaRPr lang="en-US" sz="3200" dirty="0">
              <a:solidFill>
                <a:schemeClr val="bg1"/>
              </a:solidFill>
              <a:latin typeface="Myriad Pro" charset="0"/>
            </a:endParaRPr>
          </a:p>
        </p:txBody>
      </p:sp>
      <p:sp>
        <p:nvSpPr>
          <p:cNvPr id="3079" name="Rectangle 9"/>
          <p:cNvSpPr>
            <a:spLocks noChangeArrowheads="1"/>
          </p:cNvSpPr>
          <p:nvPr/>
        </p:nvSpPr>
        <p:spPr bwMode="auto">
          <a:xfrm>
            <a:off x="7300913" y="2255838"/>
            <a:ext cx="67468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>
                <a:solidFill>
                  <a:srgbClr val="FFFFFF"/>
                </a:solidFill>
                <a:latin typeface="Myriad Pro" charset="0"/>
              </a:rPr>
              <a:t>фото</a:t>
            </a:r>
            <a:endParaRPr lang="en-US">
              <a:solidFill>
                <a:srgbClr val="FFFFFF"/>
              </a:solidFill>
            </a:endParaRPr>
          </a:p>
        </p:txBody>
      </p:sp>
      <p:sp>
        <p:nvSpPr>
          <p:cNvPr id="3081" name="Rectangle 11"/>
          <p:cNvSpPr>
            <a:spLocks noChangeArrowheads="1"/>
          </p:cNvSpPr>
          <p:nvPr/>
        </p:nvSpPr>
        <p:spPr bwMode="auto">
          <a:xfrm>
            <a:off x="7300913" y="5591175"/>
            <a:ext cx="67468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>
                <a:solidFill>
                  <a:srgbClr val="FFFFFF"/>
                </a:solidFill>
                <a:latin typeface="Myriad Pro" charset="0"/>
              </a:rPr>
              <a:t>фото</a:t>
            </a:r>
            <a:endParaRPr lang="en-US">
              <a:solidFill>
                <a:srgbClr val="FFFFFF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91754E1-C6F4-4EC7-8947-45DAE82B5988}" type="slidenum">
              <a:rPr lang="en-US" sz="2000" smtClean="0"/>
              <a:pPr>
                <a:defRPr/>
              </a:pPr>
              <a:t>17</a:t>
            </a:fld>
            <a:endParaRPr lang="en-US" sz="2000" dirty="0"/>
          </a:p>
        </p:txBody>
      </p:sp>
      <p:sp>
        <p:nvSpPr>
          <p:cNvPr id="3" name="AutoShape 2" descr="figure16644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6262" y="1428750"/>
            <a:ext cx="7991475" cy="4162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8071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ubtitle 2"/>
          <p:cNvSpPr txBox="1">
            <a:spLocks/>
          </p:cNvSpPr>
          <p:nvPr/>
        </p:nvSpPr>
        <p:spPr bwMode="auto">
          <a:xfrm>
            <a:off x="255588" y="6415088"/>
            <a:ext cx="414337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ru-RU" sz="800" dirty="0" smtClean="0">
                <a:solidFill>
                  <a:schemeClr val="bg1"/>
                </a:solidFill>
              </a:rPr>
              <a:t>Высшая школа экономики, Москва</a:t>
            </a:r>
            <a:r>
              <a:rPr lang="ru-RU" sz="800" smtClean="0">
                <a:solidFill>
                  <a:schemeClr val="bg1"/>
                </a:solidFill>
              </a:rPr>
              <a:t>, </a:t>
            </a:r>
            <a:r>
              <a:rPr lang="ru-RU" sz="800" smtClean="0">
                <a:solidFill>
                  <a:schemeClr val="bg1"/>
                </a:solidFill>
              </a:rPr>
              <a:t>201</a:t>
            </a:r>
            <a:r>
              <a:rPr lang="en-US" sz="800" smtClean="0">
                <a:solidFill>
                  <a:schemeClr val="bg1"/>
                </a:solidFill>
              </a:rPr>
              <a:t>5</a:t>
            </a:r>
            <a:endParaRPr lang="en-US" sz="800" dirty="0" smtClean="0">
              <a:solidFill>
                <a:schemeClr val="bg1"/>
              </a:solidFill>
            </a:endParaRPr>
          </a:p>
          <a:p>
            <a:pPr eaLnBrk="1" hangingPunct="1">
              <a:spcBef>
                <a:spcPct val="20000"/>
              </a:spcBef>
            </a:pPr>
            <a:endParaRPr kumimoji="1" lang="ru-RU" sz="800" dirty="0">
              <a:solidFill>
                <a:schemeClr val="bg1"/>
              </a:solidFill>
              <a:latin typeface="Myriad Pro" charset="0"/>
            </a:endParaRPr>
          </a:p>
        </p:txBody>
      </p:sp>
      <p:sp>
        <p:nvSpPr>
          <p:cNvPr id="3075" name="Title 1"/>
          <p:cNvSpPr txBox="1">
            <a:spLocks/>
          </p:cNvSpPr>
          <p:nvPr/>
        </p:nvSpPr>
        <p:spPr bwMode="auto">
          <a:xfrm>
            <a:off x="1428750" y="428625"/>
            <a:ext cx="6748599" cy="41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ru-RU" sz="3200" dirty="0" smtClean="0">
                <a:solidFill>
                  <a:schemeClr val="bg1"/>
                </a:solidFill>
                <a:latin typeface="Myriad Pro" charset="0"/>
              </a:rPr>
              <a:t>Сопоставление дескрипторов точек</a:t>
            </a:r>
            <a:endParaRPr lang="en-US" sz="3200" dirty="0">
              <a:solidFill>
                <a:schemeClr val="bg1"/>
              </a:solidFill>
              <a:latin typeface="Myriad Pro" charset="0"/>
            </a:endParaRPr>
          </a:p>
        </p:txBody>
      </p:sp>
      <p:sp>
        <p:nvSpPr>
          <p:cNvPr id="3079" name="Rectangle 9"/>
          <p:cNvSpPr>
            <a:spLocks noChangeArrowheads="1"/>
          </p:cNvSpPr>
          <p:nvPr/>
        </p:nvSpPr>
        <p:spPr bwMode="auto">
          <a:xfrm>
            <a:off x="7300913" y="2255838"/>
            <a:ext cx="67468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>
                <a:solidFill>
                  <a:srgbClr val="FFFFFF"/>
                </a:solidFill>
                <a:latin typeface="Myriad Pro" charset="0"/>
              </a:rPr>
              <a:t>фото</a:t>
            </a:r>
            <a:endParaRPr lang="en-US">
              <a:solidFill>
                <a:srgbClr val="FFFFFF"/>
              </a:solidFill>
            </a:endParaRPr>
          </a:p>
        </p:txBody>
      </p:sp>
      <p:sp>
        <p:nvSpPr>
          <p:cNvPr id="3081" name="Rectangle 11"/>
          <p:cNvSpPr>
            <a:spLocks noChangeArrowheads="1"/>
          </p:cNvSpPr>
          <p:nvPr/>
        </p:nvSpPr>
        <p:spPr bwMode="auto">
          <a:xfrm>
            <a:off x="7300913" y="5591175"/>
            <a:ext cx="67468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>
                <a:solidFill>
                  <a:srgbClr val="FFFFFF"/>
                </a:solidFill>
                <a:latin typeface="Myriad Pro" charset="0"/>
              </a:rPr>
              <a:t>фото</a:t>
            </a:r>
            <a:endParaRPr lang="en-US">
              <a:solidFill>
                <a:srgbClr val="FFFFFF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91754E1-C6F4-4EC7-8947-45DAE82B5988}" type="slidenum">
              <a:rPr lang="en-US" sz="2000" smtClean="0"/>
              <a:pPr>
                <a:defRPr/>
              </a:pPr>
              <a:t>18</a:t>
            </a:fld>
            <a:endParaRPr lang="en-US" sz="2000" dirty="0"/>
          </a:p>
        </p:txBody>
      </p:sp>
      <p:sp>
        <p:nvSpPr>
          <p:cNvPr id="3" name="AutoShape 2" descr="figure16644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44553" y="1406419"/>
            <a:ext cx="5072312" cy="2438611"/>
          </a:xfrm>
          <a:prstGeom prst="rect">
            <a:avLst/>
          </a:prstGeom>
        </p:spPr>
      </p:pic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3240348" y="4098454"/>
            <a:ext cx="11104423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7" name="Объект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62932356"/>
              </p:ext>
            </p:extLst>
          </p:nvPr>
        </p:nvGraphicFramePr>
        <p:xfrm>
          <a:off x="3240349" y="4098455"/>
          <a:ext cx="2449336" cy="841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67" name="Equation" r:id="rId6" imgW="1244600" imgH="431800" progId="Equation.DSMT4">
                  <p:embed/>
                </p:oleObj>
              </mc:Choice>
              <mc:Fallback>
                <p:oleObj name="Equation" r:id="rId6" imgW="1244600" imgH="431800" progId="Equation.DSMT4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40349" y="4098455"/>
                        <a:ext cx="2449336" cy="8413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Прямоугольник 14"/>
          <p:cNvSpPr/>
          <p:nvPr/>
        </p:nvSpPr>
        <p:spPr>
          <a:xfrm>
            <a:off x="1001420" y="5292032"/>
            <a:ext cx="793839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003F82"/>
                </a:solidFill>
              </a:rPr>
              <a:t>Если</a:t>
            </a:r>
            <a:r>
              <a:rPr lang="en-US" dirty="0" smtClean="0">
                <a:solidFill>
                  <a:srgbClr val="003F82"/>
                </a:solidFill>
              </a:rPr>
              <a:t>                                                      =&gt; </a:t>
            </a:r>
            <a:r>
              <a:rPr lang="ru-RU" dirty="0" smtClean="0">
                <a:solidFill>
                  <a:srgbClr val="003F82"/>
                </a:solidFill>
              </a:rPr>
              <a:t>точки сопоставлены верно </a:t>
            </a:r>
            <a:endParaRPr lang="ru-RU" dirty="0"/>
          </a:p>
        </p:txBody>
      </p:sp>
      <p:graphicFrame>
        <p:nvGraphicFramePr>
          <p:cNvPr id="16" name="Объект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66525426"/>
              </p:ext>
            </p:extLst>
          </p:nvPr>
        </p:nvGraphicFramePr>
        <p:xfrm>
          <a:off x="1759301" y="5288029"/>
          <a:ext cx="3149600" cy="446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68" name="Equation" r:id="rId8" imgW="1600200" imgH="228600" progId="Equation.DSMT4">
                  <p:embed/>
                </p:oleObj>
              </mc:Choice>
              <mc:Fallback>
                <p:oleObj name="Equation" r:id="rId8" imgW="1600200" imgH="2286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59301" y="5288029"/>
                        <a:ext cx="3149600" cy="4460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09812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ubtitle 2"/>
          <p:cNvSpPr txBox="1">
            <a:spLocks/>
          </p:cNvSpPr>
          <p:nvPr/>
        </p:nvSpPr>
        <p:spPr bwMode="auto">
          <a:xfrm>
            <a:off x="255588" y="6415088"/>
            <a:ext cx="414337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ru-RU" sz="800" dirty="0" smtClean="0">
                <a:solidFill>
                  <a:schemeClr val="bg1"/>
                </a:solidFill>
              </a:rPr>
              <a:t>Высшая школа экономики, Москва</a:t>
            </a:r>
            <a:r>
              <a:rPr lang="ru-RU" sz="800" smtClean="0">
                <a:solidFill>
                  <a:schemeClr val="bg1"/>
                </a:solidFill>
              </a:rPr>
              <a:t>, </a:t>
            </a:r>
            <a:r>
              <a:rPr lang="ru-RU" sz="800" smtClean="0">
                <a:solidFill>
                  <a:schemeClr val="bg1"/>
                </a:solidFill>
              </a:rPr>
              <a:t>201</a:t>
            </a:r>
            <a:r>
              <a:rPr lang="en-US" sz="800" smtClean="0">
                <a:solidFill>
                  <a:schemeClr val="bg1"/>
                </a:solidFill>
              </a:rPr>
              <a:t>5</a:t>
            </a:r>
            <a:endParaRPr lang="en-US" sz="800" dirty="0" smtClean="0">
              <a:solidFill>
                <a:schemeClr val="bg1"/>
              </a:solidFill>
            </a:endParaRPr>
          </a:p>
          <a:p>
            <a:pPr eaLnBrk="1" hangingPunct="1">
              <a:spcBef>
                <a:spcPct val="20000"/>
              </a:spcBef>
            </a:pPr>
            <a:endParaRPr kumimoji="1" lang="ru-RU" sz="800" dirty="0">
              <a:solidFill>
                <a:schemeClr val="bg1"/>
              </a:solidFill>
              <a:latin typeface="Myriad Pro" charset="0"/>
            </a:endParaRPr>
          </a:p>
        </p:txBody>
      </p:sp>
      <p:sp>
        <p:nvSpPr>
          <p:cNvPr id="3075" name="Title 1"/>
          <p:cNvSpPr txBox="1">
            <a:spLocks/>
          </p:cNvSpPr>
          <p:nvPr/>
        </p:nvSpPr>
        <p:spPr bwMode="auto">
          <a:xfrm>
            <a:off x="1428750" y="428625"/>
            <a:ext cx="6748599" cy="41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ru-RU" sz="3200" dirty="0" smtClean="0">
                <a:solidFill>
                  <a:schemeClr val="bg1"/>
                </a:solidFill>
                <a:latin typeface="Myriad Pro" charset="0"/>
              </a:rPr>
              <a:t>Результат</a:t>
            </a:r>
            <a:r>
              <a:rPr lang="en-US" sz="3200" dirty="0" smtClean="0">
                <a:solidFill>
                  <a:schemeClr val="bg1"/>
                </a:solidFill>
                <a:latin typeface="Myriad Pro" charset="0"/>
              </a:rPr>
              <a:t> </a:t>
            </a:r>
            <a:r>
              <a:rPr lang="ru-RU" sz="3200" dirty="0" smtClean="0">
                <a:solidFill>
                  <a:schemeClr val="bg1"/>
                </a:solidFill>
                <a:latin typeface="Myriad Pro" charset="0"/>
              </a:rPr>
              <a:t>сопоставления точек </a:t>
            </a:r>
            <a:endParaRPr lang="en-US" sz="3200" dirty="0">
              <a:solidFill>
                <a:schemeClr val="bg1"/>
              </a:solidFill>
              <a:latin typeface="Myriad Pro" charset="0"/>
            </a:endParaRPr>
          </a:p>
        </p:txBody>
      </p:sp>
      <p:sp>
        <p:nvSpPr>
          <p:cNvPr id="3079" name="Rectangle 9"/>
          <p:cNvSpPr>
            <a:spLocks noChangeArrowheads="1"/>
          </p:cNvSpPr>
          <p:nvPr/>
        </p:nvSpPr>
        <p:spPr bwMode="auto">
          <a:xfrm>
            <a:off x="7300913" y="2255838"/>
            <a:ext cx="67468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>
                <a:solidFill>
                  <a:srgbClr val="FFFFFF"/>
                </a:solidFill>
                <a:latin typeface="Myriad Pro" charset="0"/>
              </a:rPr>
              <a:t>фото</a:t>
            </a:r>
            <a:endParaRPr lang="en-US">
              <a:solidFill>
                <a:srgbClr val="FFFFFF"/>
              </a:solidFill>
            </a:endParaRPr>
          </a:p>
        </p:txBody>
      </p:sp>
      <p:sp>
        <p:nvSpPr>
          <p:cNvPr id="3081" name="Rectangle 11"/>
          <p:cNvSpPr>
            <a:spLocks noChangeArrowheads="1"/>
          </p:cNvSpPr>
          <p:nvPr/>
        </p:nvSpPr>
        <p:spPr bwMode="auto">
          <a:xfrm>
            <a:off x="7300913" y="5591175"/>
            <a:ext cx="67468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>
                <a:solidFill>
                  <a:srgbClr val="FFFFFF"/>
                </a:solidFill>
                <a:latin typeface="Myriad Pro" charset="0"/>
              </a:rPr>
              <a:t>фото</a:t>
            </a:r>
            <a:endParaRPr lang="en-US">
              <a:solidFill>
                <a:srgbClr val="FFFFFF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91754E1-C6F4-4EC7-8947-45DAE82B5988}" type="slidenum">
              <a:rPr lang="en-US" sz="2000" smtClean="0"/>
              <a:pPr>
                <a:defRPr/>
              </a:pPr>
              <a:t>19</a:t>
            </a:fld>
            <a:endParaRPr lang="en-US" sz="2000" dirty="0"/>
          </a:p>
        </p:txBody>
      </p:sp>
      <p:sp>
        <p:nvSpPr>
          <p:cNvPr id="3" name="AutoShape 2" descr="figure16644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3240348" y="4098454"/>
            <a:ext cx="11104423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0649" y="1447800"/>
            <a:ext cx="7924800" cy="4143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9010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ubtitle 2"/>
          <p:cNvSpPr txBox="1">
            <a:spLocks/>
          </p:cNvSpPr>
          <p:nvPr/>
        </p:nvSpPr>
        <p:spPr bwMode="auto">
          <a:xfrm>
            <a:off x="255588" y="6415088"/>
            <a:ext cx="414337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ru-RU" sz="800" dirty="0" smtClean="0">
                <a:solidFill>
                  <a:schemeClr val="bg1"/>
                </a:solidFill>
              </a:rPr>
              <a:t>Высшая школа экономики, Москва, </a:t>
            </a:r>
            <a:r>
              <a:rPr lang="ru-RU" sz="800" dirty="0" smtClean="0">
                <a:solidFill>
                  <a:schemeClr val="bg1"/>
                </a:solidFill>
              </a:rPr>
              <a:t>201</a:t>
            </a:r>
            <a:r>
              <a:rPr lang="en-US" sz="800" dirty="0" smtClean="0">
                <a:solidFill>
                  <a:schemeClr val="bg1"/>
                </a:solidFill>
              </a:rPr>
              <a:t>5</a:t>
            </a:r>
            <a:endParaRPr lang="en-US" sz="800" dirty="0" smtClean="0">
              <a:solidFill>
                <a:schemeClr val="bg1"/>
              </a:solidFill>
            </a:endParaRPr>
          </a:p>
          <a:p>
            <a:pPr eaLnBrk="1" hangingPunct="1">
              <a:spcBef>
                <a:spcPct val="20000"/>
              </a:spcBef>
            </a:pPr>
            <a:endParaRPr kumimoji="1" lang="ru-RU" sz="800" dirty="0">
              <a:solidFill>
                <a:schemeClr val="bg1"/>
              </a:solidFill>
              <a:latin typeface="Myriad Pro" charset="0"/>
            </a:endParaRPr>
          </a:p>
        </p:txBody>
      </p:sp>
      <p:sp>
        <p:nvSpPr>
          <p:cNvPr id="3075" name="Title 1"/>
          <p:cNvSpPr txBox="1">
            <a:spLocks/>
          </p:cNvSpPr>
          <p:nvPr/>
        </p:nvSpPr>
        <p:spPr bwMode="auto">
          <a:xfrm>
            <a:off x="1428750" y="428625"/>
            <a:ext cx="4749859" cy="41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ru-RU" sz="3200" dirty="0" smtClean="0">
                <a:solidFill>
                  <a:schemeClr val="bg1"/>
                </a:solidFill>
                <a:latin typeface="Myriad Pro" charset="0"/>
              </a:rPr>
              <a:t>Актуальность работы</a:t>
            </a:r>
            <a:endParaRPr lang="en-US" sz="3200" dirty="0">
              <a:solidFill>
                <a:schemeClr val="bg1"/>
              </a:solidFill>
              <a:latin typeface="Myriad Pro" charset="0"/>
            </a:endParaRPr>
          </a:p>
        </p:txBody>
      </p:sp>
      <p:sp>
        <p:nvSpPr>
          <p:cNvPr id="3079" name="Rectangle 9"/>
          <p:cNvSpPr>
            <a:spLocks noChangeArrowheads="1"/>
          </p:cNvSpPr>
          <p:nvPr/>
        </p:nvSpPr>
        <p:spPr bwMode="auto">
          <a:xfrm>
            <a:off x="7300913" y="2255838"/>
            <a:ext cx="67468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>
                <a:solidFill>
                  <a:srgbClr val="FFFFFF"/>
                </a:solidFill>
                <a:latin typeface="Myriad Pro" charset="0"/>
              </a:rPr>
              <a:t>фото</a:t>
            </a:r>
            <a:endParaRPr lang="en-US">
              <a:solidFill>
                <a:srgbClr val="FFFFFF"/>
              </a:solidFill>
            </a:endParaRPr>
          </a:p>
        </p:txBody>
      </p:sp>
      <p:sp>
        <p:nvSpPr>
          <p:cNvPr id="3080" name="Rectangle 10"/>
          <p:cNvSpPr>
            <a:spLocks noChangeArrowheads="1"/>
          </p:cNvSpPr>
          <p:nvPr/>
        </p:nvSpPr>
        <p:spPr bwMode="auto">
          <a:xfrm>
            <a:off x="7300913" y="3967163"/>
            <a:ext cx="67468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>
                <a:solidFill>
                  <a:srgbClr val="FFFFFF"/>
                </a:solidFill>
                <a:latin typeface="Myriad Pro" charset="0"/>
              </a:rPr>
              <a:t>фото</a:t>
            </a:r>
            <a:endParaRPr lang="en-US">
              <a:solidFill>
                <a:srgbClr val="FFFFFF"/>
              </a:solidFill>
            </a:endParaRPr>
          </a:p>
        </p:txBody>
      </p:sp>
      <p:sp>
        <p:nvSpPr>
          <p:cNvPr id="3081" name="Rectangle 11"/>
          <p:cNvSpPr>
            <a:spLocks noChangeArrowheads="1"/>
          </p:cNvSpPr>
          <p:nvPr/>
        </p:nvSpPr>
        <p:spPr bwMode="auto">
          <a:xfrm>
            <a:off x="7300913" y="5591175"/>
            <a:ext cx="67468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>
                <a:solidFill>
                  <a:srgbClr val="FFFFFF"/>
                </a:solidFill>
                <a:latin typeface="Myriad Pro" charset="0"/>
              </a:rPr>
              <a:t>фото</a:t>
            </a:r>
            <a:endParaRPr lang="en-US">
              <a:solidFill>
                <a:srgbClr val="FFFFFF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91754E1-C6F4-4EC7-8947-45DAE82B5988}" type="slidenum">
              <a:rPr lang="en-US" sz="2000" smtClean="0"/>
              <a:pPr>
                <a:defRPr/>
              </a:pPr>
              <a:t>2</a:t>
            </a:fld>
            <a:endParaRPr lang="en-US" sz="2000" dirty="0"/>
          </a:p>
        </p:txBody>
      </p:sp>
      <p:sp>
        <p:nvSpPr>
          <p:cNvPr id="3" name="AutoShape 2" descr="figure16644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2292" name="Picture 4" descr="http://habrastorage.org/getpro/habr/post_images/c26/096/e14/c26096e142897e64920f56f86d829c8d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337" y="1323437"/>
            <a:ext cx="3401876" cy="1922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90814" y="1443700"/>
            <a:ext cx="2435600" cy="1865313"/>
          </a:xfrm>
          <a:prstGeom prst="rect">
            <a:avLst/>
          </a:prstGeom>
        </p:spPr>
      </p:pic>
      <p:pic>
        <p:nvPicPr>
          <p:cNvPr id="12294" name="Picture 6" descr="http://www.openimaj.org/images/barack-detected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839" y="3307801"/>
            <a:ext cx="3430064" cy="15542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6" name="Picture 8" descr="http://cvlab.epfl.ch/files/content/sites/cvlab2/files/research/detect/ldahash/venice_cal_zoom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8963" y="3422187"/>
            <a:ext cx="4219303" cy="2762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8" name="Picture 10" descr="http://www.andol.info/wp-content/uploads/2011/12/sift-hand-detection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111" y="4924354"/>
            <a:ext cx="3502102" cy="14182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ubtitle 2"/>
          <p:cNvSpPr txBox="1">
            <a:spLocks/>
          </p:cNvSpPr>
          <p:nvPr/>
        </p:nvSpPr>
        <p:spPr bwMode="auto">
          <a:xfrm>
            <a:off x="255588" y="6415088"/>
            <a:ext cx="414337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ru-RU" sz="800" dirty="0" smtClean="0">
                <a:solidFill>
                  <a:schemeClr val="bg1"/>
                </a:solidFill>
              </a:rPr>
              <a:t>Высшая школа экономики, Москва</a:t>
            </a:r>
            <a:r>
              <a:rPr lang="ru-RU" sz="800" smtClean="0">
                <a:solidFill>
                  <a:schemeClr val="bg1"/>
                </a:solidFill>
              </a:rPr>
              <a:t>, </a:t>
            </a:r>
            <a:r>
              <a:rPr lang="ru-RU" sz="800" smtClean="0">
                <a:solidFill>
                  <a:schemeClr val="bg1"/>
                </a:solidFill>
              </a:rPr>
              <a:t>201</a:t>
            </a:r>
            <a:r>
              <a:rPr lang="en-US" sz="800" smtClean="0">
                <a:solidFill>
                  <a:schemeClr val="bg1"/>
                </a:solidFill>
              </a:rPr>
              <a:t>5</a:t>
            </a:r>
            <a:endParaRPr lang="en-US" sz="800" dirty="0" smtClean="0">
              <a:solidFill>
                <a:schemeClr val="bg1"/>
              </a:solidFill>
            </a:endParaRPr>
          </a:p>
          <a:p>
            <a:pPr eaLnBrk="1" hangingPunct="1">
              <a:spcBef>
                <a:spcPct val="20000"/>
              </a:spcBef>
            </a:pPr>
            <a:endParaRPr kumimoji="1" lang="ru-RU" sz="800" dirty="0">
              <a:solidFill>
                <a:schemeClr val="bg1"/>
              </a:solidFill>
              <a:latin typeface="Myriad Pro" charset="0"/>
            </a:endParaRPr>
          </a:p>
        </p:txBody>
      </p:sp>
      <p:sp>
        <p:nvSpPr>
          <p:cNvPr id="3075" name="Title 1"/>
          <p:cNvSpPr txBox="1">
            <a:spLocks/>
          </p:cNvSpPr>
          <p:nvPr/>
        </p:nvSpPr>
        <p:spPr bwMode="auto">
          <a:xfrm>
            <a:off x="1428750" y="428625"/>
            <a:ext cx="6748599" cy="41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ru-RU" sz="3200" dirty="0" smtClean="0">
                <a:solidFill>
                  <a:schemeClr val="bg1"/>
                </a:solidFill>
                <a:latin typeface="Myriad Pro" charset="0"/>
              </a:rPr>
              <a:t>Алгоритм </a:t>
            </a:r>
            <a:r>
              <a:rPr lang="en-US" sz="3200" dirty="0" smtClean="0">
                <a:solidFill>
                  <a:schemeClr val="bg1"/>
                </a:solidFill>
                <a:latin typeface="Myriad Pro" charset="0"/>
              </a:rPr>
              <a:t>RANSAC</a:t>
            </a:r>
            <a:endParaRPr lang="en-US" sz="3200" dirty="0">
              <a:solidFill>
                <a:schemeClr val="bg1"/>
              </a:solidFill>
              <a:latin typeface="Myriad Pro" charset="0"/>
            </a:endParaRPr>
          </a:p>
        </p:txBody>
      </p:sp>
      <p:sp>
        <p:nvSpPr>
          <p:cNvPr id="3079" name="Rectangle 9"/>
          <p:cNvSpPr>
            <a:spLocks noChangeArrowheads="1"/>
          </p:cNvSpPr>
          <p:nvPr/>
        </p:nvSpPr>
        <p:spPr bwMode="auto">
          <a:xfrm>
            <a:off x="7300913" y="2255838"/>
            <a:ext cx="67468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>
                <a:solidFill>
                  <a:srgbClr val="FFFFFF"/>
                </a:solidFill>
                <a:latin typeface="Myriad Pro" charset="0"/>
              </a:rPr>
              <a:t>фото</a:t>
            </a:r>
            <a:endParaRPr lang="en-US">
              <a:solidFill>
                <a:srgbClr val="FFFFFF"/>
              </a:solidFill>
            </a:endParaRPr>
          </a:p>
        </p:txBody>
      </p:sp>
      <p:sp>
        <p:nvSpPr>
          <p:cNvPr id="3081" name="Rectangle 11"/>
          <p:cNvSpPr>
            <a:spLocks noChangeArrowheads="1"/>
          </p:cNvSpPr>
          <p:nvPr/>
        </p:nvSpPr>
        <p:spPr bwMode="auto">
          <a:xfrm>
            <a:off x="7300913" y="5591175"/>
            <a:ext cx="67468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>
                <a:solidFill>
                  <a:srgbClr val="FFFFFF"/>
                </a:solidFill>
                <a:latin typeface="Myriad Pro" charset="0"/>
              </a:rPr>
              <a:t>фото</a:t>
            </a:r>
            <a:endParaRPr lang="en-US">
              <a:solidFill>
                <a:srgbClr val="FFFFFF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91754E1-C6F4-4EC7-8947-45DAE82B5988}" type="slidenum">
              <a:rPr lang="en-US" sz="2000" smtClean="0"/>
              <a:pPr>
                <a:defRPr/>
              </a:pPr>
              <a:t>20</a:t>
            </a:fld>
            <a:endParaRPr lang="en-US" sz="2000" dirty="0"/>
          </a:p>
        </p:txBody>
      </p:sp>
      <p:sp>
        <p:nvSpPr>
          <p:cNvPr id="3" name="AutoShape 2" descr="figure16644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3240348" y="4098454"/>
            <a:ext cx="11104423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2496" y="1574006"/>
            <a:ext cx="6743700" cy="3819525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547902" y="1366431"/>
            <a:ext cx="457451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solidFill>
                  <a:srgbClr val="003F82"/>
                </a:solidFill>
              </a:rPr>
              <a:t>RANSAC – </a:t>
            </a:r>
            <a:r>
              <a:rPr lang="en-US" dirty="0" err="1" smtClean="0">
                <a:solidFill>
                  <a:srgbClr val="003F82"/>
                </a:solidFill>
              </a:rPr>
              <a:t>RAndom</a:t>
            </a:r>
            <a:r>
              <a:rPr lang="en-US" dirty="0" smtClean="0">
                <a:solidFill>
                  <a:srgbClr val="003F82"/>
                </a:solidFill>
              </a:rPr>
              <a:t> </a:t>
            </a:r>
            <a:r>
              <a:rPr lang="en-US" dirty="0" err="1" smtClean="0">
                <a:solidFill>
                  <a:srgbClr val="003F82"/>
                </a:solidFill>
              </a:rPr>
              <a:t>SAmple</a:t>
            </a:r>
            <a:r>
              <a:rPr lang="en-US" dirty="0" smtClean="0">
                <a:solidFill>
                  <a:srgbClr val="003F82"/>
                </a:solidFill>
              </a:rPr>
              <a:t> Consensus (</a:t>
            </a:r>
            <a:r>
              <a:rPr lang="en-US" dirty="0" err="1" smtClean="0">
                <a:solidFill>
                  <a:srgbClr val="003F82"/>
                </a:solidFill>
              </a:rPr>
              <a:t>Fischler</a:t>
            </a:r>
            <a:r>
              <a:rPr lang="en-US" dirty="0" smtClean="0">
                <a:solidFill>
                  <a:srgbClr val="003F82"/>
                </a:solidFill>
              </a:rPr>
              <a:t> </a:t>
            </a:r>
            <a:r>
              <a:rPr lang="en-US" dirty="0">
                <a:solidFill>
                  <a:srgbClr val="003F82"/>
                </a:solidFill>
              </a:rPr>
              <a:t>and </a:t>
            </a:r>
            <a:r>
              <a:rPr lang="en-US" dirty="0" err="1" smtClean="0">
                <a:solidFill>
                  <a:srgbClr val="003F82"/>
                </a:solidFill>
              </a:rPr>
              <a:t>Bolles</a:t>
            </a:r>
            <a:r>
              <a:rPr lang="en-US" dirty="0" smtClean="0">
                <a:solidFill>
                  <a:srgbClr val="003F82"/>
                </a:solidFill>
              </a:rPr>
              <a:t>, 1981)</a:t>
            </a:r>
            <a:endParaRPr lang="ru-RU" dirty="0">
              <a:solidFill>
                <a:srgbClr val="003F8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6952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ubtitle 2"/>
          <p:cNvSpPr txBox="1">
            <a:spLocks/>
          </p:cNvSpPr>
          <p:nvPr/>
        </p:nvSpPr>
        <p:spPr bwMode="auto">
          <a:xfrm>
            <a:off x="255588" y="6415088"/>
            <a:ext cx="414337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ru-RU" sz="800" dirty="0" smtClean="0">
                <a:solidFill>
                  <a:schemeClr val="bg1"/>
                </a:solidFill>
              </a:rPr>
              <a:t>Высшая школа экономики, Москва</a:t>
            </a:r>
            <a:r>
              <a:rPr lang="ru-RU" sz="800" smtClean="0">
                <a:solidFill>
                  <a:schemeClr val="bg1"/>
                </a:solidFill>
              </a:rPr>
              <a:t>, </a:t>
            </a:r>
            <a:r>
              <a:rPr lang="ru-RU" sz="800" smtClean="0">
                <a:solidFill>
                  <a:schemeClr val="bg1"/>
                </a:solidFill>
              </a:rPr>
              <a:t>201</a:t>
            </a:r>
            <a:r>
              <a:rPr lang="en-US" sz="800" smtClean="0">
                <a:solidFill>
                  <a:schemeClr val="bg1"/>
                </a:solidFill>
              </a:rPr>
              <a:t>5</a:t>
            </a:r>
            <a:endParaRPr lang="en-US" sz="800" dirty="0" smtClean="0">
              <a:solidFill>
                <a:schemeClr val="bg1"/>
              </a:solidFill>
            </a:endParaRPr>
          </a:p>
          <a:p>
            <a:pPr eaLnBrk="1" hangingPunct="1">
              <a:spcBef>
                <a:spcPct val="20000"/>
              </a:spcBef>
            </a:pPr>
            <a:endParaRPr kumimoji="1" lang="ru-RU" sz="800" dirty="0">
              <a:solidFill>
                <a:schemeClr val="bg1"/>
              </a:solidFill>
              <a:latin typeface="Myriad Pro" charset="0"/>
            </a:endParaRPr>
          </a:p>
        </p:txBody>
      </p:sp>
      <p:sp>
        <p:nvSpPr>
          <p:cNvPr id="3075" name="Title 1"/>
          <p:cNvSpPr txBox="1">
            <a:spLocks/>
          </p:cNvSpPr>
          <p:nvPr/>
        </p:nvSpPr>
        <p:spPr bwMode="auto">
          <a:xfrm>
            <a:off x="1428750" y="428625"/>
            <a:ext cx="6748599" cy="41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ru-RU" sz="3200" dirty="0" smtClean="0">
                <a:solidFill>
                  <a:schemeClr val="bg1"/>
                </a:solidFill>
                <a:latin typeface="Myriad Pro" charset="0"/>
              </a:rPr>
              <a:t>Алгоритм </a:t>
            </a:r>
            <a:r>
              <a:rPr lang="en-US" sz="3200" dirty="0" smtClean="0">
                <a:solidFill>
                  <a:schemeClr val="bg1"/>
                </a:solidFill>
                <a:latin typeface="Myriad Pro" charset="0"/>
              </a:rPr>
              <a:t>RANSAC</a:t>
            </a:r>
            <a:endParaRPr lang="en-US" sz="3200" dirty="0">
              <a:solidFill>
                <a:schemeClr val="bg1"/>
              </a:solidFill>
              <a:latin typeface="Myriad Pro" charset="0"/>
            </a:endParaRPr>
          </a:p>
        </p:txBody>
      </p:sp>
      <p:sp>
        <p:nvSpPr>
          <p:cNvPr id="3079" name="Rectangle 9"/>
          <p:cNvSpPr>
            <a:spLocks noChangeArrowheads="1"/>
          </p:cNvSpPr>
          <p:nvPr/>
        </p:nvSpPr>
        <p:spPr bwMode="auto">
          <a:xfrm>
            <a:off x="7300913" y="2255838"/>
            <a:ext cx="67468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>
                <a:solidFill>
                  <a:srgbClr val="FFFFFF"/>
                </a:solidFill>
                <a:latin typeface="Myriad Pro" charset="0"/>
              </a:rPr>
              <a:t>фото</a:t>
            </a:r>
            <a:endParaRPr lang="en-US">
              <a:solidFill>
                <a:srgbClr val="FFFFFF"/>
              </a:solidFill>
            </a:endParaRPr>
          </a:p>
        </p:txBody>
      </p:sp>
      <p:sp>
        <p:nvSpPr>
          <p:cNvPr id="3081" name="Rectangle 11"/>
          <p:cNvSpPr>
            <a:spLocks noChangeArrowheads="1"/>
          </p:cNvSpPr>
          <p:nvPr/>
        </p:nvSpPr>
        <p:spPr bwMode="auto">
          <a:xfrm>
            <a:off x="7300913" y="5591175"/>
            <a:ext cx="67468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>
                <a:solidFill>
                  <a:srgbClr val="FFFFFF"/>
                </a:solidFill>
                <a:latin typeface="Myriad Pro" charset="0"/>
              </a:rPr>
              <a:t>фото</a:t>
            </a:r>
            <a:endParaRPr lang="en-US">
              <a:solidFill>
                <a:srgbClr val="FFFFFF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91754E1-C6F4-4EC7-8947-45DAE82B5988}" type="slidenum">
              <a:rPr lang="en-US" sz="2000" smtClean="0"/>
              <a:pPr>
                <a:defRPr/>
              </a:pPr>
              <a:t>21</a:t>
            </a:fld>
            <a:endParaRPr lang="en-US" sz="2000" dirty="0"/>
          </a:p>
        </p:txBody>
      </p:sp>
      <p:sp>
        <p:nvSpPr>
          <p:cNvPr id="3" name="AutoShape 2" descr="figure16644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3240348" y="4098454"/>
            <a:ext cx="11104423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2496" y="1574006"/>
            <a:ext cx="6743700" cy="381952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02496" y="1672828"/>
            <a:ext cx="6743700" cy="3819525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547902" y="1366431"/>
            <a:ext cx="434512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003F82"/>
                </a:solidFill>
              </a:rPr>
              <a:t>Выбор 3-4 случайных пар: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30956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ubtitle 2"/>
          <p:cNvSpPr txBox="1">
            <a:spLocks/>
          </p:cNvSpPr>
          <p:nvPr/>
        </p:nvSpPr>
        <p:spPr bwMode="auto">
          <a:xfrm>
            <a:off x="255588" y="6415088"/>
            <a:ext cx="414337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ru-RU" sz="800" dirty="0" smtClean="0">
                <a:solidFill>
                  <a:schemeClr val="bg1"/>
                </a:solidFill>
              </a:rPr>
              <a:t>Высшая школа экономики, Москва</a:t>
            </a:r>
            <a:r>
              <a:rPr lang="ru-RU" sz="800" smtClean="0">
                <a:solidFill>
                  <a:schemeClr val="bg1"/>
                </a:solidFill>
              </a:rPr>
              <a:t>, </a:t>
            </a:r>
            <a:r>
              <a:rPr lang="ru-RU" sz="800" smtClean="0">
                <a:solidFill>
                  <a:schemeClr val="bg1"/>
                </a:solidFill>
              </a:rPr>
              <a:t>201</a:t>
            </a:r>
            <a:r>
              <a:rPr lang="en-US" sz="800" smtClean="0">
                <a:solidFill>
                  <a:schemeClr val="bg1"/>
                </a:solidFill>
              </a:rPr>
              <a:t>5</a:t>
            </a:r>
            <a:endParaRPr lang="en-US" sz="800" dirty="0" smtClean="0">
              <a:solidFill>
                <a:schemeClr val="bg1"/>
              </a:solidFill>
            </a:endParaRPr>
          </a:p>
          <a:p>
            <a:pPr eaLnBrk="1" hangingPunct="1">
              <a:spcBef>
                <a:spcPct val="20000"/>
              </a:spcBef>
            </a:pPr>
            <a:endParaRPr kumimoji="1" lang="ru-RU" sz="800" dirty="0">
              <a:solidFill>
                <a:schemeClr val="bg1"/>
              </a:solidFill>
              <a:latin typeface="Myriad Pro" charset="0"/>
            </a:endParaRPr>
          </a:p>
        </p:txBody>
      </p:sp>
      <p:sp>
        <p:nvSpPr>
          <p:cNvPr id="3075" name="Title 1"/>
          <p:cNvSpPr txBox="1">
            <a:spLocks/>
          </p:cNvSpPr>
          <p:nvPr/>
        </p:nvSpPr>
        <p:spPr bwMode="auto">
          <a:xfrm>
            <a:off x="1428750" y="428625"/>
            <a:ext cx="6748599" cy="41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ru-RU" sz="3200" dirty="0" smtClean="0">
                <a:solidFill>
                  <a:schemeClr val="bg1"/>
                </a:solidFill>
                <a:latin typeface="Myriad Pro" charset="0"/>
              </a:rPr>
              <a:t>Алгоритм </a:t>
            </a:r>
            <a:r>
              <a:rPr lang="en-US" sz="3200" dirty="0" smtClean="0">
                <a:solidFill>
                  <a:schemeClr val="bg1"/>
                </a:solidFill>
                <a:latin typeface="Myriad Pro" charset="0"/>
              </a:rPr>
              <a:t>RANSAC</a:t>
            </a:r>
            <a:endParaRPr lang="en-US" sz="3200" dirty="0">
              <a:solidFill>
                <a:schemeClr val="bg1"/>
              </a:solidFill>
              <a:latin typeface="Myriad Pro" charset="0"/>
            </a:endParaRPr>
          </a:p>
        </p:txBody>
      </p:sp>
      <p:sp>
        <p:nvSpPr>
          <p:cNvPr id="3079" name="Rectangle 9"/>
          <p:cNvSpPr>
            <a:spLocks noChangeArrowheads="1"/>
          </p:cNvSpPr>
          <p:nvPr/>
        </p:nvSpPr>
        <p:spPr bwMode="auto">
          <a:xfrm>
            <a:off x="7300913" y="2255838"/>
            <a:ext cx="67468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>
                <a:solidFill>
                  <a:srgbClr val="FFFFFF"/>
                </a:solidFill>
                <a:latin typeface="Myriad Pro" charset="0"/>
              </a:rPr>
              <a:t>фото</a:t>
            </a:r>
            <a:endParaRPr lang="en-US">
              <a:solidFill>
                <a:srgbClr val="FFFFFF"/>
              </a:solidFill>
            </a:endParaRPr>
          </a:p>
        </p:txBody>
      </p:sp>
      <p:sp>
        <p:nvSpPr>
          <p:cNvPr id="3081" name="Rectangle 11"/>
          <p:cNvSpPr>
            <a:spLocks noChangeArrowheads="1"/>
          </p:cNvSpPr>
          <p:nvPr/>
        </p:nvSpPr>
        <p:spPr bwMode="auto">
          <a:xfrm>
            <a:off x="7300913" y="5591175"/>
            <a:ext cx="67468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>
                <a:solidFill>
                  <a:srgbClr val="FFFFFF"/>
                </a:solidFill>
                <a:latin typeface="Myriad Pro" charset="0"/>
              </a:rPr>
              <a:t>фото</a:t>
            </a:r>
            <a:endParaRPr lang="en-US">
              <a:solidFill>
                <a:srgbClr val="FFFFFF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91754E1-C6F4-4EC7-8947-45DAE82B5988}" type="slidenum">
              <a:rPr lang="en-US" sz="2000" smtClean="0"/>
              <a:pPr>
                <a:defRPr/>
              </a:pPr>
              <a:t>22</a:t>
            </a:fld>
            <a:endParaRPr lang="en-US" sz="2000" dirty="0"/>
          </a:p>
        </p:txBody>
      </p:sp>
      <p:sp>
        <p:nvSpPr>
          <p:cNvPr id="3" name="AutoShape 2" descr="figure16644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3240348" y="4098454"/>
            <a:ext cx="11104423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2496" y="1574006"/>
            <a:ext cx="6743700" cy="381952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14425" y="1574006"/>
            <a:ext cx="6915150" cy="4371975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53837" y="1276176"/>
            <a:ext cx="434512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003F82"/>
                </a:solidFill>
              </a:rPr>
              <a:t>Генерация матрицы перехода координат объекта </a:t>
            </a:r>
          </a:p>
          <a:p>
            <a:r>
              <a:rPr lang="ru-RU" dirty="0" smtClean="0">
                <a:solidFill>
                  <a:srgbClr val="003F82"/>
                </a:solidFill>
              </a:rPr>
              <a:t>в координаты сцены:</a:t>
            </a:r>
            <a:endParaRPr lang="ru-RU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5575" y="4797059"/>
            <a:ext cx="3146468" cy="149737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612094" y="5703884"/>
            <a:ext cx="962025" cy="314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7471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ubtitle 2"/>
          <p:cNvSpPr txBox="1">
            <a:spLocks/>
          </p:cNvSpPr>
          <p:nvPr/>
        </p:nvSpPr>
        <p:spPr bwMode="auto">
          <a:xfrm>
            <a:off x="255588" y="6415088"/>
            <a:ext cx="414337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ru-RU" sz="800" dirty="0" smtClean="0">
                <a:solidFill>
                  <a:schemeClr val="bg1"/>
                </a:solidFill>
              </a:rPr>
              <a:t>Высшая школа экономики, Москва</a:t>
            </a:r>
            <a:r>
              <a:rPr lang="ru-RU" sz="800" smtClean="0">
                <a:solidFill>
                  <a:schemeClr val="bg1"/>
                </a:solidFill>
              </a:rPr>
              <a:t>, </a:t>
            </a:r>
            <a:r>
              <a:rPr lang="ru-RU" sz="800" smtClean="0">
                <a:solidFill>
                  <a:schemeClr val="bg1"/>
                </a:solidFill>
              </a:rPr>
              <a:t>201</a:t>
            </a:r>
            <a:r>
              <a:rPr lang="en-US" sz="800" smtClean="0">
                <a:solidFill>
                  <a:schemeClr val="bg1"/>
                </a:solidFill>
              </a:rPr>
              <a:t>5</a:t>
            </a:r>
            <a:endParaRPr lang="en-US" sz="800" dirty="0" smtClean="0">
              <a:solidFill>
                <a:schemeClr val="bg1"/>
              </a:solidFill>
            </a:endParaRPr>
          </a:p>
          <a:p>
            <a:pPr eaLnBrk="1" hangingPunct="1">
              <a:spcBef>
                <a:spcPct val="20000"/>
              </a:spcBef>
            </a:pPr>
            <a:endParaRPr kumimoji="1" lang="ru-RU" sz="800" dirty="0">
              <a:solidFill>
                <a:schemeClr val="bg1"/>
              </a:solidFill>
              <a:latin typeface="Myriad Pro" charset="0"/>
            </a:endParaRPr>
          </a:p>
        </p:txBody>
      </p:sp>
      <p:sp>
        <p:nvSpPr>
          <p:cNvPr id="3075" name="Title 1"/>
          <p:cNvSpPr txBox="1">
            <a:spLocks/>
          </p:cNvSpPr>
          <p:nvPr/>
        </p:nvSpPr>
        <p:spPr bwMode="auto">
          <a:xfrm>
            <a:off x="1428750" y="428625"/>
            <a:ext cx="6748599" cy="41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ru-RU" sz="3200" dirty="0" smtClean="0">
                <a:solidFill>
                  <a:schemeClr val="bg1"/>
                </a:solidFill>
                <a:latin typeface="Myriad Pro" charset="0"/>
              </a:rPr>
              <a:t>Результат работы алгоритма </a:t>
            </a:r>
            <a:r>
              <a:rPr lang="en-US" sz="3200" dirty="0" smtClean="0">
                <a:solidFill>
                  <a:schemeClr val="bg1"/>
                </a:solidFill>
                <a:latin typeface="Myriad Pro" charset="0"/>
              </a:rPr>
              <a:t>RANSAC</a:t>
            </a:r>
            <a:endParaRPr lang="en-US" sz="3200" dirty="0">
              <a:solidFill>
                <a:schemeClr val="bg1"/>
              </a:solidFill>
              <a:latin typeface="Myriad Pro" charset="0"/>
            </a:endParaRPr>
          </a:p>
        </p:txBody>
      </p:sp>
      <p:sp>
        <p:nvSpPr>
          <p:cNvPr id="3079" name="Rectangle 9"/>
          <p:cNvSpPr>
            <a:spLocks noChangeArrowheads="1"/>
          </p:cNvSpPr>
          <p:nvPr/>
        </p:nvSpPr>
        <p:spPr bwMode="auto">
          <a:xfrm>
            <a:off x="7300913" y="2255838"/>
            <a:ext cx="67468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>
                <a:solidFill>
                  <a:srgbClr val="FFFFFF"/>
                </a:solidFill>
                <a:latin typeface="Myriad Pro" charset="0"/>
              </a:rPr>
              <a:t>фото</a:t>
            </a:r>
            <a:endParaRPr lang="en-US">
              <a:solidFill>
                <a:srgbClr val="FFFFFF"/>
              </a:solidFill>
            </a:endParaRPr>
          </a:p>
        </p:txBody>
      </p:sp>
      <p:sp>
        <p:nvSpPr>
          <p:cNvPr id="3081" name="Rectangle 11"/>
          <p:cNvSpPr>
            <a:spLocks noChangeArrowheads="1"/>
          </p:cNvSpPr>
          <p:nvPr/>
        </p:nvSpPr>
        <p:spPr bwMode="auto">
          <a:xfrm>
            <a:off x="7300913" y="5591175"/>
            <a:ext cx="67468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>
                <a:solidFill>
                  <a:srgbClr val="FFFFFF"/>
                </a:solidFill>
                <a:latin typeface="Myriad Pro" charset="0"/>
              </a:rPr>
              <a:t>фото</a:t>
            </a:r>
            <a:endParaRPr lang="en-US">
              <a:solidFill>
                <a:srgbClr val="FFFFFF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91754E1-C6F4-4EC7-8947-45DAE82B5988}" type="slidenum">
              <a:rPr lang="en-US" sz="2000" smtClean="0"/>
              <a:pPr>
                <a:defRPr/>
              </a:pPr>
              <a:t>23</a:t>
            </a:fld>
            <a:endParaRPr lang="en-US" sz="2000" dirty="0"/>
          </a:p>
        </p:txBody>
      </p:sp>
      <p:sp>
        <p:nvSpPr>
          <p:cNvPr id="3" name="AutoShape 2" descr="figure16644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3240348" y="4098454"/>
            <a:ext cx="11104423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0075" y="1547019"/>
            <a:ext cx="7943850" cy="4162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7670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ubtitle 2"/>
          <p:cNvSpPr txBox="1">
            <a:spLocks/>
          </p:cNvSpPr>
          <p:nvPr/>
        </p:nvSpPr>
        <p:spPr bwMode="auto">
          <a:xfrm>
            <a:off x="255588" y="6415088"/>
            <a:ext cx="414337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ru-RU" sz="800" dirty="0" smtClean="0">
                <a:solidFill>
                  <a:schemeClr val="bg1"/>
                </a:solidFill>
              </a:rPr>
              <a:t>Высшая школа экономики, Москва</a:t>
            </a:r>
            <a:r>
              <a:rPr lang="ru-RU" sz="800" smtClean="0">
                <a:solidFill>
                  <a:schemeClr val="bg1"/>
                </a:solidFill>
              </a:rPr>
              <a:t>, </a:t>
            </a:r>
            <a:r>
              <a:rPr lang="ru-RU" sz="800" smtClean="0">
                <a:solidFill>
                  <a:schemeClr val="bg1"/>
                </a:solidFill>
              </a:rPr>
              <a:t>201</a:t>
            </a:r>
            <a:r>
              <a:rPr lang="en-US" sz="800" smtClean="0">
                <a:solidFill>
                  <a:schemeClr val="bg1"/>
                </a:solidFill>
              </a:rPr>
              <a:t>5</a:t>
            </a:r>
            <a:endParaRPr lang="en-US" sz="800" dirty="0" smtClean="0">
              <a:solidFill>
                <a:schemeClr val="bg1"/>
              </a:solidFill>
            </a:endParaRPr>
          </a:p>
          <a:p>
            <a:pPr eaLnBrk="1" hangingPunct="1">
              <a:spcBef>
                <a:spcPct val="20000"/>
              </a:spcBef>
            </a:pPr>
            <a:endParaRPr kumimoji="1" lang="ru-RU" sz="800" dirty="0">
              <a:solidFill>
                <a:schemeClr val="bg1"/>
              </a:solidFill>
              <a:latin typeface="Myriad Pro" charset="0"/>
            </a:endParaRPr>
          </a:p>
        </p:txBody>
      </p:sp>
      <p:sp>
        <p:nvSpPr>
          <p:cNvPr id="3075" name="Title 1"/>
          <p:cNvSpPr txBox="1">
            <a:spLocks/>
          </p:cNvSpPr>
          <p:nvPr/>
        </p:nvSpPr>
        <p:spPr bwMode="auto">
          <a:xfrm>
            <a:off x="1428750" y="428625"/>
            <a:ext cx="6748599" cy="41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ru-RU" sz="3200" dirty="0" smtClean="0">
                <a:solidFill>
                  <a:schemeClr val="bg1"/>
                </a:solidFill>
                <a:latin typeface="Myriad Pro" charset="0"/>
              </a:rPr>
              <a:t>Ограничения</a:t>
            </a:r>
            <a:endParaRPr lang="en-US" sz="3200" dirty="0">
              <a:solidFill>
                <a:schemeClr val="bg1"/>
              </a:solidFill>
              <a:latin typeface="Myriad Pro" charset="0"/>
            </a:endParaRPr>
          </a:p>
        </p:txBody>
      </p:sp>
      <p:sp>
        <p:nvSpPr>
          <p:cNvPr id="3079" name="Rectangle 9"/>
          <p:cNvSpPr>
            <a:spLocks noChangeArrowheads="1"/>
          </p:cNvSpPr>
          <p:nvPr/>
        </p:nvSpPr>
        <p:spPr bwMode="auto">
          <a:xfrm>
            <a:off x="7300913" y="2255838"/>
            <a:ext cx="67468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>
                <a:solidFill>
                  <a:srgbClr val="FFFFFF"/>
                </a:solidFill>
                <a:latin typeface="Myriad Pro" charset="0"/>
              </a:rPr>
              <a:t>фото</a:t>
            </a:r>
            <a:endParaRPr lang="en-US">
              <a:solidFill>
                <a:srgbClr val="FFFFFF"/>
              </a:solidFill>
            </a:endParaRPr>
          </a:p>
        </p:txBody>
      </p:sp>
      <p:sp>
        <p:nvSpPr>
          <p:cNvPr id="3081" name="Rectangle 11"/>
          <p:cNvSpPr>
            <a:spLocks noChangeArrowheads="1"/>
          </p:cNvSpPr>
          <p:nvPr/>
        </p:nvSpPr>
        <p:spPr bwMode="auto">
          <a:xfrm>
            <a:off x="7300913" y="5591175"/>
            <a:ext cx="67468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>
                <a:solidFill>
                  <a:srgbClr val="FFFFFF"/>
                </a:solidFill>
                <a:latin typeface="Myriad Pro" charset="0"/>
              </a:rPr>
              <a:t>фото</a:t>
            </a:r>
            <a:endParaRPr lang="en-US">
              <a:solidFill>
                <a:srgbClr val="FFFFFF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91754E1-C6F4-4EC7-8947-45DAE82B5988}" type="slidenum">
              <a:rPr lang="en-US" sz="2000" smtClean="0"/>
              <a:pPr>
                <a:defRPr/>
              </a:pPr>
              <a:t>24</a:t>
            </a:fld>
            <a:endParaRPr lang="en-US" sz="2000" dirty="0"/>
          </a:p>
        </p:txBody>
      </p:sp>
      <p:sp>
        <p:nvSpPr>
          <p:cNvPr id="3" name="AutoShape 2" descr="figure16644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3240348" y="4098454"/>
            <a:ext cx="11104423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86233" y="1475145"/>
            <a:ext cx="3675032" cy="147342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86233" y="3035767"/>
            <a:ext cx="3681085" cy="146561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686234" y="4637649"/>
            <a:ext cx="3675031" cy="1464902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5433874" y="1519128"/>
            <a:ext cx="22386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Сопоставлено: </a:t>
            </a:r>
            <a:r>
              <a:rPr lang="en-US" dirty="0" smtClean="0"/>
              <a:t>306</a:t>
            </a:r>
          </a:p>
          <a:p>
            <a:r>
              <a:rPr lang="ru-RU" dirty="0" err="1" smtClean="0"/>
              <a:t>Инлаеров</a:t>
            </a:r>
            <a:r>
              <a:rPr lang="ru-RU" dirty="0" smtClean="0"/>
              <a:t>: </a:t>
            </a:r>
            <a:r>
              <a:rPr lang="en-US" dirty="0" smtClean="0"/>
              <a:t>182</a:t>
            </a:r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5433874" y="3035767"/>
            <a:ext cx="22386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Сопоставлено: </a:t>
            </a:r>
            <a:r>
              <a:rPr lang="en-US" dirty="0" smtClean="0"/>
              <a:t>180</a:t>
            </a:r>
          </a:p>
          <a:p>
            <a:r>
              <a:rPr lang="ru-RU" dirty="0" err="1" smtClean="0"/>
              <a:t>Инлаеров</a:t>
            </a:r>
            <a:r>
              <a:rPr lang="ru-RU" dirty="0" smtClean="0"/>
              <a:t>: </a:t>
            </a:r>
            <a:r>
              <a:rPr lang="en-US" dirty="0" smtClean="0"/>
              <a:t>61</a:t>
            </a:r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5433874" y="4637649"/>
            <a:ext cx="22386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Сопоставлено: </a:t>
            </a:r>
            <a:r>
              <a:rPr lang="en-US" dirty="0" smtClean="0"/>
              <a:t>73</a:t>
            </a:r>
          </a:p>
          <a:p>
            <a:r>
              <a:rPr lang="ru-RU" dirty="0" err="1" smtClean="0"/>
              <a:t>Инлаеров</a:t>
            </a:r>
            <a:r>
              <a:rPr lang="ru-RU" dirty="0" smtClean="0"/>
              <a:t>: </a:t>
            </a:r>
            <a:r>
              <a:rPr lang="en-US" dirty="0" smtClean="0"/>
              <a:t>0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29162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ubtitle 2"/>
          <p:cNvSpPr txBox="1">
            <a:spLocks/>
          </p:cNvSpPr>
          <p:nvPr/>
        </p:nvSpPr>
        <p:spPr bwMode="auto">
          <a:xfrm>
            <a:off x="255588" y="6415088"/>
            <a:ext cx="414337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ru-RU" sz="800" dirty="0" smtClean="0">
                <a:solidFill>
                  <a:schemeClr val="bg1"/>
                </a:solidFill>
              </a:rPr>
              <a:t>Высшая школа экономики, Москва</a:t>
            </a:r>
            <a:r>
              <a:rPr lang="ru-RU" sz="800" smtClean="0">
                <a:solidFill>
                  <a:schemeClr val="bg1"/>
                </a:solidFill>
              </a:rPr>
              <a:t>, </a:t>
            </a:r>
            <a:r>
              <a:rPr lang="ru-RU" sz="800" smtClean="0">
                <a:solidFill>
                  <a:schemeClr val="bg1"/>
                </a:solidFill>
              </a:rPr>
              <a:t>201</a:t>
            </a:r>
            <a:r>
              <a:rPr lang="en-US" sz="800" smtClean="0">
                <a:solidFill>
                  <a:schemeClr val="bg1"/>
                </a:solidFill>
              </a:rPr>
              <a:t>5</a:t>
            </a:r>
            <a:endParaRPr lang="en-US" sz="800" dirty="0" smtClean="0">
              <a:solidFill>
                <a:schemeClr val="bg1"/>
              </a:solidFill>
            </a:endParaRPr>
          </a:p>
          <a:p>
            <a:pPr eaLnBrk="1" hangingPunct="1">
              <a:spcBef>
                <a:spcPct val="20000"/>
              </a:spcBef>
            </a:pPr>
            <a:endParaRPr kumimoji="1" lang="ru-RU" sz="800" dirty="0">
              <a:solidFill>
                <a:schemeClr val="bg1"/>
              </a:solidFill>
              <a:latin typeface="Myriad Pro" charset="0"/>
            </a:endParaRPr>
          </a:p>
        </p:txBody>
      </p:sp>
      <p:sp>
        <p:nvSpPr>
          <p:cNvPr id="3075" name="Title 1"/>
          <p:cNvSpPr txBox="1">
            <a:spLocks/>
          </p:cNvSpPr>
          <p:nvPr/>
        </p:nvSpPr>
        <p:spPr bwMode="auto">
          <a:xfrm>
            <a:off x="1428750" y="428625"/>
            <a:ext cx="6748599" cy="41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ru-RU" sz="3200" dirty="0" smtClean="0">
                <a:solidFill>
                  <a:schemeClr val="bg1"/>
                </a:solidFill>
                <a:latin typeface="Myriad Pro" charset="0"/>
              </a:rPr>
              <a:t>Интерфейс программы</a:t>
            </a:r>
            <a:endParaRPr lang="en-US" sz="3200" dirty="0">
              <a:solidFill>
                <a:schemeClr val="bg1"/>
              </a:solidFill>
              <a:latin typeface="Myriad Pro" charset="0"/>
            </a:endParaRPr>
          </a:p>
        </p:txBody>
      </p:sp>
      <p:sp>
        <p:nvSpPr>
          <p:cNvPr id="3079" name="Rectangle 9"/>
          <p:cNvSpPr>
            <a:spLocks noChangeArrowheads="1"/>
          </p:cNvSpPr>
          <p:nvPr/>
        </p:nvSpPr>
        <p:spPr bwMode="auto">
          <a:xfrm>
            <a:off x="7300913" y="2255838"/>
            <a:ext cx="67468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>
                <a:solidFill>
                  <a:srgbClr val="FFFFFF"/>
                </a:solidFill>
                <a:latin typeface="Myriad Pro" charset="0"/>
              </a:rPr>
              <a:t>фото</a:t>
            </a:r>
            <a:endParaRPr lang="en-US">
              <a:solidFill>
                <a:srgbClr val="FFFFFF"/>
              </a:solidFill>
            </a:endParaRPr>
          </a:p>
        </p:txBody>
      </p:sp>
      <p:sp>
        <p:nvSpPr>
          <p:cNvPr id="3081" name="Rectangle 11"/>
          <p:cNvSpPr>
            <a:spLocks noChangeArrowheads="1"/>
          </p:cNvSpPr>
          <p:nvPr/>
        </p:nvSpPr>
        <p:spPr bwMode="auto">
          <a:xfrm>
            <a:off x="7300913" y="5591175"/>
            <a:ext cx="67468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>
                <a:solidFill>
                  <a:srgbClr val="FFFFFF"/>
                </a:solidFill>
                <a:latin typeface="Myriad Pro" charset="0"/>
              </a:rPr>
              <a:t>фото</a:t>
            </a:r>
            <a:endParaRPr lang="en-US">
              <a:solidFill>
                <a:srgbClr val="FFFFFF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91754E1-C6F4-4EC7-8947-45DAE82B5988}" type="slidenum">
              <a:rPr lang="en-US" sz="2000" smtClean="0"/>
              <a:pPr>
                <a:defRPr/>
              </a:pPr>
              <a:t>25</a:t>
            </a:fld>
            <a:endParaRPr lang="en-US" sz="2000" dirty="0"/>
          </a:p>
        </p:txBody>
      </p:sp>
      <p:sp>
        <p:nvSpPr>
          <p:cNvPr id="3" name="AutoShape 2" descr="figure16644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3240348" y="4098454"/>
            <a:ext cx="11104423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28750" y="1727735"/>
            <a:ext cx="6403174" cy="4048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9114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ubtitle 2"/>
          <p:cNvSpPr txBox="1">
            <a:spLocks/>
          </p:cNvSpPr>
          <p:nvPr/>
        </p:nvSpPr>
        <p:spPr bwMode="auto">
          <a:xfrm>
            <a:off x="255588" y="6415088"/>
            <a:ext cx="414337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ru-RU" sz="800" dirty="0" smtClean="0">
                <a:solidFill>
                  <a:schemeClr val="bg1"/>
                </a:solidFill>
              </a:rPr>
              <a:t>Высшая школа экономики, Москва</a:t>
            </a:r>
            <a:r>
              <a:rPr lang="ru-RU" sz="800" smtClean="0">
                <a:solidFill>
                  <a:schemeClr val="bg1"/>
                </a:solidFill>
              </a:rPr>
              <a:t>, </a:t>
            </a:r>
            <a:r>
              <a:rPr lang="ru-RU" sz="800" smtClean="0">
                <a:solidFill>
                  <a:schemeClr val="bg1"/>
                </a:solidFill>
              </a:rPr>
              <a:t>201</a:t>
            </a:r>
            <a:r>
              <a:rPr lang="en-US" sz="800" smtClean="0">
                <a:solidFill>
                  <a:schemeClr val="bg1"/>
                </a:solidFill>
              </a:rPr>
              <a:t>5</a:t>
            </a:r>
            <a:endParaRPr lang="en-US" sz="800" dirty="0" smtClean="0">
              <a:solidFill>
                <a:schemeClr val="bg1"/>
              </a:solidFill>
            </a:endParaRPr>
          </a:p>
          <a:p>
            <a:pPr eaLnBrk="1" hangingPunct="1">
              <a:spcBef>
                <a:spcPct val="20000"/>
              </a:spcBef>
            </a:pPr>
            <a:endParaRPr kumimoji="1" lang="ru-RU" sz="800" dirty="0">
              <a:solidFill>
                <a:schemeClr val="bg1"/>
              </a:solidFill>
              <a:latin typeface="Myriad Pro" charset="0"/>
            </a:endParaRPr>
          </a:p>
        </p:txBody>
      </p:sp>
      <p:sp>
        <p:nvSpPr>
          <p:cNvPr id="3075" name="Title 1"/>
          <p:cNvSpPr txBox="1">
            <a:spLocks/>
          </p:cNvSpPr>
          <p:nvPr/>
        </p:nvSpPr>
        <p:spPr bwMode="auto">
          <a:xfrm>
            <a:off x="1428750" y="428625"/>
            <a:ext cx="6748599" cy="41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ru-RU" sz="3200" dirty="0" smtClean="0">
                <a:solidFill>
                  <a:schemeClr val="bg1"/>
                </a:solidFill>
                <a:latin typeface="Myriad Pro" charset="0"/>
              </a:rPr>
              <a:t>Технологии и инструменты реализации</a:t>
            </a:r>
            <a:endParaRPr lang="en-US" sz="3200" dirty="0">
              <a:solidFill>
                <a:schemeClr val="bg1"/>
              </a:solidFill>
              <a:latin typeface="Myriad Pro" charset="0"/>
            </a:endParaRPr>
          </a:p>
        </p:txBody>
      </p:sp>
      <p:sp>
        <p:nvSpPr>
          <p:cNvPr id="3079" name="Rectangle 9"/>
          <p:cNvSpPr>
            <a:spLocks noChangeArrowheads="1"/>
          </p:cNvSpPr>
          <p:nvPr/>
        </p:nvSpPr>
        <p:spPr bwMode="auto">
          <a:xfrm>
            <a:off x="7300913" y="2255838"/>
            <a:ext cx="67468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>
                <a:solidFill>
                  <a:srgbClr val="FFFFFF"/>
                </a:solidFill>
                <a:latin typeface="Myriad Pro" charset="0"/>
              </a:rPr>
              <a:t>фото</a:t>
            </a:r>
            <a:endParaRPr lang="en-US">
              <a:solidFill>
                <a:srgbClr val="FFFFFF"/>
              </a:solidFill>
            </a:endParaRPr>
          </a:p>
        </p:txBody>
      </p:sp>
      <p:sp>
        <p:nvSpPr>
          <p:cNvPr id="3081" name="Rectangle 11"/>
          <p:cNvSpPr>
            <a:spLocks noChangeArrowheads="1"/>
          </p:cNvSpPr>
          <p:nvPr/>
        </p:nvSpPr>
        <p:spPr bwMode="auto">
          <a:xfrm>
            <a:off x="7300913" y="5591175"/>
            <a:ext cx="67468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>
                <a:solidFill>
                  <a:srgbClr val="FFFFFF"/>
                </a:solidFill>
                <a:latin typeface="Myriad Pro" charset="0"/>
              </a:rPr>
              <a:t>фото</a:t>
            </a:r>
            <a:endParaRPr lang="en-US">
              <a:solidFill>
                <a:srgbClr val="FFFFFF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91754E1-C6F4-4EC7-8947-45DAE82B5988}" type="slidenum">
              <a:rPr lang="en-US" sz="2000" smtClean="0"/>
              <a:pPr>
                <a:defRPr/>
              </a:pPr>
              <a:t>26</a:t>
            </a:fld>
            <a:endParaRPr lang="en-US" sz="2000" dirty="0"/>
          </a:p>
        </p:txBody>
      </p:sp>
      <p:sp>
        <p:nvSpPr>
          <p:cNvPr id="3" name="AutoShape 2" descr="figure16644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3240348" y="4098454"/>
            <a:ext cx="11104423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1817" y="2255838"/>
            <a:ext cx="4090988" cy="2586513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4803049" y="3016345"/>
            <a:ext cx="367512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 smtClean="0">
                <a:solidFill>
                  <a:srgbClr val="003F82"/>
                </a:solidFill>
              </a:rPr>
              <a:t>Язык </a:t>
            </a:r>
            <a:r>
              <a:rPr lang="en-US" sz="2400" dirty="0" smtClean="0">
                <a:solidFill>
                  <a:srgbClr val="003F82"/>
                </a:solidFill>
              </a:rPr>
              <a:t>Java 8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rgbClr val="003F82"/>
                </a:solidFill>
              </a:rPr>
              <a:t>Swing framework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err="1" smtClean="0">
                <a:solidFill>
                  <a:srgbClr val="003F82"/>
                </a:solidFill>
              </a:rPr>
              <a:t>IntelliJ</a:t>
            </a:r>
            <a:r>
              <a:rPr lang="en-US" sz="2400" dirty="0" smtClean="0">
                <a:solidFill>
                  <a:srgbClr val="003F82"/>
                </a:solidFill>
              </a:rPr>
              <a:t> Idea IDE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rgbClr val="003F82"/>
                </a:solidFill>
              </a:rPr>
              <a:t>NetBeans GUI Builder</a:t>
            </a:r>
            <a:endParaRPr lang="ru-RU" sz="2400" dirty="0">
              <a:solidFill>
                <a:srgbClr val="003F8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4210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ubtitle 2"/>
          <p:cNvSpPr txBox="1">
            <a:spLocks/>
          </p:cNvSpPr>
          <p:nvPr/>
        </p:nvSpPr>
        <p:spPr bwMode="auto">
          <a:xfrm>
            <a:off x="255588" y="6415088"/>
            <a:ext cx="414337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ru-RU" sz="800" dirty="0" smtClean="0">
                <a:solidFill>
                  <a:schemeClr val="bg1"/>
                </a:solidFill>
              </a:rPr>
              <a:t>Высшая школа экономики, Москва</a:t>
            </a:r>
            <a:r>
              <a:rPr lang="ru-RU" sz="800" smtClean="0">
                <a:solidFill>
                  <a:schemeClr val="bg1"/>
                </a:solidFill>
              </a:rPr>
              <a:t>, </a:t>
            </a:r>
            <a:r>
              <a:rPr lang="ru-RU" sz="800" smtClean="0">
                <a:solidFill>
                  <a:schemeClr val="bg1"/>
                </a:solidFill>
              </a:rPr>
              <a:t>201</a:t>
            </a:r>
            <a:r>
              <a:rPr lang="en-US" sz="800" smtClean="0">
                <a:solidFill>
                  <a:schemeClr val="bg1"/>
                </a:solidFill>
              </a:rPr>
              <a:t>5</a:t>
            </a:r>
            <a:endParaRPr lang="en-US" sz="800" dirty="0" smtClean="0">
              <a:solidFill>
                <a:schemeClr val="bg1"/>
              </a:solidFill>
            </a:endParaRPr>
          </a:p>
          <a:p>
            <a:pPr eaLnBrk="1" hangingPunct="1">
              <a:spcBef>
                <a:spcPct val="20000"/>
              </a:spcBef>
            </a:pPr>
            <a:endParaRPr kumimoji="1" lang="ru-RU" sz="800" dirty="0">
              <a:solidFill>
                <a:schemeClr val="bg1"/>
              </a:solidFill>
              <a:latin typeface="Myriad Pro" charset="0"/>
            </a:endParaRPr>
          </a:p>
        </p:txBody>
      </p:sp>
      <p:sp>
        <p:nvSpPr>
          <p:cNvPr id="3075" name="Title 1"/>
          <p:cNvSpPr txBox="1">
            <a:spLocks/>
          </p:cNvSpPr>
          <p:nvPr/>
        </p:nvSpPr>
        <p:spPr bwMode="auto">
          <a:xfrm>
            <a:off x="1428750" y="428625"/>
            <a:ext cx="6748599" cy="41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ru-RU" sz="3200" dirty="0" smtClean="0">
                <a:solidFill>
                  <a:schemeClr val="bg1"/>
                </a:solidFill>
                <a:latin typeface="Myriad Pro" charset="0"/>
              </a:rPr>
              <a:t>Результаты работы</a:t>
            </a:r>
            <a:endParaRPr lang="en-US" sz="3200" dirty="0">
              <a:solidFill>
                <a:schemeClr val="bg1"/>
              </a:solidFill>
              <a:latin typeface="Myriad Pro" charset="0"/>
            </a:endParaRPr>
          </a:p>
        </p:txBody>
      </p:sp>
      <p:sp>
        <p:nvSpPr>
          <p:cNvPr id="3079" name="Rectangle 9"/>
          <p:cNvSpPr>
            <a:spLocks noChangeArrowheads="1"/>
          </p:cNvSpPr>
          <p:nvPr/>
        </p:nvSpPr>
        <p:spPr bwMode="auto">
          <a:xfrm>
            <a:off x="7300913" y="2255838"/>
            <a:ext cx="67468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>
                <a:solidFill>
                  <a:srgbClr val="FFFFFF"/>
                </a:solidFill>
                <a:latin typeface="Myriad Pro" charset="0"/>
              </a:rPr>
              <a:t>фото</a:t>
            </a:r>
            <a:endParaRPr lang="en-US">
              <a:solidFill>
                <a:srgbClr val="FFFFFF"/>
              </a:solidFill>
            </a:endParaRPr>
          </a:p>
        </p:txBody>
      </p:sp>
      <p:sp>
        <p:nvSpPr>
          <p:cNvPr id="3081" name="Rectangle 11"/>
          <p:cNvSpPr>
            <a:spLocks noChangeArrowheads="1"/>
          </p:cNvSpPr>
          <p:nvPr/>
        </p:nvSpPr>
        <p:spPr bwMode="auto">
          <a:xfrm>
            <a:off x="7300913" y="5591175"/>
            <a:ext cx="67468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>
                <a:solidFill>
                  <a:srgbClr val="FFFFFF"/>
                </a:solidFill>
                <a:latin typeface="Myriad Pro" charset="0"/>
              </a:rPr>
              <a:t>фото</a:t>
            </a:r>
            <a:endParaRPr lang="en-US">
              <a:solidFill>
                <a:srgbClr val="FFFFFF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91754E1-C6F4-4EC7-8947-45DAE82B5988}" type="slidenum">
              <a:rPr lang="en-US" sz="2000" smtClean="0"/>
              <a:pPr>
                <a:defRPr/>
              </a:pPr>
              <a:t>27</a:t>
            </a:fld>
            <a:endParaRPr lang="en-US" sz="2000" dirty="0"/>
          </a:p>
        </p:txBody>
      </p:sp>
      <p:sp>
        <p:nvSpPr>
          <p:cNvPr id="3" name="AutoShape 2" descr="figure16644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3240348" y="4098454"/>
            <a:ext cx="11104423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914400" y="1828800"/>
            <a:ext cx="7563775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AutoNum type="arabicParenR"/>
            </a:pPr>
            <a:r>
              <a:rPr lang="ru-RU" sz="2400" dirty="0" smtClean="0">
                <a:solidFill>
                  <a:srgbClr val="003F82"/>
                </a:solidFill>
              </a:rPr>
              <a:t>Был определен алгоритм нахождения характеристических точек</a:t>
            </a:r>
          </a:p>
          <a:p>
            <a:pPr marL="457200" indent="-457200">
              <a:buAutoNum type="arabicParenR"/>
            </a:pPr>
            <a:r>
              <a:rPr lang="ru-RU" sz="2400" dirty="0" smtClean="0">
                <a:solidFill>
                  <a:srgbClr val="003F82"/>
                </a:solidFill>
              </a:rPr>
              <a:t>Успешно реализован алгоритм </a:t>
            </a:r>
            <a:r>
              <a:rPr lang="en-US" sz="2400" dirty="0" smtClean="0">
                <a:solidFill>
                  <a:srgbClr val="003F82"/>
                </a:solidFill>
              </a:rPr>
              <a:t>SIFT </a:t>
            </a:r>
            <a:r>
              <a:rPr lang="ru-RU" sz="2400" dirty="0" smtClean="0">
                <a:solidFill>
                  <a:srgbClr val="003F82"/>
                </a:solidFill>
              </a:rPr>
              <a:t>для поиска объекта на изображении</a:t>
            </a:r>
          </a:p>
          <a:p>
            <a:pPr marL="457200" indent="-457200">
              <a:buAutoNum type="arabicParenR"/>
            </a:pPr>
            <a:r>
              <a:rPr lang="ru-RU" sz="2400" dirty="0" smtClean="0">
                <a:solidFill>
                  <a:srgbClr val="003F82"/>
                </a:solidFill>
              </a:rPr>
              <a:t>Реализован алгоритм </a:t>
            </a:r>
            <a:r>
              <a:rPr lang="en-US" sz="2400" dirty="0" smtClean="0">
                <a:solidFill>
                  <a:srgbClr val="003F82"/>
                </a:solidFill>
              </a:rPr>
              <a:t>RANSAC </a:t>
            </a:r>
            <a:r>
              <a:rPr lang="ru-RU" sz="2400" dirty="0" smtClean="0">
                <a:solidFill>
                  <a:srgbClr val="003F82"/>
                </a:solidFill>
              </a:rPr>
              <a:t>для фильтрации ложных совпадений между характеристическими точками</a:t>
            </a:r>
          </a:p>
          <a:p>
            <a:pPr marL="457200" indent="-457200">
              <a:buAutoNum type="arabicParenR"/>
            </a:pPr>
            <a:r>
              <a:rPr lang="ru-RU" sz="2400" dirty="0" smtClean="0">
                <a:solidFill>
                  <a:srgbClr val="003F82"/>
                </a:solidFill>
              </a:rPr>
              <a:t>Реализован пользовательский интерфейс</a:t>
            </a:r>
          </a:p>
          <a:p>
            <a:pPr marL="457200" indent="-457200">
              <a:buAutoNum type="arabicParenR"/>
            </a:pPr>
            <a:r>
              <a:rPr lang="ru-RU" sz="2400" dirty="0" smtClean="0">
                <a:solidFill>
                  <a:srgbClr val="003F82"/>
                </a:solidFill>
              </a:rPr>
              <a:t>Разработана документация</a:t>
            </a:r>
            <a:endParaRPr lang="ru-RU" sz="2400" dirty="0">
              <a:solidFill>
                <a:srgbClr val="003F8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504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ubtitle 2"/>
          <p:cNvSpPr txBox="1">
            <a:spLocks/>
          </p:cNvSpPr>
          <p:nvPr/>
        </p:nvSpPr>
        <p:spPr bwMode="auto">
          <a:xfrm>
            <a:off x="255588" y="6415088"/>
            <a:ext cx="414337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ru-RU" sz="800" dirty="0" smtClean="0">
                <a:solidFill>
                  <a:schemeClr val="bg1"/>
                </a:solidFill>
              </a:rPr>
              <a:t>Высшая школа экономики, Москва</a:t>
            </a:r>
            <a:r>
              <a:rPr lang="ru-RU" sz="800" smtClean="0">
                <a:solidFill>
                  <a:schemeClr val="bg1"/>
                </a:solidFill>
              </a:rPr>
              <a:t>, </a:t>
            </a:r>
            <a:r>
              <a:rPr lang="ru-RU" sz="800" smtClean="0">
                <a:solidFill>
                  <a:schemeClr val="bg1"/>
                </a:solidFill>
              </a:rPr>
              <a:t>201</a:t>
            </a:r>
            <a:r>
              <a:rPr lang="en-US" sz="800" smtClean="0">
                <a:solidFill>
                  <a:schemeClr val="bg1"/>
                </a:solidFill>
              </a:rPr>
              <a:t>5</a:t>
            </a:r>
            <a:endParaRPr lang="en-US" sz="800" dirty="0" smtClean="0">
              <a:solidFill>
                <a:schemeClr val="bg1"/>
              </a:solidFill>
            </a:endParaRPr>
          </a:p>
          <a:p>
            <a:pPr eaLnBrk="1" hangingPunct="1">
              <a:spcBef>
                <a:spcPct val="20000"/>
              </a:spcBef>
            </a:pPr>
            <a:endParaRPr kumimoji="1" lang="ru-RU" sz="800" dirty="0">
              <a:solidFill>
                <a:schemeClr val="bg1"/>
              </a:solidFill>
              <a:latin typeface="Myriad Pro" charset="0"/>
            </a:endParaRPr>
          </a:p>
        </p:txBody>
      </p:sp>
      <p:sp>
        <p:nvSpPr>
          <p:cNvPr id="3075" name="Title 1"/>
          <p:cNvSpPr txBox="1">
            <a:spLocks/>
          </p:cNvSpPr>
          <p:nvPr/>
        </p:nvSpPr>
        <p:spPr bwMode="auto">
          <a:xfrm>
            <a:off x="1428750" y="428625"/>
            <a:ext cx="6748599" cy="41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ru-RU" sz="3200" dirty="0" smtClean="0">
                <a:solidFill>
                  <a:schemeClr val="bg1"/>
                </a:solidFill>
                <a:latin typeface="Myriad Pro" charset="0"/>
              </a:rPr>
              <a:t>Развитие проекта</a:t>
            </a:r>
            <a:endParaRPr lang="en-US" sz="3200" dirty="0">
              <a:solidFill>
                <a:schemeClr val="bg1"/>
              </a:solidFill>
              <a:latin typeface="Myriad Pro" charset="0"/>
            </a:endParaRPr>
          </a:p>
        </p:txBody>
      </p:sp>
      <p:sp>
        <p:nvSpPr>
          <p:cNvPr id="3079" name="Rectangle 9"/>
          <p:cNvSpPr>
            <a:spLocks noChangeArrowheads="1"/>
          </p:cNvSpPr>
          <p:nvPr/>
        </p:nvSpPr>
        <p:spPr bwMode="auto">
          <a:xfrm>
            <a:off x="7300913" y="2255838"/>
            <a:ext cx="67468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>
                <a:solidFill>
                  <a:srgbClr val="FFFFFF"/>
                </a:solidFill>
                <a:latin typeface="Myriad Pro" charset="0"/>
              </a:rPr>
              <a:t>фото</a:t>
            </a:r>
            <a:endParaRPr lang="en-US">
              <a:solidFill>
                <a:srgbClr val="FFFFFF"/>
              </a:solidFill>
            </a:endParaRPr>
          </a:p>
        </p:txBody>
      </p:sp>
      <p:sp>
        <p:nvSpPr>
          <p:cNvPr id="3081" name="Rectangle 11"/>
          <p:cNvSpPr>
            <a:spLocks noChangeArrowheads="1"/>
          </p:cNvSpPr>
          <p:nvPr/>
        </p:nvSpPr>
        <p:spPr bwMode="auto">
          <a:xfrm>
            <a:off x="7300913" y="5591175"/>
            <a:ext cx="67468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>
                <a:solidFill>
                  <a:srgbClr val="FFFFFF"/>
                </a:solidFill>
                <a:latin typeface="Myriad Pro" charset="0"/>
              </a:rPr>
              <a:t>фото</a:t>
            </a:r>
            <a:endParaRPr lang="en-US">
              <a:solidFill>
                <a:srgbClr val="FFFFFF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91754E1-C6F4-4EC7-8947-45DAE82B5988}" type="slidenum">
              <a:rPr lang="en-US" sz="2000" smtClean="0"/>
              <a:pPr>
                <a:defRPr/>
              </a:pPr>
              <a:t>28</a:t>
            </a:fld>
            <a:endParaRPr lang="en-US" sz="2000" dirty="0"/>
          </a:p>
        </p:txBody>
      </p:sp>
      <p:sp>
        <p:nvSpPr>
          <p:cNvPr id="3" name="AutoShape 2" descr="figure16644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3240348" y="4098454"/>
            <a:ext cx="11104423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914400" y="1828800"/>
            <a:ext cx="7563775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AutoNum type="arabicParenR"/>
            </a:pPr>
            <a:r>
              <a:rPr lang="ru-RU" sz="2400" dirty="0" smtClean="0">
                <a:solidFill>
                  <a:srgbClr val="003F82"/>
                </a:solidFill>
              </a:rPr>
              <a:t>Реализация структуры </a:t>
            </a:r>
            <a:r>
              <a:rPr lang="en-US" sz="2400" dirty="0" err="1" smtClean="0">
                <a:solidFill>
                  <a:srgbClr val="003F82"/>
                </a:solidFill>
              </a:rPr>
              <a:t>kd</a:t>
            </a:r>
            <a:r>
              <a:rPr lang="en-US" sz="2400" dirty="0" smtClean="0">
                <a:solidFill>
                  <a:srgbClr val="003F82"/>
                </a:solidFill>
              </a:rPr>
              <a:t>-tree </a:t>
            </a:r>
            <a:r>
              <a:rPr lang="ru-RU" sz="2400" dirty="0" smtClean="0">
                <a:solidFill>
                  <a:srgbClr val="003F82"/>
                </a:solidFill>
              </a:rPr>
              <a:t>для хранения дескрипторов точек и ускорения их сопоставления</a:t>
            </a:r>
          </a:p>
          <a:p>
            <a:pPr marL="457200" indent="-457200">
              <a:buAutoNum type="arabicParenR"/>
            </a:pPr>
            <a:r>
              <a:rPr lang="ru-RU" sz="2400" dirty="0" smtClean="0">
                <a:solidFill>
                  <a:srgbClr val="003F82"/>
                </a:solidFill>
              </a:rPr>
              <a:t>Программа склейки панорамных изображений на основе существующего алгоритма </a:t>
            </a:r>
            <a:r>
              <a:rPr lang="en-US" sz="2400" dirty="0" smtClean="0">
                <a:solidFill>
                  <a:srgbClr val="003F82"/>
                </a:solidFill>
              </a:rPr>
              <a:t>RANSAC</a:t>
            </a:r>
          </a:p>
          <a:p>
            <a:pPr marL="457200" indent="-457200">
              <a:buAutoNum type="arabicParenR"/>
            </a:pPr>
            <a:r>
              <a:rPr lang="ru-RU" sz="2400" dirty="0" smtClean="0">
                <a:solidFill>
                  <a:srgbClr val="003F82"/>
                </a:solidFill>
              </a:rPr>
              <a:t>Программа реконструкции </a:t>
            </a:r>
            <a:r>
              <a:rPr lang="en-US" sz="2400" dirty="0" smtClean="0">
                <a:solidFill>
                  <a:srgbClr val="003F82"/>
                </a:solidFill>
              </a:rPr>
              <a:t>3D </a:t>
            </a:r>
            <a:r>
              <a:rPr lang="ru-RU" sz="2400" dirty="0" smtClean="0">
                <a:solidFill>
                  <a:srgbClr val="003F82"/>
                </a:solidFill>
              </a:rPr>
              <a:t>модели из нескольких фотографий</a:t>
            </a:r>
            <a:endParaRPr lang="ru-RU" sz="2400" dirty="0">
              <a:solidFill>
                <a:srgbClr val="003F8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6152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ubtitle 2"/>
          <p:cNvSpPr txBox="1">
            <a:spLocks/>
          </p:cNvSpPr>
          <p:nvPr/>
        </p:nvSpPr>
        <p:spPr bwMode="auto">
          <a:xfrm>
            <a:off x="255588" y="6415088"/>
            <a:ext cx="414337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ru-RU" sz="800" dirty="0" smtClean="0">
                <a:solidFill>
                  <a:schemeClr val="bg1"/>
                </a:solidFill>
              </a:rPr>
              <a:t>Высшая школа экономики, Москва</a:t>
            </a:r>
            <a:r>
              <a:rPr lang="ru-RU" sz="800" smtClean="0">
                <a:solidFill>
                  <a:schemeClr val="bg1"/>
                </a:solidFill>
              </a:rPr>
              <a:t>, </a:t>
            </a:r>
            <a:r>
              <a:rPr lang="ru-RU" sz="800" smtClean="0">
                <a:solidFill>
                  <a:schemeClr val="bg1"/>
                </a:solidFill>
              </a:rPr>
              <a:t>201</a:t>
            </a:r>
            <a:r>
              <a:rPr lang="en-US" sz="800" smtClean="0">
                <a:solidFill>
                  <a:schemeClr val="bg1"/>
                </a:solidFill>
              </a:rPr>
              <a:t>5</a:t>
            </a:r>
            <a:endParaRPr lang="en-US" sz="800" dirty="0" smtClean="0">
              <a:solidFill>
                <a:schemeClr val="bg1"/>
              </a:solidFill>
            </a:endParaRPr>
          </a:p>
          <a:p>
            <a:pPr eaLnBrk="1" hangingPunct="1">
              <a:spcBef>
                <a:spcPct val="20000"/>
              </a:spcBef>
            </a:pPr>
            <a:endParaRPr kumimoji="1" lang="ru-RU" sz="800" dirty="0">
              <a:solidFill>
                <a:schemeClr val="bg1"/>
              </a:solidFill>
              <a:latin typeface="Myriad Pro" charset="0"/>
            </a:endParaRPr>
          </a:p>
        </p:txBody>
      </p:sp>
      <p:sp>
        <p:nvSpPr>
          <p:cNvPr id="3075" name="Title 1"/>
          <p:cNvSpPr txBox="1">
            <a:spLocks/>
          </p:cNvSpPr>
          <p:nvPr/>
        </p:nvSpPr>
        <p:spPr bwMode="auto">
          <a:xfrm>
            <a:off x="1428750" y="428625"/>
            <a:ext cx="6748599" cy="41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ru-RU" sz="3200" dirty="0" smtClean="0">
                <a:solidFill>
                  <a:schemeClr val="bg1"/>
                </a:solidFill>
                <a:latin typeface="Myriad Pro" charset="0"/>
              </a:rPr>
              <a:t>Список литературы</a:t>
            </a:r>
            <a:endParaRPr lang="en-US" sz="3200" dirty="0">
              <a:solidFill>
                <a:schemeClr val="bg1"/>
              </a:solidFill>
              <a:latin typeface="Myriad Pro" charset="0"/>
            </a:endParaRPr>
          </a:p>
        </p:txBody>
      </p:sp>
      <p:sp>
        <p:nvSpPr>
          <p:cNvPr id="3079" name="Rectangle 9"/>
          <p:cNvSpPr>
            <a:spLocks noChangeArrowheads="1"/>
          </p:cNvSpPr>
          <p:nvPr/>
        </p:nvSpPr>
        <p:spPr bwMode="auto">
          <a:xfrm>
            <a:off x="7300913" y="2255838"/>
            <a:ext cx="67468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>
                <a:solidFill>
                  <a:srgbClr val="FFFFFF"/>
                </a:solidFill>
                <a:latin typeface="Myriad Pro" charset="0"/>
              </a:rPr>
              <a:t>фото</a:t>
            </a:r>
            <a:endParaRPr lang="en-US">
              <a:solidFill>
                <a:srgbClr val="FFFFFF"/>
              </a:solidFill>
            </a:endParaRPr>
          </a:p>
        </p:txBody>
      </p:sp>
      <p:sp>
        <p:nvSpPr>
          <p:cNvPr id="3081" name="Rectangle 11"/>
          <p:cNvSpPr>
            <a:spLocks noChangeArrowheads="1"/>
          </p:cNvSpPr>
          <p:nvPr/>
        </p:nvSpPr>
        <p:spPr bwMode="auto">
          <a:xfrm>
            <a:off x="7300913" y="5591175"/>
            <a:ext cx="67468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>
                <a:solidFill>
                  <a:srgbClr val="FFFFFF"/>
                </a:solidFill>
                <a:latin typeface="Myriad Pro" charset="0"/>
              </a:rPr>
              <a:t>фото</a:t>
            </a:r>
            <a:endParaRPr lang="en-US">
              <a:solidFill>
                <a:srgbClr val="FFFFFF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91754E1-C6F4-4EC7-8947-45DAE82B5988}" type="slidenum">
              <a:rPr lang="en-US" sz="2000" smtClean="0"/>
              <a:pPr>
                <a:defRPr/>
              </a:pPr>
              <a:t>29</a:t>
            </a:fld>
            <a:endParaRPr lang="en-US" sz="2000" dirty="0"/>
          </a:p>
        </p:txBody>
      </p:sp>
      <p:sp>
        <p:nvSpPr>
          <p:cNvPr id="3" name="AutoShape 2" descr="figure16644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3240348" y="4098454"/>
            <a:ext cx="11104423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914400" y="1828800"/>
            <a:ext cx="7563775" cy="44165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spcBef>
                <a:spcPts val="600"/>
              </a:spcBef>
              <a:spcAft>
                <a:spcPts val="0"/>
              </a:spcAft>
              <a:buFont typeface="+mj-lt"/>
              <a:buAutoNum type="arabicParenR"/>
            </a:pPr>
            <a:r>
              <a:rPr lang="en-US" sz="1600" i="1" dirty="0">
                <a:solidFill>
                  <a:srgbClr val="003F8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Lowe, D. G. </a:t>
            </a:r>
            <a:r>
              <a:rPr lang="en-US" sz="1600" dirty="0">
                <a:solidFill>
                  <a:srgbClr val="003F8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Object Recognition from Local Scale-Invariant Features // The Proceedings of the Seventh IEEE International Conference on Computer Vision (Volume 2). IEEE, 1999. - С. 1150 - 1157.</a:t>
            </a:r>
            <a:endParaRPr lang="ru-RU" sz="1600" dirty="0">
              <a:solidFill>
                <a:srgbClr val="003F82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>
              <a:spcBef>
                <a:spcPts val="600"/>
              </a:spcBef>
              <a:spcAft>
                <a:spcPts val="0"/>
              </a:spcAft>
              <a:buFont typeface="+mj-lt"/>
              <a:buAutoNum type="arabicParenR"/>
            </a:pPr>
            <a:r>
              <a:rPr lang="en-US" sz="1600" i="1" dirty="0">
                <a:solidFill>
                  <a:srgbClr val="003F8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Lowe, D.G. </a:t>
            </a:r>
            <a:r>
              <a:rPr lang="en-US" sz="1600" dirty="0">
                <a:solidFill>
                  <a:srgbClr val="003F8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Distinctive Image Features from Scale-Invariant </a:t>
            </a:r>
            <a:r>
              <a:rPr lang="en-US" sz="1600" dirty="0" err="1">
                <a:solidFill>
                  <a:srgbClr val="003F8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Keypoints</a:t>
            </a:r>
            <a:r>
              <a:rPr lang="en-US" sz="1600" dirty="0">
                <a:solidFill>
                  <a:srgbClr val="003F8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// International Journal of Computer Vision. - 2004. - №60. - С. 91-110.</a:t>
            </a:r>
            <a:endParaRPr lang="ru-RU" sz="1600" dirty="0">
              <a:solidFill>
                <a:srgbClr val="003F82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>
              <a:spcBef>
                <a:spcPts val="600"/>
              </a:spcBef>
              <a:spcAft>
                <a:spcPts val="0"/>
              </a:spcAft>
              <a:buFont typeface="+mj-lt"/>
              <a:buAutoNum type="arabicParenR"/>
            </a:pPr>
            <a:r>
              <a:rPr lang="en-US" sz="1600" dirty="0">
                <a:solidFill>
                  <a:srgbClr val="003F8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SIFT</a:t>
            </a:r>
            <a:r>
              <a:rPr lang="ru-RU" sz="1600" dirty="0">
                <a:solidFill>
                  <a:srgbClr val="003F8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: </a:t>
            </a:r>
            <a:r>
              <a:rPr lang="en-US" sz="1600" dirty="0">
                <a:solidFill>
                  <a:srgbClr val="003F8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Introduction </a:t>
            </a:r>
            <a:r>
              <a:rPr lang="ru-RU" sz="1600" dirty="0">
                <a:solidFill>
                  <a:srgbClr val="003F8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[Электронный ресурс] // </a:t>
            </a:r>
            <a:r>
              <a:rPr lang="en-US" sz="1600" dirty="0">
                <a:solidFill>
                  <a:srgbClr val="003F8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AI Shack URL</a:t>
            </a:r>
            <a:r>
              <a:rPr lang="ru-RU" sz="1600" dirty="0">
                <a:solidFill>
                  <a:srgbClr val="003F8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: </a:t>
            </a:r>
            <a:r>
              <a:rPr lang="en-US" sz="1600" dirty="0">
                <a:solidFill>
                  <a:srgbClr val="003F8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http</a:t>
            </a:r>
            <a:r>
              <a:rPr lang="ru-RU" sz="1600" dirty="0">
                <a:solidFill>
                  <a:srgbClr val="003F8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://</a:t>
            </a:r>
            <a:r>
              <a:rPr lang="en-US" sz="1600" dirty="0">
                <a:solidFill>
                  <a:srgbClr val="003F8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www</a:t>
            </a:r>
            <a:r>
              <a:rPr lang="ru-RU" sz="1600" dirty="0">
                <a:solidFill>
                  <a:srgbClr val="003F8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r>
              <a:rPr lang="en-US" sz="1600" dirty="0" err="1">
                <a:solidFill>
                  <a:srgbClr val="003F8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aishack</a:t>
            </a:r>
            <a:r>
              <a:rPr lang="ru-RU" sz="1600" dirty="0">
                <a:solidFill>
                  <a:srgbClr val="003F8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r>
              <a:rPr lang="en-US" sz="1600" dirty="0">
                <a:solidFill>
                  <a:srgbClr val="003F8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in</a:t>
            </a:r>
            <a:r>
              <a:rPr lang="ru-RU" sz="1600" dirty="0">
                <a:solidFill>
                  <a:srgbClr val="003F8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/</a:t>
            </a:r>
            <a:r>
              <a:rPr lang="en-US" sz="1600" dirty="0">
                <a:solidFill>
                  <a:srgbClr val="003F8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tutorials</a:t>
            </a:r>
            <a:r>
              <a:rPr lang="ru-RU" sz="1600" dirty="0">
                <a:solidFill>
                  <a:srgbClr val="003F8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/</a:t>
            </a:r>
            <a:r>
              <a:rPr lang="en-US" sz="1600" dirty="0">
                <a:solidFill>
                  <a:srgbClr val="003F8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sift</a:t>
            </a:r>
            <a:r>
              <a:rPr lang="ru-RU" sz="1600" dirty="0">
                <a:solidFill>
                  <a:srgbClr val="003F8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</a:t>
            </a:r>
            <a:r>
              <a:rPr lang="en-US" sz="1600" dirty="0">
                <a:solidFill>
                  <a:srgbClr val="003F8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scale</a:t>
            </a:r>
            <a:r>
              <a:rPr lang="ru-RU" sz="1600" dirty="0">
                <a:solidFill>
                  <a:srgbClr val="003F8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</a:t>
            </a:r>
            <a:r>
              <a:rPr lang="en-US" sz="1600" dirty="0">
                <a:solidFill>
                  <a:srgbClr val="003F8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invariant</a:t>
            </a:r>
            <a:r>
              <a:rPr lang="ru-RU" sz="1600" dirty="0">
                <a:solidFill>
                  <a:srgbClr val="003F8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</a:t>
            </a:r>
            <a:r>
              <a:rPr lang="en-US" sz="1600" dirty="0">
                <a:solidFill>
                  <a:srgbClr val="003F8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feature</a:t>
            </a:r>
            <a:r>
              <a:rPr lang="ru-RU" sz="1600" dirty="0">
                <a:solidFill>
                  <a:srgbClr val="003F8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</a:t>
            </a:r>
            <a:r>
              <a:rPr lang="en-US" sz="1600" dirty="0">
                <a:solidFill>
                  <a:srgbClr val="003F8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transform</a:t>
            </a:r>
            <a:r>
              <a:rPr lang="ru-RU" sz="1600" dirty="0">
                <a:solidFill>
                  <a:srgbClr val="003F8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</a:t>
            </a:r>
            <a:r>
              <a:rPr lang="en-US" sz="1600" dirty="0">
                <a:solidFill>
                  <a:srgbClr val="003F8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introduction</a:t>
            </a:r>
            <a:r>
              <a:rPr lang="ru-RU" sz="1600" dirty="0">
                <a:solidFill>
                  <a:srgbClr val="003F8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/ (дата обращения: 08.05.2015).</a:t>
            </a:r>
          </a:p>
          <a:p>
            <a:pPr marL="342900" lvl="0" indent="-342900" algn="just">
              <a:spcBef>
                <a:spcPts val="600"/>
              </a:spcBef>
              <a:spcAft>
                <a:spcPts val="0"/>
              </a:spcAft>
              <a:buFont typeface="+mj-lt"/>
              <a:buAutoNum type="arabicParenR"/>
            </a:pPr>
            <a:r>
              <a:rPr lang="en-US" sz="1600" dirty="0">
                <a:solidFill>
                  <a:srgbClr val="003F8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Scale Invariant Feature Transform [</a:t>
            </a:r>
            <a:r>
              <a:rPr lang="ru-RU" sz="1600" dirty="0">
                <a:solidFill>
                  <a:srgbClr val="003F8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Электронный ресурс</a:t>
            </a:r>
            <a:r>
              <a:rPr lang="en-US" sz="1600" dirty="0">
                <a:solidFill>
                  <a:srgbClr val="003F8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] // </a:t>
            </a:r>
            <a:r>
              <a:rPr lang="en-US" sz="1600" dirty="0" err="1">
                <a:solidFill>
                  <a:srgbClr val="003F8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Scholarpedia</a:t>
            </a:r>
            <a:r>
              <a:rPr lang="en-US" sz="1600" dirty="0">
                <a:solidFill>
                  <a:srgbClr val="003F8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URL: http://www.scholarpedia.org/article/Scale_Invariant_Feature_Transform (</a:t>
            </a:r>
            <a:r>
              <a:rPr lang="en-US" sz="1600" dirty="0" err="1">
                <a:solidFill>
                  <a:srgbClr val="003F8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дата</a:t>
            </a:r>
            <a:r>
              <a:rPr lang="en-US" sz="1600" dirty="0">
                <a:solidFill>
                  <a:srgbClr val="003F8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rgbClr val="003F8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обращения</a:t>
            </a:r>
            <a:r>
              <a:rPr lang="en-US" sz="1600" dirty="0">
                <a:solidFill>
                  <a:srgbClr val="003F8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: 08.05.2015).</a:t>
            </a:r>
            <a:endParaRPr lang="ru-RU" sz="1600" dirty="0">
              <a:solidFill>
                <a:srgbClr val="003F82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>
              <a:spcBef>
                <a:spcPts val="600"/>
              </a:spcBef>
              <a:spcAft>
                <a:spcPts val="0"/>
              </a:spcAft>
              <a:buFont typeface="+mj-lt"/>
              <a:buAutoNum type="arabicParenR"/>
            </a:pPr>
            <a:r>
              <a:rPr lang="en-US" sz="1600" i="1" dirty="0" err="1">
                <a:solidFill>
                  <a:srgbClr val="003F8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Szeliski</a:t>
            </a:r>
            <a:r>
              <a:rPr lang="en-US" sz="1600" i="1" dirty="0">
                <a:solidFill>
                  <a:srgbClr val="003F8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R.</a:t>
            </a:r>
            <a:r>
              <a:rPr lang="en-US" sz="1600" dirty="0">
                <a:solidFill>
                  <a:srgbClr val="003F8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Computer vision: algorithms and applications. Springer Science &amp; Business Media, 2010. - 957 с.</a:t>
            </a:r>
            <a:endParaRPr lang="ru-RU" sz="1600" dirty="0">
              <a:solidFill>
                <a:srgbClr val="003F82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>
              <a:spcBef>
                <a:spcPts val="600"/>
              </a:spcBef>
              <a:spcAft>
                <a:spcPts val="0"/>
              </a:spcAft>
              <a:buFont typeface="+mj-lt"/>
              <a:buAutoNum type="arabicParenR"/>
            </a:pPr>
            <a:r>
              <a:rPr lang="en-US" sz="1600" i="1" dirty="0" err="1">
                <a:solidFill>
                  <a:srgbClr val="003F8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Fischler</a:t>
            </a:r>
            <a:r>
              <a:rPr lang="en-US" sz="1600" i="1" dirty="0">
                <a:solidFill>
                  <a:srgbClr val="003F8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M. A., </a:t>
            </a:r>
            <a:r>
              <a:rPr lang="en-US" sz="1600" i="1" dirty="0" err="1">
                <a:solidFill>
                  <a:srgbClr val="003F8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Bolles</a:t>
            </a:r>
            <a:r>
              <a:rPr lang="en-US" sz="1600" i="1" dirty="0">
                <a:solidFill>
                  <a:srgbClr val="003F8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R.C.</a:t>
            </a:r>
            <a:r>
              <a:rPr lang="en-US" sz="1600" dirty="0">
                <a:solidFill>
                  <a:srgbClr val="003F8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Random sample consensus: a paradigm for model fitting with applications to image analysis and automated cartography // Communications of the ACM. - 1981. - №24. - С. 381-395.</a:t>
            </a:r>
            <a:endParaRPr lang="ru-RU" sz="1600" dirty="0">
              <a:solidFill>
                <a:srgbClr val="003F82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0962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05600" y="4793962"/>
            <a:ext cx="2438400" cy="1638300"/>
          </a:xfrm>
          <a:prstGeom prst="rect">
            <a:avLst/>
          </a:prstGeom>
        </p:spPr>
      </p:pic>
      <p:sp>
        <p:nvSpPr>
          <p:cNvPr id="3074" name="Subtitle 2"/>
          <p:cNvSpPr txBox="1">
            <a:spLocks/>
          </p:cNvSpPr>
          <p:nvPr/>
        </p:nvSpPr>
        <p:spPr bwMode="auto">
          <a:xfrm>
            <a:off x="255588" y="6415088"/>
            <a:ext cx="414337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ru-RU" sz="800" dirty="0" smtClean="0">
                <a:solidFill>
                  <a:schemeClr val="bg1"/>
                </a:solidFill>
              </a:rPr>
              <a:t>Высшая школа экономики, Москва</a:t>
            </a:r>
            <a:r>
              <a:rPr lang="ru-RU" sz="800" smtClean="0">
                <a:solidFill>
                  <a:schemeClr val="bg1"/>
                </a:solidFill>
              </a:rPr>
              <a:t>, </a:t>
            </a:r>
            <a:r>
              <a:rPr lang="ru-RU" sz="800" smtClean="0">
                <a:solidFill>
                  <a:schemeClr val="bg1"/>
                </a:solidFill>
              </a:rPr>
              <a:t>201</a:t>
            </a:r>
            <a:r>
              <a:rPr lang="en-US" sz="800" smtClean="0">
                <a:solidFill>
                  <a:schemeClr val="bg1"/>
                </a:solidFill>
              </a:rPr>
              <a:t>5</a:t>
            </a:r>
            <a:endParaRPr lang="en-US" sz="800" dirty="0" smtClean="0">
              <a:solidFill>
                <a:schemeClr val="bg1"/>
              </a:solidFill>
            </a:endParaRPr>
          </a:p>
          <a:p>
            <a:pPr eaLnBrk="1" hangingPunct="1">
              <a:spcBef>
                <a:spcPct val="20000"/>
              </a:spcBef>
            </a:pPr>
            <a:endParaRPr kumimoji="1" lang="ru-RU" sz="800" dirty="0">
              <a:solidFill>
                <a:schemeClr val="bg1"/>
              </a:solidFill>
              <a:latin typeface="Myriad Pro" charset="0"/>
            </a:endParaRPr>
          </a:p>
        </p:txBody>
      </p:sp>
      <p:sp>
        <p:nvSpPr>
          <p:cNvPr id="3075" name="Title 1"/>
          <p:cNvSpPr txBox="1">
            <a:spLocks/>
          </p:cNvSpPr>
          <p:nvPr/>
        </p:nvSpPr>
        <p:spPr bwMode="auto">
          <a:xfrm>
            <a:off x="1428750" y="428625"/>
            <a:ext cx="4749859" cy="41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ru-RU" sz="3200" dirty="0" smtClean="0">
                <a:solidFill>
                  <a:schemeClr val="bg1"/>
                </a:solidFill>
                <a:latin typeface="Myriad Pro" charset="0"/>
              </a:rPr>
              <a:t>Постановка задачи</a:t>
            </a:r>
            <a:endParaRPr lang="en-US" sz="3200" dirty="0">
              <a:solidFill>
                <a:schemeClr val="bg1"/>
              </a:solidFill>
              <a:latin typeface="Myriad Pro" charset="0"/>
            </a:endParaRPr>
          </a:p>
        </p:txBody>
      </p:sp>
      <p:sp>
        <p:nvSpPr>
          <p:cNvPr id="3079" name="Rectangle 9"/>
          <p:cNvSpPr>
            <a:spLocks noChangeArrowheads="1"/>
          </p:cNvSpPr>
          <p:nvPr/>
        </p:nvSpPr>
        <p:spPr bwMode="auto">
          <a:xfrm>
            <a:off x="7300913" y="2255838"/>
            <a:ext cx="67468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>
                <a:solidFill>
                  <a:srgbClr val="FFFFFF"/>
                </a:solidFill>
                <a:latin typeface="Myriad Pro" charset="0"/>
              </a:rPr>
              <a:t>фото</a:t>
            </a:r>
            <a:endParaRPr lang="en-US">
              <a:solidFill>
                <a:srgbClr val="FFFFFF"/>
              </a:solidFill>
            </a:endParaRPr>
          </a:p>
        </p:txBody>
      </p:sp>
      <p:sp>
        <p:nvSpPr>
          <p:cNvPr id="3080" name="Rectangle 10"/>
          <p:cNvSpPr>
            <a:spLocks noChangeArrowheads="1"/>
          </p:cNvSpPr>
          <p:nvPr/>
        </p:nvSpPr>
        <p:spPr bwMode="auto">
          <a:xfrm>
            <a:off x="7300913" y="3967163"/>
            <a:ext cx="67468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>
                <a:solidFill>
                  <a:srgbClr val="FFFFFF"/>
                </a:solidFill>
                <a:latin typeface="Myriad Pro" charset="0"/>
              </a:rPr>
              <a:t>фото</a:t>
            </a:r>
            <a:endParaRPr lang="en-US">
              <a:solidFill>
                <a:srgbClr val="FFFFFF"/>
              </a:solidFill>
            </a:endParaRPr>
          </a:p>
        </p:txBody>
      </p:sp>
      <p:sp>
        <p:nvSpPr>
          <p:cNvPr id="3081" name="Rectangle 11"/>
          <p:cNvSpPr>
            <a:spLocks noChangeArrowheads="1"/>
          </p:cNvSpPr>
          <p:nvPr/>
        </p:nvSpPr>
        <p:spPr bwMode="auto">
          <a:xfrm>
            <a:off x="7300913" y="5591175"/>
            <a:ext cx="67468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>
                <a:solidFill>
                  <a:srgbClr val="FFFFFF"/>
                </a:solidFill>
                <a:latin typeface="Myriad Pro" charset="0"/>
              </a:rPr>
              <a:t>фото</a:t>
            </a:r>
            <a:endParaRPr lang="en-US">
              <a:solidFill>
                <a:srgbClr val="FFFFFF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91754E1-C6F4-4EC7-8947-45DAE82B5988}" type="slidenum">
              <a:rPr lang="en-US" sz="2000" smtClean="0"/>
              <a:pPr>
                <a:defRPr/>
              </a:pPr>
              <a:t>3</a:t>
            </a:fld>
            <a:endParaRPr lang="en-US" sz="2000" dirty="0"/>
          </a:p>
        </p:txBody>
      </p:sp>
      <p:sp>
        <p:nvSpPr>
          <p:cNvPr id="3" name="AutoShape 2" descr="figure16644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1062444" y="1399447"/>
            <a:ext cx="751114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3F82"/>
                </a:solidFill>
              </a:rPr>
              <a:t>Сопоставление изображений по особым точкам</a:t>
            </a:r>
            <a:endParaRPr lang="ru-RU" sz="2400" b="1" dirty="0">
              <a:solidFill>
                <a:srgbClr val="003F82"/>
              </a:solidFill>
            </a:endParaRPr>
          </a:p>
        </p:txBody>
      </p:sp>
      <p:pic>
        <p:nvPicPr>
          <p:cNvPr id="12290" name="Picture 2" descr="http://www.moluch.ru/archive/26/2752/images/m4515d950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997" y="1937024"/>
            <a:ext cx="5073426" cy="24417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590903" y="1897546"/>
            <a:ext cx="3553097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003F82"/>
                </a:solidFill>
              </a:rPr>
              <a:t>Идеальная характеристическая точка должна быть устойчива к: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rgbClr val="003F82"/>
                </a:solidFill>
              </a:rPr>
              <a:t>положению объекта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rgbClr val="003F82"/>
                </a:solidFill>
              </a:rPr>
              <a:t>масштабированию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rgbClr val="003F82"/>
                </a:solidFill>
              </a:rPr>
              <a:t>поворотам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rgbClr val="003F82"/>
                </a:solidFill>
              </a:rPr>
              <a:t>освещению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rgbClr val="003F82"/>
                </a:solidFill>
              </a:rPr>
              <a:t>аффинным преобразованиям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rgbClr val="003F82"/>
                </a:solidFill>
              </a:rPr>
              <a:t>шумам и перекрытиям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dirty="0"/>
          </a:p>
        </p:txBody>
      </p:sp>
      <p:pic>
        <p:nvPicPr>
          <p:cNvPr id="14340" name="Picture 4" descr="пример аффинного преобразования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3974" y="4776788"/>
            <a:ext cx="2438400" cy="1638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38" name="Picture 2" descr="пример преобразования подобия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4774" y="4776788"/>
            <a:ext cx="2438400" cy="1638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93213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2"/>
          <p:cNvSpPr>
            <a:spLocks noGrp="1"/>
          </p:cNvSpPr>
          <p:nvPr/>
        </p:nvSpPr>
        <p:spPr bwMode="auto">
          <a:xfrm>
            <a:off x="1371600" y="4069484"/>
            <a:ext cx="6400800" cy="90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457200" indent="0" algn="ctr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-128"/>
                <a:cs typeface="ＭＳ Ｐゴシック"/>
              </a:defRPr>
            </a:lvl2pPr>
            <a:lvl3pPr marL="914400" indent="0" algn="ctr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-128"/>
                <a:cs typeface="ＭＳ Ｐゴシック"/>
              </a:defRPr>
            </a:lvl3pPr>
            <a:lvl4pPr marL="1371600" indent="0" algn="ctr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-128"/>
                <a:cs typeface="ＭＳ Ｐゴシック"/>
              </a:defRPr>
            </a:lvl4pPr>
            <a:lvl5pPr marL="1828800" indent="0" algn="ctr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-128"/>
                <a:cs typeface="ＭＳ Ｐゴシック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200" dirty="0" smtClean="0">
                <a:solidFill>
                  <a:srgbClr val="003F82"/>
                </a:solidFill>
                <a:latin typeface="Myriad Pro"/>
                <a:ea typeface="ＭＳ Ｐゴシック"/>
                <a:cs typeface="ＭＳ Ｐゴシック"/>
              </a:rPr>
              <a:t>Ложков Антон Геннадиевич</a:t>
            </a:r>
          </a:p>
          <a:p>
            <a:r>
              <a:rPr lang="en-US" sz="1200" dirty="0" smtClean="0">
                <a:solidFill>
                  <a:srgbClr val="003F82"/>
                </a:solidFill>
                <a:latin typeface="Myriad Pro"/>
                <a:ea typeface="ＭＳ Ｐゴシック"/>
                <a:cs typeface="ＭＳ Ｐゴシック"/>
              </a:rPr>
              <a:t>aglozhkov@edu.hse.ru</a:t>
            </a:r>
          </a:p>
          <a:p>
            <a:endParaRPr lang="en-US" sz="1200" dirty="0" smtClean="0">
              <a:solidFill>
                <a:srgbClr val="003F82"/>
              </a:solidFill>
              <a:latin typeface="Myriad Pro"/>
              <a:ea typeface="ＭＳ Ｐゴシック"/>
              <a:cs typeface="ＭＳ Ｐゴシック"/>
            </a:endParaRPr>
          </a:p>
          <a:p>
            <a:r>
              <a:rPr lang="ru-RU" sz="1200" dirty="0" smtClean="0">
                <a:solidFill>
                  <a:srgbClr val="003F82"/>
                </a:solidFill>
                <a:latin typeface="Myriad Pro"/>
                <a:ea typeface="ＭＳ Ｐゴシック"/>
                <a:cs typeface="ＭＳ Ｐゴシック"/>
              </a:rPr>
              <a:t>Москва - </a:t>
            </a:r>
            <a:r>
              <a:rPr lang="ru-RU" sz="1200" dirty="0" smtClean="0">
                <a:solidFill>
                  <a:srgbClr val="003F82"/>
                </a:solidFill>
                <a:latin typeface="Myriad Pro"/>
                <a:ea typeface="ＭＳ Ｐゴシック"/>
                <a:cs typeface="ＭＳ Ｐゴシック"/>
              </a:rPr>
              <a:t>2015</a:t>
            </a:r>
            <a:endParaRPr lang="ru-RU" sz="1200" dirty="0" smtClean="0">
              <a:solidFill>
                <a:srgbClr val="003F82"/>
              </a:solidFill>
              <a:latin typeface="Myriad Pro"/>
              <a:ea typeface="ＭＳ Ｐゴシック"/>
              <a:cs typeface="ＭＳ Ｐゴシック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ubtitle 2"/>
          <p:cNvSpPr txBox="1">
            <a:spLocks/>
          </p:cNvSpPr>
          <p:nvPr/>
        </p:nvSpPr>
        <p:spPr bwMode="auto">
          <a:xfrm>
            <a:off x="255588" y="6415088"/>
            <a:ext cx="414337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ru-RU" sz="800" dirty="0" smtClean="0">
                <a:solidFill>
                  <a:schemeClr val="bg1"/>
                </a:solidFill>
              </a:rPr>
              <a:t>Высшая школа экономики, Москва</a:t>
            </a:r>
            <a:r>
              <a:rPr lang="ru-RU" sz="800" smtClean="0">
                <a:solidFill>
                  <a:schemeClr val="bg1"/>
                </a:solidFill>
              </a:rPr>
              <a:t>, </a:t>
            </a:r>
            <a:r>
              <a:rPr lang="ru-RU" sz="800" smtClean="0">
                <a:solidFill>
                  <a:schemeClr val="bg1"/>
                </a:solidFill>
              </a:rPr>
              <a:t>201</a:t>
            </a:r>
            <a:r>
              <a:rPr lang="en-US" sz="800" smtClean="0">
                <a:solidFill>
                  <a:schemeClr val="bg1"/>
                </a:solidFill>
              </a:rPr>
              <a:t>5</a:t>
            </a:r>
            <a:endParaRPr lang="en-US" sz="800" dirty="0" smtClean="0">
              <a:solidFill>
                <a:schemeClr val="bg1"/>
              </a:solidFill>
            </a:endParaRPr>
          </a:p>
          <a:p>
            <a:pPr eaLnBrk="1" hangingPunct="1">
              <a:spcBef>
                <a:spcPct val="20000"/>
              </a:spcBef>
            </a:pPr>
            <a:endParaRPr kumimoji="1" lang="ru-RU" sz="800" dirty="0">
              <a:solidFill>
                <a:schemeClr val="bg1"/>
              </a:solidFill>
              <a:latin typeface="Myriad Pro" charset="0"/>
            </a:endParaRPr>
          </a:p>
        </p:txBody>
      </p:sp>
      <p:sp>
        <p:nvSpPr>
          <p:cNvPr id="3075" name="Title 1"/>
          <p:cNvSpPr txBox="1">
            <a:spLocks/>
          </p:cNvSpPr>
          <p:nvPr/>
        </p:nvSpPr>
        <p:spPr bwMode="auto">
          <a:xfrm>
            <a:off x="1428750" y="428625"/>
            <a:ext cx="4749859" cy="41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ru-RU" sz="3200" dirty="0" smtClean="0">
                <a:solidFill>
                  <a:schemeClr val="bg1"/>
                </a:solidFill>
                <a:latin typeface="Myriad Pro" charset="0"/>
              </a:rPr>
              <a:t>Известные решения</a:t>
            </a:r>
            <a:endParaRPr lang="en-US" sz="3200" dirty="0">
              <a:solidFill>
                <a:schemeClr val="bg1"/>
              </a:solidFill>
              <a:latin typeface="Myriad Pro" charset="0"/>
            </a:endParaRPr>
          </a:p>
        </p:txBody>
      </p:sp>
      <p:sp>
        <p:nvSpPr>
          <p:cNvPr id="3079" name="Rectangle 9"/>
          <p:cNvSpPr>
            <a:spLocks noChangeArrowheads="1"/>
          </p:cNvSpPr>
          <p:nvPr/>
        </p:nvSpPr>
        <p:spPr bwMode="auto">
          <a:xfrm>
            <a:off x="7300913" y="2255838"/>
            <a:ext cx="67468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>
                <a:solidFill>
                  <a:srgbClr val="FFFFFF"/>
                </a:solidFill>
                <a:latin typeface="Myriad Pro" charset="0"/>
              </a:rPr>
              <a:t>фото</a:t>
            </a:r>
            <a:endParaRPr lang="en-US">
              <a:solidFill>
                <a:srgbClr val="FFFFFF"/>
              </a:solidFill>
            </a:endParaRPr>
          </a:p>
        </p:txBody>
      </p:sp>
      <p:sp>
        <p:nvSpPr>
          <p:cNvPr id="3080" name="Rectangle 10"/>
          <p:cNvSpPr>
            <a:spLocks noChangeArrowheads="1"/>
          </p:cNvSpPr>
          <p:nvPr/>
        </p:nvSpPr>
        <p:spPr bwMode="auto">
          <a:xfrm>
            <a:off x="7300913" y="3967163"/>
            <a:ext cx="67468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>
                <a:solidFill>
                  <a:srgbClr val="FFFFFF"/>
                </a:solidFill>
                <a:latin typeface="Myriad Pro" charset="0"/>
              </a:rPr>
              <a:t>фото</a:t>
            </a:r>
            <a:endParaRPr lang="en-US">
              <a:solidFill>
                <a:srgbClr val="FFFFFF"/>
              </a:solidFill>
            </a:endParaRPr>
          </a:p>
        </p:txBody>
      </p:sp>
      <p:sp>
        <p:nvSpPr>
          <p:cNvPr id="3081" name="Rectangle 11"/>
          <p:cNvSpPr>
            <a:spLocks noChangeArrowheads="1"/>
          </p:cNvSpPr>
          <p:nvPr/>
        </p:nvSpPr>
        <p:spPr bwMode="auto">
          <a:xfrm>
            <a:off x="7300913" y="5591175"/>
            <a:ext cx="67468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>
                <a:solidFill>
                  <a:srgbClr val="FFFFFF"/>
                </a:solidFill>
                <a:latin typeface="Myriad Pro" charset="0"/>
              </a:rPr>
              <a:t>фото</a:t>
            </a:r>
            <a:endParaRPr lang="en-US">
              <a:solidFill>
                <a:srgbClr val="FFFFFF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91754E1-C6F4-4EC7-8947-45DAE82B5988}" type="slidenum">
              <a:rPr lang="en-US" sz="2000" smtClean="0"/>
              <a:pPr>
                <a:defRPr/>
              </a:pPr>
              <a:t>4</a:t>
            </a:fld>
            <a:endParaRPr lang="en-US" sz="2000" dirty="0"/>
          </a:p>
        </p:txBody>
      </p:sp>
      <p:sp>
        <p:nvSpPr>
          <p:cNvPr id="3" name="AutoShape 2" descr="figure16644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896982" y="1691265"/>
            <a:ext cx="751114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AutoNum type="arabicParenR"/>
            </a:pPr>
            <a:r>
              <a:rPr lang="ru-RU" sz="2400" b="1" dirty="0" smtClean="0">
                <a:solidFill>
                  <a:srgbClr val="003F82"/>
                </a:solidFill>
              </a:rPr>
              <a:t>Детекторы</a:t>
            </a:r>
            <a:r>
              <a:rPr lang="en-US" sz="2400" b="1" dirty="0" smtClean="0">
                <a:solidFill>
                  <a:srgbClr val="003F82"/>
                </a:solidFill>
              </a:rPr>
              <a:t> </a:t>
            </a:r>
            <a:r>
              <a:rPr lang="ru-RU" sz="2400" b="1" dirty="0" smtClean="0">
                <a:solidFill>
                  <a:srgbClr val="003F82"/>
                </a:solidFill>
              </a:rPr>
              <a:t>углов (напр. Детектор Харриса)</a:t>
            </a:r>
          </a:p>
          <a:p>
            <a:pPr marL="457200" indent="-457200">
              <a:buAutoNum type="arabicParenR"/>
            </a:pPr>
            <a:r>
              <a:rPr lang="ru-RU" sz="2400" b="1" dirty="0" smtClean="0">
                <a:solidFill>
                  <a:srgbClr val="003F82"/>
                </a:solidFill>
              </a:rPr>
              <a:t>Детекторы </a:t>
            </a:r>
            <a:r>
              <a:rPr lang="ru-RU" sz="2400" b="1" dirty="0" err="1" smtClean="0">
                <a:solidFill>
                  <a:srgbClr val="003F82"/>
                </a:solidFill>
              </a:rPr>
              <a:t>блобов</a:t>
            </a:r>
            <a:endParaRPr lang="ru-RU" sz="2400" b="1" dirty="0" smtClean="0">
              <a:solidFill>
                <a:srgbClr val="003F82"/>
              </a:solidFill>
            </a:endParaRPr>
          </a:p>
          <a:p>
            <a:pPr marL="457200" indent="-457200">
              <a:buAutoNum type="arabicParenR"/>
            </a:pPr>
            <a:r>
              <a:rPr lang="en-US" sz="2400" b="1" dirty="0" smtClean="0">
                <a:solidFill>
                  <a:srgbClr val="003F82"/>
                </a:solidFill>
              </a:rPr>
              <a:t>SIFT</a:t>
            </a:r>
            <a:endParaRPr lang="en-US" sz="2400" b="1" dirty="0">
              <a:solidFill>
                <a:srgbClr val="003F82"/>
              </a:solidFill>
            </a:endParaRPr>
          </a:p>
          <a:p>
            <a:pPr marL="457200" indent="-457200">
              <a:buAutoNum type="arabicParenR"/>
            </a:pPr>
            <a:r>
              <a:rPr lang="ru-RU" sz="2400" b="1" dirty="0">
                <a:solidFill>
                  <a:srgbClr val="003F82"/>
                </a:solidFill>
              </a:rPr>
              <a:t>Детектор углов </a:t>
            </a:r>
            <a:r>
              <a:rPr lang="en-US" sz="2400" b="1" dirty="0" smtClean="0">
                <a:solidFill>
                  <a:srgbClr val="003F82"/>
                </a:solidFill>
              </a:rPr>
              <a:t>FAST</a:t>
            </a:r>
          </a:p>
          <a:p>
            <a:pPr marL="457200" indent="-457200">
              <a:buAutoNum type="arabicParenR"/>
            </a:pPr>
            <a:r>
              <a:rPr lang="en-US" sz="2400" b="1" dirty="0" smtClean="0">
                <a:solidFill>
                  <a:srgbClr val="003F82"/>
                </a:solidFill>
              </a:rPr>
              <a:t>SURF</a:t>
            </a:r>
            <a:endParaRPr lang="ru-RU" sz="2400" b="1" dirty="0">
              <a:solidFill>
                <a:srgbClr val="003F8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225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ubtitle 2"/>
          <p:cNvSpPr txBox="1">
            <a:spLocks/>
          </p:cNvSpPr>
          <p:nvPr/>
        </p:nvSpPr>
        <p:spPr bwMode="auto">
          <a:xfrm>
            <a:off x="255588" y="6415088"/>
            <a:ext cx="414337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ru-RU" sz="800" dirty="0" smtClean="0">
                <a:solidFill>
                  <a:schemeClr val="bg1"/>
                </a:solidFill>
              </a:rPr>
              <a:t>Высшая школа экономики, Москва</a:t>
            </a:r>
            <a:r>
              <a:rPr lang="ru-RU" sz="800" smtClean="0">
                <a:solidFill>
                  <a:schemeClr val="bg1"/>
                </a:solidFill>
              </a:rPr>
              <a:t>, </a:t>
            </a:r>
            <a:r>
              <a:rPr lang="ru-RU" sz="800" smtClean="0">
                <a:solidFill>
                  <a:schemeClr val="bg1"/>
                </a:solidFill>
              </a:rPr>
              <a:t>201</a:t>
            </a:r>
            <a:r>
              <a:rPr lang="en-US" sz="800" smtClean="0">
                <a:solidFill>
                  <a:schemeClr val="bg1"/>
                </a:solidFill>
              </a:rPr>
              <a:t>5</a:t>
            </a:r>
            <a:endParaRPr lang="en-US" sz="800" dirty="0" smtClean="0">
              <a:solidFill>
                <a:schemeClr val="bg1"/>
              </a:solidFill>
            </a:endParaRPr>
          </a:p>
          <a:p>
            <a:pPr eaLnBrk="1" hangingPunct="1">
              <a:spcBef>
                <a:spcPct val="20000"/>
              </a:spcBef>
            </a:pPr>
            <a:endParaRPr kumimoji="1" lang="ru-RU" sz="800" dirty="0">
              <a:solidFill>
                <a:schemeClr val="bg1"/>
              </a:solidFill>
              <a:latin typeface="Myriad Pro" charset="0"/>
            </a:endParaRPr>
          </a:p>
        </p:txBody>
      </p:sp>
      <p:sp>
        <p:nvSpPr>
          <p:cNvPr id="3075" name="Title 1"/>
          <p:cNvSpPr txBox="1">
            <a:spLocks/>
          </p:cNvSpPr>
          <p:nvPr/>
        </p:nvSpPr>
        <p:spPr bwMode="auto">
          <a:xfrm>
            <a:off x="1428750" y="428625"/>
            <a:ext cx="4749859" cy="41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ru-RU" sz="3200" dirty="0" smtClean="0">
                <a:solidFill>
                  <a:schemeClr val="bg1"/>
                </a:solidFill>
                <a:latin typeface="Myriad Pro" charset="0"/>
              </a:rPr>
              <a:t>Известные решения</a:t>
            </a:r>
            <a:endParaRPr lang="en-US" sz="3200" dirty="0">
              <a:solidFill>
                <a:schemeClr val="bg1"/>
              </a:solidFill>
              <a:latin typeface="Myriad Pro" charset="0"/>
            </a:endParaRPr>
          </a:p>
        </p:txBody>
      </p:sp>
      <p:sp>
        <p:nvSpPr>
          <p:cNvPr id="3079" name="Rectangle 9"/>
          <p:cNvSpPr>
            <a:spLocks noChangeArrowheads="1"/>
          </p:cNvSpPr>
          <p:nvPr/>
        </p:nvSpPr>
        <p:spPr bwMode="auto">
          <a:xfrm>
            <a:off x="7300913" y="2255838"/>
            <a:ext cx="67468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>
                <a:solidFill>
                  <a:srgbClr val="FFFFFF"/>
                </a:solidFill>
                <a:latin typeface="Myriad Pro" charset="0"/>
              </a:rPr>
              <a:t>фото</a:t>
            </a:r>
            <a:endParaRPr lang="en-US">
              <a:solidFill>
                <a:srgbClr val="FFFFFF"/>
              </a:solidFill>
            </a:endParaRPr>
          </a:p>
        </p:txBody>
      </p:sp>
      <p:sp>
        <p:nvSpPr>
          <p:cNvPr id="3080" name="Rectangle 10"/>
          <p:cNvSpPr>
            <a:spLocks noChangeArrowheads="1"/>
          </p:cNvSpPr>
          <p:nvPr/>
        </p:nvSpPr>
        <p:spPr bwMode="auto">
          <a:xfrm>
            <a:off x="7300913" y="3967163"/>
            <a:ext cx="67468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>
                <a:solidFill>
                  <a:srgbClr val="FFFFFF"/>
                </a:solidFill>
                <a:latin typeface="Myriad Pro" charset="0"/>
              </a:rPr>
              <a:t>фото</a:t>
            </a:r>
            <a:endParaRPr lang="en-US">
              <a:solidFill>
                <a:srgbClr val="FFFFFF"/>
              </a:solidFill>
            </a:endParaRPr>
          </a:p>
        </p:txBody>
      </p:sp>
      <p:sp>
        <p:nvSpPr>
          <p:cNvPr id="3081" name="Rectangle 11"/>
          <p:cNvSpPr>
            <a:spLocks noChangeArrowheads="1"/>
          </p:cNvSpPr>
          <p:nvPr/>
        </p:nvSpPr>
        <p:spPr bwMode="auto">
          <a:xfrm>
            <a:off x="7300913" y="5591175"/>
            <a:ext cx="67468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>
                <a:solidFill>
                  <a:srgbClr val="FFFFFF"/>
                </a:solidFill>
                <a:latin typeface="Myriad Pro" charset="0"/>
              </a:rPr>
              <a:t>фото</a:t>
            </a:r>
            <a:endParaRPr lang="en-US">
              <a:solidFill>
                <a:srgbClr val="FFFFFF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91754E1-C6F4-4EC7-8947-45DAE82B5988}" type="slidenum">
              <a:rPr lang="en-US" sz="2000" smtClean="0"/>
              <a:pPr>
                <a:defRPr/>
              </a:pPr>
              <a:t>5</a:t>
            </a:fld>
            <a:endParaRPr lang="en-US" sz="2000" dirty="0"/>
          </a:p>
        </p:txBody>
      </p:sp>
      <p:sp>
        <p:nvSpPr>
          <p:cNvPr id="3" name="AutoShape 2" descr="figure16644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783771" y="1735405"/>
            <a:ext cx="768096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AutoNum type="arabicParenR"/>
            </a:pPr>
            <a:r>
              <a:rPr lang="ru-RU" sz="2400" b="1" dirty="0" smtClean="0">
                <a:solidFill>
                  <a:srgbClr val="003F82"/>
                </a:solidFill>
              </a:rPr>
              <a:t>Детекторы</a:t>
            </a:r>
            <a:r>
              <a:rPr lang="en-US" sz="2400" b="1" dirty="0" smtClean="0">
                <a:solidFill>
                  <a:srgbClr val="003F82"/>
                </a:solidFill>
              </a:rPr>
              <a:t> </a:t>
            </a:r>
            <a:r>
              <a:rPr lang="ru-RU" sz="2400" b="1" dirty="0" smtClean="0">
                <a:solidFill>
                  <a:srgbClr val="003F82"/>
                </a:solidFill>
              </a:rPr>
              <a:t>углов (напр. Детектор Харриса)</a:t>
            </a:r>
          </a:p>
          <a:p>
            <a:pPr marL="457200" indent="-457200">
              <a:buAutoNum type="arabicParenR"/>
            </a:pPr>
            <a:r>
              <a:rPr lang="ru-RU" sz="2400" b="1" dirty="0" smtClean="0">
                <a:solidFill>
                  <a:srgbClr val="003F82"/>
                </a:solidFill>
              </a:rPr>
              <a:t>Детекторы </a:t>
            </a:r>
            <a:r>
              <a:rPr lang="ru-RU" sz="2400" b="1" dirty="0" err="1" smtClean="0">
                <a:solidFill>
                  <a:srgbClr val="003F82"/>
                </a:solidFill>
              </a:rPr>
              <a:t>блобов</a:t>
            </a:r>
            <a:endParaRPr lang="ru-RU" sz="2400" b="1" dirty="0" smtClean="0">
              <a:solidFill>
                <a:srgbClr val="003F82"/>
              </a:solidFill>
            </a:endParaRPr>
          </a:p>
          <a:p>
            <a:pPr marL="457200" indent="-457200">
              <a:buAutoNum type="arabicParenR"/>
            </a:pPr>
            <a:r>
              <a:rPr lang="en-US" sz="2400" b="1" dirty="0" smtClean="0">
                <a:solidFill>
                  <a:srgbClr val="003F82"/>
                </a:solidFill>
              </a:rPr>
              <a:t>SIFT</a:t>
            </a:r>
            <a:endParaRPr lang="en-US" sz="2400" b="1" dirty="0">
              <a:solidFill>
                <a:srgbClr val="003F82"/>
              </a:solidFill>
            </a:endParaRPr>
          </a:p>
          <a:p>
            <a:pPr marL="457200" indent="-457200">
              <a:buAutoNum type="arabicParenR"/>
            </a:pPr>
            <a:r>
              <a:rPr lang="ru-RU" sz="2400" b="1" dirty="0">
                <a:solidFill>
                  <a:srgbClr val="003F82"/>
                </a:solidFill>
              </a:rPr>
              <a:t>Детектор углов </a:t>
            </a:r>
            <a:r>
              <a:rPr lang="en-US" sz="2400" b="1" dirty="0" smtClean="0">
                <a:solidFill>
                  <a:srgbClr val="003F82"/>
                </a:solidFill>
              </a:rPr>
              <a:t>FAST</a:t>
            </a:r>
          </a:p>
          <a:p>
            <a:pPr marL="457200" indent="-457200">
              <a:buAutoNum type="arabicParenR"/>
            </a:pPr>
            <a:r>
              <a:rPr lang="en-US" sz="2400" b="1" dirty="0" smtClean="0">
                <a:solidFill>
                  <a:srgbClr val="003F82"/>
                </a:solidFill>
              </a:rPr>
              <a:t>SURF</a:t>
            </a:r>
          </a:p>
          <a:p>
            <a:pPr marL="457200" indent="-457200">
              <a:buAutoNum type="arabicParenR"/>
            </a:pPr>
            <a:endParaRPr lang="en-US" sz="2400" b="1" dirty="0">
              <a:solidFill>
                <a:srgbClr val="003F82"/>
              </a:solidFill>
            </a:endParaRPr>
          </a:p>
          <a:p>
            <a:pPr marL="457200" indent="-457200">
              <a:buAutoNum type="arabicParenR"/>
            </a:pPr>
            <a:endParaRPr lang="en-US" sz="2400" b="1" dirty="0" smtClean="0">
              <a:solidFill>
                <a:srgbClr val="003F82"/>
              </a:solidFill>
            </a:endParaRPr>
          </a:p>
          <a:p>
            <a:r>
              <a:rPr lang="ru-RU" sz="2400" dirty="0" smtClean="0">
                <a:solidFill>
                  <a:srgbClr val="003F82"/>
                </a:solidFill>
              </a:rPr>
              <a:t>Вывод: </a:t>
            </a:r>
            <a:r>
              <a:rPr lang="en-US" sz="2400" dirty="0" smtClean="0">
                <a:solidFill>
                  <a:srgbClr val="003F82"/>
                </a:solidFill>
              </a:rPr>
              <a:t>SIFT </a:t>
            </a:r>
            <a:r>
              <a:rPr lang="ru-RU" sz="2400" dirty="0" smtClean="0">
                <a:solidFill>
                  <a:srgbClr val="003F82"/>
                </a:solidFill>
              </a:rPr>
              <a:t>обеспечивает наибольшее количество верно совпадающих особенностей между изображениями</a:t>
            </a:r>
            <a:endParaRPr lang="ru-RU" sz="2400" dirty="0">
              <a:solidFill>
                <a:srgbClr val="003F8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858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ubtitle 2"/>
          <p:cNvSpPr txBox="1">
            <a:spLocks/>
          </p:cNvSpPr>
          <p:nvPr/>
        </p:nvSpPr>
        <p:spPr bwMode="auto">
          <a:xfrm>
            <a:off x="255588" y="6415088"/>
            <a:ext cx="414337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ru-RU" sz="800" dirty="0" smtClean="0">
                <a:solidFill>
                  <a:schemeClr val="bg1"/>
                </a:solidFill>
              </a:rPr>
              <a:t>Высшая школа экономики, Москва</a:t>
            </a:r>
            <a:r>
              <a:rPr lang="ru-RU" sz="800" smtClean="0">
                <a:solidFill>
                  <a:schemeClr val="bg1"/>
                </a:solidFill>
              </a:rPr>
              <a:t>, </a:t>
            </a:r>
            <a:r>
              <a:rPr lang="ru-RU" sz="800" smtClean="0">
                <a:solidFill>
                  <a:schemeClr val="bg1"/>
                </a:solidFill>
              </a:rPr>
              <a:t>201</a:t>
            </a:r>
            <a:r>
              <a:rPr lang="en-US" sz="800" smtClean="0">
                <a:solidFill>
                  <a:schemeClr val="bg1"/>
                </a:solidFill>
              </a:rPr>
              <a:t>5</a:t>
            </a:r>
            <a:endParaRPr lang="en-US" sz="800" dirty="0" smtClean="0">
              <a:solidFill>
                <a:schemeClr val="bg1"/>
              </a:solidFill>
            </a:endParaRPr>
          </a:p>
          <a:p>
            <a:pPr eaLnBrk="1" hangingPunct="1">
              <a:spcBef>
                <a:spcPct val="20000"/>
              </a:spcBef>
            </a:pPr>
            <a:endParaRPr kumimoji="1" lang="ru-RU" sz="800" dirty="0">
              <a:solidFill>
                <a:schemeClr val="bg1"/>
              </a:solidFill>
              <a:latin typeface="Myriad Pro" charset="0"/>
            </a:endParaRPr>
          </a:p>
        </p:txBody>
      </p:sp>
      <p:sp>
        <p:nvSpPr>
          <p:cNvPr id="3075" name="Title 1"/>
          <p:cNvSpPr txBox="1">
            <a:spLocks/>
          </p:cNvSpPr>
          <p:nvPr/>
        </p:nvSpPr>
        <p:spPr bwMode="auto">
          <a:xfrm>
            <a:off x="1428750" y="428625"/>
            <a:ext cx="7532370" cy="41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ru-RU" sz="3200" dirty="0" smtClean="0">
                <a:solidFill>
                  <a:schemeClr val="bg1"/>
                </a:solidFill>
                <a:latin typeface="Myriad Pro" charset="0"/>
              </a:rPr>
              <a:t>Особые </a:t>
            </a:r>
            <a:r>
              <a:rPr lang="ru-RU" sz="3200" dirty="0" smtClean="0">
                <a:solidFill>
                  <a:schemeClr val="bg1"/>
                </a:solidFill>
                <a:latin typeface="Myriad Pro" charset="0"/>
              </a:rPr>
              <a:t>точки </a:t>
            </a:r>
            <a:r>
              <a:rPr lang="en-US" sz="3200" dirty="0" smtClean="0">
                <a:solidFill>
                  <a:schemeClr val="bg1"/>
                </a:solidFill>
                <a:latin typeface="Myriad Pro" charset="0"/>
              </a:rPr>
              <a:t>SIFT</a:t>
            </a:r>
            <a:r>
              <a:rPr lang="ru-RU" sz="3200" dirty="0" smtClean="0">
                <a:solidFill>
                  <a:schemeClr val="bg1"/>
                </a:solidFill>
                <a:latin typeface="Myriad Pro" charset="0"/>
              </a:rPr>
              <a:t> и их дескрипторы</a:t>
            </a:r>
            <a:endParaRPr lang="en-US" sz="3200" dirty="0">
              <a:solidFill>
                <a:schemeClr val="bg1"/>
              </a:solidFill>
              <a:latin typeface="Myriad Pro" charset="0"/>
            </a:endParaRPr>
          </a:p>
        </p:txBody>
      </p:sp>
      <p:sp>
        <p:nvSpPr>
          <p:cNvPr id="3079" name="Rectangle 9"/>
          <p:cNvSpPr>
            <a:spLocks noChangeArrowheads="1"/>
          </p:cNvSpPr>
          <p:nvPr/>
        </p:nvSpPr>
        <p:spPr bwMode="auto">
          <a:xfrm>
            <a:off x="7300913" y="2255838"/>
            <a:ext cx="67468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>
                <a:solidFill>
                  <a:srgbClr val="FFFFFF"/>
                </a:solidFill>
                <a:latin typeface="Myriad Pro" charset="0"/>
              </a:rPr>
              <a:t>фото</a:t>
            </a:r>
            <a:endParaRPr lang="en-US">
              <a:solidFill>
                <a:srgbClr val="FFFFFF"/>
              </a:solidFill>
            </a:endParaRPr>
          </a:p>
        </p:txBody>
      </p:sp>
      <p:sp>
        <p:nvSpPr>
          <p:cNvPr id="3080" name="Rectangle 10"/>
          <p:cNvSpPr>
            <a:spLocks noChangeArrowheads="1"/>
          </p:cNvSpPr>
          <p:nvPr/>
        </p:nvSpPr>
        <p:spPr bwMode="auto">
          <a:xfrm>
            <a:off x="7300913" y="3967163"/>
            <a:ext cx="67468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>
                <a:solidFill>
                  <a:srgbClr val="FFFFFF"/>
                </a:solidFill>
                <a:latin typeface="Myriad Pro" charset="0"/>
              </a:rPr>
              <a:t>фото</a:t>
            </a:r>
            <a:endParaRPr lang="en-US">
              <a:solidFill>
                <a:srgbClr val="FFFFFF"/>
              </a:solidFill>
            </a:endParaRPr>
          </a:p>
        </p:txBody>
      </p:sp>
      <p:sp>
        <p:nvSpPr>
          <p:cNvPr id="3081" name="Rectangle 11"/>
          <p:cNvSpPr>
            <a:spLocks noChangeArrowheads="1"/>
          </p:cNvSpPr>
          <p:nvPr/>
        </p:nvSpPr>
        <p:spPr bwMode="auto">
          <a:xfrm>
            <a:off x="7300913" y="5591175"/>
            <a:ext cx="67468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>
                <a:solidFill>
                  <a:srgbClr val="FFFFFF"/>
                </a:solidFill>
                <a:latin typeface="Myriad Pro" charset="0"/>
              </a:rPr>
              <a:t>фото</a:t>
            </a:r>
            <a:endParaRPr lang="en-US">
              <a:solidFill>
                <a:srgbClr val="FFFFFF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91754E1-C6F4-4EC7-8947-45DAE82B5988}" type="slidenum">
              <a:rPr lang="en-US" sz="2000" smtClean="0"/>
              <a:pPr>
                <a:defRPr/>
              </a:pPr>
              <a:t>6</a:t>
            </a:fld>
            <a:endParaRPr lang="en-US" sz="2000" dirty="0"/>
          </a:p>
        </p:txBody>
      </p:sp>
      <p:sp>
        <p:nvSpPr>
          <p:cNvPr id="3" name="AutoShape 2" descr="figure16644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6386" name="Picture 2" descr="https://scholar.google.com/citations?view_op=view_photo&amp;user=8vs5HGYAAAAJ&amp;citpid=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7151" y="1493574"/>
            <a:ext cx="1542109" cy="18213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379629" y="1527235"/>
            <a:ext cx="708995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>
                <a:solidFill>
                  <a:srgbClr val="003F82"/>
                </a:solidFill>
              </a:rPr>
              <a:t>David Lowe’s Scale Invariant Feature Transform (1999, 2004)</a:t>
            </a:r>
            <a:r>
              <a:rPr lang="ru-RU" sz="2400" dirty="0" smtClean="0">
                <a:solidFill>
                  <a:srgbClr val="003F82"/>
                </a:solidFill>
              </a:rPr>
              <a:t> </a:t>
            </a:r>
            <a:endParaRPr lang="ru-RU" sz="2400" dirty="0">
              <a:solidFill>
                <a:srgbClr val="003F82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60375" y="2570589"/>
            <a:ext cx="708995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003F82"/>
                </a:solidFill>
              </a:rPr>
              <a:t>Точки инвариантны относительно: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 smtClean="0">
                <a:solidFill>
                  <a:srgbClr val="003F82"/>
                </a:solidFill>
              </a:rPr>
              <a:t>смещения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 smtClean="0">
                <a:solidFill>
                  <a:srgbClr val="003F82"/>
                </a:solidFill>
              </a:rPr>
              <a:t>поворота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 smtClean="0">
                <a:solidFill>
                  <a:srgbClr val="003F82"/>
                </a:solidFill>
              </a:rPr>
              <a:t>масштаба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 smtClean="0">
                <a:solidFill>
                  <a:srgbClr val="003F82"/>
                </a:solidFill>
              </a:rPr>
              <a:t>изменения яркости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 smtClean="0">
                <a:solidFill>
                  <a:srgbClr val="003F82"/>
                </a:solidFill>
              </a:rPr>
              <a:t>изменения положения камеры</a:t>
            </a:r>
            <a:endParaRPr lang="ru-RU" sz="2400" dirty="0">
              <a:solidFill>
                <a:srgbClr val="003F8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197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ubtitle 2"/>
          <p:cNvSpPr txBox="1">
            <a:spLocks/>
          </p:cNvSpPr>
          <p:nvPr/>
        </p:nvSpPr>
        <p:spPr bwMode="auto">
          <a:xfrm>
            <a:off x="255588" y="6415088"/>
            <a:ext cx="414337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ru-RU" sz="800" dirty="0" smtClean="0">
                <a:solidFill>
                  <a:schemeClr val="bg1"/>
                </a:solidFill>
              </a:rPr>
              <a:t>Высшая школа экономики, Москва</a:t>
            </a:r>
            <a:r>
              <a:rPr lang="ru-RU" sz="800" smtClean="0">
                <a:solidFill>
                  <a:schemeClr val="bg1"/>
                </a:solidFill>
              </a:rPr>
              <a:t>, </a:t>
            </a:r>
            <a:r>
              <a:rPr lang="ru-RU" sz="800" smtClean="0">
                <a:solidFill>
                  <a:schemeClr val="bg1"/>
                </a:solidFill>
              </a:rPr>
              <a:t>201</a:t>
            </a:r>
            <a:r>
              <a:rPr lang="en-US" sz="800" smtClean="0">
                <a:solidFill>
                  <a:schemeClr val="bg1"/>
                </a:solidFill>
              </a:rPr>
              <a:t>5</a:t>
            </a:r>
            <a:endParaRPr lang="en-US" sz="800" dirty="0" smtClean="0">
              <a:solidFill>
                <a:schemeClr val="bg1"/>
              </a:solidFill>
            </a:endParaRPr>
          </a:p>
          <a:p>
            <a:pPr eaLnBrk="1" hangingPunct="1">
              <a:spcBef>
                <a:spcPct val="20000"/>
              </a:spcBef>
            </a:pPr>
            <a:endParaRPr kumimoji="1" lang="ru-RU" sz="800" dirty="0">
              <a:solidFill>
                <a:schemeClr val="bg1"/>
              </a:solidFill>
              <a:latin typeface="Myriad Pro" charset="0"/>
            </a:endParaRPr>
          </a:p>
        </p:txBody>
      </p:sp>
      <p:sp>
        <p:nvSpPr>
          <p:cNvPr id="3075" name="Title 1"/>
          <p:cNvSpPr txBox="1">
            <a:spLocks/>
          </p:cNvSpPr>
          <p:nvPr/>
        </p:nvSpPr>
        <p:spPr bwMode="auto">
          <a:xfrm>
            <a:off x="1428750" y="428625"/>
            <a:ext cx="6748599" cy="41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ru-RU" sz="3200" dirty="0" smtClean="0">
                <a:solidFill>
                  <a:schemeClr val="bg1"/>
                </a:solidFill>
                <a:latin typeface="Myriad Pro" charset="0"/>
              </a:rPr>
              <a:t>Масштабируемое пространство</a:t>
            </a:r>
            <a:endParaRPr lang="en-US" sz="3200" dirty="0">
              <a:solidFill>
                <a:schemeClr val="bg1"/>
              </a:solidFill>
              <a:latin typeface="Myriad Pro" charset="0"/>
            </a:endParaRPr>
          </a:p>
        </p:txBody>
      </p:sp>
      <p:sp>
        <p:nvSpPr>
          <p:cNvPr id="3079" name="Rectangle 9"/>
          <p:cNvSpPr>
            <a:spLocks noChangeArrowheads="1"/>
          </p:cNvSpPr>
          <p:nvPr/>
        </p:nvSpPr>
        <p:spPr bwMode="auto">
          <a:xfrm>
            <a:off x="7300913" y="2255838"/>
            <a:ext cx="67468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>
                <a:solidFill>
                  <a:srgbClr val="FFFFFF"/>
                </a:solidFill>
                <a:latin typeface="Myriad Pro" charset="0"/>
              </a:rPr>
              <a:t>фото</a:t>
            </a:r>
            <a:endParaRPr lang="en-US">
              <a:solidFill>
                <a:srgbClr val="FFFFFF"/>
              </a:solidFill>
            </a:endParaRPr>
          </a:p>
        </p:txBody>
      </p:sp>
      <p:sp>
        <p:nvSpPr>
          <p:cNvPr id="3080" name="Rectangle 10"/>
          <p:cNvSpPr>
            <a:spLocks noChangeArrowheads="1"/>
          </p:cNvSpPr>
          <p:nvPr/>
        </p:nvSpPr>
        <p:spPr bwMode="auto">
          <a:xfrm>
            <a:off x="7300913" y="3967163"/>
            <a:ext cx="67468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>
                <a:solidFill>
                  <a:srgbClr val="FFFFFF"/>
                </a:solidFill>
                <a:latin typeface="Myriad Pro" charset="0"/>
              </a:rPr>
              <a:t>фото</a:t>
            </a:r>
            <a:endParaRPr lang="en-US">
              <a:solidFill>
                <a:srgbClr val="FFFFFF"/>
              </a:solidFill>
            </a:endParaRPr>
          </a:p>
        </p:txBody>
      </p:sp>
      <p:sp>
        <p:nvSpPr>
          <p:cNvPr id="3081" name="Rectangle 11"/>
          <p:cNvSpPr>
            <a:spLocks noChangeArrowheads="1"/>
          </p:cNvSpPr>
          <p:nvPr/>
        </p:nvSpPr>
        <p:spPr bwMode="auto">
          <a:xfrm>
            <a:off x="7300913" y="5591175"/>
            <a:ext cx="67468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>
                <a:solidFill>
                  <a:srgbClr val="FFFFFF"/>
                </a:solidFill>
                <a:latin typeface="Myriad Pro" charset="0"/>
              </a:rPr>
              <a:t>фото</a:t>
            </a:r>
            <a:endParaRPr lang="en-US">
              <a:solidFill>
                <a:srgbClr val="FFFFFF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91754E1-C6F4-4EC7-8947-45DAE82B5988}" type="slidenum">
              <a:rPr lang="en-US" sz="2000" smtClean="0"/>
              <a:pPr>
                <a:defRPr/>
              </a:pPr>
              <a:t>7</a:t>
            </a:fld>
            <a:endParaRPr lang="en-US" sz="2000" dirty="0"/>
          </a:p>
        </p:txBody>
      </p:sp>
      <p:sp>
        <p:nvSpPr>
          <p:cNvPr id="3" name="AutoShape 2" descr="figure16644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5362" name="Picture 2" descr="http://www.aishack.in/static/img/tut/sift-scalespac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88" y="1278891"/>
            <a:ext cx="3959730" cy="50486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5474" y="2345468"/>
            <a:ext cx="3571875" cy="51435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4523693" y="1468604"/>
            <a:ext cx="390184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003F82"/>
                </a:solidFill>
              </a:rPr>
              <a:t>Применение фильтра Гаусса на изображении</a:t>
            </a:r>
            <a:r>
              <a:rPr lang="en-US" dirty="0" smtClean="0">
                <a:solidFill>
                  <a:srgbClr val="003F82"/>
                </a:solidFill>
              </a:rPr>
              <a:t> </a:t>
            </a:r>
            <a:r>
              <a:rPr lang="ru-RU" dirty="0" smtClean="0">
                <a:solidFill>
                  <a:srgbClr val="003F82"/>
                </a:solidFill>
              </a:rPr>
              <a:t>для получения </a:t>
            </a:r>
            <a:r>
              <a:rPr lang="ru-RU" dirty="0" err="1" smtClean="0">
                <a:solidFill>
                  <a:srgbClr val="003F82"/>
                </a:solidFill>
              </a:rPr>
              <a:t>гауссиана</a:t>
            </a:r>
            <a:r>
              <a:rPr lang="ru-RU" dirty="0" smtClean="0">
                <a:solidFill>
                  <a:srgbClr val="003F82"/>
                </a:solidFill>
              </a:rPr>
              <a:t>:</a:t>
            </a:r>
            <a:endParaRPr lang="ru-RU" dirty="0">
              <a:solidFill>
                <a:srgbClr val="003F82"/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02275" y="3333660"/>
            <a:ext cx="3457575" cy="1009650"/>
          </a:xfrm>
          <a:prstGeom prst="rect">
            <a:avLst/>
          </a:prstGeom>
        </p:spPr>
      </p:pic>
      <p:sp>
        <p:nvSpPr>
          <p:cNvPr id="14" name="Прямоугольник 13"/>
          <p:cNvSpPr/>
          <p:nvPr/>
        </p:nvSpPr>
        <p:spPr>
          <a:xfrm>
            <a:off x="4602275" y="3086672"/>
            <a:ext cx="390184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003F82"/>
                </a:solidFill>
              </a:rPr>
              <a:t>Ядро Гаусса:</a:t>
            </a:r>
            <a:endParaRPr lang="ru-RU" dirty="0">
              <a:solidFill>
                <a:srgbClr val="003F8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8655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ubtitle 2"/>
          <p:cNvSpPr txBox="1">
            <a:spLocks/>
          </p:cNvSpPr>
          <p:nvPr/>
        </p:nvSpPr>
        <p:spPr bwMode="auto">
          <a:xfrm>
            <a:off x="255588" y="6415088"/>
            <a:ext cx="414337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ru-RU" sz="800" dirty="0" smtClean="0">
                <a:solidFill>
                  <a:schemeClr val="bg1"/>
                </a:solidFill>
              </a:rPr>
              <a:t>Высшая школа экономики, Москва</a:t>
            </a:r>
            <a:r>
              <a:rPr lang="ru-RU" sz="800" smtClean="0">
                <a:solidFill>
                  <a:schemeClr val="bg1"/>
                </a:solidFill>
              </a:rPr>
              <a:t>, </a:t>
            </a:r>
            <a:r>
              <a:rPr lang="ru-RU" sz="800" smtClean="0">
                <a:solidFill>
                  <a:schemeClr val="bg1"/>
                </a:solidFill>
              </a:rPr>
              <a:t>201</a:t>
            </a:r>
            <a:r>
              <a:rPr lang="en-US" sz="800" smtClean="0">
                <a:solidFill>
                  <a:schemeClr val="bg1"/>
                </a:solidFill>
              </a:rPr>
              <a:t>5</a:t>
            </a:r>
            <a:endParaRPr lang="en-US" sz="800" dirty="0" smtClean="0">
              <a:solidFill>
                <a:schemeClr val="bg1"/>
              </a:solidFill>
            </a:endParaRPr>
          </a:p>
          <a:p>
            <a:pPr eaLnBrk="1" hangingPunct="1">
              <a:spcBef>
                <a:spcPct val="20000"/>
              </a:spcBef>
            </a:pPr>
            <a:endParaRPr kumimoji="1" lang="ru-RU" sz="800" dirty="0">
              <a:solidFill>
                <a:schemeClr val="bg1"/>
              </a:solidFill>
              <a:latin typeface="Myriad Pro" charset="0"/>
            </a:endParaRPr>
          </a:p>
        </p:txBody>
      </p:sp>
      <p:sp>
        <p:nvSpPr>
          <p:cNvPr id="3075" name="Title 1"/>
          <p:cNvSpPr txBox="1">
            <a:spLocks/>
          </p:cNvSpPr>
          <p:nvPr/>
        </p:nvSpPr>
        <p:spPr bwMode="auto">
          <a:xfrm>
            <a:off x="1428750" y="428625"/>
            <a:ext cx="6748599" cy="41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ru-RU" sz="3200" dirty="0" smtClean="0">
                <a:solidFill>
                  <a:schemeClr val="bg1"/>
                </a:solidFill>
                <a:latin typeface="Myriad Pro" charset="0"/>
              </a:rPr>
              <a:t>Пирамида </a:t>
            </a:r>
            <a:r>
              <a:rPr lang="ru-RU" sz="3200" dirty="0" err="1" smtClean="0">
                <a:solidFill>
                  <a:schemeClr val="bg1"/>
                </a:solidFill>
                <a:latin typeface="Myriad Pro" charset="0"/>
              </a:rPr>
              <a:t>гауссианов</a:t>
            </a:r>
            <a:endParaRPr lang="en-US" sz="3200" dirty="0">
              <a:solidFill>
                <a:schemeClr val="bg1"/>
              </a:solidFill>
              <a:latin typeface="Myriad Pro" charset="0"/>
            </a:endParaRPr>
          </a:p>
        </p:txBody>
      </p:sp>
      <p:sp>
        <p:nvSpPr>
          <p:cNvPr id="3079" name="Rectangle 9"/>
          <p:cNvSpPr>
            <a:spLocks noChangeArrowheads="1"/>
          </p:cNvSpPr>
          <p:nvPr/>
        </p:nvSpPr>
        <p:spPr bwMode="auto">
          <a:xfrm>
            <a:off x="7300913" y="2255838"/>
            <a:ext cx="67468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>
                <a:solidFill>
                  <a:srgbClr val="FFFFFF"/>
                </a:solidFill>
                <a:latin typeface="Myriad Pro" charset="0"/>
              </a:rPr>
              <a:t>фото</a:t>
            </a:r>
            <a:endParaRPr lang="en-US">
              <a:solidFill>
                <a:srgbClr val="FFFFFF"/>
              </a:solidFill>
            </a:endParaRPr>
          </a:p>
        </p:txBody>
      </p:sp>
      <p:sp>
        <p:nvSpPr>
          <p:cNvPr id="3080" name="Rectangle 10"/>
          <p:cNvSpPr>
            <a:spLocks noChangeArrowheads="1"/>
          </p:cNvSpPr>
          <p:nvPr/>
        </p:nvSpPr>
        <p:spPr bwMode="auto">
          <a:xfrm>
            <a:off x="7300913" y="3967163"/>
            <a:ext cx="67468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>
                <a:solidFill>
                  <a:srgbClr val="FFFFFF"/>
                </a:solidFill>
                <a:latin typeface="Myriad Pro" charset="0"/>
              </a:rPr>
              <a:t>фото</a:t>
            </a:r>
            <a:endParaRPr lang="en-US">
              <a:solidFill>
                <a:srgbClr val="FFFFFF"/>
              </a:solidFill>
            </a:endParaRPr>
          </a:p>
        </p:txBody>
      </p:sp>
      <p:sp>
        <p:nvSpPr>
          <p:cNvPr id="3081" name="Rectangle 11"/>
          <p:cNvSpPr>
            <a:spLocks noChangeArrowheads="1"/>
          </p:cNvSpPr>
          <p:nvPr/>
        </p:nvSpPr>
        <p:spPr bwMode="auto">
          <a:xfrm>
            <a:off x="7300913" y="5591175"/>
            <a:ext cx="67468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>
                <a:solidFill>
                  <a:srgbClr val="FFFFFF"/>
                </a:solidFill>
                <a:latin typeface="Myriad Pro" charset="0"/>
              </a:rPr>
              <a:t>фото</a:t>
            </a:r>
            <a:endParaRPr lang="en-US">
              <a:solidFill>
                <a:srgbClr val="FFFFFF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91754E1-C6F4-4EC7-8947-45DAE82B5988}" type="slidenum">
              <a:rPr lang="en-US" sz="2000" smtClean="0"/>
              <a:pPr>
                <a:defRPr/>
              </a:pPr>
              <a:t>8</a:t>
            </a:fld>
            <a:endParaRPr lang="en-US" sz="2000" dirty="0"/>
          </a:p>
        </p:txBody>
      </p:sp>
      <p:sp>
        <p:nvSpPr>
          <p:cNvPr id="3" name="AutoShape 2" descr="figure16644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4523693" y="1468604"/>
            <a:ext cx="390184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003F82"/>
                </a:solidFill>
              </a:rPr>
              <a:t>Каждая октава содержит изображения, вдвое меньшие, чем изображения предыдущей октавы</a:t>
            </a:r>
            <a:endParaRPr lang="ru-RU" dirty="0">
              <a:solidFill>
                <a:srgbClr val="003F82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4523692" y="2490209"/>
            <a:ext cx="390184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003F82"/>
                </a:solidFill>
              </a:rPr>
              <a:t>Величина размытия:</a:t>
            </a:r>
            <a:endParaRPr lang="ru-RU" dirty="0">
              <a:solidFill>
                <a:srgbClr val="003F82"/>
              </a:solidFill>
            </a:endParaRPr>
          </a:p>
        </p:txBody>
      </p:sp>
      <p:pic>
        <p:nvPicPr>
          <p:cNvPr id="18434" name="Picture 2" descr="http://www.aishack.in/static/img/tut/sift-octave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281" y="1284991"/>
            <a:ext cx="3191867" cy="5106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9" name="Прямоугольник 8"/>
              <p:cNvSpPr/>
              <p:nvPr/>
            </p:nvSpPr>
            <p:spPr>
              <a:xfrm>
                <a:off x="6815123" y="2357157"/>
                <a:ext cx="923632" cy="53713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ru-RU" sz="2800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ru-RU" sz="2800" i="1">
                              <a:latin typeface="Cambria Math" panose="02040503050406030204" pitchFamily="18" charset="0"/>
                            </a:rPr>
                            <m:t>𝑘</m:t>
                          </m:r>
                        </m:e>
                        <m:sup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𝑖</m:t>
                          </m:r>
                        </m:sup>
                      </m:sSup>
                      <m:r>
                        <a:rPr lang="ru-RU" sz="2800" i="1">
                          <a:latin typeface="Cambria Math" panose="02040503050406030204" pitchFamily="18" charset="0"/>
                        </a:rPr>
                        <m:t>𝜎</m:t>
                      </m:r>
                    </m:oMath>
                  </m:oMathPara>
                </a14:m>
                <a:endParaRPr lang="ru-RU" sz="2800" dirty="0"/>
              </a:p>
            </p:txBody>
          </p:sp>
        </mc:Choice>
        <mc:Fallback>
          <p:sp>
            <p:nvSpPr>
              <p:cNvPr id="9" name="Прямоугольник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15123" y="2357157"/>
                <a:ext cx="923632" cy="537135"/>
              </a:xfrm>
              <a:prstGeom prst="rect">
                <a:avLst/>
              </a:prstGeom>
              <a:blipFill rotWithShape="0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" name="Рисунок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23693" y="3019163"/>
            <a:ext cx="2153970" cy="31602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5789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ubtitle 2"/>
          <p:cNvSpPr txBox="1">
            <a:spLocks/>
          </p:cNvSpPr>
          <p:nvPr/>
        </p:nvSpPr>
        <p:spPr bwMode="auto">
          <a:xfrm>
            <a:off x="255588" y="6415088"/>
            <a:ext cx="414337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ru-RU" sz="800" dirty="0" smtClean="0">
                <a:solidFill>
                  <a:schemeClr val="bg1"/>
                </a:solidFill>
              </a:rPr>
              <a:t>Высшая школа экономики, Москва</a:t>
            </a:r>
            <a:r>
              <a:rPr lang="ru-RU" sz="800" smtClean="0">
                <a:solidFill>
                  <a:schemeClr val="bg1"/>
                </a:solidFill>
              </a:rPr>
              <a:t>, </a:t>
            </a:r>
            <a:r>
              <a:rPr lang="ru-RU" sz="800" smtClean="0">
                <a:solidFill>
                  <a:schemeClr val="bg1"/>
                </a:solidFill>
              </a:rPr>
              <a:t>201</a:t>
            </a:r>
            <a:r>
              <a:rPr lang="en-US" sz="800" smtClean="0">
                <a:solidFill>
                  <a:schemeClr val="bg1"/>
                </a:solidFill>
              </a:rPr>
              <a:t>5</a:t>
            </a:r>
            <a:endParaRPr lang="en-US" sz="800" dirty="0" smtClean="0">
              <a:solidFill>
                <a:schemeClr val="bg1"/>
              </a:solidFill>
            </a:endParaRPr>
          </a:p>
          <a:p>
            <a:pPr eaLnBrk="1" hangingPunct="1">
              <a:spcBef>
                <a:spcPct val="20000"/>
              </a:spcBef>
            </a:pPr>
            <a:endParaRPr kumimoji="1" lang="ru-RU" sz="800" dirty="0">
              <a:solidFill>
                <a:schemeClr val="bg1"/>
              </a:solidFill>
              <a:latin typeface="Myriad Pro" charset="0"/>
            </a:endParaRPr>
          </a:p>
        </p:txBody>
      </p:sp>
      <p:sp>
        <p:nvSpPr>
          <p:cNvPr id="3075" name="Title 1"/>
          <p:cNvSpPr txBox="1">
            <a:spLocks/>
          </p:cNvSpPr>
          <p:nvPr/>
        </p:nvSpPr>
        <p:spPr bwMode="auto">
          <a:xfrm>
            <a:off x="1428750" y="428625"/>
            <a:ext cx="6748599" cy="41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ru-RU" sz="3200" dirty="0" smtClean="0">
                <a:solidFill>
                  <a:schemeClr val="bg1"/>
                </a:solidFill>
                <a:latin typeface="Myriad Pro" charset="0"/>
              </a:rPr>
              <a:t>Пирамида </a:t>
            </a:r>
            <a:r>
              <a:rPr lang="ru-RU" sz="3200" dirty="0" smtClean="0">
                <a:solidFill>
                  <a:schemeClr val="bg1"/>
                </a:solidFill>
                <a:latin typeface="Myriad Pro" charset="0"/>
              </a:rPr>
              <a:t>разностей </a:t>
            </a:r>
            <a:r>
              <a:rPr lang="ru-RU" sz="3200" dirty="0" err="1" smtClean="0">
                <a:solidFill>
                  <a:schemeClr val="bg1"/>
                </a:solidFill>
                <a:latin typeface="Myriad Pro" charset="0"/>
              </a:rPr>
              <a:t>гауссианов</a:t>
            </a:r>
            <a:endParaRPr lang="en-US" sz="3200" dirty="0">
              <a:solidFill>
                <a:schemeClr val="bg1"/>
              </a:solidFill>
              <a:latin typeface="Myriad Pro" charset="0"/>
            </a:endParaRPr>
          </a:p>
        </p:txBody>
      </p:sp>
      <p:sp>
        <p:nvSpPr>
          <p:cNvPr id="3079" name="Rectangle 9"/>
          <p:cNvSpPr>
            <a:spLocks noChangeArrowheads="1"/>
          </p:cNvSpPr>
          <p:nvPr/>
        </p:nvSpPr>
        <p:spPr bwMode="auto">
          <a:xfrm>
            <a:off x="7300913" y="2255838"/>
            <a:ext cx="67468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>
                <a:solidFill>
                  <a:srgbClr val="FFFFFF"/>
                </a:solidFill>
                <a:latin typeface="Myriad Pro" charset="0"/>
              </a:rPr>
              <a:t>фото</a:t>
            </a:r>
            <a:endParaRPr lang="en-US">
              <a:solidFill>
                <a:srgbClr val="FFFFFF"/>
              </a:solidFill>
            </a:endParaRPr>
          </a:p>
        </p:txBody>
      </p:sp>
      <p:sp>
        <p:nvSpPr>
          <p:cNvPr id="3080" name="Rectangle 10"/>
          <p:cNvSpPr>
            <a:spLocks noChangeArrowheads="1"/>
          </p:cNvSpPr>
          <p:nvPr/>
        </p:nvSpPr>
        <p:spPr bwMode="auto">
          <a:xfrm>
            <a:off x="7300913" y="3967163"/>
            <a:ext cx="67468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>
                <a:solidFill>
                  <a:srgbClr val="FFFFFF"/>
                </a:solidFill>
                <a:latin typeface="Myriad Pro" charset="0"/>
              </a:rPr>
              <a:t>фото</a:t>
            </a:r>
            <a:endParaRPr lang="en-US">
              <a:solidFill>
                <a:srgbClr val="FFFFFF"/>
              </a:solidFill>
            </a:endParaRPr>
          </a:p>
        </p:txBody>
      </p:sp>
      <p:sp>
        <p:nvSpPr>
          <p:cNvPr id="3081" name="Rectangle 11"/>
          <p:cNvSpPr>
            <a:spLocks noChangeArrowheads="1"/>
          </p:cNvSpPr>
          <p:nvPr/>
        </p:nvSpPr>
        <p:spPr bwMode="auto">
          <a:xfrm>
            <a:off x="7300913" y="5591175"/>
            <a:ext cx="67468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>
                <a:solidFill>
                  <a:srgbClr val="FFFFFF"/>
                </a:solidFill>
                <a:latin typeface="Myriad Pro" charset="0"/>
              </a:rPr>
              <a:t>фото</a:t>
            </a:r>
            <a:endParaRPr lang="en-US">
              <a:solidFill>
                <a:srgbClr val="FFFFFF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91754E1-C6F4-4EC7-8947-45DAE82B5988}" type="slidenum">
              <a:rPr lang="en-US" sz="2000" smtClean="0"/>
              <a:pPr>
                <a:defRPr/>
              </a:pPr>
              <a:t>9</a:t>
            </a:fld>
            <a:endParaRPr lang="en-US" sz="2000" dirty="0"/>
          </a:p>
        </p:txBody>
      </p:sp>
      <p:sp>
        <p:nvSpPr>
          <p:cNvPr id="3" name="AutoShape 2" descr="figure16644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9458" name="Picture 2" descr="http://www.aishack.in/static/img/tut/sift-dog-ide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781" y="3514135"/>
            <a:ext cx="3645623" cy="26030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60" name="Picture 4" descr="http://www.aishack.in/static/img/tut/sift-dog-images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2665" y="1292995"/>
            <a:ext cx="3041069" cy="48657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62" name="Picture 6" descr="http://softwarebydefault.files.wordpress.com/2013/05/laplacian_5x5_of_gaussian_3x3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1141" y="1420145"/>
            <a:ext cx="2924901" cy="1945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91680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3762</TotalTime>
  <Words>924</Words>
  <Application>Microsoft Office PowerPoint</Application>
  <PresentationFormat>Экран (4:3)</PresentationFormat>
  <Paragraphs>250</Paragraphs>
  <Slides>30</Slides>
  <Notes>17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9" baseType="lpstr">
      <vt:lpstr>MS PGothic</vt:lpstr>
      <vt:lpstr>Arial</vt:lpstr>
      <vt:lpstr>Calibri</vt:lpstr>
      <vt:lpstr>Cambria Math</vt:lpstr>
      <vt:lpstr>Myriad Pro</vt:lpstr>
      <vt:lpstr>Myriad Pro Semibold</vt:lpstr>
      <vt:lpstr>Times New Roman</vt:lpstr>
      <vt:lpstr>Office Theme</vt:lpstr>
      <vt:lpstr>MathType 6.0 Equation</vt:lpstr>
      <vt:lpstr>ПРОГРАММА ПОИСКА ОБЪЕКТОВ НА ИЗОБРАЖЕНИИ С ИСПОЛЬЗОВАНИЕМ ХАРАКТЕРИСТИЧЕСКИХ ТОЧЕК  PROGRAM FOR FINDING OBJECTS IN A PICTURE USING FEATURE POINTS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hse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vkremlev</dc:creator>
  <cp:lastModifiedBy>Anton</cp:lastModifiedBy>
  <cp:revision>116</cp:revision>
  <dcterms:created xsi:type="dcterms:W3CDTF">2010-09-30T06:45:29Z</dcterms:created>
  <dcterms:modified xsi:type="dcterms:W3CDTF">2015-05-21T05:53:14Z</dcterms:modified>
</cp:coreProperties>
</file>