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1"/>
  </p:notesMasterIdLst>
  <p:sldIdLst>
    <p:sldId id="501" r:id="rId2"/>
    <p:sldId id="503" r:id="rId3"/>
    <p:sldId id="548" r:id="rId4"/>
    <p:sldId id="550" r:id="rId5"/>
    <p:sldId id="549" r:id="rId6"/>
    <p:sldId id="508" r:id="rId7"/>
    <p:sldId id="552" r:id="rId8"/>
    <p:sldId id="553" r:id="rId9"/>
    <p:sldId id="554" r:id="rId10"/>
    <p:sldId id="558" r:id="rId11"/>
    <p:sldId id="559" r:id="rId12"/>
    <p:sldId id="557" r:id="rId13"/>
    <p:sldId id="565" r:id="rId14"/>
    <p:sldId id="560" r:id="rId15"/>
    <p:sldId id="561" r:id="rId16"/>
    <p:sldId id="563" r:id="rId17"/>
    <p:sldId id="562" r:id="rId18"/>
    <p:sldId id="564" r:id="rId19"/>
    <p:sldId id="502" r:id="rId20"/>
  </p:sldIdLst>
  <p:sldSz cx="9144000" cy="6858000" type="screen4x3"/>
  <p:notesSz cx="6645275" cy="97774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C0"/>
    <a:srgbClr val="F797AE"/>
    <a:srgbClr val="F36788"/>
    <a:srgbClr val="002A7E"/>
    <a:srgbClr val="009242"/>
    <a:srgbClr val="32EAA0"/>
    <a:srgbClr val="B4521C"/>
    <a:srgbClr val="B9CFE1"/>
    <a:srgbClr val="9CBBD4"/>
    <a:srgbClr val="E484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53" autoAdjust="0"/>
    <p:restoredTop sz="94712" autoAdjust="0"/>
  </p:normalViewPr>
  <p:slideViewPr>
    <p:cSldViewPr>
      <p:cViewPr varScale="1">
        <p:scale>
          <a:sx n="74" d="100"/>
          <a:sy n="74" d="100"/>
        </p:scale>
        <p:origin x="8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E:\2011\&#1050;&#1086;&#1085;&#1092;&#1077;&#1088;&#1077;&#1085;&#1094;&#1080;&#1080;\HSE%20April%202014\&#1075;&#1088;&#1072;&#1092;&#1080;&#1082;&#1080;%20&#1087;&#1086;%20&#1076;&#1086;&#1074;&#1077;&#1088;&#1080;&#1102;%20&#1089;%20&#1092;&#1072;&#1082;&#1090;&#1086;&#1088;&#1072;&#1084;&#1080;%20%20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2011\&#1050;&#1086;&#1085;&#1092;&#1077;&#1088;&#1077;&#1085;&#1094;&#1080;&#1080;\HSE%20April%202014\&#1075;&#1088;&#1072;&#1092;&#1080;&#1082;&#1080;%20&#1087;&#1086;%20&#1076;&#1086;&#1074;&#1077;&#1088;&#1080;&#1102;%20&#1089;%20&#1092;&#1072;&#1082;&#1090;&#1086;&#1088;&#1072;&#1084;&#1080;%20%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2011\&#1050;&#1086;&#1085;&#1092;&#1077;&#1088;&#1077;&#1085;&#1094;&#1080;&#1080;\HSE%20April%202014\&#1075;&#1088;&#1072;&#1092;&#1080;&#1082;&#1080;%20&#1087;&#1086;%20&#1076;&#1086;&#1074;&#1077;&#1088;&#1080;&#1102;%20&#1089;%20&#1092;&#1072;&#1082;&#1090;&#1086;&#1088;&#1072;&#1084;&#1080;%20%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2011\&#1050;&#1086;&#1085;&#1092;&#1077;&#1088;&#1077;&#1085;&#1094;&#1080;&#1080;\HSE%20April%202014\&#1075;&#1088;&#1072;&#1092;&#1080;&#1082;&#1080;%20&#1087;&#1086;%20&#1076;&#1086;&#1074;&#1077;&#1088;&#1080;&#1102;%20&#1089;%20&#1092;&#1072;&#1082;&#1090;&#1086;&#1088;&#1072;&#1084;&#1080;%20%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2011\Aa&#1074;&#1072;&#1078;&#1085;&#1086;&#1077;\&#1051;&#1069;&#1057;&#1048;%202010\&#1051;&#1069;&#1057;&#1048;%202013\&#1086;&#1090;&#1095;&#1077;&#1090;%202013\&#1076;&#1086;&#1087;\OUTPUT.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2011\Aa&#1074;&#1072;&#1078;&#1085;&#1086;&#1077;\&#1051;&#1069;&#1057;&#1048;%202010\&#1051;&#1069;&#1057;&#1048;%202013\&#1086;&#1090;&#1095;&#1077;&#1090;%202013\&#1076;&#1086;&#1087;\OUTPU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'депозиты физиков'!$I$5</c:f>
              <c:strCache>
                <c:ptCount val="1"/>
                <c:pt idx="0">
                  <c:v>Sberbank</c:v>
                </c:pt>
              </c:strCache>
            </c:strRef>
          </c:tx>
          <c:spPr>
            <a:solidFill>
              <a:srgbClr val="00823B"/>
            </a:solidFill>
            <a:ln>
              <a:noFill/>
            </a:ln>
            <a:effectLst/>
          </c:spPr>
          <c:invertIfNegative val="0"/>
          <c:cat>
            <c:strRef>
              <c:f>'депозиты физиков'!$J$4:$K$4</c:f>
              <c:strCache>
                <c:ptCount val="2"/>
                <c:pt idx="0">
                  <c:v>01.10.2012</c:v>
                </c:pt>
                <c:pt idx="1">
                  <c:v>01.10.2013</c:v>
                </c:pt>
              </c:strCache>
            </c:strRef>
          </c:cat>
          <c:val>
            <c:numRef>
              <c:f>'депозиты физиков'!$J$5:$K$5</c:f>
              <c:numCache>
                <c:formatCode>#,##0_ ;\-#,##0\ </c:formatCode>
                <c:ptCount val="2"/>
                <c:pt idx="0">
                  <c:v>5005225</c:v>
                </c:pt>
                <c:pt idx="1">
                  <c:v>5744410</c:v>
                </c:pt>
              </c:numCache>
            </c:numRef>
          </c:val>
        </c:ser>
        <c:ser>
          <c:idx val="1"/>
          <c:order val="1"/>
          <c:tx>
            <c:strRef>
              <c:f>'депозиты физиков'!$I$6</c:f>
              <c:strCache>
                <c:ptCount val="1"/>
                <c:pt idx="0">
                  <c:v>other state-controlled banks</c:v>
                </c:pt>
              </c:strCache>
            </c:strRef>
          </c:tx>
          <c:spPr>
            <a:solidFill>
              <a:schemeClr val="tx2"/>
            </a:solidFill>
            <a:ln>
              <a:noFill/>
            </a:ln>
            <a:effectLst/>
          </c:spPr>
          <c:invertIfNegative val="0"/>
          <c:cat>
            <c:strRef>
              <c:f>'депозиты физиков'!$J$4:$K$4</c:f>
              <c:strCache>
                <c:ptCount val="2"/>
                <c:pt idx="0">
                  <c:v>01.10.2012</c:v>
                </c:pt>
                <c:pt idx="1">
                  <c:v>01.10.2013</c:v>
                </c:pt>
              </c:strCache>
            </c:strRef>
          </c:cat>
          <c:val>
            <c:numRef>
              <c:f>'депозиты физиков'!$J$6:$K$6</c:f>
              <c:numCache>
                <c:formatCode>#,##0</c:formatCode>
                <c:ptCount val="2"/>
                <c:pt idx="0">
                  <c:v>1591964</c:v>
                </c:pt>
                <c:pt idx="1">
                  <c:v>1996006</c:v>
                </c:pt>
              </c:numCache>
            </c:numRef>
          </c:val>
        </c:ser>
        <c:ser>
          <c:idx val="2"/>
          <c:order val="2"/>
          <c:tx>
            <c:strRef>
              <c:f>'депозиты физиков'!$I$7</c:f>
              <c:strCache>
                <c:ptCount val="1"/>
                <c:pt idx="0">
                  <c:v>all other banks</c:v>
                </c:pt>
              </c:strCache>
            </c:strRef>
          </c:tx>
          <c:spPr>
            <a:solidFill>
              <a:schemeClr val="accent1">
                <a:lumMod val="60000"/>
                <a:lumOff val="40000"/>
              </a:schemeClr>
            </a:solidFill>
            <a:ln>
              <a:noFill/>
            </a:ln>
            <a:effectLst/>
          </c:spPr>
          <c:invertIfNegative val="0"/>
          <c:cat>
            <c:strRef>
              <c:f>'депозиты физиков'!$J$4:$K$4</c:f>
              <c:strCache>
                <c:ptCount val="2"/>
                <c:pt idx="0">
                  <c:v>01.10.2012</c:v>
                </c:pt>
                <c:pt idx="1">
                  <c:v>01.10.2013</c:v>
                </c:pt>
              </c:strCache>
            </c:strRef>
          </c:cat>
          <c:val>
            <c:numRef>
              <c:f>'депозиты физиков'!$J$7:$K$7</c:f>
              <c:numCache>
                <c:formatCode>#,##0</c:formatCode>
                <c:ptCount val="2"/>
                <c:pt idx="0">
                  <c:v>4495790</c:v>
                </c:pt>
                <c:pt idx="1">
                  <c:v>5782699</c:v>
                </c:pt>
              </c:numCache>
            </c:numRef>
          </c:val>
        </c:ser>
        <c:dLbls>
          <c:showLegendKey val="0"/>
          <c:showVal val="0"/>
          <c:showCatName val="0"/>
          <c:showSerName val="0"/>
          <c:showPercent val="0"/>
          <c:showBubbleSize val="0"/>
        </c:dLbls>
        <c:gapWidth val="150"/>
        <c:overlap val="100"/>
        <c:axId val="175471232"/>
        <c:axId val="176310576"/>
      </c:barChart>
      <c:catAx>
        <c:axId val="175471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ru-RU"/>
          </a:p>
        </c:txPr>
        <c:crossAx val="176310576"/>
        <c:crosses val="autoZero"/>
        <c:auto val="1"/>
        <c:lblAlgn val="ctr"/>
        <c:lblOffset val="100"/>
        <c:noMultiLvlLbl val="0"/>
      </c:catAx>
      <c:valAx>
        <c:axId val="1763105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u-RU"/>
          </a:p>
        </c:txPr>
        <c:crossAx val="175471232"/>
        <c:crosses val="autoZero"/>
        <c:crossBetween val="between"/>
      </c:valAx>
      <c:spPr>
        <a:noFill/>
        <a:ln>
          <a:noFill/>
        </a:ln>
        <a:effectLst/>
      </c:spPr>
    </c:plotArea>
    <c:legend>
      <c:legendPos val="b"/>
      <c:layout>
        <c:manualLayout>
          <c:xMode val="edge"/>
          <c:yMode val="edge"/>
          <c:x val="3.5240994538149543E-2"/>
          <c:y val="0.93756092513018263"/>
          <c:w val="0.95171395643103185"/>
          <c:h val="4.537107884070228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81411435720064E-2"/>
          <c:y val="3.9371413319097825E-2"/>
          <c:w val="0.55285230701302523"/>
          <c:h val="0.6408071978290848"/>
        </c:manualLayout>
      </c:layout>
      <c:barChart>
        <c:barDir val="col"/>
        <c:grouping val="clustered"/>
        <c:varyColors val="0"/>
        <c:ser>
          <c:idx val="0"/>
          <c:order val="0"/>
          <c:tx>
            <c:strRef>
              <c:f>Лист1!$B$52</c:f>
              <c:strCache>
                <c:ptCount val="1"/>
                <c:pt idx="0">
                  <c:v>trust in social and political institutions</c:v>
                </c:pt>
              </c:strCache>
            </c:strRef>
          </c:tx>
          <c:spPr>
            <a:solidFill>
              <a:schemeClr val="accent2">
                <a:lumMod val="20000"/>
                <a:lumOff val="80000"/>
              </a:schemeClr>
            </a:solidFill>
          </c:spPr>
          <c:invertIfNegative val="0"/>
          <c:cat>
            <c:strRef>
              <c:f>Лист1!$A$54:$A$56</c:f>
              <c:strCache>
                <c:ptCount val="3"/>
                <c:pt idx="0">
                  <c:v>18-35</c:v>
                </c:pt>
                <c:pt idx="1">
                  <c:v>36-55</c:v>
                </c:pt>
                <c:pt idx="2">
                  <c:v>56+</c:v>
                </c:pt>
              </c:strCache>
            </c:strRef>
          </c:cat>
          <c:val>
            <c:numRef>
              <c:f>Лист1!$B$54:$B$56</c:f>
              <c:numCache>
                <c:formatCode>####.0000000</c:formatCode>
                <c:ptCount val="3"/>
                <c:pt idx="0">
                  <c:v>-5.6272983429005601E-2</c:v>
                </c:pt>
                <c:pt idx="1">
                  <c:v>3.9539641637318526E-3</c:v>
                </c:pt>
                <c:pt idx="2">
                  <c:v>9.6862665527274738E-2</c:v>
                </c:pt>
              </c:numCache>
            </c:numRef>
          </c:val>
        </c:ser>
        <c:ser>
          <c:idx val="1"/>
          <c:order val="1"/>
          <c:tx>
            <c:strRef>
              <c:f>Лист1!$C$52</c:f>
              <c:strCache>
                <c:ptCount val="1"/>
                <c:pt idx="0">
                  <c:v>trust in other financial market institutions </c:v>
                </c:pt>
              </c:strCache>
            </c:strRef>
          </c:tx>
          <c:spPr>
            <a:solidFill>
              <a:schemeClr val="accent1">
                <a:lumMod val="75000"/>
              </a:schemeClr>
            </a:solidFill>
          </c:spPr>
          <c:invertIfNegative val="0"/>
          <c:cat>
            <c:strRef>
              <c:f>Лист1!$A$54:$A$56</c:f>
              <c:strCache>
                <c:ptCount val="3"/>
                <c:pt idx="0">
                  <c:v>18-35</c:v>
                </c:pt>
                <c:pt idx="1">
                  <c:v>36-55</c:v>
                </c:pt>
                <c:pt idx="2">
                  <c:v>56+</c:v>
                </c:pt>
              </c:strCache>
            </c:strRef>
          </c:cat>
          <c:val>
            <c:numRef>
              <c:f>Лист1!$C$54:$C$56</c:f>
              <c:numCache>
                <c:formatCode>####.0000000</c:formatCode>
                <c:ptCount val="3"/>
                <c:pt idx="0">
                  <c:v>6.441272149783854E-2</c:v>
                </c:pt>
                <c:pt idx="1">
                  <c:v>4.0809579143012108E-2</c:v>
                </c:pt>
                <c:pt idx="2">
                  <c:v>-0.19510802328023594</c:v>
                </c:pt>
              </c:numCache>
            </c:numRef>
          </c:val>
        </c:ser>
        <c:ser>
          <c:idx val="2"/>
          <c:order val="2"/>
          <c:tx>
            <c:strRef>
              <c:f>Лист1!$D$52</c:f>
              <c:strCache>
                <c:ptCount val="1"/>
                <c:pt idx="0">
                  <c:v>trust in state banks and state regulators of financial markets</c:v>
                </c:pt>
              </c:strCache>
            </c:strRef>
          </c:tx>
          <c:spPr>
            <a:solidFill>
              <a:schemeClr val="accent3">
                <a:lumMod val="75000"/>
              </a:schemeClr>
            </a:solidFill>
          </c:spPr>
          <c:invertIfNegative val="0"/>
          <c:cat>
            <c:strRef>
              <c:f>Лист1!$A$54:$A$56</c:f>
              <c:strCache>
                <c:ptCount val="3"/>
                <c:pt idx="0">
                  <c:v>18-35</c:v>
                </c:pt>
                <c:pt idx="1">
                  <c:v>36-55</c:v>
                </c:pt>
                <c:pt idx="2">
                  <c:v>56+</c:v>
                </c:pt>
              </c:strCache>
            </c:strRef>
          </c:cat>
          <c:val>
            <c:numRef>
              <c:f>Лист1!$D$54:$D$56</c:f>
              <c:numCache>
                <c:formatCode>####.0000000</c:formatCode>
                <c:ptCount val="3"/>
                <c:pt idx="0">
                  <c:v>8.890967274615344E-2</c:v>
                </c:pt>
                <c:pt idx="1">
                  <c:v>1.6549569715674648E-2</c:v>
                </c:pt>
                <c:pt idx="2">
                  <c:v>-0.19539705128558099</c:v>
                </c:pt>
              </c:numCache>
            </c:numRef>
          </c:val>
        </c:ser>
        <c:dLbls>
          <c:showLegendKey val="0"/>
          <c:showVal val="0"/>
          <c:showCatName val="0"/>
          <c:showSerName val="0"/>
          <c:showPercent val="0"/>
          <c:showBubbleSize val="0"/>
        </c:dLbls>
        <c:gapWidth val="82"/>
        <c:axId val="176313936"/>
        <c:axId val="176536944"/>
      </c:barChart>
      <c:catAx>
        <c:axId val="176313936"/>
        <c:scaling>
          <c:orientation val="minMax"/>
        </c:scaling>
        <c:delete val="0"/>
        <c:axPos val="b"/>
        <c:title>
          <c:tx>
            <c:rich>
              <a:bodyPr/>
              <a:lstStyle/>
              <a:p>
                <a:pPr>
                  <a:defRPr/>
                </a:pPr>
                <a:r>
                  <a:rPr lang="en-US"/>
                  <a:t>Age groups</a:t>
                </a:r>
                <a:endParaRPr lang="ru-RU"/>
              </a:p>
            </c:rich>
          </c:tx>
          <c:overlay val="0"/>
        </c:title>
        <c:numFmt formatCode="General" sourceLinked="1"/>
        <c:majorTickMark val="out"/>
        <c:minorTickMark val="none"/>
        <c:tickLblPos val="low"/>
        <c:crossAx val="176536944"/>
        <c:crosses val="autoZero"/>
        <c:auto val="1"/>
        <c:lblAlgn val="ctr"/>
        <c:lblOffset val="100"/>
        <c:noMultiLvlLbl val="0"/>
      </c:catAx>
      <c:valAx>
        <c:axId val="176536944"/>
        <c:scaling>
          <c:orientation val="minMax"/>
        </c:scaling>
        <c:delete val="0"/>
        <c:axPos val="l"/>
        <c:majorGridlines>
          <c:spPr>
            <a:ln>
              <a:prstDash val="sysDot"/>
            </a:ln>
          </c:spPr>
        </c:majorGridlines>
        <c:numFmt formatCode="0.00" sourceLinked="0"/>
        <c:majorTickMark val="out"/>
        <c:minorTickMark val="none"/>
        <c:tickLblPos val="nextTo"/>
        <c:crossAx val="176313936"/>
        <c:crosses val="autoZero"/>
        <c:crossBetween val="between"/>
      </c:valAx>
    </c:plotArea>
    <c:legend>
      <c:legendPos val="r"/>
      <c:layout>
        <c:manualLayout>
          <c:xMode val="edge"/>
          <c:yMode val="edge"/>
          <c:x val="0.65836767483503811"/>
          <c:y val="8.8607366875750729E-2"/>
          <c:w val="0.33228653077243847"/>
          <c:h val="0.50075136794341391"/>
        </c:manualLayout>
      </c:layout>
      <c:overlay val="0"/>
    </c:legend>
    <c:plotVisOnly val="1"/>
    <c:dispBlanksAs val="gap"/>
    <c:showDLblsOverMax val="0"/>
  </c:chart>
  <c:txPr>
    <a:bodyPr/>
    <a:lstStyle/>
    <a:p>
      <a:pPr>
        <a:defRPr sz="1600">
          <a:latin typeface="+mn-lt"/>
          <a:cs typeface="Times New Roman" pitchFamily="18" charset="0"/>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81411435720064E-2"/>
          <c:y val="3.9371413319097825E-2"/>
          <c:w val="0.55285230701302523"/>
          <c:h val="0.68733239912807509"/>
        </c:manualLayout>
      </c:layout>
      <c:barChart>
        <c:barDir val="col"/>
        <c:grouping val="clustered"/>
        <c:varyColors val="0"/>
        <c:ser>
          <c:idx val="0"/>
          <c:order val="0"/>
          <c:tx>
            <c:strRef>
              <c:f>Лист1!$B$59</c:f>
              <c:strCache>
                <c:ptCount val="1"/>
                <c:pt idx="0">
                  <c:v>trust in social and political institutions</c:v>
                </c:pt>
              </c:strCache>
            </c:strRef>
          </c:tx>
          <c:spPr>
            <a:solidFill>
              <a:schemeClr val="accent2">
                <a:lumMod val="20000"/>
                <a:lumOff val="80000"/>
              </a:schemeClr>
            </a:solidFill>
          </c:spPr>
          <c:invertIfNegative val="0"/>
          <c:cat>
            <c:strRef>
              <c:f>Лист1!$A$61:$A$65</c:f>
              <c:strCache>
                <c:ptCount val="5"/>
                <c:pt idx="0">
                  <c:v>1 mln.+</c:v>
                </c:pt>
                <c:pt idx="1">
                  <c:v>500,000 - 1 mln.</c:v>
                </c:pt>
                <c:pt idx="2">
                  <c:v>100,000 - 500,000</c:v>
                </c:pt>
                <c:pt idx="3">
                  <c:v>10,000 - 100,000</c:v>
                </c:pt>
                <c:pt idx="4">
                  <c:v>less than 10,000</c:v>
                </c:pt>
              </c:strCache>
            </c:strRef>
          </c:cat>
          <c:val>
            <c:numRef>
              <c:f>Лист1!$B$61:$B$65</c:f>
              <c:numCache>
                <c:formatCode>####.0000000</c:formatCode>
                <c:ptCount val="5"/>
                <c:pt idx="0">
                  <c:v>-8.3832498356306184E-2</c:v>
                </c:pt>
                <c:pt idx="1">
                  <c:v>-0.11112495948838386</c:v>
                </c:pt>
                <c:pt idx="2">
                  <c:v>1.2545180706186368E-2</c:v>
                </c:pt>
                <c:pt idx="3">
                  <c:v>4.9106260032748393E-2</c:v>
                </c:pt>
                <c:pt idx="4">
                  <c:v>0.14462228600641022</c:v>
                </c:pt>
              </c:numCache>
            </c:numRef>
          </c:val>
        </c:ser>
        <c:ser>
          <c:idx val="1"/>
          <c:order val="1"/>
          <c:tx>
            <c:strRef>
              <c:f>Лист1!$C$59</c:f>
              <c:strCache>
                <c:ptCount val="1"/>
                <c:pt idx="0">
                  <c:v>trust in other financial market institutions </c:v>
                </c:pt>
              </c:strCache>
            </c:strRef>
          </c:tx>
          <c:spPr>
            <a:solidFill>
              <a:schemeClr val="accent1">
                <a:lumMod val="20000"/>
                <a:lumOff val="80000"/>
              </a:schemeClr>
            </a:solidFill>
          </c:spPr>
          <c:invertIfNegative val="0"/>
          <c:cat>
            <c:strRef>
              <c:f>Лист1!$A$61:$A$65</c:f>
              <c:strCache>
                <c:ptCount val="5"/>
                <c:pt idx="0">
                  <c:v>1 mln.+</c:v>
                </c:pt>
                <c:pt idx="1">
                  <c:v>500,000 - 1 mln.</c:v>
                </c:pt>
                <c:pt idx="2">
                  <c:v>100,000 - 500,000</c:v>
                </c:pt>
                <c:pt idx="3">
                  <c:v>10,000 - 100,000</c:v>
                </c:pt>
                <c:pt idx="4">
                  <c:v>less than 10,000</c:v>
                </c:pt>
              </c:strCache>
            </c:strRef>
          </c:cat>
          <c:val>
            <c:numRef>
              <c:f>Лист1!$C$61:$C$65</c:f>
              <c:numCache>
                <c:formatCode>####.0000000</c:formatCode>
                <c:ptCount val="5"/>
                <c:pt idx="0">
                  <c:v>-3.1888373533479966E-2</c:v>
                </c:pt>
                <c:pt idx="1">
                  <c:v>-2.7113126963611664E-2</c:v>
                </c:pt>
                <c:pt idx="2">
                  <c:v>-5.3325153651946046E-2</c:v>
                </c:pt>
                <c:pt idx="3">
                  <c:v>7.4736537323812677E-2</c:v>
                </c:pt>
                <c:pt idx="4">
                  <c:v>-4.3127528774476211E-2</c:v>
                </c:pt>
              </c:numCache>
            </c:numRef>
          </c:val>
        </c:ser>
        <c:ser>
          <c:idx val="2"/>
          <c:order val="2"/>
          <c:tx>
            <c:strRef>
              <c:f>Лист1!$D$59</c:f>
              <c:strCache>
                <c:ptCount val="1"/>
                <c:pt idx="0">
                  <c:v>trust in state banks and state regulators of financial markets</c:v>
                </c:pt>
              </c:strCache>
            </c:strRef>
          </c:tx>
          <c:spPr>
            <a:solidFill>
              <a:schemeClr val="accent3">
                <a:lumMod val="75000"/>
              </a:schemeClr>
            </a:solidFill>
          </c:spPr>
          <c:invertIfNegative val="0"/>
          <c:cat>
            <c:strRef>
              <c:f>Лист1!$A$61:$A$65</c:f>
              <c:strCache>
                <c:ptCount val="5"/>
                <c:pt idx="0">
                  <c:v>1 mln.+</c:v>
                </c:pt>
                <c:pt idx="1">
                  <c:v>500,000 - 1 mln.</c:v>
                </c:pt>
                <c:pt idx="2">
                  <c:v>100,000 - 500,000</c:v>
                </c:pt>
                <c:pt idx="3">
                  <c:v>10,000 - 100,000</c:v>
                </c:pt>
                <c:pt idx="4">
                  <c:v>less than 10,000</c:v>
                </c:pt>
              </c:strCache>
            </c:strRef>
          </c:cat>
          <c:val>
            <c:numRef>
              <c:f>Лист1!$D$61:$D$65</c:f>
              <c:numCache>
                <c:formatCode>####.0000000</c:formatCode>
                <c:ptCount val="5"/>
                <c:pt idx="0">
                  <c:v>0.24518151623458781</c:v>
                </c:pt>
                <c:pt idx="1">
                  <c:v>-0.22474332063953062</c:v>
                </c:pt>
                <c:pt idx="2">
                  <c:v>-8.2690673150814673E-2</c:v>
                </c:pt>
                <c:pt idx="3">
                  <c:v>-2.362855279660727E-2</c:v>
                </c:pt>
                <c:pt idx="4">
                  <c:v>-9.3268088767270094E-2</c:v>
                </c:pt>
              </c:numCache>
            </c:numRef>
          </c:val>
        </c:ser>
        <c:dLbls>
          <c:showLegendKey val="0"/>
          <c:showVal val="0"/>
          <c:showCatName val="0"/>
          <c:showSerName val="0"/>
          <c:showPercent val="0"/>
          <c:showBubbleSize val="0"/>
        </c:dLbls>
        <c:gapWidth val="82"/>
        <c:axId val="176540304"/>
        <c:axId val="176678976"/>
      </c:barChart>
      <c:catAx>
        <c:axId val="176540304"/>
        <c:scaling>
          <c:orientation val="minMax"/>
        </c:scaling>
        <c:delete val="0"/>
        <c:axPos val="b"/>
        <c:title>
          <c:tx>
            <c:rich>
              <a:bodyPr/>
              <a:lstStyle/>
              <a:p>
                <a:pPr>
                  <a:defRPr/>
                </a:pPr>
                <a:r>
                  <a:rPr lang="en-US"/>
                  <a:t>Types of residence</a:t>
                </a:r>
                <a:endParaRPr lang="ru-RU"/>
              </a:p>
            </c:rich>
          </c:tx>
          <c:overlay val="0"/>
        </c:title>
        <c:numFmt formatCode="General" sourceLinked="1"/>
        <c:majorTickMark val="out"/>
        <c:minorTickMark val="none"/>
        <c:tickLblPos val="low"/>
        <c:crossAx val="176678976"/>
        <c:crosses val="autoZero"/>
        <c:auto val="1"/>
        <c:lblAlgn val="ctr"/>
        <c:lblOffset val="100"/>
        <c:noMultiLvlLbl val="0"/>
      </c:catAx>
      <c:valAx>
        <c:axId val="176678976"/>
        <c:scaling>
          <c:orientation val="minMax"/>
        </c:scaling>
        <c:delete val="0"/>
        <c:axPos val="l"/>
        <c:majorGridlines>
          <c:spPr>
            <a:ln>
              <a:prstDash val="sysDot"/>
            </a:ln>
          </c:spPr>
        </c:majorGridlines>
        <c:numFmt formatCode="0.00" sourceLinked="0"/>
        <c:majorTickMark val="out"/>
        <c:minorTickMark val="none"/>
        <c:tickLblPos val="nextTo"/>
        <c:crossAx val="176540304"/>
        <c:crosses val="autoZero"/>
        <c:crossBetween val="between"/>
      </c:valAx>
    </c:plotArea>
    <c:legend>
      <c:legendPos val="r"/>
      <c:overlay val="0"/>
    </c:legend>
    <c:plotVisOnly val="1"/>
    <c:dispBlanksAs val="gap"/>
    <c:showDLblsOverMax val="0"/>
  </c:chart>
  <c:txPr>
    <a:bodyPr/>
    <a:lstStyle/>
    <a:p>
      <a:pPr>
        <a:defRPr sz="1600">
          <a:latin typeface="+mn-lt"/>
          <a:cs typeface="Times New Roman" pitchFamily="18" charset="0"/>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81411435720064E-2"/>
          <c:y val="3.9371413319097825E-2"/>
          <c:w val="0.55285230701302523"/>
          <c:h val="0.65565171938253486"/>
        </c:manualLayout>
      </c:layout>
      <c:barChart>
        <c:barDir val="col"/>
        <c:grouping val="clustered"/>
        <c:varyColors val="0"/>
        <c:ser>
          <c:idx val="0"/>
          <c:order val="0"/>
          <c:tx>
            <c:strRef>
              <c:f>Лист1!$B$35</c:f>
              <c:strCache>
                <c:ptCount val="1"/>
                <c:pt idx="0">
                  <c:v>trust in social and political institutions</c:v>
                </c:pt>
              </c:strCache>
            </c:strRef>
          </c:tx>
          <c:spPr>
            <a:solidFill>
              <a:schemeClr val="accent2">
                <a:lumMod val="20000"/>
                <a:lumOff val="80000"/>
              </a:schemeClr>
            </a:solidFill>
          </c:spPr>
          <c:invertIfNegative val="0"/>
          <c:cat>
            <c:strRef>
              <c:f>Лист1!$A$37:$A$38</c:f>
              <c:strCache>
                <c:ptCount val="2"/>
                <c:pt idx="0">
                  <c:v>non-users or salary bank cards only</c:v>
                </c:pt>
                <c:pt idx="1">
                  <c:v>users (except for salary bank cards)</c:v>
                </c:pt>
              </c:strCache>
            </c:strRef>
          </c:cat>
          <c:val>
            <c:numRef>
              <c:f>Лист1!$B$37:$B$38</c:f>
              <c:numCache>
                <c:formatCode>####.0000000</c:formatCode>
                <c:ptCount val="2"/>
                <c:pt idx="0">
                  <c:v>-5.4969862143570546E-2</c:v>
                </c:pt>
                <c:pt idx="1">
                  <c:v>4.7327710577269519E-2</c:v>
                </c:pt>
              </c:numCache>
            </c:numRef>
          </c:val>
        </c:ser>
        <c:ser>
          <c:idx val="1"/>
          <c:order val="1"/>
          <c:tx>
            <c:strRef>
              <c:f>Лист1!$C$35</c:f>
              <c:strCache>
                <c:ptCount val="1"/>
                <c:pt idx="0">
                  <c:v>trust in other financial market institutions </c:v>
                </c:pt>
              </c:strCache>
            </c:strRef>
          </c:tx>
          <c:spPr>
            <a:solidFill>
              <a:schemeClr val="accent1">
                <a:lumMod val="20000"/>
                <a:lumOff val="80000"/>
              </a:schemeClr>
            </a:solidFill>
          </c:spPr>
          <c:invertIfNegative val="0"/>
          <c:cat>
            <c:strRef>
              <c:f>Лист1!$A$37:$A$38</c:f>
              <c:strCache>
                <c:ptCount val="2"/>
                <c:pt idx="0">
                  <c:v>non-users or salary bank cards only</c:v>
                </c:pt>
                <c:pt idx="1">
                  <c:v>users (except for salary bank cards)</c:v>
                </c:pt>
              </c:strCache>
            </c:strRef>
          </c:cat>
          <c:val>
            <c:numRef>
              <c:f>Лист1!$C$37:$C$38</c:f>
              <c:numCache>
                <c:formatCode>####.0000000</c:formatCode>
                <c:ptCount val="2"/>
                <c:pt idx="0">
                  <c:v>-4.4590809847024168E-2</c:v>
                </c:pt>
                <c:pt idx="1">
                  <c:v>3.8391599697559765E-2</c:v>
                </c:pt>
              </c:numCache>
            </c:numRef>
          </c:val>
        </c:ser>
        <c:ser>
          <c:idx val="2"/>
          <c:order val="2"/>
          <c:tx>
            <c:strRef>
              <c:f>Лист1!$D$35</c:f>
              <c:strCache>
                <c:ptCount val="1"/>
                <c:pt idx="0">
                  <c:v>trust in state banks and state regulators of financial markets</c:v>
                </c:pt>
              </c:strCache>
            </c:strRef>
          </c:tx>
          <c:spPr>
            <a:solidFill>
              <a:schemeClr val="accent3">
                <a:lumMod val="75000"/>
              </a:schemeClr>
            </a:solidFill>
          </c:spPr>
          <c:invertIfNegative val="0"/>
          <c:cat>
            <c:strRef>
              <c:f>Лист1!$A$37:$A$38</c:f>
              <c:strCache>
                <c:ptCount val="2"/>
                <c:pt idx="0">
                  <c:v>non-users or salary bank cards only</c:v>
                </c:pt>
                <c:pt idx="1">
                  <c:v>users (except for salary bank cards)</c:v>
                </c:pt>
              </c:strCache>
            </c:strRef>
          </c:cat>
          <c:val>
            <c:numRef>
              <c:f>Лист1!$D$37:$D$38</c:f>
              <c:numCache>
                <c:formatCode>####.0000000</c:formatCode>
                <c:ptCount val="2"/>
                <c:pt idx="0">
                  <c:v>-0.15287107858705482</c:v>
                </c:pt>
                <c:pt idx="1">
                  <c:v>0.13161827010056187</c:v>
                </c:pt>
              </c:numCache>
            </c:numRef>
          </c:val>
        </c:ser>
        <c:dLbls>
          <c:showLegendKey val="0"/>
          <c:showVal val="0"/>
          <c:showCatName val="0"/>
          <c:showSerName val="0"/>
          <c:showPercent val="0"/>
          <c:showBubbleSize val="0"/>
        </c:dLbls>
        <c:gapWidth val="150"/>
        <c:axId val="176682336"/>
        <c:axId val="176620864"/>
      </c:barChart>
      <c:catAx>
        <c:axId val="176682336"/>
        <c:scaling>
          <c:orientation val="minMax"/>
        </c:scaling>
        <c:delete val="0"/>
        <c:axPos val="b"/>
        <c:title>
          <c:tx>
            <c:rich>
              <a:bodyPr/>
              <a:lstStyle/>
              <a:p>
                <a:pPr>
                  <a:defRPr/>
                </a:pPr>
                <a:r>
                  <a:rPr lang="en-US"/>
                  <a:t>Use of financial services</a:t>
                </a:r>
                <a:endParaRPr lang="ru-RU"/>
              </a:p>
            </c:rich>
          </c:tx>
          <c:overlay val="0"/>
        </c:title>
        <c:numFmt formatCode="General" sourceLinked="0"/>
        <c:majorTickMark val="out"/>
        <c:minorTickMark val="none"/>
        <c:tickLblPos val="low"/>
        <c:crossAx val="176620864"/>
        <c:crosses val="autoZero"/>
        <c:auto val="1"/>
        <c:lblAlgn val="ctr"/>
        <c:lblOffset val="100"/>
        <c:noMultiLvlLbl val="0"/>
      </c:catAx>
      <c:valAx>
        <c:axId val="176620864"/>
        <c:scaling>
          <c:orientation val="minMax"/>
        </c:scaling>
        <c:delete val="0"/>
        <c:axPos val="l"/>
        <c:majorGridlines>
          <c:spPr>
            <a:ln>
              <a:prstDash val="sysDot"/>
            </a:ln>
          </c:spPr>
        </c:majorGridlines>
        <c:numFmt formatCode="0.00" sourceLinked="0"/>
        <c:majorTickMark val="out"/>
        <c:minorTickMark val="none"/>
        <c:tickLblPos val="nextTo"/>
        <c:crossAx val="176682336"/>
        <c:crosses val="autoZero"/>
        <c:crossBetween val="between"/>
      </c:valAx>
    </c:plotArea>
    <c:legend>
      <c:legendPos val="r"/>
      <c:layout>
        <c:manualLayout>
          <c:xMode val="edge"/>
          <c:yMode val="edge"/>
          <c:x val="0.66615583682880763"/>
          <c:y val="0.11968081320343434"/>
          <c:w val="0.33228653077243847"/>
          <c:h val="0.50075136794341391"/>
        </c:manualLayout>
      </c:layout>
      <c:overlay val="0"/>
    </c:legend>
    <c:plotVisOnly val="1"/>
    <c:dispBlanksAs val="gap"/>
    <c:showDLblsOverMax val="0"/>
  </c:chart>
  <c:txPr>
    <a:bodyPr/>
    <a:lstStyle/>
    <a:p>
      <a:pPr>
        <a:defRPr sz="1600">
          <a:latin typeface="+mn-lt"/>
          <a:cs typeface="Times New Roman" pitchFamily="18" charset="0"/>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381411435720064E-2"/>
          <c:y val="3.9371413319097825E-2"/>
          <c:w val="0.55285230701302523"/>
          <c:h val="0.63983273277281016"/>
        </c:manualLayout>
      </c:layout>
      <c:barChart>
        <c:barDir val="col"/>
        <c:grouping val="clustered"/>
        <c:varyColors val="0"/>
        <c:ser>
          <c:idx val="0"/>
          <c:order val="0"/>
          <c:tx>
            <c:strRef>
              <c:f>Лист1!$B$28</c:f>
              <c:strCache>
                <c:ptCount val="1"/>
                <c:pt idx="0">
                  <c:v>trust in social and political institutions</c:v>
                </c:pt>
              </c:strCache>
            </c:strRef>
          </c:tx>
          <c:spPr>
            <a:solidFill>
              <a:schemeClr val="accent2">
                <a:lumMod val="20000"/>
                <a:lumOff val="80000"/>
              </a:schemeClr>
            </a:solidFill>
          </c:spPr>
          <c:invertIfNegative val="0"/>
          <c:cat>
            <c:strRef>
              <c:f>Лист1!$A$30:$A$32</c:f>
              <c:strCache>
                <c:ptCount val="3"/>
                <c:pt idx="0">
                  <c:v>low</c:v>
                </c:pt>
                <c:pt idx="1">
                  <c:v>middle</c:v>
                </c:pt>
                <c:pt idx="2">
                  <c:v>high</c:v>
                </c:pt>
              </c:strCache>
            </c:strRef>
          </c:cat>
          <c:val>
            <c:numRef>
              <c:f>Лист1!$B$30:$B$32</c:f>
              <c:numCache>
                <c:formatCode>####.0000000</c:formatCode>
                <c:ptCount val="3"/>
                <c:pt idx="0">
                  <c:v>-8.0430021513574007E-2</c:v>
                </c:pt>
                <c:pt idx="1">
                  <c:v>-2.6126067229445892E-2</c:v>
                </c:pt>
                <c:pt idx="2">
                  <c:v>0.10831748384188884</c:v>
                </c:pt>
              </c:numCache>
            </c:numRef>
          </c:val>
        </c:ser>
        <c:ser>
          <c:idx val="1"/>
          <c:order val="1"/>
          <c:tx>
            <c:strRef>
              <c:f>Лист1!$C$28</c:f>
              <c:strCache>
                <c:ptCount val="1"/>
                <c:pt idx="0">
                  <c:v>trust in other financial market institutions </c:v>
                </c:pt>
              </c:strCache>
            </c:strRef>
          </c:tx>
          <c:spPr>
            <a:solidFill>
              <a:schemeClr val="accent1">
                <a:lumMod val="20000"/>
                <a:lumOff val="80000"/>
              </a:schemeClr>
            </a:solidFill>
          </c:spPr>
          <c:invertIfNegative val="0"/>
          <c:cat>
            <c:strRef>
              <c:f>Лист1!$A$30:$A$32</c:f>
              <c:strCache>
                <c:ptCount val="3"/>
                <c:pt idx="0">
                  <c:v>low</c:v>
                </c:pt>
                <c:pt idx="1">
                  <c:v>middle</c:v>
                </c:pt>
                <c:pt idx="2">
                  <c:v>high</c:v>
                </c:pt>
              </c:strCache>
            </c:strRef>
          </c:cat>
          <c:val>
            <c:numRef>
              <c:f>Лист1!$C$30:$C$32</c:f>
              <c:numCache>
                <c:formatCode>####.0000000</c:formatCode>
                <c:ptCount val="3"/>
                <c:pt idx="0">
                  <c:v>2.827957410525743E-2</c:v>
                </c:pt>
                <c:pt idx="1">
                  <c:v>-3.2401802650983101E-2</c:v>
                </c:pt>
                <c:pt idx="2">
                  <c:v>9.9797101829147295E-3</c:v>
                </c:pt>
              </c:numCache>
            </c:numRef>
          </c:val>
        </c:ser>
        <c:ser>
          <c:idx val="2"/>
          <c:order val="2"/>
          <c:tx>
            <c:strRef>
              <c:f>Лист1!$D$28</c:f>
              <c:strCache>
                <c:ptCount val="1"/>
                <c:pt idx="0">
                  <c:v>trust in state banks and state regulators of financial markets</c:v>
                </c:pt>
              </c:strCache>
            </c:strRef>
          </c:tx>
          <c:spPr>
            <a:solidFill>
              <a:schemeClr val="accent3">
                <a:lumMod val="75000"/>
              </a:schemeClr>
            </a:solidFill>
          </c:spPr>
          <c:invertIfNegative val="0"/>
          <c:cat>
            <c:strRef>
              <c:f>Лист1!$A$30:$A$32</c:f>
              <c:strCache>
                <c:ptCount val="3"/>
                <c:pt idx="0">
                  <c:v>low</c:v>
                </c:pt>
                <c:pt idx="1">
                  <c:v>middle</c:v>
                </c:pt>
                <c:pt idx="2">
                  <c:v>high</c:v>
                </c:pt>
              </c:strCache>
            </c:strRef>
          </c:cat>
          <c:val>
            <c:numRef>
              <c:f>Лист1!$D$30:$D$32</c:f>
              <c:numCache>
                <c:formatCode>####.0000000</c:formatCode>
                <c:ptCount val="3"/>
                <c:pt idx="0">
                  <c:v>-0.18736661899801607</c:v>
                </c:pt>
                <c:pt idx="1">
                  <c:v>1.366201721746001E-2</c:v>
                </c:pt>
                <c:pt idx="2">
                  <c:v>0.16620163871805746</c:v>
                </c:pt>
              </c:numCache>
            </c:numRef>
          </c:val>
        </c:ser>
        <c:dLbls>
          <c:showLegendKey val="0"/>
          <c:showVal val="0"/>
          <c:showCatName val="0"/>
          <c:showSerName val="0"/>
          <c:showPercent val="0"/>
          <c:showBubbleSize val="0"/>
        </c:dLbls>
        <c:gapWidth val="150"/>
        <c:axId val="176624224"/>
        <c:axId val="177458400"/>
      </c:barChart>
      <c:catAx>
        <c:axId val="176624224"/>
        <c:scaling>
          <c:orientation val="minMax"/>
        </c:scaling>
        <c:delete val="0"/>
        <c:axPos val="b"/>
        <c:title>
          <c:tx>
            <c:rich>
              <a:bodyPr/>
              <a:lstStyle/>
              <a:p>
                <a:pPr>
                  <a:defRPr/>
                </a:pPr>
                <a:r>
                  <a:rPr lang="en-US"/>
                  <a:t>Financial literacy index</a:t>
                </a:r>
                <a:endParaRPr lang="ru-RU"/>
              </a:p>
            </c:rich>
          </c:tx>
          <c:overlay val="0"/>
        </c:title>
        <c:numFmt formatCode="General" sourceLinked="0"/>
        <c:majorTickMark val="out"/>
        <c:minorTickMark val="none"/>
        <c:tickLblPos val="low"/>
        <c:crossAx val="177458400"/>
        <c:crosses val="autoZero"/>
        <c:auto val="1"/>
        <c:lblAlgn val="ctr"/>
        <c:lblOffset val="100"/>
        <c:noMultiLvlLbl val="0"/>
      </c:catAx>
      <c:valAx>
        <c:axId val="177458400"/>
        <c:scaling>
          <c:orientation val="minMax"/>
        </c:scaling>
        <c:delete val="0"/>
        <c:axPos val="l"/>
        <c:majorGridlines>
          <c:spPr>
            <a:ln>
              <a:prstDash val="sysDot"/>
            </a:ln>
          </c:spPr>
        </c:majorGridlines>
        <c:numFmt formatCode="0.00" sourceLinked="0"/>
        <c:majorTickMark val="out"/>
        <c:minorTickMark val="none"/>
        <c:tickLblPos val="nextTo"/>
        <c:crossAx val="176624224"/>
        <c:crosses val="autoZero"/>
        <c:crossBetween val="between"/>
      </c:valAx>
    </c:plotArea>
    <c:legend>
      <c:legendPos val="r"/>
      <c:overlay val="0"/>
    </c:legend>
    <c:plotVisOnly val="1"/>
    <c:dispBlanksAs val="gap"/>
    <c:showDLblsOverMax val="0"/>
  </c:chart>
  <c:txPr>
    <a:bodyPr/>
    <a:lstStyle/>
    <a:p>
      <a:pPr>
        <a:defRPr sz="1600">
          <a:latin typeface="+mn-lt"/>
          <a:cs typeface="Times New Roman" pitchFamily="18" charset="0"/>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Sheet1!$G$15:$G$23</c:f>
              <c:strCache>
                <c:ptCount val="9"/>
                <c:pt idx="0">
                  <c:v>time</c:v>
                </c:pt>
                <c:pt idx="1">
                  <c:v>unexp_wor</c:v>
                </c:pt>
                <c:pt idx="2">
                  <c:v>save</c:v>
                </c:pt>
                <c:pt idx="3">
                  <c:v>know</c:v>
                </c:pt>
                <c:pt idx="4">
                  <c:v>budgeting</c:v>
                </c:pt>
                <c:pt idx="5">
                  <c:v>inimpul</c:v>
                </c:pt>
                <c:pt idx="6">
                  <c:v>achieve</c:v>
                </c:pt>
                <c:pt idx="7">
                  <c:v>learn_info_disciplined</c:v>
                </c:pt>
                <c:pt idx="8">
                  <c:v>borrow</c:v>
                </c:pt>
              </c:strCache>
            </c:strRef>
          </c:cat>
          <c:val>
            <c:numRef>
              <c:f>Sheet1!$H$15:$H$23</c:f>
              <c:numCache>
                <c:formatCode>0</c:formatCode>
                <c:ptCount val="9"/>
                <c:pt idx="0">
                  <c:v>48.890599999999999</c:v>
                </c:pt>
                <c:pt idx="1">
                  <c:v>62.965299999999999</c:v>
                </c:pt>
                <c:pt idx="2">
                  <c:v>63.0383</c:v>
                </c:pt>
                <c:pt idx="3">
                  <c:v>64.037899999999993</c:v>
                </c:pt>
                <c:pt idx="4">
                  <c:v>66.228399999999993</c:v>
                </c:pt>
                <c:pt idx="5">
                  <c:v>68.297300000000007</c:v>
                </c:pt>
                <c:pt idx="6">
                  <c:v>70.296499999999995</c:v>
                </c:pt>
                <c:pt idx="7">
                  <c:v>84.428899999999999</c:v>
                </c:pt>
                <c:pt idx="8">
                  <c:v>90.877200000000002</c:v>
                </c:pt>
              </c:numCache>
            </c:numRef>
          </c:val>
        </c:ser>
        <c:dLbls>
          <c:dLblPos val="outEnd"/>
          <c:showLegendKey val="0"/>
          <c:showVal val="1"/>
          <c:showCatName val="0"/>
          <c:showSerName val="0"/>
          <c:showPercent val="0"/>
          <c:showBubbleSize val="0"/>
        </c:dLbls>
        <c:gapWidth val="150"/>
        <c:axId val="177460640"/>
        <c:axId val="177461200"/>
      </c:barChart>
      <c:catAx>
        <c:axId val="177460640"/>
        <c:scaling>
          <c:orientation val="minMax"/>
        </c:scaling>
        <c:delete val="0"/>
        <c:axPos val="l"/>
        <c:numFmt formatCode="General" sourceLinked="0"/>
        <c:majorTickMark val="out"/>
        <c:minorTickMark val="none"/>
        <c:tickLblPos val="nextTo"/>
        <c:crossAx val="177461200"/>
        <c:crosses val="autoZero"/>
        <c:auto val="1"/>
        <c:lblAlgn val="ctr"/>
        <c:lblOffset val="100"/>
        <c:noMultiLvlLbl val="0"/>
      </c:catAx>
      <c:valAx>
        <c:axId val="177461200"/>
        <c:scaling>
          <c:orientation val="minMax"/>
        </c:scaling>
        <c:delete val="0"/>
        <c:axPos val="b"/>
        <c:majorGridlines/>
        <c:numFmt formatCode="0" sourceLinked="1"/>
        <c:majorTickMark val="out"/>
        <c:minorTickMark val="none"/>
        <c:tickLblPos val="nextTo"/>
        <c:crossAx val="177460640"/>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5.4252459096818507E-2"/>
          <c:y val="5.0338983050847455E-2"/>
          <c:w val="0.65355679839085534"/>
          <c:h val="0.63694247964767114"/>
        </c:manualLayout>
      </c:layout>
      <c:barChart>
        <c:barDir val="col"/>
        <c:grouping val="clustered"/>
        <c:varyColors val="0"/>
        <c:ser>
          <c:idx val="0"/>
          <c:order val="0"/>
          <c:tx>
            <c:strRef>
              <c:f>Sheet1!$J$9</c:f>
              <c:strCache>
                <c:ptCount val="1"/>
                <c:pt idx="0">
                  <c:v>trust in state banks</c:v>
                </c:pt>
              </c:strCache>
            </c:strRef>
          </c:tx>
          <c:invertIfNegative val="0"/>
          <c:cat>
            <c:strRef>
              <c:f>Sheet1!$K$8:$S$8</c:f>
              <c:strCache>
                <c:ptCount val="9"/>
                <c:pt idx="0">
                  <c:v>borrow</c:v>
                </c:pt>
                <c:pt idx="1">
                  <c:v>learn_info_discipline</c:v>
                </c:pt>
                <c:pt idx="2">
                  <c:v>achieve</c:v>
                </c:pt>
                <c:pt idx="3">
                  <c:v>inimpul</c:v>
                </c:pt>
                <c:pt idx="4">
                  <c:v>budgeting</c:v>
                </c:pt>
                <c:pt idx="5">
                  <c:v>know</c:v>
                </c:pt>
                <c:pt idx="6">
                  <c:v>unexp_wor</c:v>
                </c:pt>
                <c:pt idx="7">
                  <c:v>save</c:v>
                </c:pt>
                <c:pt idx="8">
                  <c:v>time</c:v>
                </c:pt>
              </c:strCache>
            </c:strRef>
          </c:cat>
          <c:val>
            <c:numRef>
              <c:f>Sheet1!$K$9:$S$9</c:f>
              <c:numCache>
                <c:formatCode>0</c:formatCode>
                <c:ptCount val="9"/>
                <c:pt idx="0">
                  <c:v>90.675299999999993</c:v>
                </c:pt>
                <c:pt idx="1">
                  <c:v>74.587500000000006</c:v>
                </c:pt>
                <c:pt idx="2">
                  <c:v>70.393000000000001</c:v>
                </c:pt>
                <c:pt idx="3">
                  <c:v>68.113699999999994</c:v>
                </c:pt>
                <c:pt idx="4">
                  <c:v>67.462199999999996</c:v>
                </c:pt>
                <c:pt idx="5">
                  <c:v>65.405199999999994</c:v>
                </c:pt>
                <c:pt idx="6">
                  <c:v>62.812899999999999</c:v>
                </c:pt>
                <c:pt idx="7">
                  <c:v>62.340400000000002</c:v>
                </c:pt>
                <c:pt idx="8">
                  <c:v>47.883699999999997</c:v>
                </c:pt>
              </c:numCache>
            </c:numRef>
          </c:val>
        </c:ser>
        <c:ser>
          <c:idx val="1"/>
          <c:order val="1"/>
          <c:tx>
            <c:strRef>
              <c:f>Sheet1!$J$10</c:f>
              <c:strCache>
                <c:ptCount val="1"/>
                <c:pt idx="0">
                  <c:v>trust in non-state banks</c:v>
                </c:pt>
              </c:strCache>
            </c:strRef>
          </c:tx>
          <c:invertIfNegative val="0"/>
          <c:cat>
            <c:strRef>
              <c:f>Sheet1!$K$8:$S$8</c:f>
              <c:strCache>
                <c:ptCount val="9"/>
                <c:pt idx="0">
                  <c:v>borrow</c:v>
                </c:pt>
                <c:pt idx="1">
                  <c:v>learn_info_discipline</c:v>
                </c:pt>
                <c:pt idx="2">
                  <c:v>achieve</c:v>
                </c:pt>
                <c:pt idx="3">
                  <c:v>inimpul</c:v>
                </c:pt>
                <c:pt idx="4">
                  <c:v>budgeting</c:v>
                </c:pt>
                <c:pt idx="5">
                  <c:v>know</c:v>
                </c:pt>
                <c:pt idx="6">
                  <c:v>unexp_wor</c:v>
                </c:pt>
                <c:pt idx="7">
                  <c:v>save</c:v>
                </c:pt>
                <c:pt idx="8">
                  <c:v>time</c:v>
                </c:pt>
              </c:strCache>
            </c:strRef>
          </c:cat>
          <c:val>
            <c:numRef>
              <c:f>Sheet1!$K$10:$S$10</c:f>
              <c:numCache>
                <c:formatCode>0</c:formatCode>
                <c:ptCount val="9"/>
                <c:pt idx="0">
                  <c:v>92.075599999999994</c:v>
                </c:pt>
                <c:pt idx="1">
                  <c:v>79.143299999999996</c:v>
                </c:pt>
                <c:pt idx="2">
                  <c:v>71.759299999999996</c:v>
                </c:pt>
                <c:pt idx="3">
                  <c:v>69.273899999999998</c:v>
                </c:pt>
                <c:pt idx="4">
                  <c:v>66.172200000000004</c:v>
                </c:pt>
                <c:pt idx="5">
                  <c:v>62.397799999999997</c:v>
                </c:pt>
                <c:pt idx="6">
                  <c:v>68.0291</c:v>
                </c:pt>
                <c:pt idx="7">
                  <c:v>67.726600000000005</c:v>
                </c:pt>
                <c:pt idx="8">
                  <c:v>54.277500000000003</c:v>
                </c:pt>
              </c:numCache>
            </c:numRef>
          </c:val>
        </c:ser>
        <c:dLbls>
          <c:showLegendKey val="0"/>
          <c:showVal val="0"/>
          <c:showCatName val="0"/>
          <c:showSerName val="0"/>
          <c:showPercent val="0"/>
          <c:showBubbleSize val="0"/>
        </c:dLbls>
        <c:gapWidth val="150"/>
        <c:axId val="178194640"/>
        <c:axId val="178195200"/>
      </c:barChart>
      <c:catAx>
        <c:axId val="178194640"/>
        <c:scaling>
          <c:orientation val="minMax"/>
        </c:scaling>
        <c:delete val="0"/>
        <c:axPos val="b"/>
        <c:numFmt formatCode="General" sourceLinked="0"/>
        <c:majorTickMark val="out"/>
        <c:minorTickMark val="none"/>
        <c:tickLblPos val="nextTo"/>
        <c:crossAx val="178195200"/>
        <c:crosses val="autoZero"/>
        <c:auto val="1"/>
        <c:lblAlgn val="ctr"/>
        <c:lblOffset val="100"/>
        <c:noMultiLvlLbl val="0"/>
      </c:catAx>
      <c:valAx>
        <c:axId val="178195200"/>
        <c:scaling>
          <c:orientation val="minMax"/>
          <c:min val="40"/>
        </c:scaling>
        <c:delete val="0"/>
        <c:axPos val="l"/>
        <c:majorGridlines/>
        <c:numFmt formatCode="0" sourceLinked="1"/>
        <c:majorTickMark val="out"/>
        <c:minorTickMark val="none"/>
        <c:tickLblPos val="nextTo"/>
        <c:crossAx val="178194640"/>
        <c:crosses val="autoZero"/>
        <c:crossBetween val="between"/>
      </c:valAx>
    </c:plotArea>
    <c:legend>
      <c:legendPos val="r"/>
      <c:overlay val="0"/>
    </c:legend>
    <c:plotVisOnly val="1"/>
    <c:dispBlanksAs val="gap"/>
    <c:showDLblsOverMax val="0"/>
  </c:chart>
  <c:txPr>
    <a:bodyPr/>
    <a:lstStyle/>
    <a:p>
      <a:pPr>
        <a:defRPr sz="1400"/>
      </a:pPr>
      <a:endParaRPr lang="ru-RU"/>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0.41494</cdr:x>
      <cdr:y>0.27865</cdr:y>
    </cdr:from>
    <cdr:to>
      <cdr:x>0.71521</cdr:x>
      <cdr:y>0.70796</cdr:y>
    </cdr:to>
    <cdr:sp macro="" textlink="">
      <cdr:nvSpPr>
        <cdr:cNvPr id="2" name="Прямоугольник 1"/>
        <cdr:cNvSpPr/>
      </cdr:nvSpPr>
      <cdr:spPr>
        <a:xfrm xmlns:a="http://schemas.openxmlformats.org/drawingml/2006/main">
          <a:off x="3383161" y="1252736"/>
          <a:ext cx="2448272" cy="1930092"/>
        </a:xfrm>
        <a:prstGeom xmlns:a="http://schemas.openxmlformats.org/drawingml/2006/main" prst="rect">
          <a:avLst/>
        </a:prstGeom>
        <a:solidFill xmlns:a="http://schemas.openxmlformats.org/drawingml/2006/main">
          <a:schemeClr val="lt1">
            <a:alpha val="0"/>
          </a:schemeClr>
        </a:solidFill>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0.13233</cdr:x>
      <cdr:y>0.2306</cdr:y>
    </cdr:from>
    <cdr:to>
      <cdr:x>0.19866</cdr:x>
      <cdr:y>0.73758</cdr:y>
    </cdr:to>
    <cdr:sp macro="" textlink="">
      <cdr:nvSpPr>
        <cdr:cNvPr id="3" name="Прямоугольник 2"/>
        <cdr:cNvSpPr/>
      </cdr:nvSpPr>
      <cdr:spPr>
        <a:xfrm xmlns:a="http://schemas.openxmlformats.org/drawingml/2006/main">
          <a:off x="1078905" y="1036712"/>
          <a:ext cx="540829" cy="2279280"/>
        </a:xfrm>
        <a:prstGeom xmlns:a="http://schemas.openxmlformats.org/drawingml/2006/main" prst="rect">
          <a:avLst/>
        </a:prstGeom>
        <a:solidFill xmlns:a="http://schemas.openxmlformats.org/drawingml/2006/main">
          <a:schemeClr val="lt1">
            <a:alpha val="0"/>
          </a:schemeClr>
        </a:solidFill>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79725" cy="4889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763963" y="0"/>
            <a:ext cx="2879725" cy="4889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3C8F350-F8A3-47D6-ABA6-1E0E026C7183}" type="datetimeFigureOut">
              <a:rPr lang="ru-RU"/>
              <a:pPr>
                <a:defRPr/>
              </a:pPr>
              <a:t>19.06.2015</a:t>
            </a:fld>
            <a:endParaRPr lang="ru-RU"/>
          </a:p>
        </p:txBody>
      </p:sp>
      <p:sp>
        <p:nvSpPr>
          <p:cNvPr id="4" name="Образ слайда 3"/>
          <p:cNvSpPr>
            <a:spLocks noGrp="1" noRot="1" noChangeAspect="1"/>
          </p:cNvSpPr>
          <p:nvPr>
            <p:ph type="sldImg" idx="2"/>
          </p:nvPr>
        </p:nvSpPr>
        <p:spPr>
          <a:xfrm>
            <a:off x="877888" y="733425"/>
            <a:ext cx="4889500" cy="36671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65163" y="4645025"/>
            <a:ext cx="5314950" cy="4398963"/>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286875"/>
            <a:ext cx="2879725" cy="4889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763963" y="9286875"/>
            <a:ext cx="2879725" cy="4889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442DEDF-D8D7-424F-A101-2E489105FB06}" type="slidenum">
              <a:rPr lang="ru-RU"/>
              <a:pPr>
                <a:defRPr/>
              </a:pPr>
              <a:t>‹#›</a:t>
            </a:fld>
            <a:endParaRPr lang="ru-RU"/>
          </a:p>
        </p:txBody>
      </p:sp>
    </p:spTree>
    <p:extLst>
      <p:ext uri="{BB962C8B-B14F-4D97-AF65-F5344CB8AC3E}">
        <p14:creationId xmlns:p14="http://schemas.microsoft.com/office/powerpoint/2010/main" val="21260371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smtClean="0"/>
              <a:t>А.В.Верников</a:t>
            </a:r>
          </a:p>
        </p:txBody>
      </p:sp>
      <p:sp>
        <p:nvSpPr>
          <p:cNvPr id="4301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07BB-7247-4EAC-80DF-5B0051E5471F}" type="slidenum">
              <a:rPr lang="ru-RU" smtClean="0"/>
              <a:pPr fontAlgn="base">
                <a:spcBef>
                  <a:spcPct val="0"/>
                </a:spcBef>
                <a:spcAft>
                  <a:spcPct val="0"/>
                </a:spcAft>
                <a:defRPr/>
              </a:pPr>
              <a:t>2</a:t>
            </a:fld>
            <a:endParaRPr lang="ru-RU" smtClean="0"/>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extLst>
      <p:ext uri="{BB962C8B-B14F-4D97-AF65-F5344CB8AC3E}">
        <p14:creationId xmlns:p14="http://schemas.microsoft.com/office/powerpoint/2010/main" val="3013635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smtClean="0"/>
              <a:t>А.В.Верников</a:t>
            </a:r>
          </a:p>
        </p:txBody>
      </p:sp>
      <p:sp>
        <p:nvSpPr>
          <p:cNvPr id="4301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07BB-7247-4EAC-80DF-5B0051E5471F}" type="slidenum">
              <a:rPr lang="ru-RU" smtClean="0"/>
              <a:pPr fontAlgn="base">
                <a:spcBef>
                  <a:spcPct val="0"/>
                </a:spcBef>
                <a:spcAft>
                  <a:spcPct val="0"/>
                </a:spcAft>
                <a:defRPr/>
              </a:pPr>
              <a:t>3</a:t>
            </a:fld>
            <a:endParaRPr lang="ru-RU" smtClean="0"/>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extLst>
      <p:ext uri="{BB962C8B-B14F-4D97-AF65-F5344CB8AC3E}">
        <p14:creationId xmlns:p14="http://schemas.microsoft.com/office/powerpoint/2010/main" val="1591966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smtClean="0"/>
              <a:t>А.В.Верников</a:t>
            </a:r>
          </a:p>
        </p:txBody>
      </p:sp>
      <p:sp>
        <p:nvSpPr>
          <p:cNvPr id="4301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07BB-7247-4EAC-80DF-5B0051E5471F}" type="slidenum">
              <a:rPr lang="ru-RU" smtClean="0"/>
              <a:pPr fontAlgn="base">
                <a:spcBef>
                  <a:spcPct val="0"/>
                </a:spcBef>
                <a:spcAft>
                  <a:spcPct val="0"/>
                </a:spcAft>
                <a:defRPr/>
              </a:pPr>
              <a:t>4</a:t>
            </a:fld>
            <a:endParaRPr lang="ru-RU" smtClean="0"/>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extLst>
      <p:ext uri="{BB962C8B-B14F-4D97-AF65-F5344CB8AC3E}">
        <p14:creationId xmlns:p14="http://schemas.microsoft.com/office/powerpoint/2010/main" val="2240732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smtClean="0"/>
              <a:t>А.В.Верников</a:t>
            </a:r>
          </a:p>
        </p:txBody>
      </p:sp>
      <p:sp>
        <p:nvSpPr>
          <p:cNvPr id="4301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07BB-7247-4EAC-80DF-5B0051E5471F}" type="slidenum">
              <a:rPr lang="ru-RU" smtClean="0"/>
              <a:pPr fontAlgn="base">
                <a:spcBef>
                  <a:spcPct val="0"/>
                </a:spcBef>
                <a:spcAft>
                  <a:spcPct val="0"/>
                </a:spcAft>
                <a:defRPr/>
              </a:pPr>
              <a:t>5</a:t>
            </a:fld>
            <a:endParaRPr lang="ru-RU" smtClean="0"/>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extLst>
      <p:ext uri="{BB962C8B-B14F-4D97-AF65-F5344CB8AC3E}">
        <p14:creationId xmlns:p14="http://schemas.microsoft.com/office/powerpoint/2010/main" val="3337591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smtClean="0"/>
              <a:t>А.В.Верников</a:t>
            </a:r>
          </a:p>
        </p:txBody>
      </p:sp>
      <p:sp>
        <p:nvSpPr>
          <p:cNvPr id="4301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07BB-7247-4EAC-80DF-5B0051E5471F}" type="slidenum">
              <a:rPr lang="ru-RU" smtClean="0"/>
              <a:pPr fontAlgn="base">
                <a:spcBef>
                  <a:spcPct val="0"/>
                </a:spcBef>
                <a:spcAft>
                  <a:spcPct val="0"/>
                </a:spcAft>
                <a:defRPr/>
              </a:pPr>
              <a:t>6</a:t>
            </a:fld>
            <a:endParaRPr lang="ru-RU" smtClean="0"/>
          </a:p>
        </p:txBody>
      </p:sp>
      <p:sp>
        <p:nvSpPr>
          <p:cNvPr id="2662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Tree>
    <p:extLst>
      <p:ext uri="{BB962C8B-B14F-4D97-AF65-F5344CB8AC3E}">
        <p14:creationId xmlns:p14="http://schemas.microsoft.com/office/powerpoint/2010/main" val="1339877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D3D7D3A-F01D-434E-8E46-9E351FC1F587}" type="datetime1">
              <a:rPr lang="ru-RU"/>
              <a:pPr>
                <a:defRPr/>
              </a:pPr>
              <a:t>19.06.2015</a:t>
            </a:fld>
            <a:endParaRPr lang="ru-RU"/>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Banking Department HSE Economics Faculty</a:t>
            </a:r>
            <a:endParaRPr lang="ru-RU"/>
          </a:p>
        </p:txBody>
      </p:sp>
      <p:sp>
        <p:nvSpPr>
          <p:cNvPr id="11"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3E7AF0E-5498-417D-B48A-535B606C4985}" type="slidenum">
              <a:rPr lang="ru-RU"/>
              <a:pPr>
                <a:defRPr/>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244B8982-B96E-4148-9B23-F9578E2A0013}" type="datetime1">
              <a:rPr lang="ru-RU"/>
              <a:pPr>
                <a:defRPr/>
              </a:pPr>
              <a:t>19.06.2015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r>
              <a:rPr lang="en-US"/>
              <a:t>Banking Department HSE Economics Faculty</a:t>
            </a:r>
            <a:endParaRPr lang="ru-RU"/>
          </a:p>
        </p:txBody>
      </p:sp>
      <p:sp>
        <p:nvSpPr>
          <p:cNvPr id="6" name="Номер слайда 22"/>
          <p:cNvSpPr>
            <a:spLocks noGrp="1"/>
          </p:cNvSpPr>
          <p:nvPr>
            <p:ph type="sldNum" sz="quarter" idx="12"/>
          </p:nvPr>
        </p:nvSpPr>
        <p:spPr/>
        <p:txBody>
          <a:bodyPr/>
          <a:lstStyle>
            <a:lvl1pPr>
              <a:defRPr/>
            </a:lvl1pPr>
          </a:lstStyle>
          <a:p>
            <a:pPr>
              <a:defRPr/>
            </a:pPr>
            <a:fld id="{7162F030-F2FF-46CB-A742-71A006BBE4D5}" type="slidenum">
              <a:rPr lang="ru-RU"/>
              <a:pPr>
                <a:defRPr/>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Прямоугольник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fld id="{0F9DD715-F4CC-458C-A437-008FEC5D98CE}" type="datetime1">
              <a:rPr lang="ru-RU"/>
              <a:pPr>
                <a:defRPr/>
              </a:pPr>
              <a:t>19.06.2015</a:t>
            </a:fld>
            <a:endParaRPr lang="ru-RU"/>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r>
              <a:rPr lang="en-US"/>
              <a:t>Banking Department HSE Economics Faculty</a:t>
            </a:r>
            <a:endParaRPr lang="ru-RU"/>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419F2DEF-57B3-4E91-903F-E6B64A4B5AE3}" type="slidenum">
              <a:rPr lang="ru-RU"/>
              <a:pPr>
                <a:defRPr/>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31E92A7-2F8B-4E6A-AAD9-6F7691CF14C1}" type="datetime1">
              <a:rPr lang="ru-RU"/>
              <a:pPr>
                <a:defRPr/>
              </a:pPr>
              <a:t>19.06.2015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r>
              <a:rPr lang="en-US"/>
              <a:t>Banking Department HSE Economics Faculty</a:t>
            </a:r>
            <a:endParaRPr lang="ru-RU"/>
          </a:p>
        </p:txBody>
      </p:sp>
      <p:sp>
        <p:nvSpPr>
          <p:cNvPr id="6" name="Номер слайда 22"/>
          <p:cNvSpPr>
            <a:spLocks noGrp="1"/>
          </p:cNvSpPr>
          <p:nvPr>
            <p:ph type="sldNum" sz="quarter" idx="12"/>
          </p:nvPr>
        </p:nvSpPr>
        <p:spPr/>
        <p:txBody>
          <a:bodyPr/>
          <a:lstStyle>
            <a:lvl1pPr>
              <a:defRPr/>
            </a:lvl1pPr>
          </a:lstStyle>
          <a:p>
            <a:pPr>
              <a:defRPr/>
            </a:pPr>
            <a:fld id="{F5995895-F210-457E-A535-738E797F7BED}" type="slidenum">
              <a:rPr lang="ru-RU"/>
              <a:pPr>
                <a:defRPr/>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fld id="{379EF2ED-729E-42A3-837B-5D836A47EB15}" type="datetime1">
              <a:rPr lang="ru-RU"/>
              <a:pPr>
                <a:defRPr/>
              </a:pPr>
              <a:t>19.06.2015</a:t>
            </a:fld>
            <a:endParaRPr lang="ru-RU"/>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9E237C8-ACA7-4162-B985-EE89F4AA8EEE}" type="slidenum">
              <a:rPr lang="ru-RU"/>
              <a:pPr>
                <a:defRPr/>
              </a:pPr>
              <a:t>‹#›</a:t>
            </a:fld>
            <a:endParaRPr lang="ru-RU"/>
          </a:p>
        </p:txBody>
      </p:sp>
      <p:sp>
        <p:nvSpPr>
          <p:cNvPr id="9" name="Нижний колонтитул 13"/>
          <p:cNvSpPr>
            <a:spLocks noGrp="1"/>
          </p:cNvSpPr>
          <p:nvPr>
            <p:ph type="ftr" sz="quarter" idx="12"/>
          </p:nvPr>
        </p:nvSpPr>
        <p:spPr/>
        <p:txBody>
          <a:bodyPr/>
          <a:lstStyle>
            <a:lvl1pPr>
              <a:defRPr/>
            </a:lvl1pPr>
          </a:lstStyle>
          <a:p>
            <a:pPr>
              <a:defRPr/>
            </a:pPr>
            <a:r>
              <a:rPr lang="en-US"/>
              <a:t>Banking Department HSE Economics Faculty</a:t>
            </a:r>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fld id="{D5A1401E-A816-44BB-B725-7023F3BFCF32}" type="datetime1">
              <a:rPr lang="ru-RU"/>
              <a:pPr>
                <a:defRPr/>
              </a:pPr>
              <a:t>19.06.2015</a:t>
            </a:fld>
            <a:endParaRPr lang="ru-RU"/>
          </a:p>
        </p:txBody>
      </p:sp>
      <p:sp>
        <p:nvSpPr>
          <p:cNvPr id="6" name="Номер слайда 9"/>
          <p:cNvSpPr>
            <a:spLocks noGrp="1"/>
          </p:cNvSpPr>
          <p:nvPr>
            <p:ph type="sldNum" sz="quarter" idx="11"/>
          </p:nvPr>
        </p:nvSpPr>
        <p:spPr/>
        <p:txBody>
          <a:bodyPr rtlCol="0"/>
          <a:lstStyle>
            <a:lvl1pPr>
              <a:defRPr/>
            </a:lvl1pPr>
          </a:lstStyle>
          <a:p>
            <a:pPr>
              <a:defRPr/>
            </a:pPr>
            <a:fld id="{763DBD12-AAD6-44CE-8C2B-B8DA524B711C}" type="slidenum">
              <a:rPr lang="ru-RU"/>
              <a:pPr>
                <a:defRPr/>
              </a:pPr>
              <a:t>‹#›</a:t>
            </a:fld>
            <a:endParaRPr lang="ru-RU"/>
          </a:p>
        </p:txBody>
      </p:sp>
      <p:sp>
        <p:nvSpPr>
          <p:cNvPr id="7" name="Нижний колонтитул 11"/>
          <p:cNvSpPr>
            <a:spLocks noGrp="1"/>
          </p:cNvSpPr>
          <p:nvPr>
            <p:ph type="ftr" sz="quarter" idx="12"/>
          </p:nvPr>
        </p:nvSpPr>
        <p:spPr/>
        <p:txBody>
          <a:bodyPr rtlCol="0"/>
          <a:lstStyle>
            <a:lvl1pPr>
              <a:defRPr/>
            </a:lvl1pPr>
          </a:lstStyle>
          <a:p>
            <a:pPr>
              <a:defRPr/>
            </a:pPr>
            <a:r>
              <a:rPr lang="en-US"/>
              <a:t>Banking Department HSE Economics Faculty</a:t>
            </a:r>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fld id="{48020D2A-E9F1-491B-82B6-FC2F8CC16DA5}" type="datetime1">
              <a:rPr lang="ru-RU"/>
              <a:pPr>
                <a:defRPr/>
              </a:pPr>
              <a:t>19.06.2015</a:t>
            </a:fld>
            <a:endParaRPr lang="ru-RU"/>
          </a:p>
        </p:txBody>
      </p:sp>
      <p:sp>
        <p:nvSpPr>
          <p:cNvPr id="8" name="Номер слайда 11"/>
          <p:cNvSpPr>
            <a:spLocks noGrp="1"/>
          </p:cNvSpPr>
          <p:nvPr>
            <p:ph type="sldNum" sz="quarter" idx="11"/>
          </p:nvPr>
        </p:nvSpPr>
        <p:spPr/>
        <p:txBody>
          <a:bodyPr rtlCol="0"/>
          <a:lstStyle>
            <a:lvl1pPr>
              <a:defRPr/>
            </a:lvl1pPr>
          </a:lstStyle>
          <a:p>
            <a:pPr>
              <a:defRPr/>
            </a:pPr>
            <a:fld id="{59F0D310-FE23-4226-B946-3B3555EAD6EB}" type="slidenum">
              <a:rPr lang="ru-RU"/>
              <a:pPr>
                <a:defRPr/>
              </a:pPr>
              <a:t>‹#›</a:t>
            </a:fld>
            <a:endParaRPr lang="ru-RU"/>
          </a:p>
        </p:txBody>
      </p:sp>
      <p:sp>
        <p:nvSpPr>
          <p:cNvPr id="9" name="Нижний колонтитул 13"/>
          <p:cNvSpPr>
            <a:spLocks noGrp="1"/>
          </p:cNvSpPr>
          <p:nvPr>
            <p:ph type="ftr" sz="quarter" idx="12"/>
          </p:nvPr>
        </p:nvSpPr>
        <p:spPr/>
        <p:txBody>
          <a:bodyPr rtlCol="0"/>
          <a:lstStyle>
            <a:lvl1pPr>
              <a:defRPr/>
            </a:lvl1pPr>
          </a:lstStyle>
          <a:p>
            <a:pPr>
              <a:defRPr/>
            </a:pPr>
            <a:r>
              <a:rPr lang="en-US"/>
              <a:t>Banking Department HSE Economics Faculty</a:t>
            </a:r>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D6F0A102-D503-4DC7-9B94-09D39D9156DF}" type="datetime1">
              <a:rPr lang="ru-RU"/>
              <a:pPr>
                <a:defRPr/>
              </a:pPr>
              <a:t>19.06.2015</a:t>
            </a:fld>
            <a:endParaRPr lang="ru-RU"/>
          </a:p>
        </p:txBody>
      </p:sp>
      <p:sp>
        <p:nvSpPr>
          <p:cNvPr id="4" name="Нижний колонтитул 2"/>
          <p:cNvSpPr>
            <a:spLocks noGrp="1"/>
          </p:cNvSpPr>
          <p:nvPr>
            <p:ph type="ftr" sz="quarter" idx="11"/>
          </p:nvPr>
        </p:nvSpPr>
        <p:spPr/>
        <p:txBody>
          <a:bodyPr/>
          <a:lstStyle>
            <a:lvl1pPr>
              <a:defRPr/>
            </a:lvl1pPr>
          </a:lstStyle>
          <a:p>
            <a:pPr>
              <a:defRPr/>
            </a:pPr>
            <a:r>
              <a:rPr lang="en-US"/>
              <a:t>Banking Department HSE Economics Faculty</a:t>
            </a:r>
            <a:endParaRPr lang="ru-RU"/>
          </a:p>
        </p:txBody>
      </p:sp>
      <p:sp>
        <p:nvSpPr>
          <p:cNvPr id="5" name="Номер слайда 22"/>
          <p:cNvSpPr>
            <a:spLocks noGrp="1"/>
          </p:cNvSpPr>
          <p:nvPr>
            <p:ph type="sldNum" sz="quarter" idx="12"/>
          </p:nvPr>
        </p:nvSpPr>
        <p:spPr/>
        <p:txBody>
          <a:bodyPr/>
          <a:lstStyle>
            <a:lvl1pPr>
              <a:defRPr/>
            </a:lvl1pPr>
          </a:lstStyle>
          <a:p>
            <a:pPr>
              <a:defRPr/>
            </a:pPr>
            <a:fld id="{2956DFBB-8F19-4A59-A04B-A9C5A91995F7}" type="slidenum">
              <a:rPr lang="ru-RU"/>
              <a:pPr>
                <a:defRPr/>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91FADF32-AD99-451F-99B4-748226162E9A}" type="datetime1">
              <a:rPr lang="ru-RU"/>
              <a:pPr>
                <a:defRPr/>
              </a:pPr>
              <a:t>19.06.2015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r>
              <a:rPr lang="en-US"/>
              <a:t>Banking Department HSE Economics Faculty</a:t>
            </a:r>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226DD31D-50E8-4984-9F2B-2ED6D66771F7}" type="slidenum">
              <a:rPr lang="ru-RU"/>
              <a:pPr>
                <a:defRPr/>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A0F6C32F-13D6-476D-9BC9-4FC8C73A365D}" type="datetime1">
              <a:rPr lang="ru-RU"/>
              <a:pPr>
                <a:defRPr/>
              </a:pPr>
              <a:t>19.06.2015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r>
              <a:rPr lang="en-US"/>
              <a:t>Banking Department HSE Economics Faculty</a:t>
            </a:r>
            <a:endParaRPr lang="ru-RU"/>
          </a:p>
        </p:txBody>
      </p:sp>
      <p:sp>
        <p:nvSpPr>
          <p:cNvPr id="7" name="Номер слайда 22"/>
          <p:cNvSpPr>
            <a:spLocks noGrp="1"/>
          </p:cNvSpPr>
          <p:nvPr>
            <p:ph type="sldNum" sz="quarter" idx="12"/>
          </p:nvPr>
        </p:nvSpPr>
        <p:spPr/>
        <p:txBody>
          <a:bodyPr/>
          <a:lstStyle>
            <a:lvl1pPr>
              <a:defRPr/>
            </a:lvl1pPr>
          </a:lstStyle>
          <a:p>
            <a:pPr>
              <a:defRPr/>
            </a:pPr>
            <a:fld id="{8BFFA7AC-5693-4A84-B40C-86D86185395C}" type="slidenum">
              <a:rPr lang="ru-RU"/>
              <a:pPr>
                <a:defRPr/>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14"/>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fld id="{E57D4CB6-2949-42B0-858A-5C39B8BD1D34}" type="datetime1">
              <a:rPr lang="ru-RU"/>
              <a:pPr>
                <a:defRPr/>
              </a:pPr>
              <a:t>19.06.2015</a:t>
            </a:fld>
            <a:endParaRPr lang="ru-RU"/>
          </a:p>
        </p:txBody>
      </p:sp>
      <p:sp>
        <p:nvSpPr>
          <p:cNvPr id="10" name="Номер слайда 12"/>
          <p:cNvSpPr>
            <a:spLocks noGrp="1"/>
          </p:cNvSpPr>
          <p:nvPr>
            <p:ph type="sldNum" sz="quarter" idx="11"/>
          </p:nvPr>
        </p:nvSpPr>
        <p:spPr>
          <a:xfrm>
            <a:off x="0" y="4667250"/>
            <a:ext cx="1447800" cy="663575"/>
          </a:xfrm>
        </p:spPr>
        <p:txBody>
          <a:bodyPr rtlCol="0"/>
          <a:lstStyle>
            <a:lvl1pPr>
              <a:defRPr sz="2800"/>
            </a:lvl1pPr>
          </a:lstStyle>
          <a:p>
            <a:pPr>
              <a:defRPr/>
            </a:pPr>
            <a:fld id="{3523392F-5AB1-487A-847D-7F99877D53C2}" type="slidenum">
              <a:rPr lang="ru-RU"/>
              <a:pPr>
                <a:defRPr/>
              </a:pPr>
              <a:t>‹#›</a:t>
            </a:fld>
            <a:endParaRPr lang="ru-RU"/>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r>
              <a:rPr lang="en-US"/>
              <a:t>Banking Department HSE Economics Faculty</a:t>
            </a:r>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73CBD7F2-E822-42AC-8D93-27CCC6BB630E}" type="datetime1">
              <a:rPr lang="ru-RU"/>
              <a:pPr>
                <a:defRPr/>
              </a:pPr>
              <a:t>19.06.2015</a:t>
            </a:fld>
            <a:endParaRPr lang="ru-RU"/>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a:t>Banking Department HSE Economics Faculty</a:t>
            </a:r>
            <a:endParaRPr lang="ru-RU"/>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4BAFF50C-5E94-4D6E-980C-0297C51BDA5F}"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187" r:id="rId1"/>
    <p:sldLayoutId id="2147484183" r:id="rId2"/>
    <p:sldLayoutId id="2147484188" r:id="rId3"/>
    <p:sldLayoutId id="2147484189" r:id="rId4"/>
    <p:sldLayoutId id="2147484190" r:id="rId5"/>
    <p:sldLayoutId id="2147484184" r:id="rId6"/>
    <p:sldLayoutId id="2147484191" r:id="rId7"/>
    <p:sldLayoutId id="2147484185" r:id="rId8"/>
    <p:sldLayoutId id="2147484192" r:id="rId9"/>
    <p:sldLayoutId id="2147484186" r:id="rId10"/>
    <p:sldLayoutId id="2147484193" r:id="rId11"/>
  </p:sldLayoutIdLst>
  <p:transition>
    <p:wipe dir="d"/>
  </p:transition>
  <p:timing>
    <p:tnLst>
      <p:par>
        <p:cTn id="1" dur="indefinite" restart="never" nodeType="tmRoot"/>
      </p:par>
    </p:tnLst>
  </p:timing>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2362200" y="1268760"/>
            <a:ext cx="6602288" cy="3960440"/>
          </a:xfrm>
        </p:spPr>
        <p:txBody>
          <a:bodyPr/>
          <a:lstStyle/>
          <a:p>
            <a:pPr eaLnBrk="1" hangingPunct="1"/>
            <a:r>
              <a:rPr lang="en-US" sz="2800" b="1" dirty="0" smtClean="0">
                <a:solidFill>
                  <a:srgbClr val="004A82"/>
                </a:solidFill>
                <a:latin typeface="Calibri" pitchFamily="34" charset="0"/>
                <a:ea typeface="ＭＳ Ｐゴシック"/>
                <a:cs typeface="ＭＳ Ｐゴシック"/>
              </a:rPr>
              <a:t>Which </a:t>
            </a:r>
            <a:r>
              <a:rPr lang="en-US" sz="2800" b="1" dirty="0">
                <a:solidFill>
                  <a:srgbClr val="004A82"/>
                </a:solidFill>
                <a:latin typeface="Calibri" pitchFamily="34" charset="0"/>
                <a:ea typeface="ＭＳ Ｐゴシック"/>
                <a:cs typeface="ＭＳ Ｐゴシック"/>
              </a:rPr>
              <a:t>banks do Russian households (dis-)trust more</a:t>
            </a:r>
            <a:r>
              <a:rPr lang="en-US" sz="2800" b="1" dirty="0" smtClean="0">
                <a:solidFill>
                  <a:srgbClr val="004A82"/>
                </a:solidFill>
                <a:latin typeface="Calibri" pitchFamily="34" charset="0"/>
                <a:ea typeface="ＭＳ Ｐゴシック"/>
                <a:cs typeface="ＭＳ Ｐゴシック"/>
              </a:rPr>
              <a:t>?</a:t>
            </a:r>
            <a:br>
              <a:rPr lang="en-US" sz="2800" b="1" dirty="0" smtClean="0">
                <a:solidFill>
                  <a:srgbClr val="004A82"/>
                </a:solidFill>
                <a:latin typeface="Calibri" pitchFamily="34" charset="0"/>
                <a:ea typeface="ＭＳ Ｐゴシック"/>
                <a:cs typeface="ＭＳ Ｐゴシック"/>
              </a:rPr>
            </a:br>
            <a:r>
              <a:rPr lang="en-US" sz="2800" dirty="0" smtClean="0"/>
              <a:t/>
            </a:r>
            <a:br>
              <a:rPr lang="en-US" sz="2800" dirty="0" smtClean="0"/>
            </a:br>
            <a:r>
              <a:rPr lang="en-US" sz="2000" b="1" dirty="0" smtClean="0">
                <a:solidFill>
                  <a:srgbClr val="004A82"/>
                </a:solidFill>
                <a:latin typeface="Calibri" pitchFamily="34" charset="0"/>
                <a:ea typeface="ＭＳ Ｐゴシック"/>
                <a:cs typeface="ＭＳ Ｐゴシック"/>
              </a:rPr>
              <a:t>dilyara Ibragimova, olga kuzina, andrei vernikov </a:t>
            </a:r>
            <a:br>
              <a:rPr lang="en-US" sz="2000" b="1" dirty="0" smtClean="0">
                <a:solidFill>
                  <a:srgbClr val="004A82"/>
                </a:solidFill>
                <a:latin typeface="Calibri" pitchFamily="34" charset="0"/>
                <a:ea typeface="ＭＳ Ｐゴシック"/>
                <a:cs typeface="ＭＳ Ｐゴシック"/>
              </a:rPr>
            </a:br>
            <a:r>
              <a:rPr lang="en-US" sz="2000" b="1" dirty="0" smtClean="0">
                <a:solidFill>
                  <a:srgbClr val="004A82"/>
                </a:solidFill>
                <a:latin typeface="Calibri" pitchFamily="34" charset="0"/>
                <a:ea typeface="ＭＳ Ｐゴシック"/>
                <a:cs typeface="ＭＳ Ｐゴシック"/>
              </a:rPr>
              <a:t>(Higher School of Economics, Moscow)</a:t>
            </a:r>
            <a:r>
              <a:rPr lang="en-US" sz="2000" dirty="0" smtClean="0">
                <a:solidFill>
                  <a:srgbClr val="000066"/>
                </a:solidFill>
                <a:latin typeface="Myriad Pro Semibold"/>
                <a:ea typeface="ＭＳ Ｐゴシック"/>
                <a:cs typeface="ＭＳ Ｐゴシック"/>
              </a:rPr>
              <a:t/>
            </a:r>
            <a:br>
              <a:rPr lang="en-US" sz="2000" dirty="0" smtClean="0">
                <a:solidFill>
                  <a:srgbClr val="000066"/>
                </a:solidFill>
                <a:latin typeface="Myriad Pro Semibold"/>
                <a:ea typeface="ＭＳ Ｐゴシック"/>
                <a:cs typeface="ＭＳ Ｐゴシック"/>
              </a:rPr>
            </a:br>
            <a:r>
              <a:rPr lang="en-US" sz="2000" dirty="0" smtClean="0">
                <a:solidFill>
                  <a:srgbClr val="000066"/>
                </a:solidFill>
                <a:latin typeface="Myriad Pro Semibold"/>
                <a:ea typeface="ＭＳ Ｐゴシック"/>
                <a:cs typeface="ＭＳ Ｐゴシック"/>
              </a:rPr>
              <a:t/>
            </a:r>
            <a:br>
              <a:rPr lang="en-US" sz="2000" dirty="0" smtClean="0">
                <a:solidFill>
                  <a:srgbClr val="000066"/>
                </a:solidFill>
                <a:latin typeface="Myriad Pro Semibold"/>
                <a:ea typeface="ＭＳ Ｐゴシック"/>
                <a:cs typeface="ＭＳ Ｐゴシック"/>
              </a:rPr>
            </a:br>
            <a:endParaRPr lang="en-US" sz="2000" b="1" dirty="0" smtClean="0">
              <a:solidFill>
                <a:srgbClr val="004A82"/>
              </a:solidFill>
              <a:latin typeface="Calibri" pitchFamily="34" charset="0"/>
              <a:ea typeface="ＭＳ Ｐゴシック"/>
              <a:cs typeface="ＭＳ Ｐゴシック"/>
            </a:endParaRPr>
          </a:p>
        </p:txBody>
      </p:sp>
      <p:sp>
        <p:nvSpPr>
          <p:cNvPr id="13315" name="Subtitle 2"/>
          <p:cNvSpPr>
            <a:spLocks noGrp="1"/>
          </p:cNvSpPr>
          <p:nvPr>
            <p:ph type="subTitle" idx="1"/>
          </p:nvPr>
        </p:nvSpPr>
        <p:spPr>
          <a:solidFill>
            <a:srgbClr val="004F8A"/>
          </a:solidFill>
        </p:spPr>
        <p:txBody>
          <a:bodyPr>
            <a:normAutofit/>
          </a:bodyPr>
          <a:lstStyle/>
          <a:p>
            <a:pPr eaLnBrk="1" hangingPunct="1"/>
            <a:r>
              <a:rPr lang="cs-CZ" sz="1800" dirty="0" smtClean="0">
                <a:latin typeface="Calibri" pitchFamily="34" charset="0"/>
              </a:rPr>
              <a:t>International Conference on Economic and Social Development, Moscow, Higher School of Economics, April </a:t>
            </a:r>
            <a:r>
              <a:rPr lang="en-US" sz="1800" dirty="0" smtClean="0">
                <a:latin typeface="Calibri" pitchFamily="34" charset="0"/>
              </a:rPr>
              <a:t>2-4, 2014</a:t>
            </a:r>
            <a:endParaRPr kumimoji="1" lang="ru-RU" sz="1800" dirty="0" smtClean="0">
              <a:latin typeface="Calibri" pitchFamily="34" charset="0"/>
            </a:endParaRPr>
          </a:p>
        </p:txBody>
      </p:sp>
      <p:pic>
        <p:nvPicPr>
          <p:cNvPr id="2050" name="Picture 2" descr="http://www.hse.ru/data/2012/01/19/1263884542/znak.jpg"/>
          <p:cNvPicPr>
            <a:picLocks noChangeAspect="1" noChangeArrowheads="1"/>
          </p:cNvPicPr>
          <p:nvPr/>
        </p:nvPicPr>
        <p:blipFill>
          <a:blip r:embed="rId2" cstate="print"/>
          <a:srcRect/>
          <a:stretch>
            <a:fillRect/>
          </a:stretch>
        </p:blipFill>
        <p:spPr bwMode="auto">
          <a:xfrm>
            <a:off x="4355976" y="2"/>
            <a:ext cx="838200" cy="83058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smtClean="0">
                <a:solidFill>
                  <a:srgbClr val="1B3F6B"/>
                </a:solidFill>
              </a:rPr>
              <a:t>Trust in institution across users and non-users of financial services</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10</a:t>
            </a:fld>
            <a:endParaRPr lang="ru-RU"/>
          </a:p>
        </p:txBody>
      </p:sp>
      <p:sp>
        <p:nvSpPr>
          <p:cNvPr id="3" name="Скругленный прямоугольник 2"/>
          <p:cNvSpPr/>
          <p:nvPr/>
        </p:nvSpPr>
        <p:spPr>
          <a:xfrm>
            <a:off x="539552" y="5949280"/>
            <a:ext cx="8226496"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Users </a:t>
            </a:r>
            <a:r>
              <a:rPr lang="en-US" dirty="0">
                <a:solidFill>
                  <a:schemeClr val="tx1"/>
                </a:solidFill>
              </a:rPr>
              <a:t>of financial services have higher </a:t>
            </a:r>
            <a:r>
              <a:rPr lang="en-US" dirty="0" smtClean="0">
                <a:solidFill>
                  <a:schemeClr val="tx1"/>
                </a:solidFill>
              </a:rPr>
              <a:t>trust </a:t>
            </a:r>
            <a:r>
              <a:rPr lang="en-US" dirty="0">
                <a:solidFill>
                  <a:schemeClr val="tx1"/>
                </a:solidFill>
              </a:rPr>
              <a:t>in state banks and state regulators of financial markets</a:t>
            </a:r>
            <a:endParaRPr lang="ru-RU" dirty="0">
              <a:solidFill>
                <a:schemeClr val="tx1"/>
              </a:solidFill>
            </a:endParaRPr>
          </a:p>
          <a:p>
            <a:pPr algn="ctr"/>
            <a:endParaRPr lang="ru-RU" dirty="0">
              <a:solidFill>
                <a:schemeClr val="tx1"/>
              </a:solidFill>
            </a:endParaRPr>
          </a:p>
        </p:txBody>
      </p:sp>
      <p:graphicFrame>
        <p:nvGraphicFramePr>
          <p:cNvPr id="11" name="Объект 10"/>
          <p:cNvGraphicFramePr>
            <a:graphicFrameLocks noGrp="1"/>
          </p:cNvGraphicFramePr>
          <p:nvPr>
            <p:ph sz="quarter" idx="1"/>
            <p:extLst>
              <p:ext uri="{D42A27DB-BD31-4B8C-83A1-F6EECF244321}">
                <p14:modId xmlns:p14="http://schemas.microsoft.com/office/powerpoint/2010/main" val="3199000535"/>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3935928"/>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Financial literacy index</a:t>
            </a:r>
            <a:endParaRPr lang="ru-RU" sz="2400" b="1" dirty="0">
              <a:solidFill>
                <a:srgbClr val="1B3F6B"/>
              </a:solidFill>
            </a:endParaRPr>
          </a:p>
        </p:txBody>
      </p:sp>
      <p:sp>
        <p:nvSpPr>
          <p:cNvPr id="3" name="Объект 2"/>
          <p:cNvSpPr>
            <a:spLocks noGrp="1"/>
          </p:cNvSpPr>
          <p:nvPr>
            <p:ph sz="quarter" idx="1"/>
          </p:nvPr>
        </p:nvSpPr>
        <p:spPr/>
        <p:txBody>
          <a:bodyPr/>
          <a:lstStyle/>
          <a:p>
            <a:pPr marL="0" indent="0">
              <a:buNone/>
            </a:pPr>
            <a:r>
              <a:rPr lang="en-US" sz="2400" dirty="0">
                <a:latin typeface="Calibri" panose="020F0502020204030204" pitchFamily="34" charset="0"/>
              </a:rPr>
              <a:t>Financial literacy index = the sum of right answers on 4 </a:t>
            </a:r>
            <a:r>
              <a:rPr lang="en-US" sz="2400" dirty="0" smtClean="0">
                <a:latin typeface="Calibri" panose="020F0502020204030204" pitchFamily="34" charset="0"/>
              </a:rPr>
              <a:t>questions Financially literate</a:t>
            </a:r>
            <a:endParaRPr lang="en-US" sz="2400" b="1" i="1" dirty="0" smtClean="0">
              <a:latin typeface="Calibri" panose="020F0502020204030204" pitchFamily="34" charset="0"/>
            </a:endParaRPr>
          </a:p>
          <a:p>
            <a:pPr lvl="1">
              <a:buFont typeface="Wingdings" pitchFamily="2" charset="2"/>
              <a:buChar char="q"/>
            </a:pPr>
            <a:r>
              <a:rPr lang="ru-RU" sz="2400" dirty="0" err="1">
                <a:latin typeface="Calibri" panose="020F0502020204030204" pitchFamily="34" charset="0"/>
              </a:rPr>
              <a:t>read</a:t>
            </a:r>
            <a:r>
              <a:rPr lang="ru-RU" sz="2400" dirty="0">
                <a:latin typeface="Calibri" panose="020F0502020204030204" pitchFamily="34" charset="0"/>
              </a:rPr>
              <a:t> </a:t>
            </a:r>
            <a:r>
              <a:rPr lang="ru-RU" sz="2400" dirty="0" err="1">
                <a:latin typeface="Calibri" panose="020F0502020204030204" pitchFamily="34" charset="0"/>
              </a:rPr>
              <a:t>and</a:t>
            </a:r>
            <a:r>
              <a:rPr lang="ru-RU" sz="2400" dirty="0">
                <a:latin typeface="Calibri" panose="020F0502020204030204" pitchFamily="34" charset="0"/>
              </a:rPr>
              <a:t> </a:t>
            </a:r>
            <a:r>
              <a:rPr lang="ru-RU" sz="2400" dirty="0" err="1">
                <a:latin typeface="Calibri" panose="020F0502020204030204" pitchFamily="34" charset="0"/>
              </a:rPr>
              <a:t>sign</a:t>
            </a:r>
            <a:r>
              <a:rPr lang="ru-RU" sz="2400" dirty="0">
                <a:latin typeface="Calibri" panose="020F0502020204030204" pitchFamily="34" charset="0"/>
              </a:rPr>
              <a:t> </a:t>
            </a:r>
            <a:r>
              <a:rPr lang="ru-RU" sz="2400" dirty="0" err="1">
                <a:latin typeface="Calibri" panose="020F0502020204030204" pitchFamily="34" charset="0"/>
              </a:rPr>
              <a:t>the</a:t>
            </a:r>
            <a:r>
              <a:rPr lang="ru-RU" sz="2400" dirty="0">
                <a:latin typeface="Calibri" panose="020F0502020204030204" pitchFamily="34" charset="0"/>
              </a:rPr>
              <a:t> </a:t>
            </a:r>
            <a:r>
              <a:rPr lang="ru-RU" sz="2400" dirty="0" err="1">
                <a:latin typeface="Calibri" panose="020F0502020204030204" pitchFamily="34" charset="0"/>
              </a:rPr>
              <a:t>contract</a:t>
            </a:r>
            <a:r>
              <a:rPr lang="ru-RU" sz="2400" dirty="0">
                <a:latin typeface="Calibri" panose="020F0502020204030204" pitchFamily="34" charset="0"/>
              </a:rPr>
              <a:t> </a:t>
            </a:r>
            <a:r>
              <a:rPr lang="ru-RU" sz="2400" dirty="0" err="1">
                <a:latin typeface="Calibri" panose="020F0502020204030204" pitchFamily="34" charset="0"/>
              </a:rPr>
              <a:t>only</a:t>
            </a:r>
            <a:r>
              <a:rPr lang="ru-RU" sz="2400" dirty="0">
                <a:latin typeface="Calibri" panose="020F0502020204030204" pitchFamily="34" charset="0"/>
              </a:rPr>
              <a:t> </a:t>
            </a:r>
            <a:r>
              <a:rPr lang="ru-RU" sz="2400" dirty="0" err="1">
                <a:latin typeface="Calibri" panose="020F0502020204030204" pitchFamily="34" charset="0"/>
              </a:rPr>
              <a:t>after</a:t>
            </a:r>
            <a:r>
              <a:rPr lang="ru-RU" sz="2400" dirty="0">
                <a:latin typeface="Calibri" panose="020F0502020204030204" pitchFamily="34" charset="0"/>
              </a:rPr>
              <a:t> </a:t>
            </a:r>
            <a:r>
              <a:rPr lang="ru-RU" sz="2400" dirty="0" err="1">
                <a:latin typeface="Calibri" panose="020F0502020204030204" pitchFamily="34" charset="0"/>
              </a:rPr>
              <a:t>they</a:t>
            </a:r>
            <a:r>
              <a:rPr lang="ru-RU" sz="2400" dirty="0">
                <a:latin typeface="Calibri" panose="020F0502020204030204" pitchFamily="34" charset="0"/>
              </a:rPr>
              <a:t> </a:t>
            </a:r>
            <a:r>
              <a:rPr lang="ru-RU" sz="2400" dirty="0" err="1">
                <a:latin typeface="Calibri" panose="020F0502020204030204" pitchFamily="34" charset="0"/>
              </a:rPr>
              <a:t>clear</a:t>
            </a:r>
            <a:r>
              <a:rPr lang="ru-RU" sz="2400" dirty="0">
                <a:latin typeface="Calibri" panose="020F0502020204030204" pitchFamily="34" charset="0"/>
              </a:rPr>
              <a:t> </a:t>
            </a:r>
            <a:r>
              <a:rPr lang="ru-RU" sz="2400" dirty="0" err="1">
                <a:latin typeface="Calibri" panose="020F0502020204030204" pitchFamily="34" charset="0"/>
              </a:rPr>
              <a:t>up</a:t>
            </a:r>
            <a:r>
              <a:rPr lang="ru-RU" sz="2400" dirty="0">
                <a:latin typeface="Calibri" panose="020F0502020204030204" pitchFamily="34" charset="0"/>
              </a:rPr>
              <a:t> </a:t>
            </a:r>
            <a:r>
              <a:rPr lang="ru-RU" sz="2400" dirty="0" err="1">
                <a:latin typeface="Calibri" panose="020F0502020204030204" pitchFamily="34" charset="0"/>
              </a:rPr>
              <a:t>all</a:t>
            </a:r>
            <a:r>
              <a:rPr lang="ru-RU" sz="2400" dirty="0">
                <a:latin typeface="Calibri" panose="020F0502020204030204" pitchFamily="34" charset="0"/>
              </a:rPr>
              <a:t> </a:t>
            </a:r>
            <a:r>
              <a:rPr lang="ru-RU" sz="2400" dirty="0" err="1">
                <a:latin typeface="Calibri" panose="020F0502020204030204" pitchFamily="34" charset="0"/>
              </a:rPr>
              <a:t>the</a:t>
            </a:r>
            <a:r>
              <a:rPr lang="ru-RU" sz="2400" dirty="0">
                <a:latin typeface="Calibri" panose="020F0502020204030204" pitchFamily="34" charset="0"/>
              </a:rPr>
              <a:t> </a:t>
            </a:r>
            <a:r>
              <a:rPr lang="ru-RU" sz="2400" dirty="0" err="1">
                <a:latin typeface="Calibri" panose="020F0502020204030204" pitchFamily="34" charset="0"/>
              </a:rPr>
              <a:t>conditions</a:t>
            </a:r>
            <a:r>
              <a:rPr lang="ru-RU" sz="2400" dirty="0">
                <a:latin typeface="Calibri" panose="020F0502020204030204" pitchFamily="34" charset="0"/>
              </a:rPr>
              <a:t> </a:t>
            </a:r>
            <a:endParaRPr lang="en-US" sz="2400" dirty="0">
              <a:latin typeface="Calibri" panose="020F0502020204030204" pitchFamily="34" charset="0"/>
            </a:endParaRPr>
          </a:p>
          <a:p>
            <a:pPr lvl="1">
              <a:buFont typeface="Wingdings" pitchFamily="2" charset="2"/>
              <a:buChar char="q"/>
            </a:pPr>
            <a:r>
              <a:rPr lang="ru-RU" sz="2400" dirty="0" err="1">
                <a:latin typeface="Calibri" panose="020F0502020204030204" pitchFamily="34" charset="0"/>
              </a:rPr>
              <a:t>keep</a:t>
            </a:r>
            <a:r>
              <a:rPr lang="ru-RU" sz="2400" dirty="0">
                <a:latin typeface="Calibri" panose="020F0502020204030204" pitchFamily="34" charset="0"/>
              </a:rPr>
              <a:t> a </a:t>
            </a:r>
            <a:r>
              <a:rPr lang="ru-RU" sz="2400" dirty="0" err="1">
                <a:latin typeface="Calibri" panose="020F0502020204030204" pitchFamily="34" charset="0"/>
              </a:rPr>
              <a:t>written</a:t>
            </a:r>
            <a:r>
              <a:rPr lang="ru-RU" sz="2400" dirty="0">
                <a:latin typeface="Calibri" panose="020F0502020204030204" pitchFamily="34" charset="0"/>
              </a:rPr>
              <a:t> </a:t>
            </a:r>
            <a:r>
              <a:rPr lang="ru-RU" sz="2400" dirty="0" err="1">
                <a:latin typeface="Calibri" panose="020F0502020204030204" pitchFamily="34" charset="0"/>
              </a:rPr>
              <a:t>record</a:t>
            </a:r>
            <a:r>
              <a:rPr lang="ru-RU" sz="2400" dirty="0">
                <a:latin typeface="Calibri" panose="020F0502020204030204" pitchFamily="34" charset="0"/>
              </a:rPr>
              <a:t> </a:t>
            </a:r>
            <a:r>
              <a:rPr lang="ru-RU" sz="2400" dirty="0" err="1">
                <a:latin typeface="Calibri" panose="020F0502020204030204" pitchFamily="34" charset="0"/>
              </a:rPr>
              <a:t>of</a:t>
            </a:r>
            <a:r>
              <a:rPr lang="ru-RU" sz="2400" dirty="0">
                <a:latin typeface="Calibri" panose="020F0502020204030204" pitchFamily="34" charset="0"/>
              </a:rPr>
              <a:t> </a:t>
            </a:r>
            <a:r>
              <a:rPr lang="ru-RU" sz="2400" dirty="0" err="1">
                <a:latin typeface="Calibri" panose="020F0502020204030204" pitchFamily="34" charset="0"/>
              </a:rPr>
              <a:t>incomes</a:t>
            </a:r>
            <a:r>
              <a:rPr lang="ru-RU" sz="2400" dirty="0">
                <a:latin typeface="Calibri" panose="020F0502020204030204" pitchFamily="34" charset="0"/>
              </a:rPr>
              <a:t> </a:t>
            </a:r>
            <a:r>
              <a:rPr lang="ru-RU" sz="2400" dirty="0" err="1">
                <a:latin typeface="Calibri" panose="020F0502020204030204" pitchFamily="34" charset="0"/>
              </a:rPr>
              <a:t>and</a:t>
            </a:r>
            <a:r>
              <a:rPr lang="ru-RU" sz="2400" dirty="0">
                <a:latin typeface="Calibri" panose="020F0502020204030204" pitchFamily="34" charset="0"/>
              </a:rPr>
              <a:t> </a:t>
            </a:r>
            <a:r>
              <a:rPr lang="ru-RU" sz="2400" dirty="0" err="1">
                <a:latin typeface="Calibri" panose="020F0502020204030204" pitchFamily="34" charset="0"/>
              </a:rPr>
              <a:t>expenditures</a:t>
            </a:r>
            <a:r>
              <a:rPr lang="en-US" sz="2400" dirty="0">
                <a:latin typeface="Calibri" panose="020F0502020204030204" pitchFamily="34" charset="0"/>
              </a:rPr>
              <a:t> </a:t>
            </a:r>
          </a:p>
          <a:p>
            <a:pPr lvl="1">
              <a:buFont typeface="Wingdings" pitchFamily="2" charset="2"/>
              <a:buChar char="q"/>
            </a:pPr>
            <a:r>
              <a:rPr lang="en-US" sz="2400" dirty="0" smtClean="0">
                <a:latin typeface="Calibri" panose="020F0502020204030204" pitchFamily="34" charset="0"/>
              </a:rPr>
              <a:t>know </a:t>
            </a:r>
            <a:r>
              <a:rPr lang="en-US" sz="2400" dirty="0">
                <a:latin typeface="Calibri" panose="020F0502020204030204" pitchFamily="34" charset="0"/>
              </a:rPr>
              <a:t>that the state deposit insurance system insures bank </a:t>
            </a:r>
            <a:r>
              <a:rPr lang="en-US" sz="2400" dirty="0" smtClean="0">
                <a:latin typeface="Calibri" panose="020F0502020204030204" pitchFamily="34" charset="0"/>
              </a:rPr>
              <a:t>deposits </a:t>
            </a:r>
            <a:endParaRPr lang="en-US" sz="2400" dirty="0">
              <a:latin typeface="Calibri" panose="020F0502020204030204" pitchFamily="34" charset="0"/>
            </a:endParaRPr>
          </a:p>
          <a:p>
            <a:pPr lvl="1">
              <a:buFont typeface="Wingdings" pitchFamily="2" charset="2"/>
              <a:buChar char="q"/>
            </a:pPr>
            <a:r>
              <a:rPr lang="en-US" sz="2400" dirty="0">
                <a:latin typeface="Calibri" panose="020F0502020204030204" pitchFamily="34" charset="0"/>
              </a:rPr>
              <a:t>understand that high returns on investments are usually linked to higher </a:t>
            </a:r>
            <a:r>
              <a:rPr lang="en-US" sz="2400" dirty="0" smtClean="0">
                <a:latin typeface="Calibri" panose="020F0502020204030204" pitchFamily="34" charset="0"/>
              </a:rPr>
              <a:t>risks </a:t>
            </a:r>
            <a:endParaRPr lang="en-US" sz="2400" dirty="0">
              <a:latin typeface="Calibri" panose="020F0502020204030204" pitchFamily="34" charset="0"/>
            </a:endParaRPr>
          </a:p>
          <a:p>
            <a:endParaRPr lang="ru-RU" sz="1800" dirty="0" smtClean="0">
              <a:latin typeface="Calibri" panose="020F0502020204030204" pitchFamily="34" charset="0"/>
            </a:endParaRPr>
          </a:p>
          <a:p>
            <a:endParaRPr lang="ru-RU" sz="1800" dirty="0">
              <a:latin typeface="Calibri" panose="020F0502020204030204" pitchFamily="34" charset="0"/>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11</a:t>
            </a:fld>
            <a:endParaRPr lang="ru-RU"/>
          </a:p>
        </p:txBody>
      </p:sp>
    </p:spTree>
    <p:extLst>
      <p:ext uri="{BB962C8B-B14F-4D97-AF65-F5344CB8AC3E}">
        <p14:creationId xmlns:p14="http://schemas.microsoft.com/office/powerpoint/2010/main" val="393452953"/>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Financial literacy as a factor of trust</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12</a:t>
            </a:fld>
            <a:endParaRPr lang="ru-RU"/>
          </a:p>
        </p:txBody>
      </p:sp>
      <p:sp>
        <p:nvSpPr>
          <p:cNvPr id="3" name="Скругленный прямоугольник 2"/>
          <p:cNvSpPr/>
          <p:nvPr/>
        </p:nvSpPr>
        <p:spPr>
          <a:xfrm>
            <a:off x="683568" y="5949280"/>
            <a:ext cx="8352928" cy="7703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Financially literate </a:t>
            </a:r>
            <a:r>
              <a:rPr lang="en-US" dirty="0" smtClean="0">
                <a:solidFill>
                  <a:schemeClr val="tx1"/>
                </a:solidFill>
              </a:rPr>
              <a:t>people</a:t>
            </a:r>
            <a:r>
              <a:rPr lang="en-US" b="1" dirty="0" smtClean="0">
                <a:solidFill>
                  <a:schemeClr val="tx1"/>
                </a:solidFill>
              </a:rPr>
              <a:t> </a:t>
            </a:r>
            <a:r>
              <a:rPr lang="en-US" dirty="0">
                <a:solidFill>
                  <a:schemeClr val="tx1"/>
                </a:solidFill>
              </a:rPr>
              <a:t>have higher confidence in state banks and state regulators of financial </a:t>
            </a:r>
            <a:r>
              <a:rPr lang="en-US" dirty="0" smtClean="0">
                <a:solidFill>
                  <a:schemeClr val="tx1"/>
                </a:solidFill>
              </a:rPr>
              <a:t>markets</a:t>
            </a:r>
            <a:endParaRPr lang="ru-RU" dirty="0">
              <a:solidFill>
                <a:schemeClr val="tx1"/>
              </a:solidFill>
            </a:endParaRPr>
          </a:p>
        </p:txBody>
      </p:sp>
      <p:graphicFrame>
        <p:nvGraphicFramePr>
          <p:cNvPr id="9" name="Объект 8"/>
          <p:cNvGraphicFramePr>
            <a:graphicFrameLocks noGrp="1"/>
          </p:cNvGraphicFramePr>
          <p:nvPr>
            <p:ph sz="quarter" idx="1"/>
            <p:extLst>
              <p:ext uri="{D42A27DB-BD31-4B8C-83A1-F6EECF244321}">
                <p14:modId xmlns:p14="http://schemas.microsoft.com/office/powerpoint/2010/main" val="695899869"/>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4164042"/>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smtClean="0"/>
              <a:t>Those who knows about deposit insurance are more likely to trust private banks</a:t>
            </a:r>
            <a:endParaRPr lang="ru-RU" sz="2800" dirty="0"/>
          </a:p>
        </p:txBody>
      </p:sp>
      <p:graphicFrame>
        <p:nvGraphicFramePr>
          <p:cNvPr id="6" name="Объект 5"/>
          <p:cNvGraphicFramePr>
            <a:graphicFrameLocks noGrp="1"/>
          </p:cNvGraphicFramePr>
          <p:nvPr>
            <p:ph sz="quarter" idx="1"/>
            <p:extLst>
              <p:ext uri="{D42A27DB-BD31-4B8C-83A1-F6EECF244321}">
                <p14:modId xmlns:p14="http://schemas.microsoft.com/office/powerpoint/2010/main" val="3327636718"/>
              </p:ext>
            </p:extLst>
          </p:nvPr>
        </p:nvGraphicFramePr>
        <p:xfrm>
          <a:off x="755574" y="1700810"/>
          <a:ext cx="7776865" cy="4176461"/>
        </p:xfrm>
        <a:graphic>
          <a:graphicData uri="http://schemas.openxmlformats.org/drawingml/2006/table">
            <a:tbl>
              <a:tblPr firstRow="1" bandRow="1" bandCol="1">
                <a:tableStyleId>{5C22544A-7EE6-4342-B048-85BDC9FD1C3A}</a:tableStyleId>
              </a:tblPr>
              <a:tblGrid>
                <a:gridCol w="792090"/>
                <a:gridCol w="2998446"/>
                <a:gridCol w="1477579"/>
                <a:gridCol w="1477579"/>
                <a:gridCol w="1031171"/>
              </a:tblGrid>
              <a:tr h="1229664">
                <a:tc rowSpan="2" gridSpan="2">
                  <a:txBody>
                    <a:bodyPr/>
                    <a:lstStyle/>
                    <a:p>
                      <a:pPr>
                        <a:spcAft>
                          <a:spcPts val="0"/>
                        </a:spcAft>
                      </a:pPr>
                      <a:r>
                        <a:rPr lang="ru-RU" sz="2000">
                          <a:effectLst/>
                        </a:rPr>
                        <a:t> </a:t>
                      </a:r>
                      <a:endParaRPr lang="ru-RU" sz="2000">
                        <a:solidFill>
                          <a:srgbClr val="000000"/>
                        </a:solidFill>
                        <a:effectLst/>
                        <a:latin typeface="Courier New"/>
                        <a:ea typeface="Times New Roman"/>
                      </a:endParaRPr>
                    </a:p>
                  </a:txBody>
                  <a:tcPr marL="68580" marR="68580" marT="0" marB="0"/>
                </a:tc>
                <a:tc rowSpan="2" hMerge="1">
                  <a:txBody>
                    <a:bodyPr/>
                    <a:lstStyle/>
                    <a:p>
                      <a:endParaRPr lang="ru-RU"/>
                    </a:p>
                  </a:txBody>
                  <a:tcPr/>
                </a:tc>
                <a:tc gridSpan="2">
                  <a:txBody>
                    <a:bodyPr/>
                    <a:lstStyle/>
                    <a:p>
                      <a:pPr marL="38100" marR="38100" algn="ctr">
                        <a:lnSpc>
                          <a:spcPts val="1600"/>
                        </a:lnSpc>
                        <a:spcAft>
                          <a:spcPts val="0"/>
                        </a:spcAft>
                      </a:pPr>
                      <a:endParaRPr lang="en-US" sz="2000" dirty="0" smtClean="0">
                        <a:effectLst/>
                      </a:endParaRPr>
                    </a:p>
                    <a:p>
                      <a:pPr marL="38100" marR="38100" algn="ctr">
                        <a:lnSpc>
                          <a:spcPts val="1600"/>
                        </a:lnSpc>
                        <a:spcAft>
                          <a:spcPts val="0"/>
                        </a:spcAft>
                      </a:pPr>
                      <a:r>
                        <a:rPr lang="en-US" sz="2000" dirty="0" smtClean="0">
                          <a:effectLst/>
                        </a:rPr>
                        <a:t>Which</a:t>
                      </a:r>
                      <a:r>
                        <a:rPr lang="en-US" sz="2000" baseline="0" dirty="0" smtClean="0">
                          <a:effectLst/>
                        </a:rPr>
                        <a:t> assets are </a:t>
                      </a:r>
                      <a:r>
                        <a:rPr lang="en-US" sz="2000" dirty="0" smtClean="0">
                          <a:effectLst/>
                        </a:rPr>
                        <a:t>insured </a:t>
                      </a:r>
                      <a:r>
                        <a:rPr lang="en-US" sz="2000" dirty="0">
                          <a:effectLst/>
                        </a:rPr>
                        <a:t>by the </a:t>
                      </a:r>
                      <a:r>
                        <a:rPr lang="en-US" sz="2000" dirty="0" smtClean="0">
                          <a:effectLst/>
                        </a:rPr>
                        <a:t>state</a:t>
                      </a:r>
                      <a:r>
                        <a:rPr lang="ru-RU" sz="2000" dirty="0" smtClean="0">
                          <a:effectLst/>
                        </a:rPr>
                        <a:t>?</a:t>
                      </a:r>
                      <a:endParaRPr lang="ru-RU" sz="2000" dirty="0">
                        <a:solidFill>
                          <a:srgbClr val="000000"/>
                        </a:solidFill>
                        <a:effectLst/>
                        <a:latin typeface="Courier New"/>
                        <a:ea typeface="Times New Roman"/>
                      </a:endParaRPr>
                    </a:p>
                  </a:txBody>
                  <a:tcPr marL="68580" marR="68580" marT="0" marB="0"/>
                </a:tc>
                <a:tc hMerge="1">
                  <a:txBody>
                    <a:bodyPr/>
                    <a:lstStyle/>
                    <a:p>
                      <a:endParaRPr lang="ru-RU"/>
                    </a:p>
                  </a:txBody>
                  <a:tcPr/>
                </a:tc>
                <a:tc rowSpan="2">
                  <a:txBody>
                    <a:bodyPr/>
                    <a:lstStyle/>
                    <a:p>
                      <a:pPr marL="38100" marR="38100" algn="ctr">
                        <a:lnSpc>
                          <a:spcPts val="1600"/>
                        </a:lnSpc>
                        <a:spcAft>
                          <a:spcPts val="0"/>
                        </a:spcAft>
                      </a:pPr>
                      <a:endParaRPr lang="en-US" sz="2000" dirty="0" smtClean="0">
                        <a:effectLst/>
                      </a:endParaRPr>
                    </a:p>
                    <a:p>
                      <a:pPr marL="38100" marR="38100" algn="ctr">
                        <a:lnSpc>
                          <a:spcPts val="1600"/>
                        </a:lnSpc>
                        <a:spcAft>
                          <a:spcPts val="0"/>
                        </a:spcAft>
                      </a:pPr>
                      <a:r>
                        <a:rPr lang="en-US" sz="2000" dirty="0" smtClean="0">
                          <a:effectLst/>
                        </a:rPr>
                        <a:t>Total</a:t>
                      </a:r>
                      <a:endParaRPr lang="ru-RU" sz="2000" dirty="0">
                        <a:solidFill>
                          <a:srgbClr val="000000"/>
                        </a:solidFill>
                        <a:effectLst/>
                        <a:latin typeface="Courier New"/>
                        <a:ea typeface="Times New Roman"/>
                      </a:endParaRPr>
                    </a:p>
                  </a:txBody>
                  <a:tcPr marL="68580" marR="68580" marT="0" marB="0"/>
                </a:tc>
              </a:tr>
              <a:tr h="815897">
                <a:tc gridSpan="2" vMerge="1">
                  <a:txBody>
                    <a:bodyPr/>
                    <a:lstStyle/>
                    <a:p>
                      <a:endParaRPr lang="ru-RU"/>
                    </a:p>
                  </a:txBody>
                  <a:tcPr/>
                </a:tc>
                <a:tc hMerge="1" vMerge="1">
                  <a:txBody>
                    <a:bodyPr/>
                    <a:lstStyle/>
                    <a:p>
                      <a:endParaRPr lang="ru-RU"/>
                    </a:p>
                  </a:txBody>
                  <a:tcPr/>
                </a:tc>
                <a:tc>
                  <a:txBody>
                    <a:bodyPr/>
                    <a:lstStyle/>
                    <a:p>
                      <a:pPr marL="38100" marR="38100" algn="ctr">
                        <a:lnSpc>
                          <a:spcPts val="1600"/>
                        </a:lnSpc>
                        <a:spcAft>
                          <a:spcPts val="0"/>
                        </a:spcAft>
                      </a:pPr>
                      <a:r>
                        <a:rPr lang="en-US" sz="2000" dirty="0">
                          <a:effectLst/>
                        </a:rPr>
                        <a:t>wrong answer</a:t>
                      </a:r>
                      <a:endParaRPr lang="ru-RU" sz="2000" dirty="0">
                        <a:solidFill>
                          <a:srgbClr val="000000"/>
                        </a:solidFill>
                        <a:effectLst/>
                        <a:latin typeface="Courier New"/>
                        <a:ea typeface="Times New Roman"/>
                      </a:endParaRPr>
                    </a:p>
                  </a:txBody>
                  <a:tcPr marL="68580" marR="68580" marT="0" marB="0" anchor="ctr"/>
                </a:tc>
                <a:tc>
                  <a:txBody>
                    <a:bodyPr/>
                    <a:lstStyle/>
                    <a:p>
                      <a:pPr marL="38100" marR="38100" algn="ctr">
                        <a:lnSpc>
                          <a:spcPts val="1600"/>
                        </a:lnSpc>
                        <a:spcAft>
                          <a:spcPts val="0"/>
                        </a:spcAft>
                      </a:pPr>
                      <a:r>
                        <a:rPr lang="en-US" sz="2000" dirty="0">
                          <a:effectLst/>
                        </a:rPr>
                        <a:t>right </a:t>
                      </a:r>
                      <a:r>
                        <a:rPr lang="en-US" sz="2000" dirty="0" smtClean="0">
                          <a:effectLst/>
                        </a:rPr>
                        <a:t>answer</a:t>
                      </a:r>
                    </a:p>
                  </a:txBody>
                  <a:tcPr marL="68580" marR="68580" marT="0" marB="0" anchor="ctr"/>
                </a:tc>
                <a:tc vMerge="1">
                  <a:txBody>
                    <a:bodyPr/>
                    <a:lstStyle/>
                    <a:p>
                      <a:endParaRPr lang="ru-RU"/>
                    </a:p>
                  </a:txBody>
                  <a:tcPr/>
                </a:tc>
              </a:tr>
              <a:tr h="815897">
                <a:tc rowSpan="2">
                  <a:txBody>
                    <a:bodyPr/>
                    <a:lstStyle/>
                    <a:p>
                      <a:pPr marL="38100" marR="38100">
                        <a:lnSpc>
                          <a:spcPts val="1600"/>
                        </a:lnSpc>
                        <a:spcAft>
                          <a:spcPts val="0"/>
                        </a:spcAft>
                      </a:pPr>
                      <a:r>
                        <a:rPr lang="ru-RU" sz="2000" dirty="0">
                          <a:effectLst/>
                        </a:rPr>
                        <a:t> </a:t>
                      </a:r>
                      <a:r>
                        <a:rPr lang="en-US" sz="2000" dirty="0" smtClean="0">
                          <a:effectLst/>
                        </a:rPr>
                        <a:t>respondent</a:t>
                      </a:r>
                      <a:endParaRPr lang="ru-RU" sz="2000" dirty="0">
                        <a:solidFill>
                          <a:srgbClr val="000000"/>
                        </a:solidFill>
                        <a:effectLst/>
                        <a:latin typeface="Courier New"/>
                        <a:ea typeface="Times New Roman"/>
                      </a:endParaRPr>
                    </a:p>
                  </a:txBody>
                  <a:tcPr marL="68580" marR="68580" marT="0" marB="0" vert="vert270" anchor="ctr"/>
                </a:tc>
                <a:tc>
                  <a:txBody>
                    <a:bodyPr/>
                    <a:lstStyle/>
                    <a:p>
                      <a:pPr marL="38100" marR="38100">
                        <a:lnSpc>
                          <a:spcPts val="1600"/>
                        </a:lnSpc>
                        <a:spcAft>
                          <a:spcPts val="0"/>
                        </a:spcAft>
                      </a:pPr>
                      <a:r>
                        <a:rPr lang="en-US" sz="2000" dirty="0">
                          <a:effectLst/>
                        </a:rPr>
                        <a:t>trust state banks</a:t>
                      </a:r>
                      <a:endParaRPr lang="ru-RU" sz="2000" dirty="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dirty="0">
                          <a:effectLst/>
                        </a:rPr>
                        <a:t>7</a:t>
                      </a:r>
                      <a:r>
                        <a:rPr lang="en-US" sz="2000" dirty="0">
                          <a:effectLst/>
                        </a:rPr>
                        <a:t>2</a:t>
                      </a:r>
                      <a:endParaRPr lang="ru-RU" sz="2000" dirty="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dirty="0">
                          <a:effectLst/>
                        </a:rPr>
                        <a:t>63</a:t>
                      </a:r>
                      <a:endParaRPr lang="ru-RU" sz="2000" dirty="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en-US" sz="2000" dirty="0">
                          <a:effectLst/>
                        </a:rPr>
                        <a:t>70</a:t>
                      </a:r>
                      <a:endParaRPr lang="ru-RU" sz="2000" dirty="0">
                        <a:solidFill>
                          <a:srgbClr val="000000"/>
                        </a:solidFill>
                        <a:effectLst/>
                        <a:latin typeface="Courier New"/>
                        <a:ea typeface="Times New Roman"/>
                      </a:endParaRPr>
                    </a:p>
                  </a:txBody>
                  <a:tcPr marL="68580" marR="68580" marT="0" marB="0" anchor="ctr"/>
                </a:tc>
              </a:tr>
              <a:tr h="815897">
                <a:tc vMerge="1">
                  <a:txBody>
                    <a:bodyPr/>
                    <a:lstStyle/>
                    <a:p>
                      <a:endParaRPr lang="ru-RU"/>
                    </a:p>
                  </a:txBody>
                  <a:tcPr/>
                </a:tc>
                <a:tc>
                  <a:txBody>
                    <a:bodyPr/>
                    <a:lstStyle/>
                    <a:p>
                      <a:pPr marL="38100" marR="38100">
                        <a:lnSpc>
                          <a:spcPts val="1600"/>
                        </a:lnSpc>
                        <a:spcAft>
                          <a:spcPts val="0"/>
                        </a:spcAft>
                      </a:pPr>
                      <a:r>
                        <a:rPr lang="en-US" sz="2000" dirty="0">
                          <a:effectLst/>
                        </a:rPr>
                        <a:t>trust private banks</a:t>
                      </a:r>
                      <a:endParaRPr lang="ru-RU" sz="2000" dirty="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a:effectLst/>
                        </a:rPr>
                        <a:t>28</a:t>
                      </a:r>
                      <a:endParaRPr lang="ru-RU" sz="200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a:effectLst/>
                        </a:rPr>
                        <a:t>3</a:t>
                      </a:r>
                      <a:r>
                        <a:rPr lang="en-US" sz="2000">
                          <a:effectLst/>
                        </a:rPr>
                        <a:t>7</a:t>
                      </a:r>
                      <a:endParaRPr lang="ru-RU" sz="200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dirty="0">
                          <a:effectLst/>
                        </a:rPr>
                        <a:t>3</a:t>
                      </a:r>
                      <a:r>
                        <a:rPr lang="en-US" sz="2000" dirty="0">
                          <a:effectLst/>
                        </a:rPr>
                        <a:t>0</a:t>
                      </a:r>
                      <a:endParaRPr lang="ru-RU" sz="2000" dirty="0">
                        <a:solidFill>
                          <a:srgbClr val="000000"/>
                        </a:solidFill>
                        <a:effectLst/>
                        <a:latin typeface="Courier New"/>
                        <a:ea typeface="Times New Roman"/>
                      </a:endParaRPr>
                    </a:p>
                  </a:txBody>
                  <a:tcPr marL="68580" marR="68580" marT="0" marB="0" anchor="ctr"/>
                </a:tc>
              </a:tr>
              <a:tr h="499106">
                <a:tc gridSpan="2">
                  <a:txBody>
                    <a:bodyPr/>
                    <a:lstStyle/>
                    <a:p>
                      <a:pPr marL="38100" marR="38100">
                        <a:lnSpc>
                          <a:spcPts val="1600"/>
                        </a:lnSpc>
                        <a:spcAft>
                          <a:spcPts val="0"/>
                        </a:spcAft>
                      </a:pPr>
                      <a:r>
                        <a:rPr lang="en-US" sz="2000" dirty="0">
                          <a:effectLst/>
                        </a:rPr>
                        <a:t>Total</a:t>
                      </a:r>
                      <a:endParaRPr lang="ru-RU" sz="2000" dirty="0">
                        <a:solidFill>
                          <a:srgbClr val="000000"/>
                        </a:solidFill>
                        <a:effectLst/>
                        <a:latin typeface="Courier New"/>
                        <a:ea typeface="Times New Roman"/>
                      </a:endParaRPr>
                    </a:p>
                  </a:txBody>
                  <a:tcPr marL="68580" marR="68580" marT="0" marB="0" anchor="ctr"/>
                </a:tc>
                <a:tc hMerge="1">
                  <a:txBody>
                    <a:bodyPr/>
                    <a:lstStyle/>
                    <a:p>
                      <a:endParaRPr lang="ru-RU"/>
                    </a:p>
                  </a:txBody>
                  <a:tcPr/>
                </a:tc>
                <a:tc>
                  <a:txBody>
                    <a:bodyPr/>
                    <a:lstStyle/>
                    <a:p>
                      <a:pPr marL="38100" marR="38100" algn="r">
                        <a:lnSpc>
                          <a:spcPts val="1600"/>
                        </a:lnSpc>
                        <a:spcAft>
                          <a:spcPts val="0"/>
                        </a:spcAft>
                      </a:pPr>
                      <a:r>
                        <a:rPr lang="ru-RU" sz="2000">
                          <a:effectLst/>
                        </a:rPr>
                        <a:t>100</a:t>
                      </a:r>
                      <a:endParaRPr lang="ru-RU" sz="200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a:effectLst/>
                        </a:rPr>
                        <a:t>100</a:t>
                      </a:r>
                      <a:endParaRPr lang="ru-RU" sz="2000">
                        <a:solidFill>
                          <a:srgbClr val="000000"/>
                        </a:solidFill>
                        <a:effectLst/>
                        <a:latin typeface="Courier New"/>
                        <a:ea typeface="Times New Roman"/>
                      </a:endParaRPr>
                    </a:p>
                  </a:txBody>
                  <a:tcPr marL="68580" marR="68580" marT="0" marB="0" anchor="ctr"/>
                </a:tc>
                <a:tc>
                  <a:txBody>
                    <a:bodyPr/>
                    <a:lstStyle/>
                    <a:p>
                      <a:pPr marL="38100" marR="38100" algn="r">
                        <a:lnSpc>
                          <a:spcPts val="1600"/>
                        </a:lnSpc>
                        <a:spcAft>
                          <a:spcPts val="0"/>
                        </a:spcAft>
                      </a:pPr>
                      <a:r>
                        <a:rPr lang="ru-RU" sz="2000" dirty="0">
                          <a:effectLst/>
                        </a:rPr>
                        <a:t>100</a:t>
                      </a:r>
                      <a:endParaRPr lang="ru-RU" sz="2000" dirty="0">
                        <a:solidFill>
                          <a:srgbClr val="000000"/>
                        </a:solidFill>
                        <a:effectLst/>
                        <a:latin typeface="Courier New"/>
                        <a:ea typeface="Times New Roman"/>
                      </a:endParaRPr>
                    </a:p>
                  </a:txBody>
                  <a:tcPr marL="68580" marR="68580" marT="0" marB="0" anchor="ctr"/>
                </a:tc>
              </a:tr>
            </a:tbl>
          </a:graphicData>
        </a:graphic>
      </p:graphicFrame>
      <p:sp>
        <p:nvSpPr>
          <p:cNvPr id="4" name="Нижний колонтитул 3"/>
          <p:cNvSpPr>
            <a:spLocks noGrp="1"/>
          </p:cNvSpPr>
          <p:nvPr>
            <p:ph type="ftr" sz="quarter" idx="11"/>
          </p:nvPr>
        </p:nvSpPr>
        <p:spPr>
          <a:xfrm>
            <a:off x="5724128" y="6237312"/>
            <a:ext cx="2973041" cy="365125"/>
          </a:xfrm>
        </p:spPr>
        <p:txBody>
          <a:bodyPr/>
          <a:lstStyle/>
          <a:p>
            <a:pPr>
              <a:defRPr/>
            </a:pPr>
            <a:r>
              <a:rPr lang="en-US" dirty="0" smtClean="0"/>
              <a:t>HSE, 2013, Column %</a:t>
            </a:r>
            <a:endParaRPr lang="ru-RU" dirty="0"/>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13</a:t>
            </a:fld>
            <a:endParaRPr lang="ru-RU"/>
          </a:p>
        </p:txBody>
      </p:sp>
    </p:spTree>
    <p:extLst>
      <p:ext uri="{BB962C8B-B14F-4D97-AF65-F5344CB8AC3E}">
        <p14:creationId xmlns:p14="http://schemas.microsoft.com/office/powerpoint/2010/main" val="2728867857"/>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Financial capability</a:t>
            </a:r>
            <a:endParaRPr lang="ru-RU" sz="2400" b="1" dirty="0">
              <a:solidFill>
                <a:srgbClr val="1B3F6B"/>
              </a:solidFill>
            </a:endParaRPr>
          </a:p>
        </p:txBody>
      </p:sp>
      <p:sp>
        <p:nvSpPr>
          <p:cNvPr id="3" name="Объект 2"/>
          <p:cNvSpPr>
            <a:spLocks noGrp="1"/>
          </p:cNvSpPr>
          <p:nvPr>
            <p:ph sz="quarter" idx="1"/>
          </p:nvPr>
        </p:nvSpPr>
        <p:spPr>
          <a:xfrm>
            <a:off x="323528" y="1700808"/>
            <a:ext cx="8568952" cy="3888432"/>
          </a:xfrm>
        </p:spPr>
        <p:txBody>
          <a:bodyPr/>
          <a:lstStyle/>
          <a:p>
            <a:pPr marL="0" indent="0">
              <a:buNone/>
            </a:pPr>
            <a:r>
              <a:rPr lang="en-US" sz="2200" dirty="0" smtClean="0"/>
              <a:t>The </a:t>
            </a:r>
            <a:r>
              <a:rPr lang="en-US" sz="2200" dirty="0"/>
              <a:t>methodological approach by the World Bank under </a:t>
            </a:r>
            <a:r>
              <a:rPr lang="en-US" sz="2200" dirty="0" smtClean="0"/>
              <a:t>the</a:t>
            </a:r>
            <a:r>
              <a:rPr lang="ru-RU" sz="2200" dirty="0" smtClean="0"/>
              <a:t> </a:t>
            </a:r>
            <a:r>
              <a:rPr lang="en-US" sz="2200" dirty="0" smtClean="0"/>
              <a:t>Russia </a:t>
            </a:r>
            <a:r>
              <a:rPr lang="en-US" sz="2200" dirty="0"/>
              <a:t>Financial Literacy &amp; Education Trust Fund was </a:t>
            </a:r>
            <a:r>
              <a:rPr lang="en-US" sz="2200" dirty="0" smtClean="0"/>
              <a:t>used to measure financial capability</a:t>
            </a:r>
          </a:p>
          <a:p>
            <a:pPr marL="0" indent="0">
              <a:buNone/>
            </a:pPr>
            <a:r>
              <a:rPr lang="en-US" sz="2200" dirty="0"/>
              <a:t>Selected variables were first analyzed jointly by conducting a principal component analysis to identify which variables tended to group together. </a:t>
            </a:r>
          </a:p>
          <a:p>
            <a:pPr marL="0" indent="0">
              <a:buNone/>
            </a:pPr>
            <a:r>
              <a:rPr lang="en-US" sz="2200" dirty="0" smtClean="0"/>
              <a:t>Then</a:t>
            </a:r>
            <a:r>
              <a:rPr lang="en-US" sz="2200" dirty="0"/>
              <a:t>, each set of variables loading most strongly on one component was used in a separate PCA to construct the score for that particular component thus eliminating the effect of other components or variables that loaded weakly on the component. </a:t>
            </a:r>
          </a:p>
          <a:p>
            <a:pPr marL="0" indent="0">
              <a:buNone/>
            </a:pPr>
            <a:r>
              <a:rPr lang="en-US" sz="2200" dirty="0" smtClean="0"/>
              <a:t>For </a:t>
            </a:r>
            <a:r>
              <a:rPr lang="en-US" sz="2200" dirty="0"/>
              <a:t>components with less than three variables, the component score was calculated as a simple arithmetic mean of the variables</a:t>
            </a:r>
            <a:r>
              <a:rPr lang="en-US" sz="2200" dirty="0" smtClean="0"/>
              <a:t>.</a:t>
            </a:r>
            <a:endParaRPr lang="ru-RU" sz="2200" dirty="0"/>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14</a:t>
            </a:fld>
            <a:endParaRPr lang="ru-RU"/>
          </a:p>
        </p:txBody>
      </p:sp>
    </p:spTree>
    <p:extLst>
      <p:ext uri="{BB962C8B-B14F-4D97-AF65-F5344CB8AC3E}">
        <p14:creationId xmlns:p14="http://schemas.microsoft.com/office/powerpoint/2010/main" val="4057993053"/>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Financial capability</a:t>
            </a:r>
            <a:endParaRPr lang="ru-RU" sz="2400" b="1" dirty="0">
              <a:solidFill>
                <a:srgbClr val="1B3F6B"/>
              </a:solidFill>
            </a:endParaRPr>
          </a:p>
        </p:txBody>
      </p:sp>
      <p:sp>
        <p:nvSpPr>
          <p:cNvPr id="3" name="Объект 2"/>
          <p:cNvSpPr>
            <a:spLocks noGrp="1"/>
          </p:cNvSpPr>
          <p:nvPr>
            <p:ph sz="quarter" idx="1"/>
          </p:nvPr>
        </p:nvSpPr>
        <p:spPr>
          <a:xfrm>
            <a:off x="323528" y="1700808"/>
            <a:ext cx="8568952" cy="3888432"/>
          </a:xfrm>
        </p:spPr>
        <p:txBody>
          <a:bodyPr/>
          <a:lstStyle/>
          <a:p>
            <a:pPr marL="0" indent="0">
              <a:buNone/>
            </a:pPr>
            <a:r>
              <a:rPr lang="en-US" sz="2400" dirty="0"/>
              <a:t>The component scores were rescaled between extremes formed by the responses of an extremely incapable person (who would score 0) and responses of an extremely capable person (who would score 100). </a:t>
            </a:r>
          </a:p>
          <a:p>
            <a:endParaRPr lang="en-US" sz="2400" dirty="0"/>
          </a:p>
          <a:p>
            <a:pPr marL="0" indent="0">
              <a:buNone/>
            </a:pPr>
            <a:r>
              <a:rPr lang="en-US" sz="2400" dirty="0"/>
              <a:t>The rescaling formula is</a:t>
            </a:r>
          </a:p>
          <a:p>
            <a:pPr marL="0" indent="0" algn="ctr">
              <a:buNone/>
            </a:pPr>
            <a:r>
              <a:rPr lang="pt-BR" sz="2400" i="1" dirty="0"/>
              <a:t>S* </a:t>
            </a:r>
            <a:r>
              <a:rPr lang="pt-BR" sz="2400" dirty="0"/>
              <a:t>= 100*(</a:t>
            </a:r>
            <a:r>
              <a:rPr lang="pt-BR" sz="2400" i="1" dirty="0"/>
              <a:t>S </a:t>
            </a:r>
            <a:r>
              <a:rPr lang="pt-BR" sz="2400" dirty="0"/>
              <a:t>− </a:t>
            </a:r>
            <a:r>
              <a:rPr lang="pt-BR" sz="2400" i="1" dirty="0"/>
              <a:t>a</a:t>
            </a:r>
            <a:r>
              <a:rPr lang="pt-BR" sz="2400" dirty="0"/>
              <a:t>)/(</a:t>
            </a:r>
            <a:r>
              <a:rPr lang="pt-BR" sz="2400" i="1" dirty="0"/>
              <a:t>b </a:t>
            </a:r>
            <a:r>
              <a:rPr lang="pt-BR" sz="2400" dirty="0"/>
              <a:t>− </a:t>
            </a:r>
            <a:r>
              <a:rPr lang="pt-BR" sz="2400" i="1" dirty="0"/>
              <a:t>a</a:t>
            </a:r>
            <a:r>
              <a:rPr lang="pt-BR" sz="2400" dirty="0"/>
              <a:t>),</a:t>
            </a:r>
          </a:p>
          <a:p>
            <a:pPr marL="0" indent="0">
              <a:buNone/>
            </a:pPr>
            <a:r>
              <a:rPr lang="en-US" sz="2400" dirty="0"/>
              <a:t>with </a:t>
            </a:r>
            <a:r>
              <a:rPr lang="en-US" sz="2400" i="1" dirty="0"/>
              <a:t>S </a:t>
            </a:r>
            <a:r>
              <a:rPr lang="en-US" sz="2400" dirty="0"/>
              <a:t>the original component score, </a:t>
            </a:r>
            <a:r>
              <a:rPr lang="en-US" sz="2400" i="1" dirty="0"/>
              <a:t>a </a:t>
            </a:r>
            <a:r>
              <a:rPr lang="en-US" sz="2400" dirty="0"/>
              <a:t>the minimum score, and </a:t>
            </a:r>
            <a:r>
              <a:rPr lang="en-US" sz="2400" i="1" dirty="0"/>
              <a:t>b </a:t>
            </a:r>
            <a:r>
              <a:rPr lang="en-US" sz="2400" dirty="0"/>
              <a:t>the maximum </a:t>
            </a:r>
            <a:r>
              <a:rPr lang="en-GB" sz="2400" dirty="0"/>
              <a:t>score. </a:t>
            </a:r>
          </a:p>
          <a:p>
            <a:endParaRPr lang="en-US" sz="2400" dirty="0"/>
          </a:p>
          <a:p>
            <a:pPr marL="0" indent="0">
              <a:buNone/>
            </a:pPr>
            <a:r>
              <a:rPr lang="en-US" sz="2400" dirty="0"/>
              <a:t>On the basis of all-Russian sample we identified </a:t>
            </a:r>
            <a:r>
              <a:rPr lang="en-US" sz="2400" b="1" dirty="0"/>
              <a:t>nine</a:t>
            </a:r>
            <a:r>
              <a:rPr lang="en-US" sz="2400" dirty="0"/>
              <a:t> key components of financial </a:t>
            </a:r>
            <a:r>
              <a:rPr lang="en-US" sz="2400" dirty="0" smtClean="0"/>
              <a:t>capability.</a:t>
            </a:r>
            <a:endParaRPr lang="ru-RU" sz="2400" dirty="0"/>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15</a:t>
            </a:fld>
            <a:endParaRPr lang="ru-RU"/>
          </a:p>
        </p:txBody>
      </p:sp>
    </p:spTree>
    <p:extLst>
      <p:ext uri="{BB962C8B-B14F-4D97-AF65-F5344CB8AC3E}">
        <p14:creationId xmlns:p14="http://schemas.microsoft.com/office/powerpoint/2010/main" val="1611303273"/>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Components of financial capability</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16</a:t>
            </a:fld>
            <a:endParaRPr lang="ru-RU"/>
          </a:p>
        </p:txBody>
      </p:sp>
      <p:sp>
        <p:nvSpPr>
          <p:cNvPr id="7" name="Объект 6"/>
          <p:cNvSpPr>
            <a:spLocks noGrp="1"/>
          </p:cNvSpPr>
          <p:nvPr>
            <p:ph sz="quarter" idx="1"/>
          </p:nvPr>
        </p:nvSpPr>
        <p:spPr>
          <a:xfrm>
            <a:off x="323528" y="1700808"/>
            <a:ext cx="8153400" cy="4709120"/>
          </a:xfrm>
        </p:spPr>
        <p:txBody>
          <a:bodyPr/>
          <a:lstStyle/>
          <a:p>
            <a:pPr marL="0" indent="0">
              <a:buNone/>
            </a:pPr>
            <a:r>
              <a:rPr lang="en-US" sz="1600" b="1" dirty="0"/>
              <a:t>borrow</a:t>
            </a:r>
            <a:r>
              <a:rPr lang="en-US" sz="1600" dirty="0"/>
              <a:t> - generally do not borrow money to buy food or pay their debts back. At the same time the majority of people do not have debts or their debts are not exacting.</a:t>
            </a:r>
            <a:endParaRPr lang="ru-RU" sz="1600" dirty="0"/>
          </a:p>
          <a:p>
            <a:pPr marL="0" indent="0">
              <a:buNone/>
            </a:pPr>
            <a:r>
              <a:rPr lang="en-US" sz="1600" b="1" dirty="0" err="1"/>
              <a:t>learn_info_disciplined</a:t>
            </a:r>
            <a:r>
              <a:rPr lang="en-US" sz="1600" dirty="0"/>
              <a:t> – people learn from other people’s mistakes in financial matters, are disciplined and getting information and advice before making important financial decisions</a:t>
            </a:r>
            <a:endParaRPr lang="ru-RU" sz="1600" dirty="0"/>
          </a:p>
          <a:p>
            <a:pPr marL="0" indent="0">
              <a:buNone/>
            </a:pPr>
            <a:r>
              <a:rPr lang="en-US" sz="1600" b="1" dirty="0"/>
              <a:t>achieve</a:t>
            </a:r>
            <a:r>
              <a:rPr lang="en-US" sz="1600" dirty="0"/>
              <a:t> - whether people look for opportunities for improving their situation and have many aspirations</a:t>
            </a:r>
            <a:endParaRPr lang="ru-RU" sz="1600" dirty="0"/>
          </a:p>
          <a:p>
            <a:pPr marL="0" indent="0">
              <a:buNone/>
            </a:pPr>
            <a:r>
              <a:rPr lang="en-US" sz="1600" b="1" dirty="0" err="1" smtClean="0"/>
              <a:t>inimpul</a:t>
            </a:r>
            <a:r>
              <a:rPr lang="en-US" sz="1600" dirty="0" smtClean="0"/>
              <a:t> </a:t>
            </a:r>
            <a:r>
              <a:rPr lang="en-US" sz="1600" dirty="0"/>
              <a:t>- </a:t>
            </a:r>
            <a:r>
              <a:rPr lang="en-GB" sz="1600" dirty="0"/>
              <a:t>people do not do or say things without giving them much thought and do not consider themselves to be impulsive</a:t>
            </a:r>
            <a:endParaRPr lang="ru-RU" sz="1600" dirty="0"/>
          </a:p>
          <a:p>
            <a:pPr marL="0" indent="0">
              <a:buNone/>
            </a:pPr>
            <a:r>
              <a:rPr lang="en-US" sz="1600" b="1" dirty="0"/>
              <a:t>budgeting</a:t>
            </a:r>
            <a:r>
              <a:rPr lang="en-US" sz="1600" dirty="0"/>
              <a:t> - people plan how to spend their money when they receive it and how frequently they keep to the plans they make</a:t>
            </a:r>
            <a:endParaRPr lang="ru-RU" sz="1600" dirty="0"/>
          </a:p>
          <a:p>
            <a:pPr marL="0" indent="0">
              <a:buNone/>
            </a:pPr>
            <a:r>
              <a:rPr lang="en-US" sz="1600" b="1" dirty="0"/>
              <a:t>know</a:t>
            </a:r>
            <a:r>
              <a:rPr lang="en-US" sz="1600" dirty="0"/>
              <a:t> - monitor expenses</a:t>
            </a:r>
            <a:endParaRPr lang="ru-RU" sz="1600" dirty="0"/>
          </a:p>
          <a:p>
            <a:pPr marL="0" indent="0">
              <a:buNone/>
            </a:pPr>
            <a:r>
              <a:rPr lang="en-US" sz="1600" b="1" dirty="0"/>
              <a:t>save</a:t>
            </a:r>
            <a:r>
              <a:rPr lang="en-US" sz="1600" dirty="0"/>
              <a:t> - </a:t>
            </a:r>
            <a:r>
              <a:rPr lang="en-GB" sz="1600" dirty="0"/>
              <a:t>they try to save money for the future, save regularly, even if it is only a little</a:t>
            </a:r>
            <a:endParaRPr lang="ru-RU" sz="1600" dirty="0"/>
          </a:p>
          <a:p>
            <a:pPr marL="0" indent="0">
              <a:buNone/>
            </a:pPr>
            <a:r>
              <a:rPr lang="en-US" sz="1600" b="1" dirty="0" err="1" smtClean="0"/>
              <a:t>unexp_wor</a:t>
            </a:r>
            <a:r>
              <a:rPr lang="en-US" sz="1600" dirty="0" smtClean="0"/>
              <a:t> - could cover and unexpected expense tomorrow and if not, how worried he/she is about it</a:t>
            </a:r>
            <a:endParaRPr lang="ru-RU" sz="1600" dirty="0" smtClean="0"/>
          </a:p>
          <a:p>
            <a:pPr marL="0" indent="0">
              <a:buNone/>
            </a:pPr>
            <a:r>
              <a:rPr lang="en-US" sz="1600" b="1" dirty="0" smtClean="0"/>
              <a:t>time</a:t>
            </a:r>
            <a:r>
              <a:rPr lang="en-US" sz="1600" dirty="0" smtClean="0"/>
              <a:t> </a:t>
            </a:r>
            <a:r>
              <a:rPr lang="en-US" sz="1600" dirty="0"/>
              <a:t>- time preferences/Attitude toward the future</a:t>
            </a:r>
            <a:endParaRPr lang="ru-RU" sz="1600" dirty="0"/>
          </a:p>
          <a:p>
            <a:endParaRPr lang="ru-RU" dirty="0"/>
          </a:p>
        </p:txBody>
      </p:sp>
    </p:spTree>
    <p:extLst>
      <p:ext uri="{BB962C8B-B14F-4D97-AF65-F5344CB8AC3E}">
        <p14:creationId xmlns:p14="http://schemas.microsoft.com/office/powerpoint/2010/main" val="1515032225"/>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Average component scores</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17</a:t>
            </a:fld>
            <a:endParaRPr lang="ru-RU"/>
          </a:p>
        </p:txBody>
      </p:sp>
      <p:graphicFrame>
        <p:nvGraphicFramePr>
          <p:cNvPr id="6" name="Объект 5"/>
          <p:cNvGraphicFramePr>
            <a:graphicFrameLocks noGrp="1"/>
          </p:cNvGraphicFramePr>
          <p:nvPr>
            <p:ph sz="quarter" idx="1"/>
            <p:extLst>
              <p:ext uri="{D42A27DB-BD31-4B8C-83A1-F6EECF244321}">
                <p14:modId xmlns:p14="http://schemas.microsoft.com/office/powerpoint/2010/main" val="650056899"/>
              </p:ext>
            </p:extLst>
          </p:nvPr>
        </p:nvGraphicFramePr>
        <p:xfrm>
          <a:off x="323528" y="1556792"/>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1880175"/>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Average component scores across groups with trust in different types of banks</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18</a:t>
            </a:fld>
            <a:endParaRPr lang="ru-RU"/>
          </a:p>
        </p:txBody>
      </p:sp>
      <p:graphicFrame>
        <p:nvGraphicFramePr>
          <p:cNvPr id="6" name="Объект 5"/>
          <p:cNvGraphicFramePr>
            <a:graphicFrameLocks noGrp="1"/>
          </p:cNvGraphicFramePr>
          <p:nvPr>
            <p:ph sz="quarter" idx="1"/>
            <p:extLst>
              <p:ext uri="{D42A27DB-BD31-4B8C-83A1-F6EECF244321}">
                <p14:modId xmlns:p14="http://schemas.microsoft.com/office/powerpoint/2010/main" val="2687689412"/>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4117035"/>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39552" y="1484784"/>
            <a:ext cx="8299648" cy="3672408"/>
          </a:xfrm>
        </p:spPr>
        <p:txBody>
          <a:bodyPr/>
          <a:lstStyle/>
          <a:p>
            <a:pPr algn="ctr" eaLnBrk="1" hangingPunct="1"/>
            <a:r>
              <a:rPr lang="en-US" sz="2400" b="1" dirty="0" smtClean="0">
                <a:solidFill>
                  <a:srgbClr val="004A82"/>
                </a:solidFill>
                <a:latin typeface="Calibri" pitchFamily="34" charset="0"/>
                <a:ea typeface="ＭＳ Ｐゴシック"/>
                <a:cs typeface="ＭＳ Ｐゴシック"/>
              </a:rPr>
              <a:t>Thank you for your attention!</a:t>
            </a:r>
            <a:br>
              <a:rPr lang="en-US" sz="2400" b="1" dirty="0" smtClean="0">
                <a:solidFill>
                  <a:srgbClr val="004A82"/>
                </a:solidFill>
                <a:latin typeface="Calibri" pitchFamily="34" charset="0"/>
                <a:ea typeface="ＭＳ Ｐゴシック"/>
                <a:cs typeface="ＭＳ Ｐゴシック"/>
              </a:rPr>
            </a:br>
            <a:r>
              <a:rPr lang="ru-RU" sz="2400" b="1" dirty="0" smtClean="0">
                <a:solidFill>
                  <a:srgbClr val="004A82"/>
                </a:solidFill>
                <a:latin typeface="Calibri" pitchFamily="34" charset="0"/>
                <a:ea typeface="ＭＳ Ｐゴシック"/>
                <a:cs typeface="ＭＳ Ｐゴシック"/>
              </a:rPr>
              <a:t>спасибо за внимание</a:t>
            </a:r>
            <a:r>
              <a:rPr lang="en-US" sz="2400" b="1" dirty="0" smtClean="0">
                <a:solidFill>
                  <a:srgbClr val="004A82"/>
                </a:solidFill>
                <a:latin typeface="Calibri" pitchFamily="34" charset="0"/>
                <a:ea typeface="ＭＳ Ｐゴシック"/>
                <a:cs typeface="ＭＳ Ｐゴシック"/>
              </a:rPr>
              <a:t> !</a:t>
            </a:r>
            <a:r>
              <a:rPr lang="en-US" sz="2800" b="1" dirty="0" smtClean="0">
                <a:solidFill>
                  <a:srgbClr val="004A82"/>
                </a:solidFill>
                <a:latin typeface="Myriad Pro Semibold"/>
                <a:ea typeface="ＭＳ Ｐゴシック"/>
                <a:cs typeface="ＭＳ Ｐゴシック"/>
              </a:rPr>
              <a:t/>
            </a:r>
            <a:br>
              <a:rPr lang="en-US" sz="2800" b="1" dirty="0" smtClean="0">
                <a:solidFill>
                  <a:srgbClr val="004A82"/>
                </a:solidFill>
                <a:latin typeface="Myriad Pro Semibold"/>
                <a:ea typeface="ＭＳ Ｐゴシック"/>
                <a:cs typeface="ＭＳ Ｐゴシック"/>
              </a:rPr>
            </a:br>
            <a:r>
              <a:rPr lang="en-US" sz="2800" dirty="0" smtClean="0">
                <a:solidFill>
                  <a:srgbClr val="004A82"/>
                </a:solidFill>
                <a:latin typeface="Myriad Pro Semibold"/>
                <a:ea typeface="ＭＳ Ｐゴシック"/>
                <a:cs typeface="ＭＳ Ｐゴシック"/>
              </a:rPr>
              <a:t/>
            </a:r>
            <a:br>
              <a:rPr lang="en-US" sz="2800" dirty="0" smtClean="0">
                <a:solidFill>
                  <a:srgbClr val="004A82"/>
                </a:solidFill>
                <a:latin typeface="Myriad Pro Semibold"/>
                <a:ea typeface="ＭＳ Ｐゴシック"/>
                <a:cs typeface="ＭＳ Ｐゴシック"/>
              </a:rPr>
            </a:br>
            <a:r>
              <a:rPr lang="en-US" sz="2800" dirty="0" smtClean="0">
                <a:solidFill>
                  <a:srgbClr val="004A82"/>
                </a:solidFill>
                <a:latin typeface="Myriad Pro Semibold"/>
                <a:ea typeface="ＭＳ Ｐゴシック"/>
                <a:cs typeface="ＭＳ Ｐゴシック"/>
              </a:rPr>
              <a:t/>
            </a:r>
            <a:br>
              <a:rPr lang="en-US" sz="2800" dirty="0" smtClean="0">
                <a:solidFill>
                  <a:srgbClr val="004A82"/>
                </a:solidFill>
                <a:latin typeface="Myriad Pro Semibold"/>
                <a:ea typeface="ＭＳ Ｐゴシック"/>
                <a:cs typeface="ＭＳ Ｐゴシック"/>
              </a:rPr>
            </a:br>
            <a:r>
              <a:rPr lang="ru-RU" sz="1600" dirty="0" smtClean="0">
                <a:solidFill>
                  <a:srgbClr val="004A82"/>
                </a:solidFill>
                <a:latin typeface="Calibri" pitchFamily="34" charset="0"/>
                <a:ea typeface="ＭＳ Ｐゴシック"/>
                <a:cs typeface="ＭＳ Ｐゴシック"/>
              </a:rPr>
              <a:t>верников андрей владимирович</a:t>
            </a:r>
            <a:r>
              <a:rPr lang="en-US" sz="1600" dirty="0" smtClean="0">
                <a:solidFill>
                  <a:srgbClr val="004A82"/>
                </a:solidFill>
                <a:latin typeface="Calibri" pitchFamily="34" charset="0"/>
                <a:ea typeface="ＭＳ Ｐゴシック"/>
                <a:cs typeface="ＭＳ Ｐゴシック"/>
              </a:rPr>
              <a:t/>
            </a:r>
            <a:br>
              <a:rPr lang="en-US" sz="1600" dirty="0" smtClean="0">
                <a:solidFill>
                  <a:srgbClr val="004A82"/>
                </a:solidFill>
                <a:latin typeface="Calibri" pitchFamily="34" charset="0"/>
                <a:ea typeface="ＭＳ Ｐゴシック"/>
                <a:cs typeface="ＭＳ Ｐゴシック"/>
              </a:rPr>
            </a:br>
            <a:r>
              <a:rPr lang="ru-RU" sz="1600" dirty="0" smtClean="0">
                <a:solidFill>
                  <a:srgbClr val="004A82"/>
                </a:solidFill>
                <a:latin typeface="Calibri" pitchFamily="34" charset="0"/>
                <a:ea typeface="ＭＳ Ｐゴシック"/>
                <a:cs typeface="ＭＳ Ｐゴシック"/>
              </a:rPr>
              <a:t>Ибрагимова диляра ханифовна</a:t>
            </a:r>
            <a:br>
              <a:rPr lang="ru-RU" sz="1600" dirty="0" smtClean="0">
                <a:solidFill>
                  <a:srgbClr val="004A82"/>
                </a:solidFill>
                <a:latin typeface="Calibri" pitchFamily="34" charset="0"/>
                <a:ea typeface="ＭＳ Ｐゴシック"/>
                <a:cs typeface="ＭＳ Ｐゴシック"/>
              </a:rPr>
            </a:br>
            <a:r>
              <a:rPr lang="ru-RU" sz="1600" dirty="0" smtClean="0">
                <a:solidFill>
                  <a:srgbClr val="004A82"/>
                </a:solidFill>
                <a:latin typeface="Calibri" pitchFamily="34" charset="0"/>
                <a:ea typeface="ＭＳ Ｐゴシック"/>
                <a:cs typeface="ＭＳ Ｐゴシック"/>
              </a:rPr>
              <a:t>кузина ольга евгеньевна</a:t>
            </a:r>
            <a:r>
              <a:rPr lang="en-US" sz="1600" dirty="0" smtClean="0">
                <a:solidFill>
                  <a:srgbClr val="004A82"/>
                </a:solidFill>
                <a:latin typeface="Calibri" pitchFamily="34" charset="0"/>
                <a:ea typeface="ＭＳ Ｐゴシック"/>
                <a:cs typeface="ＭＳ Ｐゴシック"/>
              </a:rPr>
              <a:t/>
            </a:r>
            <a:br>
              <a:rPr lang="en-US" sz="1600" dirty="0" smtClean="0">
                <a:solidFill>
                  <a:srgbClr val="004A82"/>
                </a:solidFill>
                <a:latin typeface="Calibri" pitchFamily="34" charset="0"/>
                <a:ea typeface="ＭＳ Ｐゴシック"/>
                <a:cs typeface="ＭＳ Ｐゴシック"/>
              </a:rPr>
            </a:br>
            <a:r>
              <a:rPr lang="ru-RU" sz="1600" dirty="0" smtClean="0">
                <a:solidFill>
                  <a:srgbClr val="004A82"/>
                </a:solidFill>
                <a:latin typeface="Calibri" pitchFamily="34" charset="0"/>
                <a:ea typeface="ＭＳ Ｐゴシック"/>
                <a:cs typeface="ＭＳ Ｐゴシック"/>
              </a:rPr>
              <a:t/>
            </a:r>
            <a:br>
              <a:rPr lang="ru-RU" sz="1600" dirty="0" smtClean="0">
                <a:solidFill>
                  <a:srgbClr val="004A82"/>
                </a:solidFill>
                <a:latin typeface="Calibri" pitchFamily="34" charset="0"/>
                <a:ea typeface="ＭＳ Ｐゴシック"/>
                <a:cs typeface="ＭＳ Ｐゴシック"/>
              </a:rPr>
            </a:br>
            <a:r>
              <a:rPr lang="ru-RU" sz="1600" dirty="0" smtClean="0">
                <a:solidFill>
                  <a:srgbClr val="004A82"/>
                </a:solidFill>
                <a:latin typeface="Calibri" pitchFamily="34" charset="0"/>
                <a:ea typeface="ＭＳ Ｐゴシック"/>
                <a:cs typeface="ＭＳ Ｐゴシック"/>
              </a:rPr>
              <a:t>национальный исследовательский университет «высшая школа экономики», </a:t>
            </a:r>
            <a:r>
              <a:rPr lang="ru-RU" sz="1600" dirty="0" err="1" smtClean="0">
                <a:solidFill>
                  <a:srgbClr val="004A82"/>
                </a:solidFill>
                <a:latin typeface="Calibri" pitchFamily="34" charset="0"/>
                <a:ea typeface="ＭＳ Ｐゴシック"/>
                <a:cs typeface="ＭＳ Ｐゴシック"/>
              </a:rPr>
              <a:t>г.Москва</a:t>
            </a:r>
            <a:endParaRPr lang="en-US" sz="2400" b="1" dirty="0" smtClean="0">
              <a:solidFill>
                <a:srgbClr val="004A82"/>
              </a:solidFill>
              <a:latin typeface="Calibri" pitchFamily="34" charset="0"/>
              <a:ea typeface="ＭＳ Ｐゴシック"/>
              <a:cs typeface="ＭＳ Ｐゴシック"/>
            </a:endParaRPr>
          </a:p>
        </p:txBody>
      </p:sp>
      <p:sp>
        <p:nvSpPr>
          <p:cNvPr id="13315" name="Subtitle 2"/>
          <p:cNvSpPr>
            <a:spLocks noGrp="1"/>
          </p:cNvSpPr>
          <p:nvPr>
            <p:ph type="subTitle" idx="1"/>
          </p:nvPr>
        </p:nvSpPr>
        <p:spPr>
          <a:solidFill>
            <a:srgbClr val="1B3F6B"/>
          </a:solidFill>
        </p:spPr>
        <p:txBody>
          <a:bodyPr>
            <a:normAutofit/>
          </a:bodyPr>
          <a:lstStyle/>
          <a:p>
            <a:pPr eaLnBrk="1" hangingPunct="1"/>
            <a:r>
              <a:rPr lang="ru-RU" sz="2000" dirty="0" smtClean="0">
                <a:latin typeface="Calibri" pitchFamily="34" charset="0"/>
              </a:rPr>
              <a:t>.</a:t>
            </a:r>
            <a:endParaRPr kumimoji="1" lang="ru-RU" sz="2000" dirty="0" smtClean="0">
              <a:latin typeface="Calibri" pitchFamily="34" charset="0"/>
            </a:endParaRPr>
          </a:p>
        </p:txBody>
      </p:sp>
      <p:pic>
        <p:nvPicPr>
          <p:cNvPr id="4" name="Picture 2" descr="http://www.hse.ru/data/2012/01/19/1263884542/znak.jpg"/>
          <p:cNvPicPr>
            <a:picLocks noChangeAspect="1" noChangeArrowheads="1"/>
          </p:cNvPicPr>
          <p:nvPr/>
        </p:nvPicPr>
        <p:blipFill>
          <a:blip r:embed="rId2" cstate="print"/>
          <a:srcRect/>
          <a:stretch>
            <a:fillRect/>
          </a:stretch>
        </p:blipFill>
        <p:spPr bwMode="auto">
          <a:xfrm>
            <a:off x="4068000" y="2"/>
            <a:ext cx="838200" cy="830580"/>
          </a:xfrm>
          <a:prstGeom prst="rect">
            <a:avLst/>
          </a:prstGeom>
          <a:noFill/>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en-US" sz="2400" b="1" dirty="0" smtClean="0">
                <a:solidFill>
                  <a:srgbClr val="1B3F6B"/>
                </a:solidFill>
              </a:rPr>
              <a:t>Motivation</a:t>
            </a:r>
            <a:endParaRPr lang="ru-RU" sz="2400" b="1" dirty="0">
              <a:solidFill>
                <a:srgbClr val="1B3F6B"/>
              </a:solidFill>
            </a:endParaRPr>
          </a:p>
        </p:txBody>
      </p:sp>
      <p:sp>
        <p:nvSpPr>
          <p:cNvPr id="2" name="Text Placeholder 1"/>
          <p:cNvSpPr>
            <a:spLocks noGrp="1"/>
          </p:cNvSpPr>
          <p:nvPr>
            <p:ph sz="quarter" idx="1"/>
          </p:nvPr>
        </p:nvSpPr>
        <p:spPr/>
        <p:txBody>
          <a:bodyPr/>
          <a:lstStyle/>
          <a:p>
            <a:pPr>
              <a:buFont typeface="Wingdings" pitchFamily="2" charset="2"/>
              <a:buChar char="q"/>
            </a:pPr>
            <a:r>
              <a:rPr lang="en-US" sz="1800" dirty="0" smtClean="0"/>
              <a:t>Literature on the trust towards financial institutions</a:t>
            </a:r>
          </a:p>
          <a:p>
            <a:pPr lvl="1">
              <a:buFont typeface="Wingdings" pitchFamily="2" charset="2"/>
              <a:buChar char="q"/>
            </a:pPr>
            <a:r>
              <a:rPr lang="en-US" sz="1600" dirty="0" err="1" smtClean="0"/>
              <a:t>Ennew</a:t>
            </a:r>
            <a:r>
              <a:rPr lang="en-US" sz="1600" dirty="0"/>
              <a:t>, </a:t>
            </a:r>
            <a:r>
              <a:rPr lang="en-US" sz="1600" dirty="0" err="1"/>
              <a:t>Sekhon</a:t>
            </a:r>
            <a:r>
              <a:rPr lang="en-US" sz="1600" dirty="0"/>
              <a:t>, </a:t>
            </a:r>
            <a:r>
              <a:rPr lang="en-US" sz="1600" dirty="0" smtClean="0"/>
              <a:t>2007</a:t>
            </a:r>
          </a:p>
          <a:p>
            <a:pPr lvl="1">
              <a:buFont typeface="Wingdings" pitchFamily="2" charset="2"/>
              <a:buChar char="q"/>
            </a:pPr>
            <a:r>
              <a:rPr lang="en-US" sz="1600" dirty="0" smtClean="0"/>
              <a:t>Ibragimova, 2012</a:t>
            </a:r>
          </a:p>
          <a:p>
            <a:pPr>
              <a:buFont typeface="Wingdings" pitchFamily="2" charset="2"/>
              <a:buChar char="q"/>
            </a:pPr>
            <a:r>
              <a:rPr lang="en-US" sz="1800" dirty="0"/>
              <a:t>Literature on the effects of deposit insurance on household savings and the behavior of </a:t>
            </a:r>
            <a:r>
              <a:rPr lang="en-US" sz="1800" dirty="0" smtClean="0"/>
              <a:t>savers</a:t>
            </a:r>
          </a:p>
          <a:p>
            <a:pPr lvl="1">
              <a:buFont typeface="Wingdings" pitchFamily="2" charset="2"/>
              <a:buChar char="q"/>
            </a:pPr>
            <a:r>
              <a:rPr lang="en-US" sz="1600" dirty="0" err="1" smtClean="0"/>
              <a:t>Anginer</a:t>
            </a:r>
            <a:r>
              <a:rPr lang="en-US" sz="1600" dirty="0"/>
              <a:t>, </a:t>
            </a:r>
            <a:r>
              <a:rPr lang="en-US" sz="1600" dirty="0" smtClean="0"/>
              <a:t>Demirgüç-Kunt</a:t>
            </a:r>
            <a:r>
              <a:rPr lang="en-US" sz="1600" dirty="0"/>
              <a:t>, </a:t>
            </a:r>
            <a:r>
              <a:rPr lang="en-US" sz="1600" dirty="0" smtClean="0"/>
              <a:t>Zhu</a:t>
            </a:r>
            <a:r>
              <a:rPr lang="en-US" sz="1600" dirty="0"/>
              <a:t>, </a:t>
            </a:r>
            <a:r>
              <a:rPr lang="en-US" sz="1600" dirty="0" smtClean="0"/>
              <a:t>2012</a:t>
            </a:r>
          </a:p>
          <a:p>
            <a:pPr lvl="1">
              <a:buFont typeface="Wingdings" pitchFamily="2" charset="2"/>
              <a:buChar char="q"/>
            </a:pPr>
            <a:r>
              <a:rPr lang="en-US" sz="1600" dirty="0" err="1" smtClean="0"/>
              <a:t>Karas</a:t>
            </a:r>
            <a:r>
              <a:rPr lang="en-US" sz="1600" dirty="0" smtClean="0"/>
              <a:t>, Pyle, </a:t>
            </a:r>
            <a:r>
              <a:rPr lang="en-US" sz="1600" dirty="0" err="1" smtClean="0"/>
              <a:t>Schoors</a:t>
            </a:r>
            <a:r>
              <a:rPr lang="en-US" sz="1600" dirty="0" smtClean="0"/>
              <a:t>, 2013 </a:t>
            </a:r>
            <a:endParaRPr lang="en-US" sz="1600" dirty="0"/>
          </a:p>
          <a:p>
            <a:pPr>
              <a:buFont typeface="Wingdings" pitchFamily="2" charset="2"/>
              <a:buChar char="q"/>
            </a:pPr>
            <a:r>
              <a:rPr lang="en-US" sz="1800" dirty="0" smtClean="0"/>
              <a:t>The objective of this study:</a:t>
            </a:r>
          </a:p>
          <a:p>
            <a:pPr lvl="1">
              <a:buFont typeface="Wingdings" pitchFamily="2" charset="2"/>
              <a:buChar char="q"/>
            </a:pPr>
            <a:r>
              <a:rPr lang="en-US" sz="1600" dirty="0" smtClean="0"/>
              <a:t>To tackle </a:t>
            </a:r>
            <a:r>
              <a:rPr lang="en-US" sz="1600" dirty="0"/>
              <a:t>the phenomenon of trust towards financial </a:t>
            </a:r>
            <a:r>
              <a:rPr lang="en-US" sz="1600" dirty="0" smtClean="0"/>
              <a:t>institutions in Russia</a:t>
            </a:r>
          </a:p>
          <a:p>
            <a:pPr lvl="1">
              <a:buFont typeface="Wingdings" pitchFamily="2" charset="2"/>
              <a:buChar char="q"/>
            </a:pPr>
            <a:r>
              <a:rPr lang="en-US" sz="1600" dirty="0" smtClean="0"/>
              <a:t>To </a:t>
            </a:r>
            <a:r>
              <a:rPr lang="en-US" sz="1600" dirty="0"/>
              <a:t>find out whether Russian households trust their banks and, if so, which ones</a:t>
            </a:r>
            <a:endParaRPr lang="en-US" sz="1600" dirty="0" smtClean="0"/>
          </a:p>
        </p:txBody>
      </p:sp>
      <p:sp>
        <p:nvSpPr>
          <p:cNvPr id="5" name="Slide Number Placeholder 4"/>
          <p:cNvSpPr>
            <a:spLocks noGrp="1"/>
          </p:cNvSpPr>
          <p:nvPr>
            <p:ph type="sldNum" sz="quarter" idx="12"/>
          </p:nvPr>
        </p:nvSpPr>
        <p:spPr/>
        <p:txBody>
          <a:bodyPr>
            <a:noAutofit/>
          </a:bodyPr>
          <a:lstStyle/>
          <a:p>
            <a:pPr>
              <a:defRPr/>
            </a:pPr>
            <a:fld id="{83D8E278-E1EE-47D3-BD90-923F8B33CD24}" type="slidenum">
              <a:rPr lang="ru-RU" sz="1600" smtClean="0"/>
              <a:pPr>
                <a:defRPr/>
              </a:pPr>
              <a:t>2</a:t>
            </a:fld>
            <a:endParaRPr lang="ru-RU" sz="1600" dirty="0"/>
          </a:p>
        </p:txBody>
      </p:sp>
    </p:spTree>
    <p:extLst>
      <p:ext uri="{BB962C8B-B14F-4D97-AF65-F5344CB8AC3E}">
        <p14:creationId xmlns:p14="http://schemas.microsoft.com/office/powerpoint/2010/main" val="1041520622"/>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en-US" sz="2400" b="1" dirty="0" smtClean="0">
                <a:solidFill>
                  <a:srgbClr val="1B3F6B"/>
                </a:solidFill>
              </a:rPr>
              <a:t>Data</a:t>
            </a:r>
            <a:endParaRPr lang="ru-RU" sz="2400" b="1" dirty="0">
              <a:solidFill>
                <a:srgbClr val="1B3F6B"/>
              </a:solidFill>
            </a:endParaRPr>
          </a:p>
        </p:txBody>
      </p:sp>
      <p:sp>
        <p:nvSpPr>
          <p:cNvPr id="2" name="Text Placeholder 1"/>
          <p:cNvSpPr>
            <a:spLocks noGrp="1"/>
          </p:cNvSpPr>
          <p:nvPr>
            <p:ph sz="quarter" idx="1"/>
          </p:nvPr>
        </p:nvSpPr>
        <p:spPr/>
        <p:txBody>
          <a:bodyPr/>
          <a:lstStyle/>
          <a:p>
            <a:pPr>
              <a:buFont typeface="Wingdings" pitchFamily="2" charset="2"/>
              <a:buChar char="q"/>
            </a:pPr>
            <a:r>
              <a:rPr lang="en-US" sz="1800" dirty="0" smtClean="0"/>
              <a:t>The fifth </a:t>
            </a:r>
            <a:r>
              <a:rPr lang="en-US" sz="1800" dirty="0"/>
              <a:t>wave (2013) of the monitoring of Russian households’ financial </a:t>
            </a:r>
            <a:r>
              <a:rPr lang="en-US" sz="1800" dirty="0" smtClean="0"/>
              <a:t>behavior</a:t>
            </a:r>
          </a:p>
          <a:p>
            <a:pPr lvl="1">
              <a:buFont typeface="Wingdings" pitchFamily="2" charset="2"/>
              <a:buChar char="q"/>
            </a:pPr>
            <a:r>
              <a:rPr lang="en-US" sz="1600" dirty="0" smtClean="0"/>
              <a:t>All-Russian </a:t>
            </a:r>
            <a:r>
              <a:rPr lang="en-US" sz="1600" dirty="0"/>
              <a:t>survey, face-to-face interviews at the place of residence in November 2011</a:t>
            </a:r>
            <a:r>
              <a:rPr lang="ru-RU" sz="1600" dirty="0" smtClean="0"/>
              <a:t>.</a:t>
            </a:r>
            <a:endParaRPr lang="en-US" sz="1600" dirty="0" smtClean="0"/>
          </a:p>
          <a:p>
            <a:pPr lvl="1">
              <a:buFont typeface="Wingdings" pitchFamily="2" charset="2"/>
              <a:buChar char="q"/>
            </a:pPr>
            <a:r>
              <a:rPr lang="en-US" sz="1600" dirty="0" smtClean="0"/>
              <a:t>Nationwide </a:t>
            </a:r>
            <a:r>
              <a:rPr lang="en-US" sz="1600" dirty="0"/>
              <a:t>representative stratified sample (age, gender, education, residence, federal districts) of adult people (18+). </a:t>
            </a:r>
          </a:p>
          <a:p>
            <a:pPr lvl="1">
              <a:buFont typeface="Wingdings" pitchFamily="2" charset="2"/>
              <a:buChar char="q"/>
            </a:pPr>
            <a:r>
              <a:rPr lang="en-US" sz="1600" dirty="0" smtClean="0"/>
              <a:t>The </a:t>
            </a:r>
            <a:r>
              <a:rPr lang="en-US" sz="1600" dirty="0"/>
              <a:t>survey took place in 42 regions, 140 settlements,</a:t>
            </a:r>
            <a:r>
              <a:rPr lang="ru-RU" sz="1600" dirty="0"/>
              <a:t> </a:t>
            </a:r>
            <a:r>
              <a:rPr lang="en-US" sz="1600" dirty="0"/>
              <a:t>N=1600</a:t>
            </a:r>
            <a:r>
              <a:rPr lang="ru-RU" sz="1600" dirty="0"/>
              <a:t>. </a:t>
            </a:r>
            <a:endParaRPr lang="en-US" sz="1600" dirty="0" smtClean="0"/>
          </a:p>
          <a:p>
            <a:pPr lvl="1">
              <a:buFont typeface="Wingdings" pitchFamily="2" charset="2"/>
              <a:buChar char="q"/>
            </a:pPr>
            <a:r>
              <a:rPr lang="en-US" sz="1600" dirty="0" smtClean="0"/>
              <a:t>Sample </a:t>
            </a:r>
            <a:r>
              <a:rPr lang="en-US" sz="1600" dirty="0"/>
              <a:t>error – </a:t>
            </a:r>
            <a:r>
              <a:rPr lang="ru-RU" sz="1600" dirty="0"/>
              <a:t>3</a:t>
            </a:r>
            <a:r>
              <a:rPr lang="en-US" sz="1600" dirty="0"/>
              <a:t>,4</a:t>
            </a:r>
            <a:r>
              <a:rPr lang="ru-RU" sz="1600" dirty="0"/>
              <a:t>%.</a:t>
            </a:r>
          </a:p>
          <a:p>
            <a:pPr>
              <a:buFont typeface="Wingdings" pitchFamily="2" charset="2"/>
              <a:buChar char="q"/>
            </a:pPr>
            <a:r>
              <a:rPr lang="en-US" sz="1800" dirty="0" smtClean="0"/>
              <a:t>Russian banking statistics (CBR; </a:t>
            </a:r>
            <a:r>
              <a:rPr lang="en-US" sz="1800" dirty="0" err="1" smtClean="0"/>
              <a:t>RBK.Ratings</a:t>
            </a:r>
            <a:r>
              <a:rPr lang="en-US" sz="1800" dirty="0" smtClean="0"/>
              <a:t>)</a:t>
            </a:r>
          </a:p>
          <a:p>
            <a:pPr>
              <a:buFont typeface="Wingdings" pitchFamily="2" charset="2"/>
              <a:buChar char="q"/>
            </a:pPr>
            <a:endParaRPr lang="en-US" sz="1800" dirty="0" smtClean="0"/>
          </a:p>
        </p:txBody>
      </p:sp>
      <p:sp>
        <p:nvSpPr>
          <p:cNvPr id="5" name="Slide Number Placeholder 4"/>
          <p:cNvSpPr>
            <a:spLocks noGrp="1"/>
          </p:cNvSpPr>
          <p:nvPr>
            <p:ph type="sldNum" sz="quarter" idx="12"/>
          </p:nvPr>
        </p:nvSpPr>
        <p:spPr/>
        <p:txBody>
          <a:bodyPr>
            <a:noAutofit/>
          </a:bodyPr>
          <a:lstStyle/>
          <a:p>
            <a:pPr>
              <a:defRPr/>
            </a:pPr>
            <a:fld id="{83D8E278-E1EE-47D3-BD90-923F8B33CD24}" type="slidenum">
              <a:rPr lang="ru-RU" sz="1600" smtClean="0"/>
              <a:pPr>
                <a:defRPr/>
              </a:pPr>
              <a:t>3</a:t>
            </a:fld>
            <a:endParaRPr lang="ru-RU" sz="1600" dirty="0"/>
          </a:p>
        </p:txBody>
      </p:sp>
    </p:spTree>
    <p:extLst>
      <p:ext uri="{BB962C8B-B14F-4D97-AF65-F5344CB8AC3E}">
        <p14:creationId xmlns:p14="http://schemas.microsoft.com/office/powerpoint/2010/main" val="79454531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en-US" sz="2400" b="1" dirty="0" smtClean="0">
                <a:solidFill>
                  <a:srgbClr val="1B3F6B"/>
                </a:solidFill>
              </a:rPr>
              <a:t>Trust</a:t>
            </a:r>
            <a:endParaRPr lang="ru-RU" sz="2400" b="1" dirty="0">
              <a:solidFill>
                <a:srgbClr val="1B3F6B"/>
              </a:solidFill>
            </a:endParaRPr>
          </a:p>
        </p:txBody>
      </p:sp>
      <p:sp>
        <p:nvSpPr>
          <p:cNvPr id="2" name="Text Placeholder 1"/>
          <p:cNvSpPr>
            <a:spLocks noGrp="1"/>
          </p:cNvSpPr>
          <p:nvPr>
            <p:ph sz="quarter" idx="1"/>
          </p:nvPr>
        </p:nvSpPr>
        <p:spPr/>
        <p:txBody>
          <a:bodyPr/>
          <a:lstStyle/>
          <a:p>
            <a:pPr>
              <a:buFont typeface="Wingdings" pitchFamily="2" charset="2"/>
              <a:buChar char="q"/>
            </a:pPr>
            <a:r>
              <a:rPr lang="en-US" sz="1800" dirty="0" err="1" smtClean="0"/>
              <a:t>Ennew</a:t>
            </a:r>
            <a:r>
              <a:rPr lang="en-US" sz="1800" dirty="0"/>
              <a:t>, </a:t>
            </a:r>
            <a:r>
              <a:rPr lang="en-US" sz="1800" dirty="0" err="1"/>
              <a:t>Sekhon</a:t>
            </a:r>
            <a:r>
              <a:rPr lang="en-US" sz="1800" dirty="0"/>
              <a:t>, </a:t>
            </a:r>
            <a:r>
              <a:rPr lang="en-US" sz="1800" dirty="0" smtClean="0"/>
              <a:t>2007: Trust </a:t>
            </a:r>
            <a:r>
              <a:rPr lang="en-US" sz="1800" dirty="0"/>
              <a:t>has </a:t>
            </a:r>
            <a:r>
              <a:rPr lang="en-US" sz="1800" dirty="0" smtClean="0"/>
              <a:t>2 dimensions :</a:t>
            </a:r>
          </a:p>
          <a:p>
            <a:pPr lvl="1">
              <a:buFont typeface="Wingdings" pitchFamily="2" charset="2"/>
              <a:buChar char="q"/>
            </a:pPr>
            <a:r>
              <a:rPr lang="en-US" sz="1500" dirty="0" smtClean="0"/>
              <a:t>cognitive </a:t>
            </a:r>
            <a:r>
              <a:rPr lang="en-US" sz="1500" dirty="0"/>
              <a:t>(based on a sort of rationale</a:t>
            </a:r>
            <a:r>
              <a:rPr lang="en-US" sz="1500" dirty="0" smtClean="0"/>
              <a:t>); </a:t>
            </a:r>
          </a:p>
          <a:p>
            <a:pPr lvl="1">
              <a:buFont typeface="Wingdings" pitchFamily="2" charset="2"/>
              <a:buChar char="q"/>
            </a:pPr>
            <a:r>
              <a:rPr lang="en-US" sz="1500" dirty="0" smtClean="0"/>
              <a:t>affective </a:t>
            </a:r>
            <a:r>
              <a:rPr lang="en-US" sz="1500" dirty="0"/>
              <a:t>(focused on consumer beliefs) </a:t>
            </a:r>
            <a:r>
              <a:rPr lang="en-US" sz="1500" dirty="0" smtClean="0"/>
              <a:t>dimensions. </a:t>
            </a:r>
            <a:endParaRPr lang="en-US" sz="1200" dirty="0" smtClean="0"/>
          </a:p>
          <a:p>
            <a:pPr>
              <a:buFont typeface="Wingdings" pitchFamily="2" charset="2"/>
              <a:buChar char="q"/>
            </a:pPr>
            <a:r>
              <a:rPr lang="en-US" sz="1800" dirty="0" smtClean="0"/>
              <a:t>Which </a:t>
            </a:r>
            <a:r>
              <a:rPr lang="en-US" sz="1800" dirty="0"/>
              <a:t>type of trust underlies the attitude towards banks in </a:t>
            </a:r>
            <a:r>
              <a:rPr lang="en-US" sz="1800" dirty="0" smtClean="0"/>
              <a:t>Russia?</a:t>
            </a:r>
          </a:p>
          <a:p>
            <a:pPr>
              <a:buFont typeface="Wingdings" pitchFamily="2" charset="2"/>
              <a:buChar char="q"/>
            </a:pPr>
            <a:r>
              <a:rPr lang="en-US" sz="1800" dirty="0" smtClean="0"/>
              <a:t>We </a:t>
            </a:r>
            <a:r>
              <a:rPr lang="en-US" sz="1800" dirty="0"/>
              <a:t>test the influence of financial literacy and capability on the level of trust to banks. </a:t>
            </a:r>
            <a:endParaRPr lang="en-US" sz="1800" dirty="0" smtClean="0"/>
          </a:p>
          <a:p>
            <a:pPr lvl="1">
              <a:buFont typeface="Wingdings" pitchFamily="2" charset="2"/>
              <a:buChar char="q"/>
            </a:pPr>
            <a:r>
              <a:rPr lang="en-US" sz="1500" dirty="0" smtClean="0"/>
              <a:t>If </a:t>
            </a:r>
            <a:r>
              <a:rPr lang="en-US" sz="1500" dirty="0"/>
              <a:t>financial literacy and trust to banks are positively correlated we consider it as a manifestation of cognitive dimension of trust. </a:t>
            </a:r>
            <a:endParaRPr lang="en-US" sz="1500" dirty="0" smtClean="0"/>
          </a:p>
          <a:p>
            <a:pPr lvl="1">
              <a:buFont typeface="Wingdings" pitchFamily="2" charset="2"/>
              <a:buChar char="q"/>
            </a:pPr>
            <a:r>
              <a:rPr lang="en-US" sz="1500" dirty="0" smtClean="0"/>
              <a:t>If </a:t>
            </a:r>
            <a:r>
              <a:rPr lang="en-US" sz="1500" dirty="0"/>
              <a:t>there is a negative relationship, i.e. the high level of trust is conditional on low level of financial literacy, it speaks in favor of affective dimension of trust to banks. </a:t>
            </a:r>
            <a:endParaRPr lang="en-US" sz="1500" dirty="0" smtClean="0"/>
          </a:p>
          <a:p>
            <a:pPr>
              <a:buFont typeface="Wingdings" pitchFamily="2" charset="2"/>
              <a:buChar char="q"/>
            </a:pPr>
            <a:r>
              <a:rPr lang="en-US" sz="1800" dirty="0" smtClean="0"/>
              <a:t>Our hypothesis: Trust </a:t>
            </a:r>
            <a:r>
              <a:rPr lang="en-US" sz="1800" dirty="0"/>
              <a:t>to state-controlled banks is mostly affective whereas trust to privately-owned commercial banks is mostly cognitive</a:t>
            </a:r>
            <a:endParaRPr lang="en-US" sz="1800" dirty="0" smtClean="0"/>
          </a:p>
        </p:txBody>
      </p:sp>
      <p:sp>
        <p:nvSpPr>
          <p:cNvPr id="5" name="Slide Number Placeholder 4"/>
          <p:cNvSpPr>
            <a:spLocks noGrp="1"/>
          </p:cNvSpPr>
          <p:nvPr>
            <p:ph type="sldNum" sz="quarter" idx="12"/>
          </p:nvPr>
        </p:nvSpPr>
        <p:spPr/>
        <p:txBody>
          <a:bodyPr>
            <a:noAutofit/>
          </a:bodyPr>
          <a:lstStyle/>
          <a:p>
            <a:pPr>
              <a:defRPr/>
            </a:pPr>
            <a:fld id="{83D8E278-E1EE-47D3-BD90-923F8B33CD24}" type="slidenum">
              <a:rPr lang="ru-RU" sz="1600" smtClean="0"/>
              <a:pPr>
                <a:defRPr/>
              </a:pPr>
              <a:t>4</a:t>
            </a:fld>
            <a:endParaRPr lang="ru-RU" sz="1600" dirty="0"/>
          </a:p>
        </p:txBody>
      </p:sp>
    </p:spTree>
    <p:extLst>
      <p:ext uri="{BB962C8B-B14F-4D97-AF65-F5344CB8AC3E}">
        <p14:creationId xmlns:p14="http://schemas.microsoft.com/office/powerpoint/2010/main" val="2964119313"/>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en-US" sz="2400" b="1" dirty="0" smtClean="0">
                <a:solidFill>
                  <a:srgbClr val="1B3F6B"/>
                </a:solidFill>
              </a:rPr>
              <a:t>Degree </a:t>
            </a:r>
            <a:r>
              <a:rPr lang="en-US" sz="2400" b="1" dirty="0">
                <a:solidFill>
                  <a:srgbClr val="1B3F6B"/>
                </a:solidFill>
              </a:rPr>
              <a:t>of trust of Russian households towards different types of financial intermediaries </a:t>
            </a:r>
            <a:endParaRPr lang="ru-RU" sz="2400" b="1" dirty="0">
              <a:solidFill>
                <a:srgbClr val="1B3F6B"/>
              </a:solidFill>
            </a:endParaRPr>
          </a:p>
        </p:txBody>
      </p:sp>
      <p:sp>
        <p:nvSpPr>
          <p:cNvPr id="2" name="Text Placeholder 1"/>
          <p:cNvSpPr>
            <a:spLocks noGrp="1"/>
          </p:cNvSpPr>
          <p:nvPr>
            <p:ph sz="quarter" idx="1"/>
          </p:nvPr>
        </p:nvSpPr>
        <p:spPr/>
        <p:txBody>
          <a:bodyPr/>
          <a:lstStyle/>
          <a:p>
            <a:pPr>
              <a:buFont typeface="Wingdings" pitchFamily="2" charset="2"/>
              <a:buChar char="q"/>
            </a:pPr>
            <a:endParaRPr lang="en-US" sz="1800" dirty="0" smtClean="0"/>
          </a:p>
        </p:txBody>
      </p:sp>
      <p:sp>
        <p:nvSpPr>
          <p:cNvPr id="5" name="Slide Number Placeholder 4"/>
          <p:cNvSpPr>
            <a:spLocks noGrp="1"/>
          </p:cNvSpPr>
          <p:nvPr>
            <p:ph type="sldNum" sz="quarter" idx="12"/>
          </p:nvPr>
        </p:nvSpPr>
        <p:spPr/>
        <p:txBody>
          <a:bodyPr>
            <a:noAutofit/>
          </a:bodyPr>
          <a:lstStyle/>
          <a:p>
            <a:pPr>
              <a:defRPr/>
            </a:pPr>
            <a:fld id="{83D8E278-E1EE-47D3-BD90-923F8B33CD24}" type="slidenum">
              <a:rPr lang="ru-RU" sz="1600" smtClean="0"/>
              <a:pPr>
                <a:defRPr/>
              </a:pPr>
              <a:t>5</a:t>
            </a:fld>
            <a:endParaRPr lang="ru-RU" sz="1600" dirty="0"/>
          </a:p>
        </p:txBody>
      </p:sp>
      <p:pic>
        <p:nvPicPr>
          <p:cNvPr id="6" name="Рисунок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648" y="1600200"/>
            <a:ext cx="8153399" cy="4495800"/>
          </a:xfrm>
          <a:prstGeom prst="rect">
            <a:avLst/>
          </a:prstGeom>
          <a:noFill/>
          <a:ln>
            <a:solidFill>
              <a:schemeClr val="bg1"/>
            </a:solidFill>
          </a:ln>
        </p:spPr>
      </p:pic>
    </p:spTree>
    <p:extLst>
      <p:ext uri="{BB962C8B-B14F-4D97-AF65-F5344CB8AC3E}">
        <p14:creationId xmlns:p14="http://schemas.microsoft.com/office/powerpoint/2010/main" val="3279848804"/>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pPr eaLnBrk="1" hangingPunct="1"/>
            <a:r>
              <a:rPr lang="en-US" sz="2400" b="1" dirty="0" smtClean="0">
                <a:solidFill>
                  <a:srgbClr val="1B3F6B"/>
                </a:solidFill>
              </a:rPr>
              <a:t>Banking statistics: The market shares of Russian banks  </a:t>
            </a:r>
            <a:r>
              <a:rPr lang="en-US" sz="2400" dirty="0" smtClean="0">
                <a:solidFill>
                  <a:srgbClr val="1B3F6B"/>
                </a:solidFill>
              </a:rPr>
              <a:t>(percent of total household deposits)</a:t>
            </a:r>
            <a:endParaRPr lang="ru-RU" sz="2400" dirty="0">
              <a:solidFill>
                <a:srgbClr val="1B3F6B"/>
              </a:solidFill>
            </a:endParaRPr>
          </a:p>
        </p:txBody>
      </p:sp>
      <p:sp>
        <p:nvSpPr>
          <p:cNvPr id="5" name="Slide Number Placeholder 4"/>
          <p:cNvSpPr>
            <a:spLocks noGrp="1"/>
          </p:cNvSpPr>
          <p:nvPr>
            <p:ph type="sldNum" sz="quarter" idx="12"/>
          </p:nvPr>
        </p:nvSpPr>
        <p:spPr>
          <a:xfrm>
            <a:off x="0" y="1268760"/>
            <a:ext cx="533400" cy="244475"/>
          </a:xfrm>
        </p:spPr>
        <p:txBody>
          <a:bodyPr>
            <a:noAutofit/>
          </a:bodyPr>
          <a:lstStyle/>
          <a:p>
            <a:pPr>
              <a:defRPr/>
            </a:pPr>
            <a:fld id="{83D8E278-E1EE-47D3-BD90-923F8B33CD24}" type="slidenum">
              <a:rPr lang="ru-RU" sz="1600" smtClean="0"/>
              <a:pPr>
                <a:defRPr/>
              </a:pPr>
              <a:t>6</a:t>
            </a:fld>
            <a:endParaRPr lang="ru-RU" sz="1600" dirty="0"/>
          </a:p>
        </p:txBody>
      </p:sp>
      <p:sp>
        <p:nvSpPr>
          <p:cNvPr id="8" name="Прямоугольник 7"/>
          <p:cNvSpPr/>
          <p:nvPr/>
        </p:nvSpPr>
        <p:spPr>
          <a:xfrm>
            <a:off x="755576" y="6165304"/>
            <a:ext cx="7848872" cy="338554"/>
          </a:xfrm>
          <a:prstGeom prst="rect">
            <a:avLst/>
          </a:prstGeom>
        </p:spPr>
        <p:txBody>
          <a:bodyPr wrap="square">
            <a:spAutoFit/>
          </a:bodyPr>
          <a:lstStyle/>
          <a:p>
            <a:r>
              <a:rPr lang="en-US" sz="1600" i="1" dirty="0" smtClean="0">
                <a:latin typeface="+mn-lt"/>
              </a:rPr>
              <a:t>Source:</a:t>
            </a:r>
            <a:r>
              <a:rPr lang="en-US" sz="1600" dirty="0" smtClean="0">
                <a:latin typeface="+mn-lt"/>
              </a:rPr>
              <a:t> authors’ calculation; </a:t>
            </a:r>
            <a:r>
              <a:rPr lang="en-US" sz="1600" dirty="0" err="1" smtClean="0">
                <a:latin typeface="+mn-lt"/>
              </a:rPr>
              <a:t>RBC.Ratings</a:t>
            </a:r>
            <a:endParaRPr lang="ru-RU" sz="1600" dirty="0">
              <a:latin typeface="+mn-lt"/>
            </a:endParaRPr>
          </a:p>
        </p:txBody>
      </p:sp>
      <p:graphicFrame>
        <p:nvGraphicFramePr>
          <p:cNvPr id="9" name="Диаграмма 8"/>
          <p:cNvGraphicFramePr>
            <a:graphicFrameLocks/>
          </p:cNvGraphicFramePr>
          <p:nvPr>
            <p:extLst>
              <p:ext uri="{D42A27DB-BD31-4B8C-83A1-F6EECF244321}">
                <p14:modId xmlns:p14="http://schemas.microsoft.com/office/powerpoint/2010/main" val="1370562109"/>
              </p:ext>
            </p:extLst>
          </p:nvPr>
        </p:nvGraphicFramePr>
        <p:xfrm>
          <a:off x="755576" y="1628800"/>
          <a:ext cx="8010472" cy="4464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1520622"/>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000" b="1" dirty="0">
                <a:solidFill>
                  <a:srgbClr val="1B3F6B"/>
                </a:solidFill>
              </a:rPr>
              <a:t>Principal component </a:t>
            </a:r>
            <a:r>
              <a:rPr lang="en-US" sz="2000" b="1" dirty="0" smtClean="0">
                <a:solidFill>
                  <a:srgbClr val="1B3F6B"/>
                </a:solidFill>
              </a:rPr>
              <a:t>analysis: Rotated </a:t>
            </a:r>
            <a:r>
              <a:rPr lang="en-US" sz="2000" b="1" dirty="0">
                <a:solidFill>
                  <a:srgbClr val="1B3F6B"/>
                </a:solidFill>
              </a:rPr>
              <a:t>Component </a:t>
            </a:r>
            <a:r>
              <a:rPr lang="en-US" sz="2000" b="1" dirty="0" smtClean="0">
                <a:solidFill>
                  <a:srgbClr val="1B3F6B"/>
                </a:solidFill>
              </a:rPr>
              <a:t>Matrix</a:t>
            </a:r>
            <a:br>
              <a:rPr lang="en-US" sz="2000" b="1" dirty="0" smtClean="0">
                <a:solidFill>
                  <a:srgbClr val="1B3F6B"/>
                </a:solidFill>
              </a:rPr>
            </a:br>
            <a:r>
              <a:rPr lang="en-US" sz="2000" b="1" dirty="0" smtClean="0">
                <a:solidFill>
                  <a:srgbClr val="1B3F6B"/>
                </a:solidFill>
              </a:rPr>
              <a:t>Do you trust or distrust the following institutions (4-fully trust, 3- somewhat trust, 2 - somewhat distrust, 1 - fully distrust)</a:t>
            </a:r>
            <a:endParaRPr lang="ru-RU" sz="2000" b="1" dirty="0">
              <a:solidFill>
                <a:srgbClr val="1B3F6B"/>
              </a:solidFill>
            </a:endParaRPr>
          </a:p>
        </p:txBody>
      </p:sp>
      <p:graphicFrame>
        <p:nvGraphicFramePr>
          <p:cNvPr id="6" name="Объект 5"/>
          <p:cNvGraphicFramePr>
            <a:graphicFrameLocks noGrp="1"/>
          </p:cNvGraphicFramePr>
          <p:nvPr>
            <p:ph sz="quarter" idx="1"/>
            <p:extLst>
              <p:ext uri="{D42A27DB-BD31-4B8C-83A1-F6EECF244321}">
                <p14:modId xmlns:p14="http://schemas.microsoft.com/office/powerpoint/2010/main" val="194011976"/>
              </p:ext>
            </p:extLst>
          </p:nvPr>
        </p:nvGraphicFramePr>
        <p:xfrm>
          <a:off x="971600" y="1628800"/>
          <a:ext cx="7056784" cy="4813935"/>
        </p:xfrm>
        <a:graphic>
          <a:graphicData uri="http://schemas.openxmlformats.org/drawingml/2006/table">
            <a:tbl>
              <a:tblPr firstCol="1">
                <a:tableStyleId>{125E5076-3810-47DD-B79F-674D7AD40C01}</a:tableStyleId>
              </a:tblPr>
              <a:tblGrid>
                <a:gridCol w="3456384"/>
                <a:gridCol w="1152128"/>
                <a:gridCol w="1224136"/>
                <a:gridCol w="1224136"/>
              </a:tblGrid>
              <a:tr h="200025">
                <a:tc rowSpan="2">
                  <a:txBody>
                    <a:bodyPr/>
                    <a:lstStyle/>
                    <a:p>
                      <a:pPr algn="l" fontAlgn="b"/>
                      <a:r>
                        <a:rPr lang="ru-RU" sz="1600" u="sng" strike="noStrike" dirty="0">
                          <a:effectLst/>
                        </a:rPr>
                        <a:t> </a:t>
                      </a:r>
                      <a:endParaRPr lang="ru-RU" sz="1600" b="0" i="0" u="sng" strike="noStrike" dirty="0">
                        <a:solidFill>
                          <a:schemeClr val="tx1"/>
                        </a:solidFill>
                        <a:effectLst/>
                        <a:latin typeface="+mn-lt"/>
                      </a:endParaRPr>
                    </a:p>
                  </a:txBody>
                  <a:tcPr marL="9525" marR="9525" marT="9525" marB="0" anchor="b"/>
                </a:tc>
                <a:tc gridSpan="3">
                  <a:txBody>
                    <a:bodyPr/>
                    <a:lstStyle/>
                    <a:p>
                      <a:pPr algn="ctr" fontAlgn="b"/>
                      <a:r>
                        <a:rPr lang="en-US" sz="1600" u="sng" strike="noStrike" dirty="0">
                          <a:effectLst/>
                        </a:rPr>
                        <a:t>Component</a:t>
                      </a:r>
                      <a:endParaRPr lang="en-US" sz="1600" b="0" i="0" u="sng" strike="noStrike" dirty="0">
                        <a:solidFill>
                          <a:schemeClr val="tx1"/>
                        </a:solidFill>
                        <a:effectLst/>
                        <a:latin typeface="+mn-lt"/>
                      </a:endParaRPr>
                    </a:p>
                  </a:txBody>
                  <a:tcPr marL="9525" marR="9525" marT="9525" marB="0" anchor="b"/>
                </a:tc>
                <a:tc hMerge="1">
                  <a:txBody>
                    <a:bodyPr/>
                    <a:lstStyle/>
                    <a:p>
                      <a:endParaRPr lang="ru-RU"/>
                    </a:p>
                  </a:txBody>
                  <a:tcPr/>
                </a:tc>
                <a:tc hMerge="1">
                  <a:txBody>
                    <a:bodyPr/>
                    <a:lstStyle/>
                    <a:p>
                      <a:endParaRPr lang="ru-RU"/>
                    </a:p>
                  </a:txBody>
                  <a:tcPr/>
                </a:tc>
              </a:tr>
              <a:tr h="200025">
                <a:tc vMerge="1">
                  <a:txBody>
                    <a:bodyPr/>
                    <a:lstStyle/>
                    <a:p>
                      <a:endParaRPr lang="ru-RU"/>
                    </a:p>
                  </a:txBody>
                  <a:tcPr/>
                </a:tc>
                <a:tc>
                  <a:txBody>
                    <a:bodyPr/>
                    <a:lstStyle/>
                    <a:p>
                      <a:pPr algn="r" fontAlgn="b"/>
                      <a:r>
                        <a:rPr lang="ru-RU" sz="1600" u="sng" strike="noStrike" dirty="0">
                          <a:effectLst/>
                        </a:rPr>
                        <a:t>1</a:t>
                      </a:r>
                      <a:endParaRPr lang="ru-RU" sz="1600" b="0" i="0" u="sng" strike="noStrike" dirty="0">
                        <a:solidFill>
                          <a:schemeClr val="tx1"/>
                        </a:solidFill>
                        <a:effectLst/>
                        <a:latin typeface="+mn-lt"/>
                      </a:endParaRPr>
                    </a:p>
                  </a:txBody>
                  <a:tcPr marL="9525" marR="9525" marT="9525" marB="0" anchor="b"/>
                </a:tc>
                <a:tc>
                  <a:txBody>
                    <a:bodyPr/>
                    <a:lstStyle/>
                    <a:p>
                      <a:pPr algn="r" fontAlgn="b"/>
                      <a:r>
                        <a:rPr lang="ru-RU" sz="1600" u="sng" strike="noStrike" dirty="0">
                          <a:effectLst/>
                        </a:rPr>
                        <a:t>2</a:t>
                      </a:r>
                      <a:endParaRPr lang="ru-RU" sz="1600" b="0" i="0" u="sng" strike="noStrike" dirty="0">
                        <a:solidFill>
                          <a:schemeClr val="tx1"/>
                        </a:solidFill>
                        <a:effectLst/>
                        <a:latin typeface="+mn-lt"/>
                      </a:endParaRPr>
                    </a:p>
                  </a:txBody>
                  <a:tcPr marL="9525" marR="9525" marT="9525" marB="0" anchor="b"/>
                </a:tc>
                <a:tc>
                  <a:txBody>
                    <a:bodyPr/>
                    <a:lstStyle/>
                    <a:p>
                      <a:pPr algn="r" fontAlgn="b"/>
                      <a:r>
                        <a:rPr lang="ru-RU" sz="1600" u="sng" strike="noStrike" dirty="0">
                          <a:effectLst/>
                        </a:rPr>
                        <a:t>3</a:t>
                      </a:r>
                      <a:endParaRPr lang="ru-RU" sz="1600" b="0" i="0" u="sng" strike="noStrike" dirty="0">
                        <a:solidFill>
                          <a:schemeClr val="tx1"/>
                        </a:solidFill>
                        <a:effectLst/>
                        <a:latin typeface="+mn-lt"/>
                      </a:endParaRPr>
                    </a:p>
                  </a:txBody>
                  <a:tcPr marL="9525" marR="9525" marT="9525" marB="0" anchor="b"/>
                </a:tc>
              </a:tr>
              <a:tr h="200025">
                <a:tc>
                  <a:txBody>
                    <a:bodyPr/>
                    <a:lstStyle/>
                    <a:p>
                      <a:pPr algn="l" fontAlgn="t"/>
                      <a:r>
                        <a:rPr lang="en-US" sz="1600" u="none" strike="noStrike" dirty="0">
                          <a:effectLst/>
                        </a:rPr>
                        <a:t>TV</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smtClean="0">
                          <a:effectLst/>
                        </a:rPr>
                        <a:t>,660</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a:effectLst/>
                        </a:rPr>
                        <a:t>Police</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,801</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smtClean="0">
                          <a:effectLst/>
                        </a:rPr>
                        <a:t>Courts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,779</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a:effectLst/>
                        </a:rPr>
                        <a:t>Government</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,837</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smtClean="0">
                          <a:effectLst/>
                        </a:rPr>
                        <a:t>Parliament</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,810</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a:effectLst/>
                        </a:rPr>
                        <a:t>President</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,732</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smtClean="0">
                          <a:effectLst/>
                        </a:rPr>
                        <a:t>Deposit Insurance </a:t>
                      </a:r>
                      <a:r>
                        <a:rPr lang="en-US" sz="1600" u="none" strike="noStrike" dirty="0">
                          <a:effectLst/>
                        </a:rPr>
                        <a:t>A</a:t>
                      </a:r>
                      <a:r>
                        <a:rPr lang="en-US" sz="1600" u="none" strike="noStrike" dirty="0" smtClean="0">
                          <a:effectLst/>
                        </a:rPr>
                        <a:t>gency</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,620</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smtClean="0">
                          <a:effectLst/>
                        </a:rPr>
                        <a:t>Non-state-controlled banks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,681</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r>
              <a:tr h="190500">
                <a:tc>
                  <a:txBody>
                    <a:bodyPr/>
                    <a:lstStyle/>
                    <a:p>
                      <a:pPr algn="l" fontAlgn="t"/>
                      <a:r>
                        <a:rPr lang="en-US" sz="1600" u="none" strike="noStrike" dirty="0">
                          <a:effectLst/>
                        </a:rPr>
                        <a:t>I</a:t>
                      </a:r>
                      <a:r>
                        <a:rPr lang="en-US" sz="1600" u="none" strike="noStrike" dirty="0" smtClean="0">
                          <a:effectLst/>
                        </a:rPr>
                        <a:t>nsurance </a:t>
                      </a:r>
                      <a:r>
                        <a:rPr lang="en-US" sz="1600" u="none" strike="noStrike" dirty="0">
                          <a:effectLst/>
                        </a:rPr>
                        <a:t>companies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,684</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r>
              <a:tr h="190500">
                <a:tc>
                  <a:txBody>
                    <a:bodyPr/>
                    <a:lstStyle/>
                    <a:p>
                      <a:pPr algn="l" fontAlgn="t"/>
                      <a:r>
                        <a:rPr lang="en-US" sz="1600" u="none" strike="noStrike" dirty="0" smtClean="0">
                          <a:effectLst/>
                        </a:rPr>
                        <a:t>Mutual </a:t>
                      </a:r>
                      <a:r>
                        <a:rPr lang="en-US" sz="1600" u="none" strike="noStrike" dirty="0">
                          <a:effectLst/>
                        </a:rPr>
                        <a:t>funds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,838</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r>
              <a:tr h="190500">
                <a:tc>
                  <a:txBody>
                    <a:bodyPr/>
                    <a:lstStyle/>
                    <a:p>
                      <a:pPr algn="l" fontAlgn="t"/>
                      <a:r>
                        <a:rPr lang="en-US" sz="1600" u="none" strike="noStrike" dirty="0">
                          <a:effectLst/>
                        </a:rPr>
                        <a:t>C</a:t>
                      </a:r>
                      <a:r>
                        <a:rPr lang="en-US" sz="1600" u="none" strike="noStrike" dirty="0" smtClean="0">
                          <a:effectLst/>
                        </a:rPr>
                        <a:t>redit </a:t>
                      </a:r>
                      <a:r>
                        <a:rPr lang="en-US" sz="1600" u="none" strike="noStrike" dirty="0" err="1">
                          <a:effectLst/>
                        </a:rPr>
                        <a:t>cooperstives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,870</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r>
              <a:tr h="190500">
                <a:tc>
                  <a:txBody>
                    <a:bodyPr/>
                    <a:lstStyle/>
                    <a:p>
                      <a:pPr algn="l" fontAlgn="t"/>
                      <a:r>
                        <a:rPr lang="en-US" sz="1600" u="none" strike="noStrike" dirty="0">
                          <a:effectLst/>
                        </a:rPr>
                        <a:t>P</a:t>
                      </a:r>
                      <a:r>
                        <a:rPr lang="en-US" sz="1600" u="none" strike="noStrike" dirty="0" smtClean="0">
                          <a:effectLst/>
                        </a:rPr>
                        <a:t>rivate </a:t>
                      </a:r>
                      <a:r>
                        <a:rPr lang="en-US" sz="1600" u="none" strike="noStrike" dirty="0">
                          <a:effectLst/>
                        </a:rPr>
                        <a:t>pension funds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,766</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r>
              <a:tr h="249872">
                <a:tc>
                  <a:txBody>
                    <a:bodyPr/>
                    <a:lstStyle/>
                    <a:p>
                      <a:pPr algn="l" fontAlgn="t"/>
                      <a:r>
                        <a:rPr lang="en-US" sz="1600" u="none" strike="noStrike" dirty="0">
                          <a:effectLst/>
                        </a:rPr>
                        <a:t>Central bank</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a:effectLst/>
                        </a:rPr>
                        <a:t> </a:t>
                      </a:r>
                      <a:endParaRPr lang="ru-RU" sz="1600" b="1" i="0" u="none" strike="noStrike">
                        <a:solidFill>
                          <a:schemeClr val="tx1"/>
                        </a:solidFill>
                        <a:effectLst/>
                        <a:latin typeface="+mn-lt"/>
                      </a:endParaRPr>
                    </a:p>
                  </a:txBody>
                  <a:tcPr marL="9525" marR="9525" marT="9525" marB="0"/>
                </a:tc>
                <a:tc>
                  <a:txBody>
                    <a:bodyPr/>
                    <a:lstStyle/>
                    <a:p>
                      <a:pPr algn="r" fontAlgn="t"/>
                      <a:r>
                        <a:rPr lang="ru-RU" sz="1600" b="1" u="none" strike="noStrike" dirty="0">
                          <a:effectLst/>
                        </a:rPr>
                        <a:t>,733</a:t>
                      </a:r>
                      <a:endParaRPr lang="ru-RU" sz="1600" b="1" i="0" u="none" strike="noStrike" dirty="0">
                        <a:solidFill>
                          <a:schemeClr val="tx1"/>
                        </a:solidFill>
                        <a:effectLst/>
                        <a:latin typeface="+mn-lt"/>
                      </a:endParaRPr>
                    </a:p>
                  </a:txBody>
                  <a:tcPr marL="9525" marR="9525" marT="9525" marB="0"/>
                </a:tc>
              </a:tr>
              <a:tr h="249872">
                <a:tc>
                  <a:txBody>
                    <a:bodyPr/>
                    <a:lstStyle/>
                    <a:p>
                      <a:pPr algn="l" fontAlgn="t"/>
                      <a:r>
                        <a:rPr lang="en-US" sz="1600" u="none" strike="noStrike" dirty="0">
                          <a:effectLst/>
                        </a:rPr>
                        <a:t>Federal Financial Markets Service</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,514</a:t>
                      </a:r>
                      <a:endParaRPr lang="ru-RU" sz="1600" b="1" i="0" u="none" strike="noStrike" dirty="0">
                        <a:solidFill>
                          <a:schemeClr val="tx1"/>
                        </a:solidFill>
                        <a:effectLst/>
                        <a:latin typeface="+mn-lt"/>
                      </a:endParaRPr>
                    </a:p>
                  </a:txBody>
                  <a:tcPr marL="9525" marR="9525" marT="9525" marB="0"/>
                </a:tc>
              </a:tr>
              <a:tr h="249872">
                <a:tc>
                  <a:txBody>
                    <a:bodyPr/>
                    <a:lstStyle/>
                    <a:p>
                      <a:pPr algn="l" fontAlgn="t"/>
                      <a:r>
                        <a:rPr lang="en-US" sz="1600" u="none" strike="noStrike" dirty="0">
                          <a:effectLst/>
                        </a:rPr>
                        <a:t>Sberbank</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,841</a:t>
                      </a:r>
                      <a:endParaRPr lang="ru-RU" sz="1600" b="1" i="0" u="none" strike="noStrike" dirty="0">
                        <a:solidFill>
                          <a:schemeClr val="tx1"/>
                        </a:solidFill>
                        <a:effectLst/>
                        <a:latin typeface="+mn-lt"/>
                      </a:endParaRPr>
                    </a:p>
                  </a:txBody>
                  <a:tcPr marL="9525" marR="9525" marT="9525" marB="0"/>
                </a:tc>
              </a:tr>
              <a:tr h="249872">
                <a:tc>
                  <a:txBody>
                    <a:bodyPr/>
                    <a:lstStyle/>
                    <a:p>
                      <a:pPr algn="l" fontAlgn="t"/>
                      <a:r>
                        <a:rPr lang="en-US" sz="1600" u="none" strike="noStrike" dirty="0">
                          <a:effectLst/>
                        </a:rPr>
                        <a:t>O</a:t>
                      </a:r>
                      <a:r>
                        <a:rPr lang="en-US" sz="1600" u="none" strike="noStrike" dirty="0" smtClean="0">
                          <a:effectLst/>
                        </a:rPr>
                        <a:t>ther state-controlled </a:t>
                      </a:r>
                      <a:r>
                        <a:rPr lang="en-US" sz="1600" u="none" strike="noStrike" dirty="0">
                          <a:effectLst/>
                        </a:rPr>
                        <a:t>banks</a:t>
                      </a:r>
                      <a:endParaRPr lang="en-US" sz="1600" b="0"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 </a:t>
                      </a:r>
                      <a:endParaRPr lang="ru-RU" sz="1600" b="1" i="0" u="none" strike="noStrike" dirty="0">
                        <a:solidFill>
                          <a:schemeClr val="tx1"/>
                        </a:solidFill>
                        <a:effectLst/>
                        <a:latin typeface="+mn-lt"/>
                      </a:endParaRPr>
                    </a:p>
                  </a:txBody>
                  <a:tcPr marL="9525" marR="9525" marT="9525" marB="0"/>
                </a:tc>
                <a:tc>
                  <a:txBody>
                    <a:bodyPr/>
                    <a:lstStyle/>
                    <a:p>
                      <a:pPr algn="r" fontAlgn="t"/>
                      <a:endParaRPr lang="ru-RU" sz="1600" b="1" i="0" u="none" strike="noStrike" dirty="0">
                        <a:solidFill>
                          <a:schemeClr val="tx1"/>
                        </a:solidFill>
                        <a:effectLst/>
                        <a:latin typeface="+mn-lt"/>
                      </a:endParaRPr>
                    </a:p>
                  </a:txBody>
                  <a:tcPr marL="9525" marR="9525" marT="9525" marB="0"/>
                </a:tc>
                <a:tc>
                  <a:txBody>
                    <a:bodyPr/>
                    <a:lstStyle/>
                    <a:p>
                      <a:pPr algn="r" fontAlgn="t"/>
                      <a:r>
                        <a:rPr lang="ru-RU" sz="1600" b="1" u="none" strike="noStrike" dirty="0">
                          <a:effectLst/>
                        </a:rPr>
                        <a:t>,694</a:t>
                      </a:r>
                      <a:endParaRPr lang="ru-RU" sz="1600" b="1" i="0" u="none" strike="noStrike" dirty="0">
                        <a:solidFill>
                          <a:schemeClr val="tx1"/>
                        </a:solidFill>
                        <a:effectLst/>
                        <a:latin typeface="+mn-lt"/>
                      </a:endParaRPr>
                    </a:p>
                  </a:txBody>
                  <a:tcPr marL="9525" marR="9525" marT="9525" marB="0"/>
                </a:tc>
              </a:tr>
              <a:tr h="200025">
                <a:tc>
                  <a:txBody>
                    <a:bodyPr/>
                    <a:lstStyle/>
                    <a:p>
                      <a:pPr algn="l" fontAlgn="t"/>
                      <a:r>
                        <a:rPr lang="en-US" sz="1600" u="none" strike="noStrike" dirty="0" smtClean="0">
                          <a:effectLst/>
                        </a:rPr>
                        <a:t>Variation explained</a:t>
                      </a:r>
                      <a:endParaRPr lang="en-US" sz="1600" b="0" i="0" u="none" strike="noStrike" dirty="0">
                        <a:solidFill>
                          <a:schemeClr val="tx1"/>
                        </a:solidFill>
                        <a:effectLst/>
                        <a:latin typeface="+mn-lt"/>
                      </a:endParaRPr>
                    </a:p>
                  </a:txBody>
                  <a:tcPr marL="9525" marR="9525" marT="9525" marB="0"/>
                </a:tc>
                <a:tc>
                  <a:txBody>
                    <a:bodyPr/>
                    <a:lstStyle/>
                    <a:p>
                      <a:pPr algn="l" fontAlgn="t"/>
                      <a:r>
                        <a:rPr kumimoji="0" lang="ru-RU" sz="1600" u="none" strike="noStrike" kern="1200" dirty="0">
                          <a:effectLst/>
                        </a:rPr>
                        <a:t>28%</a:t>
                      </a:r>
                      <a:endParaRPr kumimoji="0" lang="ru-RU" sz="1600" u="none" strike="noStrike" kern="1200" dirty="0">
                        <a:solidFill>
                          <a:schemeClr val="tx1"/>
                        </a:solidFill>
                        <a:effectLst/>
                        <a:latin typeface="+mn-lt"/>
                        <a:ea typeface="+mn-ea"/>
                        <a:cs typeface="+mn-cs"/>
                      </a:endParaRPr>
                    </a:p>
                  </a:txBody>
                  <a:tcPr marL="9525" marR="9525" marT="9525" marB="0"/>
                </a:tc>
                <a:tc>
                  <a:txBody>
                    <a:bodyPr/>
                    <a:lstStyle/>
                    <a:p>
                      <a:pPr algn="l" fontAlgn="t"/>
                      <a:r>
                        <a:rPr kumimoji="0" lang="ru-RU" sz="1600" u="none" strike="noStrike" kern="1200" dirty="0">
                          <a:effectLst/>
                        </a:rPr>
                        <a:t>26%</a:t>
                      </a:r>
                      <a:endParaRPr kumimoji="0" lang="ru-RU" sz="1600" u="none" strike="noStrike" kern="1200" dirty="0">
                        <a:solidFill>
                          <a:schemeClr val="tx1"/>
                        </a:solidFill>
                        <a:effectLst/>
                        <a:latin typeface="+mn-lt"/>
                        <a:ea typeface="+mn-ea"/>
                        <a:cs typeface="+mn-cs"/>
                      </a:endParaRPr>
                    </a:p>
                  </a:txBody>
                  <a:tcPr marL="9525" marR="9525" marT="9525" marB="0"/>
                </a:tc>
                <a:tc>
                  <a:txBody>
                    <a:bodyPr/>
                    <a:lstStyle/>
                    <a:p>
                      <a:pPr algn="r" fontAlgn="b"/>
                      <a:r>
                        <a:rPr kumimoji="0" lang="ru-RU" sz="1600" u="none" strike="noStrike" kern="1200" dirty="0">
                          <a:effectLst/>
                        </a:rPr>
                        <a:t>18%</a:t>
                      </a:r>
                      <a:endParaRPr kumimoji="0" lang="ru-RU" sz="1600" u="none" strike="noStrike" kern="1200" dirty="0">
                        <a:solidFill>
                          <a:schemeClr val="tx1"/>
                        </a:solidFill>
                        <a:effectLst/>
                        <a:latin typeface="+mn-lt"/>
                        <a:ea typeface="+mn-ea"/>
                        <a:cs typeface="+mn-cs"/>
                      </a:endParaRPr>
                    </a:p>
                  </a:txBody>
                  <a:tcPr marL="9525" marR="9525" marT="9525" marB="0" anchor="b"/>
                </a:tc>
              </a:tr>
            </a:tbl>
          </a:graphicData>
        </a:graphic>
      </p:graphicFrame>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7</a:t>
            </a:fld>
            <a:endParaRPr lang="ru-RU"/>
          </a:p>
        </p:txBody>
      </p:sp>
    </p:spTree>
    <p:extLst>
      <p:ext uri="{BB962C8B-B14F-4D97-AF65-F5344CB8AC3E}">
        <p14:creationId xmlns:p14="http://schemas.microsoft.com/office/powerpoint/2010/main" val="717605818"/>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smtClean="0">
                <a:solidFill>
                  <a:srgbClr val="1B3F6B"/>
                </a:solidFill>
              </a:rPr>
              <a:t>Trust in institutions across age groups</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8</a:t>
            </a:fld>
            <a:endParaRPr lang="ru-RU"/>
          </a:p>
        </p:txBody>
      </p:sp>
      <p:sp>
        <p:nvSpPr>
          <p:cNvPr id="3" name="Скругленный прямоугольник 2"/>
          <p:cNvSpPr/>
          <p:nvPr/>
        </p:nvSpPr>
        <p:spPr>
          <a:xfrm>
            <a:off x="899592" y="5589240"/>
            <a:ext cx="7776864"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Younger </a:t>
            </a:r>
            <a:r>
              <a:rPr lang="en-US" dirty="0">
                <a:solidFill>
                  <a:schemeClr val="tx1"/>
                </a:solidFill>
              </a:rPr>
              <a:t>generations </a:t>
            </a:r>
            <a:r>
              <a:rPr lang="en-US" dirty="0" smtClean="0">
                <a:solidFill>
                  <a:schemeClr val="tx1"/>
                </a:solidFill>
              </a:rPr>
              <a:t>have more trust </a:t>
            </a:r>
            <a:r>
              <a:rPr lang="en-US" dirty="0">
                <a:solidFill>
                  <a:schemeClr val="tx1"/>
                </a:solidFill>
              </a:rPr>
              <a:t>in financial market institutions </a:t>
            </a:r>
            <a:endParaRPr lang="ru-RU" dirty="0">
              <a:solidFill>
                <a:schemeClr val="tx1"/>
              </a:solidFill>
            </a:endParaRPr>
          </a:p>
        </p:txBody>
      </p:sp>
      <p:graphicFrame>
        <p:nvGraphicFramePr>
          <p:cNvPr id="12" name="Объект 11"/>
          <p:cNvGraphicFramePr>
            <a:graphicFrameLocks noGrp="1"/>
          </p:cNvGraphicFramePr>
          <p:nvPr>
            <p:ph sz="quarter" idx="1"/>
            <p:extLst>
              <p:ext uri="{D42A27DB-BD31-4B8C-83A1-F6EECF244321}">
                <p14:modId xmlns:p14="http://schemas.microsoft.com/office/powerpoint/2010/main" val="128247407"/>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5819934"/>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b="1" dirty="0">
                <a:solidFill>
                  <a:srgbClr val="1B3F6B"/>
                </a:solidFill>
              </a:rPr>
              <a:t>Trust in institutions across </a:t>
            </a:r>
            <a:r>
              <a:rPr lang="en-US" sz="2400" b="1" dirty="0" smtClean="0">
                <a:solidFill>
                  <a:srgbClr val="1B3F6B"/>
                </a:solidFill>
              </a:rPr>
              <a:t>types of residence</a:t>
            </a:r>
            <a:endParaRPr lang="ru-RU" sz="2400" b="1" dirty="0">
              <a:solidFill>
                <a:srgbClr val="1B3F6B"/>
              </a:solidFill>
            </a:endParaRPr>
          </a:p>
        </p:txBody>
      </p:sp>
      <p:sp>
        <p:nvSpPr>
          <p:cNvPr id="5" name="Номер слайда 4"/>
          <p:cNvSpPr>
            <a:spLocks noGrp="1"/>
          </p:cNvSpPr>
          <p:nvPr>
            <p:ph type="sldNum" sz="quarter" idx="12"/>
          </p:nvPr>
        </p:nvSpPr>
        <p:spPr/>
        <p:txBody>
          <a:bodyPr>
            <a:normAutofit fontScale="85000" lnSpcReduction="20000"/>
          </a:bodyPr>
          <a:lstStyle/>
          <a:p>
            <a:pPr>
              <a:defRPr/>
            </a:pPr>
            <a:fld id="{F5995895-F210-457E-A535-738E797F7BED}" type="slidenum">
              <a:rPr lang="ru-RU" smtClean="0"/>
              <a:pPr>
                <a:defRPr/>
              </a:pPr>
              <a:t>9</a:t>
            </a:fld>
            <a:endParaRPr lang="ru-RU"/>
          </a:p>
        </p:txBody>
      </p:sp>
      <p:sp>
        <p:nvSpPr>
          <p:cNvPr id="3" name="Скругленный прямоугольник 2"/>
          <p:cNvSpPr/>
          <p:nvPr/>
        </p:nvSpPr>
        <p:spPr>
          <a:xfrm>
            <a:off x="971600" y="5805264"/>
            <a:ext cx="7416824" cy="9361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r>
              <a:rPr lang="en-US" dirty="0" smtClean="0">
                <a:solidFill>
                  <a:schemeClr val="tx1"/>
                </a:solidFill>
              </a:rPr>
              <a:t>itizens </a:t>
            </a:r>
            <a:r>
              <a:rPr lang="en-US" dirty="0">
                <a:solidFill>
                  <a:schemeClr val="tx1"/>
                </a:solidFill>
              </a:rPr>
              <a:t>of megalopolises have higher </a:t>
            </a:r>
            <a:r>
              <a:rPr lang="en-US" dirty="0" smtClean="0">
                <a:solidFill>
                  <a:schemeClr val="tx1"/>
                </a:solidFill>
              </a:rPr>
              <a:t>trust in state banks and state regulators of financial markets</a:t>
            </a:r>
            <a:endParaRPr lang="ru-RU" dirty="0">
              <a:solidFill>
                <a:schemeClr val="tx1"/>
              </a:solidFill>
            </a:endParaRPr>
          </a:p>
        </p:txBody>
      </p:sp>
      <p:graphicFrame>
        <p:nvGraphicFramePr>
          <p:cNvPr id="11" name="Объект 10"/>
          <p:cNvGraphicFramePr>
            <a:graphicFrameLocks noGrp="1"/>
          </p:cNvGraphicFramePr>
          <p:nvPr>
            <p:ph sz="quarter" idx="1"/>
            <p:extLst>
              <p:ext uri="{D42A27DB-BD31-4B8C-83A1-F6EECF244321}">
                <p14:modId xmlns:p14="http://schemas.microsoft.com/office/powerpoint/2010/main" val="387089941"/>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4687362"/>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1157</TotalTime>
  <Words>1061</Words>
  <Application>Microsoft Office PowerPoint</Application>
  <PresentationFormat>Экран (4:3)</PresentationFormat>
  <Paragraphs>198</Paragraphs>
  <Slides>19</Slides>
  <Notes>5</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19</vt:i4>
      </vt:variant>
    </vt:vector>
  </HeadingPairs>
  <TitlesOfParts>
    <vt:vector size="29" baseType="lpstr">
      <vt:lpstr>ＭＳ Ｐゴシック</vt:lpstr>
      <vt:lpstr>Arial</vt:lpstr>
      <vt:lpstr>Calibri</vt:lpstr>
      <vt:lpstr>Courier New</vt:lpstr>
      <vt:lpstr>Myriad Pro Semibold</vt:lpstr>
      <vt:lpstr>Times New Roman</vt:lpstr>
      <vt:lpstr>Tw Cen MT</vt:lpstr>
      <vt:lpstr>Wingdings</vt:lpstr>
      <vt:lpstr>Wingdings 2</vt:lpstr>
      <vt:lpstr>Обычная</vt:lpstr>
      <vt:lpstr>Which banks do Russian households (dis-)trust more?  dilyara Ibragimova, olga kuzina, andrei vernikov  (Higher School of Economics, Moscow)  </vt:lpstr>
      <vt:lpstr>Motivation</vt:lpstr>
      <vt:lpstr>Data</vt:lpstr>
      <vt:lpstr>Trust</vt:lpstr>
      <vt:lpstr>Degree of trust of Russian households towards different types of financial intermediaries </vt:lpstr>
      <vt:lpstr>Banking statistics: The market shares of Russian banks  (percent of total household deposits)</vt:lpstr>
      <vt:lpstr>Principal component analysis: Rotated Component Matrix Do you trust or distrust the following institutions (4-fully trust, 3- somewhat trust, 2 - somewhat distrust, 1 - fully distrust)</vt:lpstr>
      <vt:lpstr>Trust in institutions across age groups</vt:lpstr>
      <vt:lpstr>Trust in institutions across types of residence</vt:lpstr>
      <vt:lpstr>Trust in institution across users and non-users of financial services</vt:lpstr>
      <vt:lpstr>Financial literacy index</vt:lpstr>
      <vt:lpstr>Financial literacy as a factor of trust</vt:lpstr>
      <vt:lpstr>Those who knows about deposit insurance are more likely to trust private banks</vt:lpstr>
      <vt:lpstr>Financial capability</vt:lpstr>
      <vt:lpstr>Financial capability</vt:lpstr>
      <vt:lpstr>Components of financial capability</vt:lpstr>
      <vt:lpstr>Average component scores</vt:lpstr>
      <vt:lpstr>Average component scores across groups with trust in different types of banks</vt:lpstr>
      <vt:lpstr>Thank you for your attention! спасибо за внимание !   верников андрей владимирович Ибрагимова диляра ханифовна кузина ольга евгеньевна  национальный исследовательский университет «высшая школа экономики», г.Москва</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конференция на факультете менеджмента НИУ ВШЭ</dc:title>
  <dc:creator>Andrei Vernikov</dc:creator>
  <cp:lastModifiedBy>RePack by Diakov</cp:lastModifiedBy>
  <cp:revision>1064</cp:revision>
  <dcterms:created xsi:type="dcterms:W3CDTF">2008-01-09T18:40:51Z</dcterms:created>
  <dcterms:modified xsi:type="dcterms:W3CDTF">2015-06-19T08:20:50Z</dcterms:modified>
</cp:coreProperties>
</file>