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68" r:id="rId1"/>
  </p:sldMasterIdLst>
  <p:notesMasterIdLst>
    <p:notesMasterId r:id="rId49"/>
  </p:notesMasterIdLst>
  <p:sldIdLst>
    <p:sldId id="256" r:id="rId2"/>
    <p:sldId id="281" r:id="rId3"/>
    <p:sldId id="279" r:id="rId4"/>
    <p:sldId id="278" r:id="rId5"/>
    <p:sldId id="282" r:id="rId6"/>
    <p:sldId id="257" r:id="rId7"/>
    <p:sldId id="271" r:id="rId8"/>
    <p:sldId id="272" r:id="rId9"/>
    <p:sldId id="292" r:id="rId10"/>
    <p:sldId id="283" r:id="rId11"/>
    <p:sldId id="303" r:id="rId12"/>
    <p:sldId id="284" r:id="rId13"/>
    <p:sldId id="300" r:id="rId14"/>
    <p:sldId id="314" r:id="rId15"/>
    <p:sldId id="313" r:id="rId16"/>
    <p:sldId id="258" r:id="rId17"/>
    <p:sldId id="264" r:id="rId18"/>
    <p:sldId id="296" r:id="rId19"/>
    <p:sldId id="310" r:id="rId20"/>
    <p:sldId id="304" r:id="rId21"/>
    <p:sldId id="315" r:id="rId22"/>
    <p:sldId id="316" r:id="rId23"/>
    <p:sldId id="317" r:id="rId24"/>
    <p:sldId id="318" r:id="rId25"/>
    <p:sldId id="294" r:id="rId26"/>
    <p:sldId id="267" r:id="rId27"/>
    <p:sldId id="308" r:id="rId28"/>
    <p:sldId id="260" r:id="rId29"/>
    <p:sldId id="309" r:id="rId30"/>
    <p:sldId id="276" r:id="rId31"/>
    <p:sldId id="277" r:id="rId32"/>
    <p:sldId id="311" r:id="rId33"/>
    <p:sldId id="319" r:id="rId34"/>
    <p:sldId id="320" r:id="rId35"/>
    <p:sldId id="312" r:id="rId36"/>
    <p:sldId id="321" r:id="rId37"/>
    <p:sldId id="285" r:id="rId38"/>
    <p:sldId id="286" r:id="rId39"/>
    <p:sldId id="287" r:id="rId40"/>
    <p:sldId id="288" r:id="rId41"/>
    <p:sldId id="289" r:id="rId42"/>
    <p:sldId id="290" r:id="rId43"/>
    <p:sldId id="301" r:id="rId44"/>
    <p:sldId id="302" r:id="rId45"/>
    <p:sldId id="305" r:id="rId46"/>
    <p:sldId id="291" r:id="rId47"/>
    <p:sldId id="306" r:id="rId48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D1"/>
    <a:srgbClr val="FE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94434" autoAdjust="0"/>
  </p:normalViewPr>
  <p:slideViewPr>
    <p:cSldViewPr>
      <p:cViewPr varScale="1">
        <p:scale>
          <a:sx n="81" d="100"/>
          <a:sy n="81" d="100"/>
        </p:scale>
        <p:origin x="8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achers\Pocty%20podla%20predmeto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achers\Pocty%20podla%20predmeto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83757034406267E-2"/>
          <c:y val="0.10572747666864336"/>
          <c:w val="0.9172742920523782"/>
          <c:h val="0.82044419358232967"/>
        </c:manualLayout>
      </c:layout>
      <c:barChart>
        <c:barDir val="col"/>
        <c:grouping val="clustere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Hárok1!$D$2:$D$49</c:f>
              <c:numCache>
                <c:formatCode>General</c:formatCode>
                <c:ptCount val="48"/>
                <c:pt idx="0">
                  <c:v>48</c:v>
                </c:pt>
                <c:pt idx="1">
                  <c:v>52</c:v>
                </c:pt>
                <c:pt idx="2">
                  <c:v>30</c:v>
                </c:pt>
                <c:pt idx="3">
                  <c:v>84</c:v>
                </c:pt>
                <c:pt idx="4">
                  <c:v>70</c:v>
                </c:pt>
                <c:pt idx="5">
                  <c:v>144</c:v>
                </c:pt>
                <c:pt idx="6">
                  <c:v>168</c:v>
                </c:pt>
                <c:pt idx="7">
                  <c:v>180</c:v>
                </c:pt>
                <c:pt idx="8">
                  <c:v>138</c:v>
                </c:pt>
                <c:pt idx="9">
                  <c:v>158</c:v>
                </c:pt>
                <c:pt idx="10">
                  <c:v>140</c:v>
                </c:pt>
                <c:pt idx="11">
                  <c:v>170</c:v>
                </c:pt>
                <c:pt idx="12">
                  <c:v>136</c:v>
                </c:pt>
                <c:pt idx="13">
                  <c:v>128</c:v>
                </c:pt>
                <c:pt idx="14">
                  <c:v>118</c:v>
                </c:pt>
                <c:pt idx="15">
                  <c:v>137</c:v>
                </c:pt>
                <c:pt idx="16">
                  <c:v>150</c:v>
                </c:pt>
                <c:pt idx="17">
                  <c:v>154</c:v>
                </c:pt>
                <c:pt idx="18">
                  <c:v>152</c:v>
                </c:pt>
                <c:pt idx="19">
                  <c:v>136</c:v>
                </c:pt>
                <c:pt idx="20">
                  <c:v>144</c:v>
                </c:pt>
                <c:pt idx="21">
                  <c:v>144</c:v>
                </c:pt>
                <c:pt idx="22">
                  <c:v>132</c:v>
                </c:pt>
                <c:pt idx="23">
                  <c:v>98</c:v>
                </c:pt>
                <c:pt idx="24">
                  <c:v>110</c:v>
                </c:pt>
                <c:pt idx="25">
                  <c:v>103</c:v>
                </c:pt>
                <c:pt idx="26">
                  <c:v>135</c:v>
                </c:pt>
                <c:pt idx="27">
                  <c:v>144</c:v>
                </c:pt>
                <c:pt idx="28">
                  <c:v>188</c:v>
                </c:pt>
                <c:pt idx="29">
                  <c:v>216</c:v>
                </c:pt>
                <c:pt idx="30">
                  <c:v>194</c:v>
                </c:pt>
                <c:pt idx="31">
                  <c:v>172</c:v>
                </c:pt>
                <c:pt idx="32">
                  <c:v>200</c:v>
                </c:pt>
                <c:pt idx="33">
                  <c:v>186</c:v>
                </c:pt>
                <c:pt idx="34">
                  <c:v>184</c:v>
                </c:pt>
                <c:pt idx="35">
                  <c:v>174</c:v>
                </c:pt>
                <c:pt idx="36">
                  <c:v>210</c:v>
                </c:pt>
                <c:pt idx="37">
                  <c:v>236</c:v>
                </c:pt>
                <c:pt idx="38">
                  <c:v>216</c:v>
                </c:pt>
                <c:pt idx="39">
                  <c:v>182</c:v>
                </c:pt>
                <c:pt idx="40">
                  <c:v>160</c:v>
                </c:pt>
                <c:pt idx="41">
                  <c:v>106</c:v>
                </c:pt>
                <c:pt idx="42">
                  <c:v>158</c:v>
                </c:pt>
                <c:pt idx="43">
                  <c:v>88</c:v>
                </c:pt>
                <c:pt idx="44">
                  <c:v>130</c:v>
                </c:pt>
                <c:pt idx="45">
                  <c:v>216</c:v>
                </c:pt>
                <c:pt idx="46">
                  <c:v>201</c:v>
                </c:pt>
                <c:pt idx="47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09320"/>
        <c:axId val="152801880"/>
      </c:barChart>
      <c:catAx>
        <c:axId val="15280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2801880"/>
        <c:crosses val="autoZero"/>
        <c:auto val="0"/>
        <c:lblAlgn val="ctr"/>
        <c:lblOffset val="100"/>
        <c:tickMarkSkip val="5"/>
        <c:noMultiLvlLbl val="0"/>
      </c:catAx>
      <c:valAx>
        <c:axId val="15280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280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Matematika</c:v>
          </c:tx>
          <c:spPr>
            <a:ln w="4762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Hárok1!$E$2:$E$49</c:f>
              <c:numCache>
                <c:formatCode>General</c:formatCode>
                <c:ptCount val="48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15</c:v>
                </c:pt>
                <c:pt idx="4">
                  <c:v>10</c:v>
                </c:pt>
                <c:pt idx="5">
                  <c:v>37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33</c:v>
                </c:pt>
                <c:pt idx="10">
                  <c:v>41</c:v>
                </c:pt>
                <c:pt idx="11">
                  <c:v>56</c:v>
                </c:pt>
                <c:pt idx="12">
                  <c:v>37</c:v>
                </c:pt>
                <c:pt idx="13">
                  <c:v>32</c:v>
                </c:pt>
                <c:pt idx="14">
                  <c:v>39</c:v>
                </c:pt>
                <c:pt idx="15">
                  <c:v>42</c:v>
                </c:pt>
                <c:pt idx="16">
                  <c:v>58</c:v>
                </c:pt>
                <c:pt idx="17">
                  <c:v>54</c:v>
                </c:pt>
                <c:pt idx="18">
                  <c:v>51</c:v>
                </c:pt>
                <c:pt idx="19">
                  <c:v>52</c:v>
                </c:pt>
                <c:pt idx="20">
                  <c:v>63</c:v>
                </c:pt>
                <c:pt idx="21">
                  <c:v>64</c:v>
                </c:pt>
                <c:pt idx="22">
                  <c:v>52</c:v>
                </c:pt>
                <c:pt idx="23">
                  <c:v>37</c:v>
                </c:pt>
                <c:pt idx="24">
                  <c:v>34</c:v>
                </c:pt>
                <c:pt idx="25">
                  <c:v>44</c:v>
                </c:pt>
                <c:pt idx="26">
                  <c:v>38</c:v>
                </c:pt>
                <c:pt idx="27">
                  <c:v>52</c:v>
                </c:pt>
                <c:pt idx="28">
                  <c:v>75</c:v>
                </c:pt>
                <c:pt idx="29">
                  <c:v>67</c:v>
                </c:pt>
                <c:pt idx="30">
                  <c:v>57</c:v>
                </c:pt>
                <c:pt idx="31">
                  <c:v>58</c:v>
                </c:pt>
                <c:pt idx="32">
                  <c:v>73</c:v>
                </c:pt>
                <c:pt idx="33">
                  <c:v>58</c:v>
                </c:pt>
                <c:pt idx="34">
                  <c:v>65</c:v>
                </c:pt>
                <c:pt idx="35">
                  <c:v>54</c:v>
                </c:pt>
                <c:pt idx="36">
                  <c:v>74</c:v>
                </c:pt>
                <c:pt idx="37">
                  <c:v>84</c:v>
                </c:pt>
                <c:pt idx="38">
                  <c:v>79</c:v>
                </c:pt>
                <c:pt idx="39">
                  <c:v>52</c:v>
                </c:pt>
                <c:pt idx="40">
                  <c:v>48</c:v>
                </c:pt>
                <c:pt idx="41">
                  <c:v>29</c:v>
                </c:pt>
                <c:pt idx="42">
                  <c:v>26</c:v>
                </c:pt>
                <c:pt idx="43">
                  <c:v>16</c:v>
                </c:pt>
                <c:pt idx="44">
                  <c:v>24</c:v>
                </c:pt>
                <c:pt idx="45">
                  <c:v>16</c:v>
                </c:pt>
                <c:pt idx="46">
                  <c:v>13</c:v>
                </c:pt>
                <c:pt idx="47">
                  <c:v>22</c:v>
                </c:pt>
              </c:numCache>
            </c:numRef>
          </c:val>
          <c:smooth val="0"/>
        </c:ser>
        <c:ser>
          <c:idx val="2"/>
          <c:order val="1"/>
          <c:tx>
            <c:v>Informatika</c:v>
          </c:tx>
          <c:spPr>
            <a:ln w="4762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Hárok1!$I$2:$I$49</c:f>
              <c:numCache>
                <c:formatCode>General</c:formatCode>
                <c:ptCount val="48"/>
                <c:pt idx="22">
                  <c:v>9</c:v>
                </c:pt>
                <c:pt idx="23">
                  <c:v>0</c:v>
                </c:pt>
                <c:pt idx="24">
                  <c:v>0</c:v>
                </c:pt>
                <c:pt idx="25">
                  <c:v>7</c:v>
                </c:pt>
                <c:pt idx="26">
                  <c:v>11</c:v>
                </c:pt>
                <c:pt idx="27">
                  <c:v>12</c:v>
                </c:pt>
                <c:pt idx="28">
                  <c:v>20</c:v>
                </c:pt>
                <c:pt idx="29">
                  <c:v>15</c:v>
                </c:pt>
                <c:pt idx="30">
                  <c:v>17</c:v>
                </c:pt>
                <c:pt idx="31">
                  <c:v>17</c:v>
                </c:pt>
                <c:pt idx="32">
                  <c:v>21</c:v>
                </c:pt>
                <c:pt idx="33">
                  <c:v>28</c:v>
                </c:pt>
                <c:pt idx="34">
                  <c:v>23</c:v>
                </c:pt>
                <c:pt idx="35">
                  <c:v>27</c:v>
                </c:pt>
                <c:pt idx="36">
                  <c:v>40</c:v>
                </c:pt>
                <c:pt idx="37">
                  <c:v>43</c:v>
                </c:pt>
                <c:pt idx="38">
                  <c:v>52</c:v>
                </c:pt>
                <c:pt idx="39">
                  <c:v>27</c:v>
                </c:pt>
                <c:pt idx="40">
                  <c:v>27</c:v>
                </c:pt>
                <c:pt idx="41">
                  <c:v>20</c:v>
                </c:pt>
                <c:pt idx="42">
                  <c:v>16</c:v>
                </c:pt>
                <c:pt idx="43">
                  <c:v>9</c:v>
                </c:pt>
                <c:pt idx="44">
                  <c:v>11</c:v>
                </c:pt>
                <c:pt idx="45">
                  <c:v>4</c:v>
                </c:pt>
                <c:pt idx="46">
                  <c:v>3</c:v>
                </c:pt>
                <c:pt idx="47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182960"/>
        <c:axId val="153822552"/>
      </c:lineChart>
      <c:catAx>
        <c:axId val="15418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3822552"/>
        <c:crosses val="autoZero"/>
        <c:auto val="1"/>
        <c:lblAlgn val="ctr"/>
        <c:lblOffset val="100"/>
        <c:noMultiLvlLbl val="0"/>
      </c:catAx>
      <c:valAx>
        <c:axId val="15382255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18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42889924718299"/>
          <c:y val="0.44657215666513245"/>
          <c:w val="0.16820635956870084"/>
          <c:h val="0.16039636468963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15875" cap="flat" cmpd="sng" algn="ctr">
      <a:noFill/>
      <a:prstDash val="solid"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CD6308-747A-46C5-BF4E-C0D11BF92A24}" type="datetimeFigureOut">
              <a:rPr lang="sk-SK" smtClean="0"/>
              <a:t>6. 10. 2015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34F5F8-989E-423F-8430-5025E59EBD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935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F5F8-989E-423F-8430-5025E59EBD6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71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F5F8-989E-423F-8430-5025E59EBD6A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536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92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00811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903840" cy="403244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6546305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336" y="6309320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8344" y="6208776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505" y="2281681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C4EEACD-8E71-433E-9115-E3452068AFE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1.png"/><Relationship Id="rId3" Type="http://schemas.openxmlformats.org/officeDocument/2006/relationships/tags" Target="../tags/tag3.xml"/><Relationship Id="rId21" Type="http://schemas.openxmlformats.org/officeDocument/2006/relationships/image" Target="../media/image2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41.png"/><Relationship Id="rId5" Type="http://schemas.openxmlformats.org/officeDocument/2006/relationships/tags" Target="../tags/tag23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22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8.xml"/><Relationship Id="rId7" Type="http://schemas.openxmlformats.org/officeDocument/2006/relationships/image" Target="../media/image4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0.png"/><Relationship Id="rId5" Type="http://schemas.openxmlformats.org/officeDocument/2006/relationships/tags" Target="../tags/tag30.xml"/><Relationship Id="rId10" Type="http://schemas.openxmlformats.org/officeDocument/2006/relationships/image" Target="../media/image49.png"/><Relationship Id="rId4" Type="http://schemas.openxmlformats.org/officeDocument/2006/relationships/tags" Target="../tags/tag29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33.xml"/><Relationship Id="rId7" Type="http://schemas.openxmlformats.org/officeDocument/2006/relationships/image" Target="../media/image5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5.png"/><Relationship Id="rId5" Type="http://schemas.openxmlformats.org/officeDocument/2006/relationships/tags" Target="../tags/tag35.xml"/><Relationship Id="rId10" Type="http://schemas.openxmlformats.org/officeDocument/2006/relationships/image" Target="../media/image54.png"/><Relationship Id="rId4" Type="http://schemas.openxmlformats.org/officeDocument/2006/relationships/tags" Target="../tags/tag34.xm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8.xml"/><Relationship Id="rId7" Type="http://schemas.openxmlformats.org/officeDocument/2006/relationships/image" Target="../media/image5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0.png"/><Relationship Id="rId5" Type="http://schemas.openxmlformats.org/officeDocument/2006/relationships/tags" Target="../tags/tag40.xml"/><Relationship Id="rId10" Type="http://schemas.openxmlformats.org/officeDocument/2006/relationships/image" Target="../media/image59.png"/><Relationship Id="rId4" Type="http://schemas.openxmlformats.org/officeDocument/2006/relationships/tags" Target="../tags/tag39.xml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64.png"/><Relationship Id="rId5" Type="http://schemas.openxmlformats.org/officeDocument/2006/relationships/tags" Target="../tags/tag45.xml"/><Relationship Id="rId10" Type="http://schemas.openxmlformats.org/officeDocument/2006/relationships/image" Target="../media/image63.png"/><Relationship Id="rId4" Type="http://schemas.openxmlformats.org/officeDocument/2006/relationships/tags" Target="../tags/tag44.xml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64.png"/><Relationship Id="rId5" Type="http://schemas.openxmlformats.org/officeDocument/2006/relationships/tags" Target="../tags/tag51.xml"/><Relationship Id="rId10" Type="http://schemas.openxmlformats.org/officeDocument/2006/relationships/image" Target="../media/image63.png"/><Relationship Id="rId4" Type="http://schemas.openxmlformats.org/officeDocument/2006/relationships/tags" Target="../tags/tag50.xml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5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6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63.png"/><Relationship Id="rId5" Type="http://schemas.openxmlformats.org/officeDocument/2006/relationships/tags" Target="../tags/tag57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56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64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tags" Target="../tags/tag61.xml"/><Relationship Id="rId16" Type="http://schemas.openxmlformats.org/officeDocument/2006/relationships/image" Target="../media/image6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62.png"/><Relationship Id="rId5" Type="http://schemas.openxmlformats.org/officeDocument/2006/relationships/tags" Target="../tags/tag64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38.png"/><Relationship Id="rId3" Type="http://schemas.openxmlformats.org/officeDocument/2006/relationships/tags" Target="../tags/tag70.xml"/><Relationship Id="rId21" Type="http://schemas.openxmlformats.org/officeDocument/2006/relationships/image" Target="../media/image26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37.png"/><Relationship Id="rId33" Type="http://schemas.openxmlformats.org/officeDocument/2006/relationships/image" Target="../media/image69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image" Target="../media/image25.png"/><Relationship Id="rId29" Type="http://schemas.openxmlformats.org/officeDocument/2006/relationships/image" Target="../media/image32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28.png"/><Relationship Id="rId28" Type="http://schemas.openxmlformats.org/officeDocument/2006/relationships/image" Target="../media/image31.png"/><Relationship Id="rId10" Type="http://schemas.openxmlformats.org/officeDocument/2006/relationships/tags" Target="../tags/tag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4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image" Target="../media/image30.png"/><Relationship Id="rId26" Type="http://schemas.openxmlformats.org/officeDocument/2006/relationships/image" Target="../media/image75.png"/><Relationship Id="rId3" Type="http://schemas.openxmlformats.org/officeDocument/2006/relationships/tags" Target="../tags/tag88.xml"/><Relationship Id="rId21" Type="http://schemas.openxmlformats.org/officeDocument/2006/relationships/image" Target="../media/image34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2" Type="http://schemas.openxmlformats.org/officeDocument/2006/relationships/tags" Target="../tags/tag87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3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73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tags" Target="../tags/tag95.xml"/><Relationship Id="rId19" Type="http://schemas.openxmlformats.org/officeDocument/2006/relationships/image" Target="../media/image32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73.png"/><Relationship Id="rId3" Type="http://schemas.openxmlformats.org/officeDocument/2006/relationships/tags" Target="../tags/tag103.xml"/><Relationship Id="rId21" Type="http://schemas.openxmlformats.org/officeDocument/2006/relationships/image" Target="../media/image32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72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image" Target="../media/image30.png"/><Relationship Id="rId29" Type="http://schemas.openxmlformats.org/officeDocument/2006/relationships/image" Target="../media/image76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image" Target="../media/image34.png"/><Relationship Id="rId28" Type="http://schemas.openxmlformats.org/officeDocument/2006/relationships/image" Target="../media/image75.png"/><Relationship Id="rId10" Type="http://schemas.openxmlformats.org/officeDocument/2006/relationships/tags" Target="../tags/tag110.xml"/><Relationship Id="rId19" Type="http://schemas.openxmlformats.org/officeDocument/2006/relationships/image" Target="../media/image70.png"/><Relationship Id="rId31" Type="http://schemas.openxmlformats.org/officeDocument/2006/relationships/image" Target="../media/image77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image" Target="../media/image33.png"/><Relationship Id="rId27" Type="http://schemas.openxmlformats.org/officeDocument/2006/relationships/image" Target="../media/image74.png"/><Relationship Id="rId30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120.xml"/><Relationship Id="rId7" Type="http://schemas.openxmlformats.org/officeDocument/2006/relationships/image" Target="../media/image8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4.png"/><Relationship Id="rId5" Type="http://schemas.openxmlformats.org/officeDocument/2006/relationships/tags" Target="../tags/tag122.xml"/><Relationship Id="rId10" Type="http://schemas.openxmlformats.org/officeDocument/2006/relationships/image" Target="../media/image83.png"/><Relationship Id="rId4" Type="http://schemas.openxmlformats.org/officeDocument/2006/relationships/tags" Target="../tags/tag121.xml"/><Relationship Id="rId9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25.xml"/><Relationship Id="rId7" Type="http://schemas.openxmlformats.org/officeDocument/2006/relationships/image" Target="../media/image85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9.png"/><Relationship Id="rId5" Type="http://schemas.openxmlformats.org/officeDocument/2006/relationships/tags" Target="../tags/tag127.xml"/><Relationship Id="rId10" Type="http://schemas.openxmlformats.org/officeDocument/2006/relationships/image" Target="../media/image88.png"/><Relationship Id="rId4" Type="http://schemas.openxmlformats.org/officeDocument/2006/relationships/tags" Target="../tags/tag126.xml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tags" Target="../tags/tag130.xml"/><Relationship Id="rId21" Type="http://schemas.openxmlformats.org/officeDocument/2006/relationships/image" Target="../media/image98.png"/><Relationship Id="rId7" Type="http://schemas.openxmlformats.org/officeDocument/2006/relationships/tags" Target="../tags/tag13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94.png"/><Relationship Id="rId2" Type="http://schemas.openxmlformats.org/officeDocument/2006/relationships/tags" Target="../tags/tag129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tags" Target="../tags/tag137.xml"/><Relationship Id="rId19" Type="http://schemas.openxmlformats.org/officeDocument/2006/relationships/image" Target="../media/image9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103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107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06.png"/><Relationship Id="rId5" Type="http://schemas.openxmlformats.org/officeDocument/2006/relationships/tags" Target="../tags/tag146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145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tags" Target="../tags/tag150.xml"/><Relationship Id="rId16" Type="http://schemas.openxmlformats.org/officeDocument/2006/relationships/image" Target="../media/image116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11.png"/><Relationship Id="rId5" Type="http://schemas.openxmlformats.org/officeDocument/2006/relationships/tags" Target="../tags/tag153.xml"/><Relationship Id="rId15" Type="http://schemas.openxmlformats.org/officeDocument/2006/relationships/image" Target="../media/image11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9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113.png"/><Relationship Id="rId18" Type="http://schemas.openxmlformats.org/officeDocument/2006/relationships/image" Target="../media/image121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112.png"/><Relationship Id="rId17" Type="http://schemas.openxmlformats.org/officeDocument/2006/relationships/image" Target="../media/image120.png"/><Relationship Id="rId2" Type="http://schemas.openxmlformats.org/officeDocument/2006/relationships/tags" Target="../tags/tag159.xml"/><Relationship Id="rId16" Type="http://schemas.openxmlformats.org/officeDocument/2006/relationships/image" Target="../media/image119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111.png"/><Relationship Id="rId5" Type="http://schemas.openxmlformats.org/officeDocument/2006/relationships/tags" Target="../tags/tag162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2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image" Target="../media/image1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4.png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126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125.png"/><Relationship Id="rId5" Type="http://schemas.openxmlformats.org/officeDocument/2006/relationships/tags" Target="../tags/tag171.xml"/><Relationship Id="rId1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tags" Target="../tags/tag170.xml"/><Relationship Id="rId9" Type="http://schemas.openxmlformats.org/officeDocument/2006/relationships/image" Target="../media/image123.png"/><Relationship Id="rId14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image" Target="../media/image125.png"/><Relationship Id="rId18" Type="http://schemas.openxmlformats.org/officeDocument/2006/relationships/image" Target="../media/image127.png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12" Type="http://schemas.openxmlformats.org/officeDocument/2006/relationships/image" Target="../media/image124.png"/><Relationship Id="rId17" Type="http://schemas.openxmlformats.org/officeDocument/2006/relationships/image" Target="../media/image120.png"/><Relationship Id="rId2" Type="http://schemas.openxmlformats.org/officeDocument/2006/relationships/tags" Target="../tags/tag175.xml"/><Relationship Id="rId16" Type="http://schemas.openxmlformats.org/officeDocument/2006/relationships/image" Target="../media/image117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123.png"/><Relationship Id="rId5" Type="http://schemas.openxmlformats.org/officeDocument/2006/relationships/tags" Target="../tags/tag178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2.pn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130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30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28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30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199.xml"/><Relationship Id="rId7" Type="http://schemas.openxmlformats.org/officeDocument/2006/relationships/image" Target="../media/image134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3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0.xml"/><Relationship Id="rId9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203.xml"/><Relationship Id="rId7" Type="http://schemas.openxmlformats.org/officeDocument/2006/relationships/image" Target="../media/image138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4.xml"/><Relationship Id="rId9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2.png"/><Relationship Id="rId3" Type="http://schemas.openxmlformats.org/officeDocument/2006/relationships/tags" Target="../tags/tag207.xml"/><Relationship Id="rId21" Type="http://schemas.openxmlformats.org/officeDocument/2006/relationships/image" Target="../media/image145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image" Target="../media/image144.png"/><Relationship Id="rId25" Type="http://schemas.openxmlformats.org/officeDocument/2006/relationships/image" Target="../media/image114.png"/><Relationship Id="rId2" Type="http://schemas.openxmlformats.org/officeDocument/2006/relationships/tags" Target="../tags/tag206.xml"/><Relationship Id="rId16" Type="http://schemas.openxmlformats.org/officeDocument/2006/relationships/image" Target="../media/image143.png"/><Relationship Id="rId20" Type="http://schemas.openxmlformats.org/officeDocument/2006/relationships/image" Target="../media/image34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image" Target="../media/image148.png"/><Relationship Id="rId5" Type="http://schemas.openxmlformats.org/officeDocument/2006/relationships/tags" Target="../tags/tag209.xml"/><Relationship Id="rId15" Type="http://schemas.openxmlformats.org/officeDocument/2006/relationships/image" Target="../media/image142.png"/><Relationship Id="rId23" Type="http://schemas.openxmlformats.org/officeDocument/2006/relationships/image" Target="../media/image147.png"/><Relationship Id="rId10" Type="http://schemas.openxmlformats.org/officeDocument/2006/relationships/tags" Target="../tags/tag214.xml"/><Relationship Id="rId19" Type="http://schemas.openxmlformats.org/officeDocument/2006/relationships/image" Target="../media/image33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41.png"/><Relationship Id="rId22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4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153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../media/image152.png"/><Relationship Id="rId5" Type="http://schemas.openxmlformats.org/officeDocument/2006/relationships/tags" Target="../tags/tag222.xml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tags" Target="../tags/tag221.xml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5.xml"/><Relationship Id="rId4" Type="http://schemas.openxmlformats.org/officeDocument/2006/relationships/image" Target="../media/image15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000"/>
              <a:t>The Teachers Assignment </a:t>
            </a:r>
            <a:r>
              <a:rPr lang="sk-SK" sz="4000" smtClean="0"/>
              <a:t>Problem</a:t>
            </a:r>
            <a:endParaRPr lang="sk-SK" sz="4000" b="1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000" smtClean="0"/>
              <a:t>Katarína  Cechlárová </a:t>
            </a:r>
          </a:p>
          <a:p>
            <a:r>
              <a:rPr lang="sk-SK" sz="2000" smtClean="0"/>
              <a:t>P. J. Šafárik University, Košice, Slovakia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5698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en-US" smtClean="0"/>
              <a:t>Not so successful </a:t>
            </a:r>
            <a:r>
              <a:rPr lang="sk-SK" smtClean="0"/>
              <a:t>stories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42259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10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6202834" cy="47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en-US"/>
              <a:t>Not so successful</a:t>
            </a:r>
            <a:r>
              <a:rPr lang="sk-SK" smtClean="0"/>
              <a:t> stories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0447"/>
            <a:ext cx="7560840" cy="4415785"/>
          </a:xfrm>
          <a:prstGeom prst="rect">
            <a:avLst/>
          </a:prstGeo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11</a:t>
            </a:fld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475656" y="3881069"/>
            <a:ext cx="4104456" cy="916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6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611557" y="1412776"/>
            <a:ext cx="8172691" cy="4415794"/>
            <a:chOff x="611557" y="1412776"/>
            <a:chExt cx="8172691" cy="4415794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59" y="1412776"/>
              <a:ext cx="8141677" cy="1668725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57" y="3068960"/>
              <a:ext cx="8172691" cy="2759610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en-US"/>
              <a:t>Not so successful </a:t>
            </a:r>
            <a:r>
              <a:rPr lang="sk-SK" smtClean="0"/>
              <a:t>stories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699792" y="5033197"/>
            <a:ext cx="6084456" cy="9160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2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en-US"/>
              <a:t>Our task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10575"/>
            <a:ext cx="8424936" cy="2838505"/>
          </a:xfrm>
        </p:spPr>
        <p:txBody>
          <a:bodyPr>
            <a:normAutofit lnSpcReduction="10000"/>
          </a:bodyPr>
          <a:lstStyle/>
          <a:p>
            <a:r>
              <a:rPr lang="en-US" sz="2000" smtClean="0"/>
              <a:t>Create a mathematical model of the teachers assignment problem</a:t>
            </a:r>
          </a:p>
          <a:p>
            <a:r>
              <a:rPr lang="en-US" sz="2000" smtClean="0"/>
              <a:t>Study its structural and algorithmic properties</a:t>
            </a:r>
          </a:p>
          <a:p>
            <a:r>
              <a:rPr lang="en-US" sz="2000" smtClean="0"/>
              <a:t>Create a user-friendly computer program for every-day use</a:t>
            </a:r>
          </a:p>
          <a:p>
            <a:r>
              <a:rPr lang="en-US" sz="2000" smtClean="0"/>
              <a:t>My friends and colleagues involved in the research:</a:t>
            </a:r>
          </a:p>
          <a:p>
            <a:pPr lvl="1"/>
            <a:r>
              <a:rPr lang="en-US" sz="2000" smtClean="0"/>
              <a:t>Tam</a:t>
            </a:r>
            <a:r>
              <a:rPr lang="sk-SK" sz="2000" smtClean="0"/>
              <a:t>ás Fleiner, Budapest</a:t>
            </a:r>
          </a:p>
          <a:p>
            <a:pPr lvl="1"/>
            <a:r>
              <a:rPr lang="sk-SK" sz="2000" smtClean="0"/>
              <a:t>David Manlove, Ian McBride, Glasgow</a:t>
            </a:r>
            <a:endParaRPr lang="en-US" sz="2000" smtClean="0"/>
          </a:p>
          <a:p>
            <a:pPr lvl="1"/>
            <a:r>
              <a:rPr lang="sk-SK" sz="2000" smtClean="0"/>
              <a:t>Pavlos Eirinakis, </a:t>
            </a:r>
            <a:r>
              <a:rPr lang="en-US" sz="2000" smtClean="0"/>
              <a:t>Y</a:t>
            </a:r>
            <a:r>
              <a:rPr lang="sk-SK" sz="2000" smtClean="0"/>
              <a:t>iannis</a:t>
            </a:r>
            <a:r>
              <a:rPr lang="en-US" sz="2000" smtClean="0"/>
              <a:t> Mourtos, Dimitris Magos, Athens</a:t>
            </a:r>
          </a:p>
          <a:p>
            <a:pPr lvl="1"/>
            <a:r>
              <a:rPr lang="en-US" sz="2000" smtClean="0"/>
              <a:t>Eva Oce</a:t>
            </a:r>
            <a:r>
              <a:rPr lang="sk-SK" sz="2000" smtClean="0"/>
              <a:t>ľáková-Potpinková, Silvia Bodnárová, Michal Barančík</a:t>
            </a:r>
            <a:r>
              <a:rPr lang="en-US" sz="2000" smtClean="0"/>
              <a:t> - Ko</a:t>
            </a:r>
            <a:r>
              <a:rPr lang="sk-SK" sz="2000" smtClean="0"/>
              <a:t>šice</a:t>
            </a:r>
            <a:r>
              <a:rPr lang="en-US" smtClean="0"/>
              <a:t> 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13</a:t>
            </a:fld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11560" y="5733256"/>
            <a:ext cx="77048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We also want to thank to COST action IC 1205</a:t>
            </a:r>
            <a:endParaRPr lang="sk-SK"/>
          </a:p>
        </p:txBody>
      </p:sp>
      <p:grpSp>
        <p:nvGrpSpPr>
          <p:cNvPr id="14" name="Skupina 13"/>
          <p:cNvGrpSpPr/>
          <p:nvPr/>
        </p:nvGrpSpPr>
        <p:grpSpPr>
          <a:xfrm>
            <a:off x="251520" y="4221088"/>
            <a:ext cx="8677005" cy="1261959"/>
            <a:chOff x="251520" y="4221088"/>
            <a:chExt cx="8677005" cy="1261959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5550" y="4221088"/>
              <a:ext cx="3007066" cy="1243760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4221088"/>
              <a:ext cx="1142744" cy="1243760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6632" y="4221089"/>
              <a:ext cx="939730" cy="1243760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6752" y="4260008"/>
              <a:ext cx="886262" cy="1208539"/>
            </a:xfrm>
            <a:prstGeom prst="rect">
              <a:avLst/>
            </a:prstGeom>
          </p:spPr>
        </p:pic>
        <p:pic>
          <p:nvPicPr>
            <p:cNvPr id="11" name="Obrázok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2960" y="4260008"/>
              <a:ext cx="930470" cy="1204840"/>
            </a:xfrm>
            <a:prstGeom prst="rect">
              <a:avLst/>
            </a:prstGeom>
          </p:spPr>
        </p:pic>
        <p:pic>
          <p:nvPicPr>
            <p:cNvPr id="13" name="Obrázo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776" y="4245506"/>
              <a:ext cx="1060749" cy="1237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6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Outline of the talk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28800"/>
            <a:ext cx="7903840" cy="4392488"/>
          </a:xfrm>
        </p:spPr>
        <p:txBody>
          <a:bodyPr/>
          <a:lstStyle/>
          <a:p>
            <a:r>
              <a:rPr lang="sk-SK" b="1" smtClean="0"/>
              <a:t>Maximi</a:t>
            </a:r>
            <a:r>
              <a:rPr lang="en-US" b="1" smtClean="0"/>
              <a:t>z</a:t>
            </a:r>
            <a:r>
              <a:rPr lang="sk-SK" b="1" smtClean="0"/>
              <a:t>ing</a:t>
            </a:r>
            <a:r>
              <a:rPr lang="en-US" b="1" smtClean="0"/>
              <a:t> the number of assigned trainee teachers:</a:t>
            </a:r>
          </a:p>
          <a:p>
            <a:pPr lvl="1"/>
            <a:r>
              <a:rPr lang="en-US" smtClean="0"/>
              <a:t>placement A and placement B</a:t>
            </a:r>
          </a:p>
          <a:p>
            <a:pPr lvl="1"/>
            <a:r>
              <a:rPr lang="en-US" smtClean="0"/>
              <a:t>combinatorial representation and complexity results</a:t>
            </a:r>
          </a:p>
          <a:p>
            <a:pPr lvl="1"/>
            <a:r>
              <a:rPr lang="en-US" smtClean="0"/>
              <a:t>results of ILP implementation</a:t>
            </a:r>
          </a:p>
          <a:p>
            <a:pPr lvl="1"/>
            <a:r>
              <a:rPr lang="en-US" smtClean="0"/>
              <a:t>approximation algorithms</a:t>
            </a:r>
          </a:p>
          <a:p>
            <a:r>
              <a:rPr lang="en-US" b="1" smtClean="0"/>
              <a:t>Two sided preferences - stability</a:t>
            </a:r>
          </a:p>
          <a:p>
            <a:pPr lvl="1"/>
            <a:r>
              <a:rPr lang="en-US" smtClean="0"/>
              <a:t>suitable stability notion</a:t>
            </a:r>
          </a:p>
          <a:p>
            <a:pPr lvl="1"/>
            <a:r>
              <a:rPr lang="en-US" smtClean="0"/>
              <a:t>complexity results</a:t>
            </a:r>
            <a:endParaRPr lang="en-US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9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008112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talk is based on publications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320480"/>
          </a:xfrm>
        </p:spPr>
        <p:txBody>
          <a:bodyPr>
            <a:normAutofit/>
          </a:bodyPr>
          <a:lstStyle/>
          <a:p>
            <a:r>
              <a:rPr lang="sk-SK" smtClean="0"/>
              <a:t>K</a:t>
            </a:r>
            <a:r>
              <a:rPr lang="en-US" smtClean="0"/>
              <a:t>.</a:t>
            </a:r>
            <a:r>
              <a:rPr lang="sk-SK" smtClean="0"/>
              <a:t> Cechlárová,  T. Fleiner, D. Manlove,  I. McBride, E. Potpinková: </a:t>
            </a:r>
            <a:r>
              <a:rPr lang="en-US" b="1" smtClean="0"/>
              <a:t>Modelling practical placement of trainee teachers</a:t>
            </a:r>
            <a:r>
              <a:rPr lang="sk-SK" b="1" smtClean="0"/>
              <a:t> to schools</a:t>
            </a:r>
            <a:r>
              <a:rPr lang="sk-SK" smtClean="0"/>
              <a:t>, </a:t>
            </a:r>
            <a:r>
              <a:rPr lang="en-US"/>
              <a:t>Central European Journal of Operations </a:t>
            </a:r>
            <a:r>
              <a:rPr lang="en-US" smtClean="0"/>
              <a:t>Research</a:t>
            </a:r>
            <a:r>
              <a:rPr lang="sk-SK" smtClean="0"/>
              <a:t> </a:t>
            </a:r>
            <a:r>
              <a:rPr lang="en-US" smtClean="0"/>
              <a:t>23</a:t>
            </a:r>
            <a:r>
              <a:rPr lang="sk-SK" smtClean="0"/>
              <a:t>(</a:t>
            </a:r>
            <a:r>
              <a:rPr lang="en-US" smtClean="0"/>
              <a:t>3</a:t>
            </a:r>
            <a:r>
              <a:rPr lang="sk-SK" smtClean="0"/>
              <a:t>), </a:t>
            </a:r>
            <a:r>
              <a:rPr lang="en-US" smtClean="0"/>
              <a:t>547-562</a:t>
            </a:r>
            <a:r>
              <a:rPr lang="sk-SK" smtClean="0"/>
              <a:t>,</a:t>
            </a:r>
            <a:r>
              <a:rPr lang="sk-SK"/>
              <a:t> </a:t>
            </a:r>
            <a:r>
              <a:rPr lang="en-US" smtClean="0"/>
              <a:t>2015</a:t>
            </a:r>
            <a:r>
              <a:rPr lang="sk-SK" smtClean="0"/>
              <a:t>.</a:t>
            </a:r>
          </a:p>
          <a:p>
            <a:r>
              <a:rPr lang="sk-SK" smtClean="0"/>
              <a:t>K</a:t>
            </a:r>
            <a:r>
              <a:rPr lang="en-US" smtClean="0"/>
              <a:t>.</a:t>
            </a:r>
            <a:r>
              <a:rPr lang="sk-SK"/>
              <a:t> Cechlárová, </a:t>
            </a:r>
            <a:r>
              <a:rPr lang="sk-SK" smtClean="0"/>
              <a:t>P. </a:t>
            </a:r>
            <a:r>
              <a:rPr lang="sk-SK"/>
              <a:t>Eirinakis,</a:t>
            </a:r>
            <a:r>
              <a:rPr lang="sk-SK" smtClean="0"/>
              <a:t> </a:t>
            </a:r>
            <a:r>
              <a:rPr lang="sk-SK"/>
              <a:t>T. Fleiner, </a:t>
            </a:r>
            <a:r>
              <a:rPr lang="sk-SK" smtClean="0"/>
              <a:t>D. Magos, I. Mourtos, E. Oceľáková: </a:t>
            </a:r>
            <a:r>
              <a:rPr lang="sk-SK" b="1" smtClean="0"/>
              <a:t>Approximation </a:t>
            </a:r>
            <a:r>
              <a:rPr lang="sk-SK" b="1"/>
              <a:t>Algorithms for the Teachers </a:t>
            </a:r>
            <a:r>
              <a:rPr lang="sk-SK" b="1" smtClean="0"/>
              <a:t>A ssignment Problem</a:t>
            </a:r>
            <a:r>
              <a:rPr lang="sk-SK" smtClean="0"/>
              <a:t>,  Proc. </a:t>
            </a:r>
            <a:r>
              <a:rPr lang="en-US" smtClean="0"/>
              <a:t> 13th Int</a:t>
            </a:r>
            <a:r>
              <a:rPr lang="sk-SK" smtClean="0"/>
              <a:t>. </a:t>
            </a:r>
            <a:r>
              <a:rPr lang="en-US" smtClean="0"/>
              <a:t>Symposium on </a:t>
            </a:r>
            <a:r>
              <a:rPr lang="sk-SK" smtClean="0"/>
              <a:t>O</a:t>
            </a:r>
            <a:r>
              <a:rPr lang="en-US" smtClean="0"/>
              <a:t>perational Research in</a:t>
            </a:r>
            <a:r>
              <a:rPr lang="sk-SK" smtClean="0"/>
              <a:t> Slovenia, 479-484, 2015.</a:t>
            </a:r>
          </a:p>
          <a:p>
            <a:r>
              <a:rPr lang="sk-SK" smtClean="0"/>
              <a:t>K</a:t>
            </a:r>
            <a:r>
              <a:rPr lang="en-US"/>
              <a:t>.</a:t>
            </a:r>
            <a:r>
              <a:rPr lang="sk-SK"/>
              <a:t> Cechlárová,  T. Fleiner, D. Manlove,  I. </a:t>
            </a:r>
            <a:r>
              <a:rPr lang="sk-SK" smtClean="0"/>
              <a:t>McBride: </a:t>
            </a:r>
            <a:r>
              <a:rPr lang="sk-SK" b="1"/>
              <a:t>Stable matchings of teachers to </a:t>
            </a:r>
            <a:r>
              <a:rPr lang="sk-SK" b="1" smtClean="0"/>
              <a:t>schools</a:t>
            </a:r>
            <a:r>
              <a:rPr lang="sk-SK" smtClean="0"/>
              <a:t>,  </a:t>
            </a:r>
            <a:r>
              <a:rPr lang="sk-SK" smtClean="0"/>
              <a:t>arXiv:1501.05547</a:t>
            </a:r>
            <a:endParaRPr lang="sk-SK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</a:t>
            </a:r>
            <a:r>
              <a:rPr lang="sk-SK" smtClean="0"/>
              <a:t>l model: TAP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94810" cy="2533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2" y="4509120"/>
            <a:ext cx="5061585" cy="26479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" y="4797152"/>
            <a:ext cx="3203864" cy="12850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" y="2209577"/>
            <a:ext cx="4436745" cy="23241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" y="3140968"/>
            <a:ext cx="3063586" cy="1285009"/>
          </a:xfrm>
          <a:prstGeom prst="rect">
            <a:avLst/>
          </a:prstGeom>
        </p:spPr>
      </p:pic>
      <p:grpSp>
        <p:nvGrpSpPr>
          <p:cNvPr id="55" name="Skupina 54"/>
          <p:cNvGrpSpPr/>
          <p:nvPr/>
        </p:nvGrpSpPr>
        <p:grpSpPr>
          <a:xfrm>
            <a:off x="6012160" y="2204864"/>
            <a:ext cx="2520280" cy="3888432"/>
            <a:chOff x="6012160" y="2204864"/>
            <a:chExt cx="2520280" cy="3888432"/>
          </a:xfrm>
        </p:grpSpPr>
        <p:sp>
          <p:nvSpPr>
            <p:cNvPr id="15" name="Obdĺžnik 14"/>
            <p:cNvSpPr/>
            <p:nvPr/>
          </p:nvSpPr>
          <p:spPr>
            <a:xfrm>
              <a:off x="6012160" y="2204864"/>
              <a:ext cx="2520280" cy="18925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6012160" y="4200703"/>
              <a:ext cx="2520280" cy="18925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Obrázok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880" y="3829662"/>
              <a:ext cx="253556" cy="200310"/>
            </a:xfrm>
            <a:prstGeom prst="rect">
              <a:avLst/>
            </a:prstGeom>
          </p:spPr>
        </p:pic>
        <p:pic>
          <p:nvPicPr>
            <p:cNvPr id="19" name="Obrázok 1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805" y="5823385"/>
              <a:ext cx="237421" cy="182100"/>
            </a:xfrm>
            <a:prstGeom prst="rect">
              <a:avLst/>
            </a:prstGeom>
          </p:spPr>
        </p:pic>
        <p:sp>
          <p:nvSpPr>
            <p:cNvPr id="20" name="Ovál 19"/>
            <p:cNvSpPr/>
            <p:nvPr/>
          </p:nvSpPr>
          <p:spPr>
            <a:xfrm>
              <a:off x="6228184" y="2348880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vál 20"/>
            <p:cNvSpPr/>
            <p:nvPr/>
          </p:nvSpPr>
          <p:spPr>
            <a:xfrm>
              <a:off x="6228184" y="321297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vál 21"/>
            <p:cNvSpPr/>
            <p:nvPr/>
          </p:nvSpPr>
          <p:spPr>
            <a:xfrm>
              <a:off x="7380312" y="321297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vál 22"/>
            <p:cNvSpPr/>
            <p:nvPr/>
          </p:nvSpPr>
          <p:spPr>
            <a:xfrm>
              <a:off x="7380312" y="2348880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vál 23"/>
            <p:cNvSpPr/>
            <p:nvPr/>
          </p:nvSpPr>
          <p:spPr>
            <a:xfrm>
              <a:off x="6228184" y="429309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Ovál 24"/>
            <p:cNvSpPr/>
            <p:nvPr/>
          </p:nvSpPr>
          <p:spPr>
            <a:xfrm>
              <a:off x="6228184" y="5157192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7380312" y="5157192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Ovál 26"/>
            <p:cNvSpPr/>
            <p:nvPr/>
          </p:nvSpPr>
          <p:spPr>
            <a:xfrm>
              <a:off x="7380312" y="429309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Ovál 27"/>
            <p:cNvSpPr/>
            <p:nvPr/>
          </p:nvSpPr>
          <p:spPr>
            <a:xfrm>
              <a:off x="6388968" y="2857576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Ovál 28"/>
            <p:cNvSpPr/>
            <p:nvPr/>
          </p:nvSpPr>
          <p:spPr>
            <a:xfrm>
              <a:off x="6697369" y="2836995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0" name="Ovál 29"/>
            <p:cNvSpPr/>
            <p:nvPr/>
          </p:nvSpPr>
          <p:spPr>
            <a:xfrm>
              <a:off x="7956376" y="350100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Ovál 30"/>
            <p:cNvSpPr/>
            <p:nvPr/>
          </p:nvSpPr>
          <p:spPr>
            <a:xfrm>
              <a:off x="7866366" y="373569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Ovál 31"/>
            <p:cNvSpPr/>
            <p:nvPr/>
          </p:nvSpPr>
          <p:spPr>
            <a:xfrm>
              <a:off x="7609656" y="381377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Ovál 32"/>
            <p:cNvSpPr/>
            <p:nvPr/>
          </p:nvSpPr>
          <p:spPr>
            <a:xfrm>
              <a:off x="7429636" y="362575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4" name="Ovál 33"/>
            <p:cNvSpPr/>
            <p:nvPr/>
          </p:nvSpPr>
          <p:spPr>
            <a:xfrm>
              <a:off x="7902370" y="281403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5" name="Ovál 34"/>
            <p:cNvSpPr/>
            <p:nvPr/>
          </p:nvSpPr>
          <p:spPr>
            <a:xfrm>
              <a:off x="7686346" y="2951330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6" name="Ovál 35"/>
            <p:cNvSpPr/>
            <p:nvPr/>
          </p:nvSpPr>
          <p:spPr>
            <a:xfrm>
              <a:off x="7448618" y="281240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Ovál 36"/>
            <p:cNvSpPr/>
            <p:nvPr/>
          </p:nvSpPr>
          <p:spPr>
            <a:xfrm>
              <a:off x="6577626" y="3757201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Ovál 37"/>
            <p:cNvSpPr/>
            <p:nvPr/>
          </p:nvSpPr>
          <p:spPr>
            <a:xfrm>
              <a:off x="6661787" y="4719526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9" name="Ovál 38"/>
            <p:cNvSpPr/>
            <p:nvPr/>
          </p:nvSpPr>
          <p:spPr>
            <a:xfrm>
              <a:off x="6389022" y="471822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0" name="Ovál 39"/>
            <p:cNvSpPr/>
            <p:nvPr/>
          </p:nvSpPr>
          <p:spPr>
            <a:xfrm>
              <a:off x="7812360" y="566124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Ovál 40"/>
            <p:cNvSpPr/>
            <p:nvPr/>
          </p:nvSpPr>
          <p:spPr>
            <a:xfrm>
              <a:off x="7560332" y="5649431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2" name="Ovál 41"/>
            <p:cNvSpPr/>
            <p:nvPr/>
          </p:nvSpPr>
          <p:spPr>
            <a:xfrm>
              <a:off x="6568988" y="564943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44" name="Obrázok 4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098" y="2526286"/>
              <a:ext cx="308877" cy="212065"/>
            </a:xfrm>
            <a:prstGeom prst="rect">
              <a:avLst/>
            </a:prstGeom>
          </p:spPr>
        </p:pic>
        <p:pic>
          <p:nvPicPr>
            <p:cNvPr id="45" name="Obrázok 4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4441071"/>
              <a:ext cx="308877" cy="212065"/>
            </a:xfrm>
            <a:prstGeom prst="rect">
              <a:avLst/>
            </a:prstGeom>
          </p:spPr>
        </p:pic>
        <p:pic>
          <p:nvPicPr>
            <p:cNvPr id="47" name="Obrázok 4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635" y="2498921"/>
              <a:ext cx="218980" cy="209760"/>
            </a:xfrm>
            <a:prstGeom prst="rect">
              <a:avLst/>
            </a:prstGeom>
          </p:spPr>
        </p:pic>
        <p:pic>
          <p:nvPicPr>
            <p:cNvPr id="48" name="Obrázok 4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893" y="4443376"/>
              <a:ext cx="218980" cy="209760"/>
            </a:xfrm>
            <a:prstGeom prst="rect">
              <a:avLst/>
            </a:prstGeom>
          </p:spPr>
        </p:pic>
        <p:pic>
          <p:nvPicPr>
            <p:cNvPr id="50" name="Obrázok 4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27" y="3360021"/>
              <a:ext cx="142913" cy="209760"/>
            </a:xfrm>
            <a:prstGeom prst="rect">
              <a:avLst/>
            </a:prstGeom>
          </p:spPr>
        </p:pic>
        <p:pic>
          <p:nvPicPr>
            <p:cNvPr id="51" name="Obrázok 5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07472"/>
              <a:ext cx="142913" cy="209760"/>
            </a:xfrm>
            <a:prstGeom prst="rect">
              <a:avLst/>
            </a:prstGeom>
          </p:spPr>
        </p:pic>
        <p:pic>
          <p:nvPicPr>
            <p:cNvPr id="53" name="Obrázok 5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399" y="3386988"/>
              <a:ext cx="243414" cy="233272"/>
            </a:xfrm>
            <a:prstGeom prst="rect">
              <a:avLst/>
            </a:prstGeom>
          </p:spPr>
        </p:pic>
        <p:pic>
          <p:nvPicPr>
            <p:cNvPr id="54" name="Obrázok 5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277" y="5283960"/>
              <a:ext cx="243414" cy="233272"/>
            </a:xfrm>
            <a:prstGeom prst="rect">
              <a:avLst/>
            </a:prstGeom>
          </p:spPr>
        </p:pic>
      </p:grpSp>
      <p:pic>
        <p:nvPicPr>
          <p:cNvPr id="43" name="Obrázok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1" y="1464401"/>
            <a:ext cx="2021205" cy="539115"/>
          </a:xfrm>
          <a:prstGeom prst="rect">
            <a:avLst/>
          </a:prstGeom>
        </p:spPr>
      </p:pic>
      <p:grpSp>
        <p:nvGrpSpPr>
          <p:cNvPr id="70" name="Skupina 69"/>
          <p:cNvGrpSpPr/>
          <p:nvPr/>
        </p:nvGrpSpPr>
        <p:grpSpPr>
          <a:xfrm>
            <a:off x="5868144" y="2744924"/>
            <a:ext cx="2727932" cy="2241685"/>
            <a:chOff x="5868144" y="2744924"/>
            <a:chExt cx="2727932" cy="2241685"/>
          </a:xfrm>
        </p:grpSpPr>
        <p:sp>
          <p:nvSpPr>
            <p:cNvPr id="60" name="5-cípa hviezda 59"/>
            <p:cNvSpPr/>
            <p:nvPr/>
          </p:nvSpPr>
          <p:spPr>
            <a:xfrm>
              <a:off x="7833574" y="2772907"/>
              <a:ext cx="340804" cy="267556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1" name="5-cípa hviezda 60"/>
            <p:cNvSpPr/>
            <p:nvPr/>
          </p:nvSpPr>
          <p:spPr>
            <a:xfrm>
              <a:off x="6308630" y="4668165"/>
              <a:ext cx="340804" cy="267556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BlokTextu 64"/>
            <p:cNvSpPr txBox="1"/>
            <p:nvPr/>
          </p:nvSpPr>
          <p:spPr>
            <a:xfrm>
              <a:off x="5868144" y="4617277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1</a:t>
              </a:r>
              <a:endParaRPr lang="sk-SK" i="1" baseline="-25000"/>
            </a:p>
          </p:txBody>
        </p:sp>
        <p:sp>
          <p:nvSpPr>
            <p:cNvPr id="66" name="BlokTextu 65"/>
            <p:cNvSpPr txBox="1"/>
            <p:nvPr/>
          </p:nvSpPr>
          <p:spPr>
            <a:xfrm>
              <a:off x="8174378" y="2744924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1</a:t>
              </a:r>
              <a:endParaRPr lang="sk-SK" i="1" baseline="-25000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5979435" y="3604563"/>
            <a:ext cx="2542655" cy="2265623"/>
            <a:chOff x="5979435" y="3604563"/>
            <a:chExt cx="2542655" cy="2265623"/>
          </a:xfrm>
        </p:grpSpPr>
        <p:sp>
          <p:nvSpPr>
            <p:cNvPr id="62" name="5-cípa hviezda 61"/>
            <p:cNvSpPr/>
            <p:nvPr/>
          </p:nvSpPr>
          <p:spPr>
            <a:xfrm>
              <a:off x="7758471" y="5602630"/>
              <a:ext cx="340804" cy="26755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4" name="5-cípa hviezda 63"/>
            <p:cNvSpPr/>
            <p:nvPr/>
          </p:nvSpPr>
          <p:spPr>
            <a:xfrm>
              <a:off x="6476866" y="3717032"/>
              <a:ext cx="340804" cy="267556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8" name="BlokTextu 67"/>
            <p:cNvSpPr txBox="1"/>
            <p:nvPr/>
          </p:nvSpPr>
          <p:spPr>
            <a:xfrm>
              <a:off x="5979435" y="3604563"/>
              <a:ext cx="42169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</a:t>
              </a:r>
              <a:r>
                <a:rPr lang="en-US" baseline="-25000"/>
                <a:t>2</a:t>
              </a:r>
              <a:endParaRPr lang="sk-SK" baseline="-25000"/>
            </a:p>
          </p:txBody>
        </p:sp>
        <p:sp>
          <p:nvSpPr>
            <p:cNvPr id="69" name="BlokTextu 68"/>
            <p:cNvSpPr txBox="1"/>
            <p:nvPr/>
          </p:nvSpPr>
          <p:spPr>
            <a:xfrm>
              <a:off x="8100392" y="5332566"/>
              <a:ext cx="42169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2</a:t>
              </a:r>
              <a:endParaRPr lang="sk-SK" i="1" baseline="-25000"/>
            </a:p>
          </p:txBody>
        </p:sp>
      </p:grp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16</a:t>
            </a:fld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6784"/>
            <a:ext cx="4937760" cy="255270"/>
          </a:xfrm>
          <a:prstGeom prst="rect">
            <a:avLst/>
          </a:prstGeom>
        </p:spPr>
      </p:pic>
      <p:pic>
        <p:nvPicPr>
          <p:cNvPr id="49" name="Obrázok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2548518"/>
            <a:ext cx="4194810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217" y="557416"/>
            <a:ext cx="8042397" cy="567328"/>
          </a:xfrm>
        </p:spPr>
        <p:txBody>
          <a:bodyPr>
            <a:normAutofit fontScale="90000"/>
          </a:bodyPr>
          <a:lstStyle/>
          <a:p>
            <a:r>
              <a:rPr lang="en-US" smtClean="0"/>
              <a:t>Separated subjects </a:t>
            </a:r>
            <a:r>
              <a:rPr lang="en-US" sz="3600" smtClean="0"/>
              <a:t>–  network flows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7502" y="6266271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17</a:t>
            </a:fld>
            <a:endParaRPr lang="sk-SK"/>
          </a:p>
        </p:txBody>
      </p:sp>
      <p:pic>
        <p:nvPicPr>
          <p:cNvPr id="58" name="Obrázok 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804"/>
            <a:ext cx="5063836" cy="23206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7398327" cy="24418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520786" cy="21301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51" y="2276872"/>
            <a:ext cx="3458441" cy="240723"/>
          </a:xfrm>
          <a:prstGeom prst="rect">
            <a:avLst/>
          </a:prstGeom>
        </p:spPr>
      </p:pic>
      <p:pic>
        <p:nvPicPr>
          <p:cNvPr id="47" name="Obrázok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2852305" cy="240723"/>
          </a:xfrm>
          <a:prstGeom prst="rect">
            <a:avLst/>
          </a:prstGeom>
        </p:spPr>
      </p:pic>
      <p:pic>
        <p:nvPicPr>
          <p:cNvPr id="54" name="Obrázok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3" y="2996952"/>
            <a:ext cx="1988127" cy="240723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683568" y="2996952"/>
            <a:ext cx="7173582" cy="2592288"/>
            <a:chOff x="683568" y="3212976"/>
            <a:chExt cx="7173582" cy="2592288"/>
          </a:xfrm>
        </p:grpSpPr>
        <p:sp>
          <p:nvSpPr>
            <p:cNvPr id="18" name="Ovál 17"/>
            <p:cNvSpPr/>
            <p:nvPr/>
          </p:nvSpPr>
          <p:spPr>
            <a:xfrm>
              <a:off x="2050043" y="4338719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2023598" y="4310732"/>
              <a:ext cx="421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endParaRPr lang="sk-SK" i="1" baseline="-25000"/>
            </a:p>
          </p:txBody>
        </p:sp>
        <p:sp>
          <p:nvSpPr>
            <p:cNvPr id="20" name="Ovál 19"/>
            <p:cNvSpPr/>
            <p:nvPr/>
          </p:nvSpPr>
          <p:spPr>
            <a:xfrm>
              <a:off x="3593757" y="3789040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3593757" y="3789040"/>
              <a:ext cx="421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sk-SK" i="1" baseline="-25000" smtClean="0"/>
                <a:t>F</a:t>
              </a:r>
              <a:endParaRPr lang="sk-SK" i="1" baseline="-25000"/>
            </a:p>
          </p:txBody>
        </p:sp>
        <p:sp>
          <p:nvSpPr>
            <p:cNvPr id="22" name="Ovál 21"/>
            <p:cNvSpPr/>
            <p:nvPr/>
          </p:nvSpPr>
          <p:spPr>
            <a:xfrm>
              <a:off x="3593757" y="4725144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3495835" y="4738498"/>
              <a:ext cx="5559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sk-SK" i="1" baseline="-25000" smtClean="0"/>
                <a:t>M</a:t>
              </a:r>
              <a:endParaRPr lang="sk-SK" i="1" baseline="-25000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683568" y="4365104"/>
              <a:ext cx="421698" cy="432048"/>
              <a:chOff x="3635896" y="3284984"/>
              <a:chExt cx="421698" cy="432048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3635896" y="3284984"/>
                <a:ext cx="415796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BlokTextu 25"/>
              <p:cNvSpPr txBox="1"/>
              <p:nvPr/>
            </p:nvSpPr>
            <p:spPr>
              <a:xfrm>
                <a:off x="3635896" y="3284984"/>
                <a:ext cx="421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i="1" smtClean="0"/>
                  <a:t>r</a:t>
                </a:r>
                <a:endParaRPr lang="sk-SK" i="1" baseline="-25000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7435452" y="4256916"/>
              <a:ext cx="421698" cy="432048"/>
              <a:chOff x="8542790" y="3284984"/>
              <a:chExt cx="421698" cy="432048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8542790" y="3284984"/>
                <a:ext cx="415796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BlokTextu 28"/>
              <p:cNvSpPr txBox="1"/>
              <p:nvPr/>
            </p:nvSpPr>
            <p:spPr>
              <a:xfrm>
                <a:off x="8542790" y="3284984"/>
                <a:ext cx="421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i="1" smtClean="0"/>
                  <a:t>t</a:t>
                </a:r>
                <a:endParaRPr lang="sk-SK" i="1" baseline="-25000"/>
              </a:p>
            </p:txBody>
          </p:sp>
        </p:grpSp>
        <p:cxnSp>
          <p:nvCxnSpPr>
            <p:cNvPr id="30" name="Rovná spojovacia šípka 29"/>
            <p:cNvCxnSpPr/>
            <p:nvPr/>
          </p:nvCxnSpPr>
          <p:spPr>
            <a:xfrm>
              <a:off x="1099364" y="4699192"/>
              <a:ext cx="857796" cy="16151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ovacia šípka 30"/>
            <p:cNvCxnSpPr>
              <a:stCxn id="25" idx="7"/>
            </p:cNvCxnSpPr>
            <p:nvPr/>
          </p:nvCxnSpPr>
          <p:spPr>
            <a:xfrm flipV="1">
              <a:off x="1038472" y="3672285"/>
              <a:ext cx="1202590" cy="75609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ovacia šípka 31"/>
            <p:cNvCxnSpPr>
              <a:endCxn id="18" idx="2"/>
            </p:cNvCxnSpPr>
            <p:nvPr/>
          </p:nvCxnSpPr>
          <p:spPr>
            <a:xfrm flipV="1">
              <a:off x="1068918" y="4554743"/>
              <a:ext cx="981125" cy="830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ovná spojovacia šípka 32"/>
            <p:cNvCxnSpPr>
              <a:stCxn id="25" idx="5"/>
            </p:cNvCxnSpPr>
            <p:nvPr/>
          </p:nvCxnSpPr>
          <p:spPr>
            <a:xfrm>
              <a:off x="1038472" y="4733880"/>
              <a:ext cx="1138597" cy="60150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BlokTextu 33"/>
            <p:cNvSpPr txBox="1"/>
            <p:nvPr/>
          </p:nvSpPr>
          <p:spPr>
            <a:xfrm>
              <a:off x="1459515" y="4221088"/>
              <a:ext cx="2961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2</a:t>
              </a:r>
              <a:endParaRPr lang="sk-SK"/>
            </a:p>
          </p:txBody>
        </p:sp>
        <p:cxnSp>
          <p:nvCxnSpPr>
            <p:cNvPr id="35" name="Rovná spojovacia šípka 34"/>
            <p:cNvCxnSpPr/>
            <p:nvPr/>
          </p:nvCxnSpPr>
          <p:spPr>
            <a:xfrm flipV="1">
              <a:off x="1010672" y="4071138"/>
              <a:ext cx="1064462" cy="4110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BlokTextu 35"/>
            <p:cNvSpPr txBox="1"/>
            <p:nvPr/>
          </p:nvSpPr>
          <p:spPr>
            <a:xfrm>
              <a:off x="2755593" y="3946809"/>
              <a:ext cx="36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1</a:t>
              </a:r>
              <a:endParaRPr lang="sk-SK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6012697" y="3333895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r>
                <a:rPr lang="sk-SK" smtClean="0"/>
                <a:t>c</a:t>
              </a:r>
              <a:r>
                <a:rPr lang="sk-SK" baseline="-25000" smtClean="0"/>
                <a:t>F</a:t>
              </a:r>
              <a:r>
                <a:rPr lang="en-US" smtClean="0"/>
                <a:t>(s</a:t>
              </a:r>
              <a:r>
                <a:rPr lang="en-US" baseline="-25000" smtClean="0"/>
                <a:t>1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38" name="Ovál 37"/>
            <p:cNvSpPr/>
            <p:nvPr/>
          </p:nvSpPr>
          <p:spPr>
            <a:xfrm>
              <a:off x="5060519" y="3212976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9" name="BlokTextu 38"/>
            <p:cNvSpPr txBox="1"/>
            <p:nvPr/>
          </p:nvSpPr>
          <p:spPr>
            <a:xfrm>
              <a:off x="5060519" y="3212976"/>
              <a:ext cx="45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s</a:t>
              </a:r>
              <a:r>
                <a:rPr lang="en-US" i="1" baseline="-25000" smtClean="0"/>
                <a:t>1</a:t>
              </a:r>
              <a:r>
                <a:rPr lang="sk-SK" i="1" baseline="-25000" smtClean="0"/>
                <a:t>F</a:t>
              </a:r>
              <a:endParaRPr lang="sk-SK" i="1" baseline="-25000"/>
            </a:p>
          </p:txBody>
        </p:sp>
        <p:sp>
          <p:nvSpPr>
            <p:cNvPr id="40" name="Ovál 39"/>
            <p:cNvSpPr/>
            <p:nvPr/>
          </p:nvSpPr>
          <p:spPr>
            <a:xfrm>
              <a:off x="5060519" y="3901731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BlokTextu 40"/>
            <p:cNvSpPr txBox="1"/>
            <p:nvPr/>
          </p:nvSpPr>
          <p:spPr>
            <a:xfrm>
              <a:off x="5014509" y="3861048"/>
              <a:ext cx="549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s</a:t>
              </a:r>
              <a:r>
                <a:rPr lang="en-US" i="1" baseline="-25000" smtClean="0"/>
                <a:t>1</a:t>
              </a:r>
              <a:r>
                <a:rPr lang="sk-SK" i="1" baseline="-25000" smtClean="0"/>
                <a:t>M</a:t>
              </a:r>
              <a:endParaRPr lang="sk-SK" i="1" baseline="-25000"/>
            </a:p>
          </p:txBody>
        </p:sp>
        <p:sp>
          <p:nvSpPr>
            <p:cNvPr id="42" name="Ovál 41"/>
            <p:cNvSpPr/>
            <p:nvPr/>
          </p:nvSpPr>
          <p:spPr>
            <a:xfrm>
              <a:off x="5060519" y="4684461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3" name="Ovál 42"/>
            <p:cNvSpPr/>
            <p:nvPr/>
          </p:nvSpPr>
          <p:spPr>
            <a:xfrm>
              <a:off x="5060519" y="5373216"/>
              <a:ext cx="415796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4" name="BlokTextu 43"/>
            <p:cNvSpPr txBox="1"/>
            <p:nvPr/>
          </p:nvSpPr>
          <p:spPr>
            <a:xfrm>
              <a:off x="5014509" y="5386570"/>
              <a:ext cx="5494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s</a:t>
              </a:r>
              <a:r>
                <a:rPr lang="en-US" i="1" baseline="-25000" smtClean="0"/>
                <a:t>2</a:t>
              </a:r>
              <a:r>
                <a:rPr lang="sk-SK" i="1" baseline="-25000" smtClean="0"/>
                <a:t>M</a:t>
              </a:r>
              <a:endParaRPr lang="sk-SK" i="1" baseline="-25000"/>
            </a:p>
          </p:txBody>
        </p:sp>
        <p:sp>
          <p:nvSpPr>
            <p:cNvPr id="45" name="BlokTextu 44"/>
            <p:cNvSpPr txBox="1"/>
            <p:nvPr/>
          </p:nvSpPr>
          <p:spPr>
            <a:xfrm>
              <a:off x="5078693" y="4662155"/>
              <a:ext cx="4580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s</a:t>
              </a:r>
              <a:r>
                <a:rPr lang="en-US" i="1" baseline="-25000" smtClean="0"/>
                <a:t>2</a:t>
              </a:r>
              <a:r>
                <a:rPr lang="sk-SK" i="1" baseline="-25000" smtClean="0"/>
                <a:t>F</a:t>
              </a:r>
              <a:endParaRPr lang="sk-SK" i="1" baseline="-25000"/>
            </a:p>
          </p:txBody>
        </p:sp>
        <p:cxnSp>
          <p:nvCxnSpPr>
            <p:cNvPr id="46" name="Rovná spojovacia šípka 45"/>
            <p:cNvCxnSpPr/>
            <p:nvPr/>
          </p:nvCxnSpPr>
          <p:spPr>
            <a:xfrm flipV="1">
              <a:off x="2531607" y="4018910"/>
              <a:ext cx="1064462" cy="41105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ovná spojovacia šípka 47"/>
            <p:cNvCxnSpPr>
              <a:endCxn id="22" idx="2"/>
            </p:cNvCxnSpPr>
            <p:nvPr/>
          </p:nvCxnSpPr>
          <p:spPr>
            <a:xfrm>
              <a:off x="2515220" y="4611282"/>
              <a:ext cx="1078537" cy="32988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BlokTextu 48"/>
            <p:cNvSpPr txBox="1"/>
            <p:nvPr/>
          </p:nvSpPr>
          <p:spPr>
            <a:xfrm>
              <a:off x="2855626" y="4859868"/>
              <a:ext cx="36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1</a:t>
              </a:r>
              <a:endParaRPr lang="sk-SK"/>
            </a:p>
          </p:txBody>
        </p:sp>
        <p:cxnSp>
          <p:nvCxnSpPr>
            <p:cNvPr id="50" name="Rovná spojovacia šípka 49"/>
            <p:cNvCxnSpPr>
              <a:endCxn id="28" idx="1"/>
            </p:cNvCxnSpPr>
            <p:nvPr/>
          </p:nvCxnSpPr>
          <p:spPr>
            <a:xfrm>
              <a:off x="5508641" y="3439634"/>
              <a:ext cx="1987703" cy="880554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ovná spojovacia šípka 50"/>
            <p:cNvCxnSpPr>
              <a:endCxn id="28" idx="3"/>
            </p:cNvCxnSpPr>
            <p:nvPr/>
          </p:nvCxnSpPr>
          <p:spPr>
            <a:xfrm flipV="1">
              <a:off x="5508641" y="4625692"/>
              <a:ext cx="1987703" cy="939699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ovná spojovacia šípka 51"/>
            <p:cNvCxnSpPr>
              <a:endCxn id="29" idx="1"/>
            </p:cNvCxnSpPr>
            <p:nvPr/>
          </p:nvCxnSpPr>
          <p:spPr>
            <a:xfrm>
              <a:off x="5479077" y="4066439"/>
              <a:ext cx="1956375" cy="375143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ovná spojovacia šípka 52"/>
            <p:cNvCxnSpPr/>
            <p:nvPr/>
          </p:nvCxnSpPr>
          <p:spPr>
            <a:xfrm flipV="1">
              <a:off x="5480889" y="4576895"/>
              <a:ext cx="1970734" cy="33379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BlokTextu 55"/>
            <p:cNvSpPr txBox="1"/>
            <p:nvPr/>
          </p:nvSpPr>
          <p:spPr>
            <a:xfrm>
              <a:off x="5630717" y="4455501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r>
                <a:rPr lang="sk-SK" smtClean="0"/>
                <a:t>c</a:t>
              </a:r>
              <a:r>
                <a:rPr lang="sk-SK" baseline="-25000" smtClean="0"/>
                <a:t>F</a:t>
              </a:r>
              <a:r>
                <a:rPr lang="en-US" smtClean="0"/>
                <a:t>(s</a:t>
              </a:r>
              <a:r>
                <a:rPr lang="en-US" baseline="-25000" smtClean="0"/>
                <a:t>2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57" name="BlokTextu 56"/>
            <p:cNvSpPr txBox="1"/>
            <p:nvPr/>
          </p:nvSpPr>
          <p:spPr>
            <a:xfrm>
              <a:off x="5714050" y="3853823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r>
                <a:rPr lang="sk-SK" smtClean="0"/>
                <a:t>c</a:t>
              </a:r>
              <a:r>
                <a:rPr lang="en-US" baseline="-25000" smtClean="0"/>
                <a:t>M</a:t>
              </a:r>
              <a:r>
                <a:rPr lang="en-US" smtClean="0"/>
                <a:t>(s</a:t>
              </a:r>
              <a:r>
                <a:rPr lang="en-US" baseline="-25000" smtClean="0"/>
                <a:t>1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60" name="BlokTextu 59"/>
            <p:cNvSpPr txBox="1"/>
            <p:nvPr/>
          </p:nvSpPr>
          <p:spPr>
            <a:xfrm>
              <a:off x="5599213" y="4972526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2</a:t>
              </a:r>
              <a:r>
                <a:rPr lang="sk-SK" smtClean="0"/>
                <a:t>c</a:t>
              </a:r>
              <a:r>
                <a:rPr lang="en-US" baseline="-25000" smtClean="0"/>
                <a:t>M</a:t>
              </a:r>
              <a:r>
                <a:rPr lang="en-US" smtClean="0"/>
                <a:t>(s</a:t>
              </a:r>
              <a:r>
                <a:rPr lang="en-US" baseline="-25000" smtClean="0"/>
                <a:t>2</a:t>
              </a:r>
              <a:r>
                <a:rPr lang="en-US" smtClean="0"/>
                <a:t>)</a:t>
              </a:r>
              <a:endParaRPr lang="sk-SK"/>
            </a:p>
          </p:txBody>
        </p:sp>
        <p:cxnSp>
          <p:nvCxnSpPr>
            <p:cNvPr id="61" name="Rovná spojovacia šípka 60"/>
            <p:cNvCxnSpPr/>
            <p:nvPr/>
          </p:nvCxnSpPr>
          <p:spPr>
            <a:xfrm flipV="1">
              <a:off x="4047781" y="3540969"/>
              <a:ext cx="1030912" cy="370576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ovná spojovacia šípka 61"/>
            <p:cNvCxnSpPr>
              <a:endCxn id="42" idx="2"/>
            </p:cNvCxnSpPr>
            <p:nvPr/>
          </p:nvCxnSpPr>
          <p:spPr>
            <a:xfrm>
              <a:off x="3979894" y="4117756"/>
              <a:ext cx="1080625" cy="782729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ovná spojovacia šípka 62"/>
            <p:cNvCxnSpPr>
              <a:endCxn id="40" idx="3"/>
            </p:cNvCxnSpPr>
            <p:nvPr/>
          </p:nvCxnSpPr>
          <p:spPr>
            <a:xfrm flipV="1">
              <a:off x="4035743" y="4270507"/>
              <a:ext cx="1085668" cy="53100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ovná spojovacia šípka 63"/>
            <p:cNvCxnSpPr>
              <a:endCxn id="44" idx="1"/>
            </p:cNvCxnSpPr>
            <p:nvPr/>
          </p:nvCxnSpPr>
          <p:spPr>
            <a:xfrm>
              <a:off x="3982618" y="5046358"/>
              <a:ext cx="1031891" cy="52487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BlokTextu 64"/>
            <p:cNvSpPr txBox="1"/>
            <p:nvPr/>
          </p:nvSpPr>
          <p:spPr>
            <a:xfrm>
              <a:off x="4421398" y="3389419"/>
              <a:ext cx="365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1</a:t>
              </a:r>
              <a:endParaRPr lang="sk-SK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1101968" y="3228041"/>
            <a:ext cx="6427426" cy="1123415"/>
            <a:chOff x="1101968" y="3444065"/>
            <a:chExt cx="6427426" cy="1123415"/>
          </a:xfrm>
        </p:grpSpPr>
        <p:cxnSp>
          <p:nvCxnSpPr>
            <p:cNvPr id="66" name="Rovná spojovacia šípka 65"/>
            <p:cNvCxnSpPr/>
            <p:nvPr/>
          </p:nvCxnSpPr>
          <p:spPr>
            <a:xfrm flipV="1">
              <a:off x="1101968" y="4559174"/>
              <a:ext cx="981125" cy="830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ovacia šípka 66"/>
            <p:cNvCxnSpPr/>
            <p:nvPr/>
          </p:nvCxnSpPr>
          <p:spPr>
            <a:xfrm flipV="1">
              <a:off x="2564657" y="4023341"/>
              <a:ext cx="1064462" cy="411055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ovná spojovacia šípka 67"/>
            <p:cNvCxnSpPr/>
            <p:nvPr/>
          </p:nvCxnSpPr>
          <p:spPr>
            <a:xfrm>
              <a:off x="5541691" y="3444065"/>
              <a:ext cx="1987703" cy="880554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ovacia šípka 68"/>
            <p:cNvCxnSpPr/>
            <p:nvPr/>
          </p:nvCxnSpPr>
          <p:spPr>
            <a:xfrm flipV="1">
              <a:off x="4080831" y="3545400"/>
              <a:ext cx="1030912" cy="37057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Skupina 7"/>
          <p:cNvGrpSpPr/>
          <p:nvPr/>
        </p:nvGrpSpPr>
        <p:grpSpPr>
          <a:xfrm>
            <a:off x="2497416" y="4392400"/>
            <a:ext cx="4981124" cy="959954"/>
            <a:chOff x="2497416" y="4608424"/>
            <a:chExt cx="4981124" cy="959954"/>
          </a:xfrm>
        </p:grpSpPr>
        <p:cxnSp>
          <p:nvCxnSpPr>
            <p:cNvPr id="70" name="Rovná spojovacia šípka 69"/>
            <p:cNvCxnSpPr/>
            <p:nvPr/>
          </p:nvCxnSpPr>
          <p:spPr>
            <a:xfrm>
              <a:off x="2497416" y="4608424"/>
              <a:ext cx="1078537" cy="32988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ovná spojovacia šípka 70"/>
            <p:cNvCxnSpPr/>
            <p:nvPr/>
          </p:nvCxnSpPr>
          <p:spPr>
            <a:xfrm flipV="1">
              <a:off x="5490837" y="4622834"/>
              <a:ext cx="1987703" cy="939699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ovná spojovacia šípka 71"/>
            <p:cNvCxnSpPr/>
            <p:nvPr/>
          </p:nvCxnSpPr>
          <p:spPr>
            <a:xfrm>
              <a:off x="3964814" y="5043500"/>
              <a:ext cx="1031891" cy="52487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310654" y="5661248"/>
            <a:ext cx="8008415" cy="456604"/>
            <a:chOff x="310654" y="5661248"/>
            <a:chExt cx="8008415" cy="456604"/>
          </a:xfrm>
        </p:grpSpPr>
        <p:pic>
          <p:nvPicPr>
            <p:cNvPr id="11" name="Obrázok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33" y="5805264"/>
              <a:ext cx="7791975" cy="237625"/>
            </a:xfrm>
            <a:prstGeom prst="rect">
              <a:avLst/>
            </a:prstGeom>
          </p:spPr>
        </p:pic>
        <p:sp>
          <p:nvSpPr>
            <p:cNvPr id="75" name="Obdĺžnik 74"/>
            <p:cNvSpPr/>
            <p:nvPr/>
          </p:nvSpPr>
          <p:spPr>
            <a:xfrm>
              <a:off x="310654" y="5661248"/>
              <a:ext cx="8008415" cy="4566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25113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217" y="557416"/>
            <a:ext cx="8042397" cy="567328"/>
          </a:xfrm>
        </p:spPr>
        <p:txBody>
          <a:bodyPr>
            <a:normAutofit fontScale="90000"/>
          </a:bodyPr>
          <a:lstStyle/>
          <a:p>
            <a:r>
              <a:rPr lang="en-US" smtClean="0"/>
              <a:t>Separated subjects </a:t>
            </a:r>
            <a:r>
              <a:rPr lang="en-US" sz="3600" smtClean="0"/>
              <a:t>–  network flows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7502" y="6266271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18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861048"/>
            <a:ext cx="7827645" cy="232410"/>
          </a:xfrm>
          <a:prstGeom prst="rect">
            <a:avLst/>
          </a:prstGeom>
        </p:spPr>
      </p:pic>
      <p:pic>
        <p:nvPicPr>
          <p:cNvPr id="73" name="Obrázok 7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5" y="4149080"/>
            <a:ext cx="6527223" cy="31519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71690" y="4495472"/>
            <a:ext cx="8507450" cy="710199"/>
            <a:chOff x="171690" y="4711496"/>
            <a:chExt cx="8507450" cy="710199"/>
          </a:xfrm>
        </p:grpSpPr>
        <p:pic>
          <p:nvPicPr>
            <p:cNvPr id="76" name="Obrázok 7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76" y="4797152"/>
              <a:ext cx="7926532" cy="498764"/>
            </a:xfrm>
            <a:prstGeom prst="rect">
              <a:avLst/>
            </a:prstGeom>
          </p:spPr>
        </p:pic>
        <p:sp>
          <p:nvSpPr>
            <p:cNvPr id="141" name="Obdĺžnik 140"/>
            <p:cNvSpPr/>
            <p:nvPr/>
          </p:nvSpPr>
          <p:spPr>
            <a:xfrm>
              <a:off x="171690" y="4711496"/>
              <a:ext cx="8507450" cy="710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0" name="Ovál 19"/>
          <p:cNvSpPr/>
          <p:nvPr/>
        </p:nvSpPr>
        <p:spPr>
          <a:xfrm>
            <a:off x="2050043" y="2322495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2023598" y="2294508"/>
            <a:ext cx="4216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a</a:t>
            </a:r>
            <a:endParaRPr lang="sk-SK" i="1" baseline="-25000"/>
          </a:p>
        </p:txBody>
      </p:sp>
      <p:sp>
        <p:nvSpPr>
          <p:cNvPr id="22" name="Ovál 21"/>
          <p:cNvSpPr/>
          <p:nvPr/>
        </p:nvSpPr>
        <p:spPr>
          <a:xfrm>
            <a:off x="3593757" y="1772816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/>
          <p:cNvSpPr txBox="1"/>
          <p:nvPr/>
        </p:nvSpPr>
        <p:spPr>
          <a:xfrm>
            <a:off x="3593757" y="1772816"/>
            <a:ext cx="4216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a</a:t>
            </a:r>
            <a:r>
              <a:rPr lang="sk-SK" i="1" baseline="-25000" smtClean="0"/>
              <a:t>F</a:t>
            </a:r>
            <a:endParaRPr lang="sk-SK" i="1" baseline="-25000"/>
          </a:p>
        </p:txBody>
      </p:sp>
      <p:sp>
        <p:nvSpPr>
          <p:cNvPr id="24" name="Ovál 23"/>
          <p:cNvSpPr/>
          <p:nvPr/>
        </p:nvSpPr>
        <p:spPr>
          <a:xfrm>
            <a:off x="3593757" y="2708920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3495835" y="2722274"/>
            <a:ext cx="555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a</a:t>
            </a:r>
            <a:r>
              <a:rPr lang="sk-SK" i="1" baseline="-25000" smtClean="0"/>
              <a:t>M</a:t>
            </a:r>
            <a:endParaRPr lang="sk-SK" i="1" baseline="-25000"/>
          </a:p>
        </p:txBody>
      </p:sp>
      <p:grpSp>
        <p:nvGrpSpPr>
          <p:cNvPr id="26" name="Skupina 25"/>
          <p:cNvGrpSpPr/>
          <p:nvPr/>
        </p:nvGrpSpPr>
        <p:grpSpPr>
          <a:xfrm>
            <a:off x="683568" y="2348880"/>
            <a:ext cx="421698" cy="432048"/>
            <a:chOff x="3635896" y="3284984"/>
            <a:chExt cx="421698" cy="432048"/>
          </a:xfrm>
        </p:grpSpPr>
        <p:sp>
          <p:nvSpPr>
            <p:cNvPr id="66" name="Ovál 65"/>
            <p:cNvSpPr/>
            <p:nvPr/>
          </p:nvSpPr>
          <p:spPr>
            <a:xfrm>
              <a:off x="3635896" y="3284984"/>
              <a:ext cx="41579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BlokTextu 66"/>
            <p:cNvSpPr txBox="1"/>
            <p:nvPr/>
          </p:nvSpPr>
          <p:spPr>
            <a:xfrm>
              <a:off x="3635896" y="3284984"/>
              <a:ext cx="421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i="1" smtClean="0"/>
                <a:t>r</a:t>
              </a:r>
              <a:endParaRPr lang="sk-SK" i="1" baseline="-2500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7435452" y="2240692"/>
            <a:ext cx="421698" cy="432048"/>
            <a:chOff x="8542790" y="3284984"/>
            <a:chExt cx="421698" cy="432048"/>
          </a:xfrm>
        </p:grpSpPr>
        <p:sp>
          <p:nvSpPr>
            <p:cNvPr id="64" name="Ovál 63"/>
            <p:cNvSpPr/>
            <p:nvPr/>
          </p:nvSpPr>
          <p:spPr>
            <a:xfrm>
              <a:off x="8542790" y="3284984"/>
              <a:ext cx="415796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5" name="BlokTextu 64"/>
            <p:cNvSpPr txBox="1"/>
            <p:nvPr/>
          </p:nvSpPr>
          <p:spPr>
            <a:xfrm>
              <a:off x="8542790" y="3284984"/>
              <a:ext cx="421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k-SK" i="1" smtClean="0"/>
                <a:t>t</a:t>
              </a:r>
              <a:endParaRPr lang="sk-SK" i="1" baseline="-25000"/>
            </a:p>
          </p:txBody>
        </p:sp>
      </p:grpSp>
      <p:cxnSp>
        <p:nvCxnSpPr>
          <p:cNvPr id="28" name="Rovná spojovacia šípka 27"/>
          <p:cNvCxnSpPr/>
          <p:nvPr/>
        </p:nvCxnSpPr>
        <p:spPr>
          <a:xfrm>
            <a:off x="1099364" y="2682968"/>
            <a:ext cx="857796" cy="16151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>
            <a:stCxn id="66" idx="7"/>
          </p:cNvCxnSpPr>
          <p:nvPr/>
        </p:nvCxnSpPr>
        <p:spPr>
          <a:xfrm flipV="1">
            <a:off x="1038472" y="1656061"/>
            <a:ext cx="1202590" cy="75609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endCxn id="20" idx="2"/>
          </p:cNvCxnSpPr>
          <p:nvPr/>
        </p:nvCxnSpPr>
        <p:spPr>
          <a:xfrm flipV="1">
            <a:off x="1068918" y="2538519"/>
            <a:ext cx="981125" cy="830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>
            <a:stCxn id="66" idx="5"/>
          </p:cNvCxnSpPr>
          <p:nvPr/>
        </p:nvCxnSpPr>
        <p:spPr>
          <a:xfrm>
            <a:off x="1038472" y="2717656"/>
            <a:ext cx="1138597" cy="60150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ovacia šípka 32"/>
          <p:cNvCxnSpPr/>
          <p:nvPr/>
        </p:nvCxnSpPr>
        <p:spPr>
          <a:xfrm flipV="1">
            <a:off x="1010672" y="2054914"/>
            <a:ext cx="1064462" cy="41105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5060519" y="1196752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BlokTextu 36"/>
          <p:cNvSpPr txBox="1"/>
          <p:nvPr/>
        </p:nvSpPr>
        <p:spPr>
          <a:xfrm>
            <a:off x="5060519" y="1196752"/>
            <a:ext cx="458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s</a:t>
            </a:r>
            <a:r>
              <a:rPr lang="en-US" i="1" baseline="-25000" smtClean="0"/>
              <a:t>1</a:t>
            </a:r>
            <a:r>
              <a:rPr lang="sk-SK" i="1" baseline="-25000" smtClean="0"/>
              <a:t>F</a:t>
            </a:r>
            <a:endParaRPr lang="sk-SK" i="1" baseline="-25000"/>
          </a:p>
        </p:txBody>
      </p:sp>
      <p:sp>
        <p:nvSpPr>
          <p:cNvPr id="38" name="Ovál 37"/>
          <p:cNvSpPr/>
          <p:nvPr/>
        </p:nvSpPr>
        <p:spPr>
          <a:xfrm>
            <a:off x="5060519" y="1885507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BlokTextu 38"/>
          <p:cNvSpPr txBox="1"/>
          <p:nvPr/>
        </p:nvSpPr>
        <p:spPr>
          <a:xfrm>
            <a:off x="5014509" y="1844824"/>
            <a:ext cx="5494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s</a:t>
            </a:r>
            <a:r>
              <a:rPr lang="en-US" i="1" baseline="-25000" smtClean="0"/>
              <a:t>1</a:t>
            </a:r>
            <a:r>
              <a:rPr lang="sk-SK" i="1" baseline="-25000" smtClean="0"/>
              <a:t>M</a:t>
            </a:r>
            <a:endParaRPr lang="sk-SK" i="1" baseline="-25000"/>
          </a:p>
        </p:txBody>
      </p:sp>
      <p:sp>
        <p:nvSpPr>
          <p:cNvPr id="40" name="Ovál 39"/>
          <p:cNvSpPr/>
          <p:nvPr/>
        </p:nvSpPr>
        <p:spPr>
          <a:xfrm>
            <a:off x="5060519" y="2668237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5060519" y="3356992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BlokTextu 41"/>
          <p:cNvSpPr txBox="1"/>
          <p:nvPr/>
        </p:nvSpPr>
        <p:spPr>
          <a:xfrm>
            <a:off x="5014509" y="3370346"/>
            <a:ext cx="5494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s</a:t>
            </a:r>
            <a:r>
              <a:rPr lang="en-US" i="1" baseline="-25000" smtClean="0"/>
              <a:t>2</a:t>
            </a:r>
            <a:r>
              <a:rPr lang="sk-SK" i="1" baseline="-25000" smtClean="0"/>
              <a:t>M</a:t>
            </a:r>
            <a:endParaRPr lang="sk-SK" i="1" baseline="-25000"/>
          </a:p>
        </p:txBody>
      </p:sp>
      <p:sp>
        <p:nvSpPr>
          <p:cNvPr id="43" name="BlokTextu 42"/>
          <p:cNvSpPr txBox="1"/>
          <p:nvPr/>
        </p:nvSpPr>
        <p:spPr>
          <a:xfrm>
            <a:off x="5078693" y="2645931"/>
            <a:ext cx="458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s</a:t>
            </a:r>
            <a:r>
              <a:rPr lang="en-US" i="1" baseline="-25000" smtClean="0"/>
              <a:t>2</a:t>
            </a:r>
            <a:r>
              <a:rPr lang="sk-SK" i="1" baseline="-25000" smtClean="0"/>
              <a:t>F</a:t>
            </a:r>
            <a:endParaRPr lang="sk-SK" i="1" baseline="-25000"/>
          </a:p>
        </p:txBody>
      </p:sp>
      <p:cxnSp>
        <p:nvCxnSpPr>
          <p:cNvPr id="44" name="Rovná spojovacia šípka 43"/>
          <p:cNvCxnSpPr/>
          <p:nvPr/>
        </p:nvCxnSpPr>
        <p:spPr>
          <a:xfrm flipV="1">
            <a:off x="2531607" y="2002686"/>
            <a:ext cx="1064462" cy="411055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ovacia šípka 44"/>
          <p:cNvCxnSpPr>
            <a:endCxn id="24" idx="2"/>
          </p:cNvCxnSpPr>
          <p:nvPr/>
        </p:nvCxnSpPr>
        <p:spPr>
          <a:xfrm>
            <a:off x="2515220" y="2595058"/>
            <a:ext cx="1078537" cy="32988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/>
          <p:cNvCxnSpPr>
            <a:endCxn id="64" idx="1"/>
          </p:cNvCxnSpPr>
          <p:nvPr/>
        </p:nvCxnSpPr>
        <p:spPr>
          <a:xfrm>
            <a:off x="5508641" y="1423410"/>
            <a:ext cx="1987703" cy="880554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ovacia šípka 48"/>
          <p:cNvCxnSpPr>
            <a:endCxn id="64" idx="3"/>
          </p:cNvCxnSpPr>
          <p:nvPr/>
        </p:nvCxnSpPr>
        <p:spPr>
          <a:xfrm flipV="1">
            <a:off x="5508641" y="2609468"/>
            <a:ext cx="1987703" cy="93969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>
            <a:endCxn id="65" idx="1"/>
          </p:cNvCxnSpPr>
          <p:nvPr/>
        </p:nvCxnSpPr>
        <p:spPr>
          <a:xfrm>
            <a:off x="5479077" y="2050215"/>
            <a:ext cx="1956375" cy="375143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/>
          <p:nvPr/>
        </p:nvCxnSpPr>
        <p:spPr>
          <a:xfrm flipV="1">
            <a:off x="5480889" y="2560671"/>
            <a:ext cx="1970734" cy="33379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5660156" y="1317671"/>
            <a:ext cx="1280609" cy="1976605"/>
            <a:chOff x="5660156" y="1461687"/>
            <a:chExt cx="1280609" cy="1976605"/>
          </a:xfrm>
        </p:grpSpPr>
        <p:sp>
          <p:nvSpPr>
            <p:cNvPr id="35" name="BlokTextu 34"/>
            <p:cNvSpPr txBox="1"/>
            <p:nvPr/>
          </p:nvSpPr>
          <p:spPr>
            <a:xfrm>
              <a:off x="6012697" y="1461687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c</a:t>
              </a:r>
              <a:r>
                <a:rPr lang="sk-SK" baseline="-25000" smtClean="0"/>
                <a:t>F</a:t>
              </a:r>
              <a:r>
                <a:rPr lang="en-US" smtClean="0"/>
                <a:t>(s</a:t>
              </a:r>
              <a:r>
                <a:rPr lang="en-US" baseline="-25000" smtClean="0"/>
                <a:t>1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52" name="BlokTextu 51"/>
            <p:cNvSpPr txBox="1"/>
            <p:nvPr/>
          </p:nvSpPr>
          <p:spPr>
            <a:xfrm>
              <a:off x="5800566" y="2582945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c</a:t>
              </a:r>
              <a:r>
                <a:rPr lang="sk-SK" baseline="-25000" smtClean="0"/>
                <a:t>F</a:t>
              </a:r>
              <a:r>
                <a:rPr lang="en-US" smtClean="0"/>
                <a:t>(s</a:t>
              </a:r>
              <a:r>
                <a:rPr lang="en-US" baseline="-25000" smtClean="0"/>
                <a:t>2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5876180" y="1981615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c</a:t>
              </a:r>
              <a:r>
                <a:rPr lang="en-US" baseline="-25000" smtClean="0"/>
                <a:t>M</a:t>
              </a:r>
              <a:r>
                <a:rPr lang="en-US" smtClean="0"/>
                <a:t>(s</a:t>
              </a:r>
              <a:r>
                <a:rPr lang="en-US" baseline="-25000" smtClean="0"/>
                <a:t>1</a:t>
              </a:r>
              <a:r>
                <a:rPr lang="en-US" smtClean="0"/>
                <a:t>)</a:t>
              </a:r>
              <a:endParaRPr lang="sk-SK"/>
            </a:p>
          </p:txBody>
        </p:sp>
        <p:sp>
          <p:nvSpPr>
            <p:cNvPr id="56" name="BlokTextu 55"/>
            <p:cNvSpPr txBox="1"/>
            <p:nvPr/>
          </p:nvSpPr>
          <p:spPr>
            <a:xfrm>
              <a:off x="5660156" y="3068960"/>
              <a:ext cx="928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mtClean="0"/>
                <a:t>c</a:t>
              </a:r>
              <a:r>
                <a:rPr lang="en-US" baseline="-25000" smtClean="0"/>
                <a:t>M</a:t>
              </a:r>
              <a:r>
                <a:rPr lang="en-US" smtClean="0"/>
                <a:t>(s</a:t>
              </a:r>
              <a:r>
                <a:rPr lang="en-US" baseline="-25000" smtClean="0"/>
                <a:t>2</a:t>
              </a:r>
              <a:r>
                <a:rPr lang="en-US" smtClean="0"/>
                <a:t>)</a:t>
              </a:r>
              <a:endParaRPr lang="sk-SK"/>
            </a:p>
          </p:txBody>
        </p:sp>
      </p:grpSp>
      <p:cxnSp>
        <p:nvCxnSpPr>
          <p:cNvPr id="57" name="Rovná spojovacia šípka 56"/>
          <p:cNvCxnSpPr/>
          <p:nvPr/>
        </p:nvCxnSpPr>
        <p:spPr>
          <a:xfrm flipV="1">
            <a:off x="4047781" y="1524745"/>
            <a:ext cx="1030912" cy="37057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ovacia šípka 59"/>
          <p:cNvCxnSpPr>
            <a:endCxn id="40" idx="2"/>
          </p:cNvCxnSpPr>
          <p:nvPr/>
        </p:nvCxnSpPr>
        <p:spPr>
          <a:xfrm>
            <a:off x="3979894" y="2101532"/>
            <a:ext cx="1080625" cy="782729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ovacia šípka 60"/>
          <p:cNvCxnSpPr>
            <a:endCxn id="38" idx="3"/>
          </p:cNvCxnSpPr>
          <p:nvPr/>
        </p:nvCxnSpPr>
        <p:spPr>
          <a:xfrm flipV="1">
            <a:off x="4035743" y="2254283"/>
            <a:ext cx="1085668" cy="53100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ovacia šípka 61"/>
          <p:cNvCxnSpPr>
            <a:endCxn id="42" idx="1"/>
          </p:cNvCxnSpPr>
          <p:nvPr/>
        </p:nvCxnSpPr>
        <p:spPr>
          <a:xfrm>
            <a:off x="3982618" y="3030134"/>
            <a:ext cx="1031891" cy="524878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ovná spojovacia šípka 68"/>
          <p:cNvCxnSpPr/>
          <p:nvPr/>
        </p:nvCxnSpPr>
        <p:spPr>
          <a:xfrm flipV="1">
            <a:off x="1101968" y="2542950"/>
            <a:ext cx="981125" cy="8306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ovná spojovacia šípka 69"/>
          <p:cNvCxnSpPr/>
          <p:nvPr/>
        </p:nvCxnSpPr>
        <p:spPr>
          <a:xfrm flipV="1">
            <a:off x="2564657" y="2007117"/>
            <a:ext cx="1064462" cy="411055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ovná spojovacia šípka 70"/>
          <p:cNvCxnSpPr/>
          <p:nvPr/>
        </p:nvCxnSpPr>
        <p:spPr>
          <a:xfrm>
            <a:off x="5541691" y="1427841"/>
            <a:ext cx="1987703" cy="880554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ovacia šípka 71"/>
          <p:cNvCxnSpPr/>
          <p:nvPr/>
        </p:nvCxnSpPr>
        <p:spPr>
          <a:xfrm flipV="1">
            <a:off x="4080831" y="1529176"/>
            <a:ext cx="1030912" cy="370576"/>
          </a:xfrm>
          <a:prstGeom prst="straightConnector1">
            <a:avLst/>
          </a:prstGeom>
          <a:ln w="539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Skupina 73"/>
          <p:cNvGrpSpPr/>
          <p:nvPr/>
        </p:nvGrpSpPr>
        <p:grpSpPr>
          <a:xfrm>
            <a:off x="2497416" y="2592200"/>
            <a:ext cx="4981124" cy="959954"/>
            <a:chOff x="2497416" y="4608424"/>
            <a:chExt cx="4981124" cy="959954"/>
          </a:xfrm>
        </p:grpSpPr>
        <p:cxnSp>
          <p:nvCxnSpPr>
            <p:cNvPr id="75" name="Rovná spojovacia šípka 74"/>
            <p:cNvCxnSpPr/>
            <p:nvPr/>
          </p:nvCxnSpPr>
          <p:spPr>
            <a:xfrm>
              <a:off x="2497416" y="4608424"/>
              <a:ext cx="1078537" cy="32988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ovná spojovacia šípka 76"/>
            <p:cNvCxnSpPr/>
            <p:nvPr/>
          </p:nvCxnSpPr>
          <p:spPr>
            <a:xfrm flipV="1">
              <a:off x="5490837" y="4622834"/>
              <a:ext cx="1987703" cy="939699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ovná spojovacia šípka 77"/>
            <p:cNvCxnSpPr/>
            <p:nvPr/>
          </p:nvCxnSpPr>
          <p:spPr>
            <a:xfrm>
              <a:off x="3964814" y="5043500"/>
              <a:ext cx="1031891" cy="524878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Obrázo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0" y="5340601"/>
            <a:ext cx="7223414" cy="213014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2755593" y="1433656"/>
            <a:ext cx="2062935" cy="1843540"/>
            <a:chOff x="2755593" y="1577672"/>
            <a:chExt cx="2062935" cy="1843540"/>
          </a:xfrm>
        </p:grpSpPr>
        <p:sp>
          <p:nvSpPr>
            <p:cNvPr id="34" name="BlokTextu 33"/>
            <p:cNvSpPr txBox="1"/>
            <p:nvPr/>
          </p:nvSpPr>
          <p:spPr>
            <a:xfrm>
              <a:off x="2755593" y="1916832"/>
              <a:ext cx="573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/>
                <a:t>1</a:t>
              </a:r>
              <a:endParaRPr lang="sk-SK" b="1"/>
            </a:p>
          </p:txBody>
        </p:sp>
        <p:sp>
          <p:nvSpPr>
            <p:cNvPr id="46" name="BlokTextu 45"/>
            <p:cNvSpPr txBox="1"/>
            <p:nvPr/>
          </p:nvSpPr>
          <p:spPr>
            <a:xfrm>
              <a:off x="2855625" y="2987660"/>
              <a:ext cx="576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/>
                <a:t>1</a:t>
              </a:r>
              <a:endParaRPr lang="sk-SK" b="1"/>
            </a:p>
          </p:txBody>
        </p:sp>
        <p:sp>
          <p:nvSpPr>
            <p:cNvPr id="79" name="BlokTextu 78"/>
            <p:cNvSpPr txBox="1"/>
            <p:nvPr/>
          </p:nvSpPr>
          <p:spPr>
            <a:xfrm>
              <a:off x="4116944" y="1577672"/>
              <a:ext cx="573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/>
                <a:t>1</a:t>
              </a:r>
              <a:endParaRPr lang="sk-SK" b="1"/>
            </a:p>
          </p:txBody>
        </p:sp>
        <p:sp>
          <p:nvSpPr>
            <p:cNvPr id="80" name="BlokTextu 79"/>
            <p:cNvSpPr txBox="1"/>
            <p:nvPr/>
          </p:nvSpPr>
          <p:spPr>
            <a:xfrm>
              <a:off x="4245196" y="3051880"/>
              <a:ext cx="573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smtClean="0"/>
                <a:t>1</a:t>
              </a:r>
              <a:endParaRPr lang="sk-SK" b="1"/>
            </a:p>
          </p:txBody>
        </p:sp>
      </p:grpSp>
      <p:sp>
        <p:nvSpPr>
          <p:cNvPr id="9" name="BlokTextu 8"/>
          <p:cNvSpPr txBox="1"/>
          <p:nvPr/>
        </p:nvSpPr>
        <p:spPr>
          <a:xfrm>
            <a:off x="1469858" y="218226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</a:t>
            </a:r>
            <a:endParaRPr lang="sk-SK" b="1"/>
          </a:p>
        </p:txBody>
      </p:sp>
      <p:pic>
        <p:nvPicPr>
          <p:cNvPr id="68" name="Obrázok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6099"/>
            <a:ext cx="7938655" cy="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217" y="557416"/>
            <a:ext cx="8042397" cy="567328"/>
          </a:xfrm>
        </p:spPr>
        <p:txBody>
          <a:bodyPr>
            <a:normAutofit fontScale="90000"/>
          </a:bodyPr>
          <a:lstStyle/>
          <a:p>
            <a:r>
              <a:rPr lang="en-US" smtClean="0"/>
              <a:t>Separated subjects </a:t>
            </a:r>
            <a:r>
              <a:rPr lang="en-US" sz="3600" smtClean="0"/>
              <a:t>–  create groups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7502" y="6266271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19</a:t>
            </a:fld>
            <a:endParaRPr lang="sk-SK"/>
          </a:p>
        </p:txBody>
      </p:sp>
      <p:pic>
        <p:nvPicPr>
          <p:cNvPr id="18" name="Obrázok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7240"/>
            <a:ext cx="6454959" cy="192075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308727" y="1268760"/>
            <a:ext cx="8507450" cy="710199"/>
            <a:chOff x="308727" y="1268760"/>
            <a:chExt cx="8507450" cy="710199"/>
          </a:xfrm>
        </p:grpSpPr>
        <p:pic>
          <p:nvPicPr>
            <p:cNvPr id="9" name="Obrázok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378315"/>
              <a:ext cx="7929995" cy="477982"/>
            </a:xfrm>
            <a:prstGeom prst="rect">
              <a:avLst/>
            </a:prstGeom>
          </p:spPr>
        </p:pic>
        <p:sp>
          <p:nvSpPr>
            <p:cNvPr id="141" name="Obdĺžnik 140"/>
            <p:cNvSpPr/>
            <p:nvPr/>
          </p:nvSpPr>
          <p:spPr>
            <a:xfrm>
              <a:off x="308727" y="1268760"/>
              <a:ext cx="8507450" cy="710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5" name="Obrázok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86922"/>
            <a:ext cx="2274570" cy="28194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86922"/>
            <a:ext cx="2692038" cy="179945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0114"/>
            <a:ext cx="7929995" cy="4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sk-SK" smtClean="0"/>
              <a:t>First some geography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728582" cy="30963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94" y="3112432"/>
            <a:ext cx="5688632" cy="2891861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6632732" y="4258756"/>
            <a:ext cx="1102714" cy="1597991"/>
            <a:chOff x="6632732" y="4258756"/>
            <a:chExt cx="1102714" cy="1597991"/>
          </a:xfrm>
        </p:grpSpPr>
        <p:cxnSp>
          <p:nvCxnSpPr>
            <p:cNvPr id="7" name="Rovná spojovacia šípka 6"/>
            <p:cNvCxnSpPr/>
            <p:nvPr/>
          </p:nvCxnSpPr>
          <p:spPr>
            <a:xfrm flipH="1" flipV="1">
              <a:off x="7157392" y="4463239"/>
              <a:ext cx="26697" cy="931843"/>
            </a:xfrm>
            <a:prstGeom prst="straightConnector1">
              <a:avLst/>
            </a:prstGeom>
            <a:ln w="1016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ál 7"/>
            <p:cNvSpPr/>
            <p:nvPr/>
          </p:nvSpPr>
          <p:spPr>
            <a:xfrm>
              <a:off x="7084485" y="4258756"/>
              <a:ext cx="172509" cy="1716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6632732" y="5395082"/>
              <a:ext cx="1102714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2400" smtClean="0">
                  <a:solidFill>
                    <a:srgbClr val="FF0000"/>
                  </a:solidFill>
                  <a:latin typeface="+mj-lt"/>
                </a:rPr>
                <a:t>Košice</a:t>
              </a:r>
              <a:endParaRPr lang="sk-SK" sz="240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812360" y="6165304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</a:t>
            </a:fld>
            <a:endParaRPr lang="sk-SK"/>
          </a:p>
        </p:txBody>
      </p:sp>
      <p:grpSp>
        <p:nvGrpSpPr>
          <p:cNvPr id="13" name="Skupina 12"/>
          <p:cNvGrpSpPr/>
          <p:nvPr/>
        </p:nvGrpSpPr>
        <p:grpSpPr>
          <a:xfrm>
            <a:off x="4310724" y="823757"/>
            <a:ext cx="4202656" cy="2084192"/>
            <a:chOff x="4310724" y="823757"/>
            <a:chExt cx="4202656" cy="2084192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397" y="823757"/>
              <a:ext cx="1388983" cy="2083475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24" y="1305929"/>
              <a:ext cx="2188552" cy="1602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5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4096"/>
          </a:xfrm>
        </p:spPr>
        <p:txBody>
          <a:bodyPr>
            <a:normAutofit/>
          </a:bodyPr>
          <a:lstStyle/>
          <a:p>
            <a:r>
              <a:rPr lang="en-US" sz="4800"/>
              <a:t>Separated subjects </a:t>
            </a:r>
            <a:r>
              <a:rPr lang="en-US" sz="3200"/>
              <a:t>–  create </a:t>
            </a:r>
            <a:r>
              <a:rPr lang="en-US" sz="3200" smtClean="0"/>
              <a:t>groups</a:t>
            </a:r>
            <a:endParaRPr lang="sk-SK" sz="48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20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1" y="1484784"/>
            <a:ext cx="3611880" cy="124587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6" y="2924800"/>
            <a:ext cx="4314825" cy="124587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4226292"/>
            <a:ext cx="3895725" cy="23241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4530710"/>
            <a:ext cx="6627495" cy="22860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3" y="4876269"/>
            <a:ext cx="5305425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4096"/>
          </a:xfrm>
        </p:spPr>
        <p:txBody>
          <a:bodyPr>
            <a:normAutofit/>
          </a:bodyPr>
          <a:lstStyle/>
          <a:p>
            <a:r>
              <a:rPr lang="en-US" sz="4800"/>
              <a:t>Separated subjects </a:t>
            </a:r>
            <a:r>
              <a:rPr lang="en-US" sz="3200"/>
              <a:t>–  create </a:t>
            </a:r>
            <a:r>
              <a:rPr lang="en-US" sz="3200" smtClean="0"/>
              <a:t>groups</a:t>
            </a:r>
            <a:endParaRPr lang="sk-SK" sz="48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21</a:t>
            </a:fld>
            <a:endParaRPr lang="sk-SK"/>
          </a:p>
        </p:txBody>
      </p:sp>
      <p:pic>
        <p:nvPicPr>
          <p:cNvPr id="35" name="Obrázok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757305" cy="50915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2909"/>
            <a:ext cx="5360765" cy="19207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" y="1602424"/>
            <a:ext cx="7928264" cy="488373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366715" y="1504542"/>
            <a:ext cx="8249397" cy="644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7349"/>
            <a:ext cx="7621732" cy="20955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798174" cy="4518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1783"/>
            <a:ext cx="2760518" cy="169718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67544" y="3501008"/>
            <a:ext cx="2844550" cy="1209610"/>
            <a:chOff x="467544" y="3501008"/>
            <a:chExt cx="2844550" cy="1209610"/>
          </a:xfrm>
        </p:grpSpPr>
        <p:cxnSp>
          <p:nvCxnSpPr>
            <p:cNvPr id="45" name="Rovná spojnica 44"/>
            <p:cNvCxnSpPr/>
            <p:nvPr/>
          </p:nvCxnSpPr>
          <p:spPr>
            <a:xfrm>
              <a:off x="671693" y="3805925"/>
              <a:ext cx="0" cy="52875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kTextu 9"/>
            <p:cNvSpPr txBox="1"/>
            <p:nvPr/>
          </p:nvSpPr>
          <p:spPr>
            <a:xfrm>
              <a:off x="467544" y="3501008"/>
              <a:ext cx="43204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M</a:t>
              </a:r>
              <a:endParaRPr lang="sk-SK" b="1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1643341" y="3501008"/>
              <a:ext cx="43204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F</a:t>
              </a:r>
              <a:endParaRPr lang="sk-SK" b="1"/>
            </a:p>
          </p:txBody>
        </p:sp>
        <p:sp>
          <p:nvSpPr>
            <p:cNvPr id="22" name="BlokTextu 21"/>
            <p:cNvSpPr txBox="1"/>
            <p:nvPr/>
          </p:nvSpPr>
          <p:spPr>
            <a:xfrm>
              <a:off x="2880046" y="3501008"/>
              <a:ext cx="432048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Ch</a:t>
              </a:r>
              <a:endParaRPr lang="sk-SK" b="1"/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1725232" y="4341286"/>
              <a:ext cx="43204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G</a:t>
              </a:r>
              <a:endParaRPr lang="sk-SK" b="1"/>
            </a:p>
          </p:txBody>
        </p:sp>
        <p:sp>
          <p:nvSpPr>
            <p:cNvPr id="24" name="BlokTextu 23"/>
            <p:cNvSpPr txBox="1"/>
            <p:nvPr/>
          </p:nvSpPr>
          <p:spPr>
            <a:xfrm>
              <a:off x="467544" y="4337542"/>
              <a:ext cx="43204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I</a:t>
              </a:r>
              <a:endParaRPr lang="sk-SK" b="1"/>
            </a:p>
          </p:txBody>
        </p:sp>
        <p:sp>
          <p:nvSpPr>
            <p:cNvPr id="25" name="BlokTextu 24"/>
            <p:cNvSpPr txBox="1"/>
            <p:nvPr/>
          </p:nvSpPr>
          <p:spPr>
            <a:xfrm>
              <a:off x="2880046" y="4337542"/>
              <a:ext cx="43204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/>
                <a:t>B</a:t>
              </a:r>
              <a:endParaRPr lang="sk-SK" b="1"/>
            </a:p>
          </p:txBody>
        </p:sp>
        <p:cxnSp>
          <p:nvCxnSpPr>
            <p:cNvPr id="28" name="Rovná spojnica 27"/>
            <p:cNvCxnSpPr/>
            <p:nvPr/>
          </p:nvCxnSpPr>
          <p:spPr>
            <a:xfrm>
              <a:off x="885944" y="3645024"/>
              <a:ext cx="74374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ovná spojnica 30"/>
            <p:cNvCxnSpPr/>
            <p:nvPr/>
          </p:nvCxnSpPr>
          <p:spPr>
            <a:xfrm>
              <a:off x="940536" y="4526005"/>
              <a:ext cx="74374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31"/>
            <p:cNvCxnSpPr/>
            <p:nvPr/>
          </p:nvCxnSpPr>
          <p:spPr>
            <a:xfrm>
              <a:off x="2100059" y="3661909"/>
              <a:ext cx="74374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>
              <a:stCxn id="20" idx="3"/>
              <a:endCxn id="25" idx="1"/>
            </p:cNvCxnSpPr>
            <p:nvPr/>
          </p:nvCxnSpPr>
          <p:spPr>
            <a:xfrm>
              <a:off x="2075389" y="3685674"/>
              <a:ext cx="804657" cy="8365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ovná spojnica 35"/>
            <p:cNvCxnSpPr/>
            <p:nvPr/>
          </p:nvCxnSpPr>
          <p:spPr>
            <a:xfrm>
              <a:off x="900101" y="3661909"/>
              <a:ext cx="804657" cy="83653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ovná spojnica 36"/>
            <p:cNvCxnSpPr>
              <a:stCxn id="22" idx="1"/>
              <a:endCxn id="23" idx="3"/>
            </p:cNvCxnSpPr>
            <p:nvPr/>
          </p:nvCxnSpPr>
          <p:spPr>
            <a:xfrm flipH="1">
              <a:off x="2157280" y="3654897"/>
              <a:ext cx="722766" cy="871055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ovná spojnica 41"/>
            <p:cNvCxnSpPr>
              <a:stCxn id="22" idx="2"/>
              <a:endCxn id="25" idx="0"/>
            </p:cNvCxnSpPr>
            <p:nvPr/>
          </p:nvCxnSpPr>
          <p:spPr>
            <a:xfrm>
              <a:off x="3096070" y="3808785"/>
              <a:ext cx="0" cy="528757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ovná spojnica 61"/>
            <p:cNvCxnSpPr/>
            <p:nvPr/>
          </p:nvCxnSpPr>
          <p:spPr>
            <a:xfrm>
              <a:off x="2157999" y="4509120"/>
              <a:ext cx="74374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43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4096"/>
          </a:xfrm>
        </p:spPr>
        <p:txBody>
          <a:bodyPr>
            <a:normAutofit/>
          </a:bodyPr>
          <a:lstStyle/>
          <a:p>
            <a:r>
              <a:rPr lang="en-US" sz="4800"/>
              <a:t>Separated subjects </a:t>
            </a:r>
            <a:r>
              <a:rPr lang="en-US" sz="3200"/>
              <a:t>–  create </a:t>
            </a:r>
            <a:r>
              <a:rPr lang="en-US" sz="3200" smtClean="0"/>
              <a:t>groups</a:t>
            </a:r>
            <a:endParaRPr lang="sk-SK" sz="48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22</a:t>
            </a:fld>
            <a:endParaRPr lang="sk-SK"/>
          </a:p>
        </p:txBody>
      </p:sp>
      <p:pic>
        <p:nvPicPr>
          <p:cNvPr id="35" name="Obrázok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757305" cy="50915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2909"/>
            <a:ext cx="5360765" cy="192075"/>
          </a:xfrm>
          <a:prstGeom prst="rect">
            <a:avLst/>
          </a:prstGeom>
        </p:spPr>
      </p:pic>
      <p:cxnSp>
        <p:nvCxnSpPr>
          <p:cNvPr id="45" name="Rovná spojnica 44"/>
          <p:cNvCxnSpPr/>
          <p:nvPr/>
        </p:nvCxnSpPr>
        <p:spPr>
          <a:xfrm>
            <a:off x="671693" y="380592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67544" y="350100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</a:t>
            </a:r>
            <a:endParaRPr lang="sk-SK" b="1"/>
          </a:p>
        </p:txBody>
      </p:sp>
      <p:sp>
        <p:nvSpPr>
          <p:cNvPr id="20" name="BlokTextu 19"/>
          <p:cNvSpPr txBox="1"/>
          <p:nvPr/>
        </p:nvSpPr>
        <p:spPr>
          <a:xfrm>
            <a:off x="1643341" y="350100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</a:t>
            </a:r>
            <a:endParaRPr lang="sk-SK" b="1"/>
          </a:p>
        </p:txBody>
      </p:sp>
      <p:sp>
        <p:nvSpPr>
          <p:cNvPr id="22" name="BlokTextu 21"/>
          <p:cNvSpPr txBox="1"/>
          <p:nvPr/>
        </p:nvSpPr>
        <p:spPr>
          <a:xfrm>
            <a:off x="2880046" y="3501008"/>
            <a:ext cx="4320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Ch</a:t>
            </a:r>
            <a:endParaRPr lang="sk-SK" b="1"/>
          </a:p>
        </p:txBody>
      </p:sp>
      <p:sp>
        <p:nvSpPr>
          <p:cNvPr id="23" name="BlokTextu 22"/>
          <p:cNvSpPr txBox="1"/>
          <p:nvPr/>
        </p:nvSpPr>
        <p:spPr>
          <a:xfrm>
            <a:off x="1725232" y="434128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</a:t>
            </a:r>
            <a:endParaRPr lang="sk-SK" b="1"/>
          </a:p>
        </p:txBody>
      </p:sp>
      <p:sp>
        <p:nvSpPr>
          <p:cNvPr id="24" name="BlokTextu 23"/>
          <p:cNvSpPr txBox="1"/>
          <p:nvPr/>
        </p:nvSpPr>
        <p:spPr>
          <a:xfrm>
            <a:off x="467544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I</a:t>
            </a:r>
            <a:endParaRPr lang="sk-SK" b="1"/>
          </a:p>
        </p:txBody>
      </p:sp>
      <p:sp>
        <p:nvSpPr>
          <p:cNvPr id="25" name="BlokTextu 24"/>
          <p:cNvSpPr txBox="1"/>
          <p:nvPr/>
        </p:nvSpPr>
        <p:spPr>
          <a:xfrm>
            <a:off x="2880046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B</a:t>
            </a:r>
            <a:endParaRPr lang="sk-SK" b="1"/>
          </a:p>
        </p:txBody>
      </p:sp>
      <p:cxnSp>
        <p:nvCxnSpPr>
          <p:cNvPr id="28" name="Rovná spojnica 27"/>
          <p:cNvCxnSpPr/>
          <p:nvPr/>
        </p:nvCxnSpPr>
        <p:spPr>
          <a:xfrm>
            <a:off x="885944" y="3645024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940536" y="4526005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2100059" y="3661909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>
            <a:stCxn id="20" idx="3"/>
            <a:endCxn id="25" idx="1"/>
          </p:cNvCxnSpPr>
          <p:nvPr/>
        </p:nvCxnSpPr>
        <p:spPr>
          <a:xfrm>
            <a:off x="2075389" y="3685674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900101" y="3661909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/>
          <p:cNvCxnSpPr>
            <a:stCxn id="22" idx="1"/>
            <a:endCxn id="23" idx="3"/>
          </p:cNvCxnSpPr>
          <p:nvPr/>
        </p:nvCxnSpPr>
        <p:spPr>
          <a:xfrm flipH="1">
            <a:off x="2157280" y="3654897"/>
            <a:ext cx="722766" cy="87105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/>
          <p:cNvCxnSpPr>
            <a:stCxn id="22" idx="2"/>
            <a:endCxn id="25" idx="0"/>
          </p:cNvCxnSpPr>
          <p:nvPr/>
        </p:nvCxnSpPr>
        <p:spPr>
          <a:xfrm>
            <a:off x="3096070" y="380878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" y="1602424"/>
            <a:ext cx="7928264" cy="488373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366715" y="1504542"/>
            <a:ext cx="8249397" cy="644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7349"/>
            <a:ext cx="7621732" cy="20955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798174" cy="4518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1783"/>
            <a:ext cx="2760518" cy="169718"/>
          </a:xfrm>
          <a:prstGeom prst="rect">
            <a:avLst/>
          </a:prstGeom>
        </p:spPr>
      </p:pic>
      <p:cxnSp>
        <p:nvCxnSpPr>
          <p:cNvPr id="46" name="Rovná spojnica 45"/>
          <p:cNvCxnSpPr/>
          <p:nvPr/>
        </p:nvCxnSpPr>
        <p:spPr>
          <a:xfrm>
            <a:off x="2157999" y="4509120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4096"/>
          </a:xfrm>
        </p:spPr>
        <p:txBody>
          <a:bodyPr>
            <a:normAutofit/>
          </a:bodyPr>
          <a:lstStyle/>
          <a:p>
            <a:r>
              <a:rPr lang="en-US" sz="4800"/>
              <a:t>Separated subjects </a:t>
            </a:r>
            <a:r>
              <a:rPr lang="en-US" sz="3200"/>
              <a:t>–  create </a:t>
            </a:r>
            <a:r>
              <a:rPr lang="en-US" sz="3200" smtClean="0"/>
              <a:t>groups</a:t>
            </a:r>
            <a:endParaRPr lang="sk-SK" sz="48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23</a:t>
            </a:fld>
            <a:endParaRPr lang="sk-SK"/>
          </a:p>
        </p:txBody>
      </p:sp>
      <p:pic>
        <p:nvPicPr>
          <p:cNvPr id="35" name="Obrázok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757305" cy="50915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2909"/>
            <a:ext cx="5360765" cy="192075"/>
          </a:xfrm>
          <a:prstGeom prst="rect">
            <a:avLst/>
          </a:prstGeom>
        </p:spPr>
      </p:pic>
      <p:cxnSp>
        <p:nvCxnSpPr>
          <p:cNvPr id="45" name="Rovná spojnica 44"/>
          <p:cNvCxnSpPr/>
          <p:nvPr/>
        </p:nvCxnSpPr>
        <p:spPr>
          <a:xfrm>
            <a:off x="671693" y="380592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643341" y="350100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</a:t>
            </a:r>
            <a:endParaRPr lang="sk-SK" b="1"/>
          </a:p>
        </p:txBody>
      </p:sp>
      <p:sp>
        <p:nvSpPr>
          <p:cNvPr id="23" name="BlokTextu 22"/>
          <p:cNvSpPr txBox="1"/>
          <p:nvPr/>
        </p:nvSpPr>
        <p:spPr>
          <a:xfrm>
            <a:off x="1725232" y="4341286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</a:t>
            </a:r>
            <a:endParaRPr lang="sk-SK" b="1"/>
          </a:p>
        </p:txBody>
      </p:sp>
      <p:sp>
        <p:nvSpPr>
          <p:cNvPr id="24" name="BlokTextu 23"/>
          <p:cNvSpPr txBox="1"/>
          <p:nvPr/>
        </p:nvSpPr>
        <p:spPr>
          <a:xfrm>
            <a:off x="467544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I</a:t>
            </a:r>
            <a:endParaRPr lang="sk-SK" b="1"/>
          </a:p>
        </p:txBody>
      </p:sp>
      <p:sp>
        <p:nvSpPr>
          <p:cNvPr id="25" name="BlokTextu 24"/>
          <p:cNvSpPr txBox="1"/>
          <p:nvPr/>
        </p:nvSpPr>
        <p:spPr>
          <a:xfrm>
            <a:off x="2880046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B</a:t>
            </a:r>
            <a:endParaRPr lang="sk-SK" b="1"/>
          </a:p>
        </p:txBody>
      </p:sp>
      <p:cxnSp>
        <p:nvCxnSpPr>
          <p:cNvPr id="28" name="Rovná spojnica 27"/>
          <p:cNvCxnSpPr/>
          <p:nvPr/>
        </p:nvCxnSpPr>
        <p:spPr>
          <a:xfrm>
            <a:off x="885944" y="3645024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940536" y="4526005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2100059" y="3661909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>
            <a:stCxn id="20" idx="3"/>
            <a:endCxn id="25" idx="1"/>
          </p:cNvCxnSpPr>
          <p:nvPr/>
        </p:nvCxnSpPr>
        <p:spPr>
          <a:xfrm>
            <a:off x="2075389" y="3685674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900101" y="3661909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/>
          <p:cNvCxnSpPr>
            <a:endCxn id="23" idx="3"/>
          </p:cNvCxnSpPr>
          <p:nvPr/>
        </p:nvCxnSpPr>
        <p:spPr>
          <a:xfrm flipH="1">
            <a:off x="2157280" y="3654897"/>
            <a:ext cx="722766" cy="87105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/>
          <p:cNvCxnSpPr>
            <a:endCxn id="25" idx="0"/>
          </p:cNvCxnSpPr>
          <p:nvPr/>
        </p:nvCxnSpPr>
        <p:spPr>
          <a:xfrm>
            <a:off x="3096070" y="380878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" y="1602424"/>
            <a:ext cx="7928264" cy="488373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366715" y="1504542"/>
            <a:ext cx="8249397" cy="644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7349"/>
            <a:ext cx="7621732" cy="20955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798174" cy="4518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1783"/>
            <a:ext cx="2760518" cy="1697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65904"/>
            <a:ext cx="4149436" cy="209550"/>
          </a:xfrm>
          <a:prstGeom prst="rect">
            <a:avLst/>
          </a:prstGeom>
        </p:spPr>
      </p:pic>
      <p:cxnSp>
        <p:nvCxnSpPr>
          <p:cNvPr id="29" name="Rovná spojnica 28"/>
          <p:cNvCxnSpPr/>
          <p:nvPr/>
        </p:nvCxnSpPr>
        <p:spPr>
          <a:xfrm>
            <a:off x="2157999" y="4509120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6" cy="864096"/>
          </a:xfrm>
        </p:spPr>
        <p:txBody>
          <a:bodyPr>
            <a:normAutofit/>
          </a:bodyPr>
          <a:lstStyle/>
          <a:p>
            <a:r>
              <a:rPr lang="en-US" sz="4800"/>
              <a:t>Separated subjects </a:t>
            </a:r>
            <a:r>
              <a:rPr lang="en-US" sz="3200"/>
              <a:t>–  create </a:t>
            </a:r>
            <a:r>
              <a:rPr lang="en-US" sz="3200" smtClean="0"/>
              <a:t>groups</a:t>
            </a:r>
            <a:endParaRPr lang="sk-SK" sz="48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06203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24</a:t>
            </a:fld>
            <a:endParaRPr lang="sk-SK"/>
          </a:p>
        </p:txBody>
      </p:sp>
      <p:pic>
        <p:nvPicPr>
          <p:cNvPr id="35" name="Obrázok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757305" cy="50915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92909"/>
            <a:ext cx="5360765" cy="192075"/>
          </a:xfrm>
          <a:prstGeom prst="rect">
            <a:avLst/>
          </a:prstGeom>
        </p:spPr>
      </p:pic>
      <p:cxnSp>
        <p:nvCxnSpPr>
          <p:cNvPr id="45" name="Rovná spojnica 44"/>
          <p:cNvCxnSpPr/>
          <p:nvPr/>
        </p:nvCxnSpPr>
        <p:spPr>
          <a:xfrm>
            <a:off x="671693" y="380592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643341" y="3501008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F</a:t>
            </a:r>
            <a:endParaRPr lang="sk-SK" b="1"/>
          </a:p>
        </p:txBody>
      </p:sp>
      <p:sp>
        <p:nvSpPr>
          <p:cNvPr id="23" name="BlokTextu 22"/>
          <p:cNvSpPr txBox="1"/>
          <p:nvPr/>
        </p:nvSpPr>
        <p:spPr>
          <a:xfrm>
            <a:off x="1725232" y="4341286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G</a:t>
            </a:r>
            <a:endParaRPr lang="sk-SK" b="1"/>
          </a:p>
        </p:txBody>
      </p:sp>
      <p:sp>
        <p:nvSpPr>
          <p:cNvPr id="24" name="BlokTextu 23"/>
          <p:cNvSpPr txBox="1"/>
          <p:nvPr/>
        </p:nvSpPr>
        <p:spPr>
          <a:xfrm>
            <a:off x="467544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I</a:t>
            </a:r>
            <a:endParaRPr lang="sk-SK" b="1"/>
          </a:p>
        </p:txBody>
      </p:sp>
      <p:sp>
        <p:nvSpPr>
          <p:cNvPr id="25" name="BlokTextu 24"/>
          <p:cNvSpPr txBox="1"/>
          <p:nvPr/>
        </p:nvSpPr>
        <p:spPr>
          <a:xfrm>
            <a:off x="2880046" y="4337542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B</a:t>
            </a:r>
            <a:endParaRPr lang="sk-SK" b="1"/>
          </a:p>
        </p:txBody>
      </p:sp>
      <p:cxnSp>
        <p:nvCxnSpPr>
          <p:cNvPr id="28" name="Rovná spojnica 27"/>
          <p:cNvCxnSpPr/>
          <p:nvPr/>
        </p:nvCxnSpPr>
        <p:spPr>
          <a:xfrm>
            <a:off x="885944" y="3645024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940536" y="4526005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/>
          <p:cNvCxnSpPr/>
          <p:nvPr/>
        </p:nvCxnSpPr>
        <p:spPr>
          <a:xfrm>
            <a:off x="2100059" y="3661909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>
            <a:stCxn id="20" idx="3"/>
            <a:endCxn id="25" idx="1"/>
          </p:cNvCxnSpPr>
          <p:nvPr/>
        </p:nvCxnSpPr>
        <p:spPr>
          <a:xfrm>
            <a:off x="2075389" y="3685674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900101" y="3661909"/>
            <a:ext cx="804657" cy="8365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/>
          <p:cNvCxnSpPr>
            <a:endCxn id="23" idx="3"/>
          </p:cNvCxnSpPr>
          <p:nvPr/>
        </p:nvCxnSpPr>
        <p:spPr>
          <a:xfrm flipH="1">
            <a:off x="2157280" y="3654897"/>
            <a:ext cx="722766" cy="87105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/>
          <p:cNvCxnSpPr>
            <a:endCxn id="25" idx="0"/>
          </p:cNvCxnSpPr>
          <p:nvPr/>
        </p:nvCxnSpPr>
        <p:spPr>
          <a:xfrm>
            <a:off x="3096070" y="3808785"/>
            <a:ext cx="0" cy="52875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" y="1602424"/>
            <a:ext cx="7928264" cy="488373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366715" y="1504542"/>
            <a:ext cx="8249397" cy="644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7349"/>
            <a:ext cx="7621732" cy="20955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6798174" cy="4518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1783"/>
            <a:ext cx="2760518" cy="1697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65904"/>
            <a:ext cx="4149436" cy="2095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15" y="4910358"/>
            <a:ext cx="4218709" cy="486641"/>
          </a:xfrm>
          <a:prstGeom prst="rect">
            <a:avLst/>
          </a:prstGeom>
        </p:spPr>
      </p:pic>
      <p:sp>
        <p:nvSpPr>
          <p:cNvPr id="29" name="BlokTextu 28"/>
          <p:cNvSpPr txBox="1"/>
          <p:nvPr/>
        </p:nvSpPr>
        <p:spPr>
          <a:xfrm>
            <a:off x="251520" y="3501008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</a:t>
            </a:r>
            <a:endParaRPr lang="sk-SK" b="1"/>
          </a:p>
        </p:txBody>
      </p:sp>
      <p:sp>
        <p:nvSpPr>
          <p:cNvPr id="30" name="BlokTextu 29"/>
          <p:cNvSpPr txBox="1"/>
          <p:nvPr/>
        </p:nvSpPr>
        <p:spPr>
          <a:xfrm>
            <a:off x="2555776" y="3501008"/>
            <a:ext cx="43204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Ch</a:t>
            </a:r>
            <a:endParaRPr lang="sk-SK" b="1"/>
          </a:p>
        </p:txBody>
      </p:sp>
      <p:sp>
        <p:nvSpPr>
          <p:cNvPr id="34" name="BlokTextu 33"/>
          <p:cNvSpPr txBox="1"/>
          <p:nvPr/>
        </p:nvSpPr>
        <p:spPr>
          <a:xfrm>
            <a:off x="827584" y="3501008"/>
            <a:ext cx="4320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</a:t>
            </a:r>
            <a:endParaRPr lang="sk-SK" b="1"/>
          </a:p>
        </p:txBody>
      </p:sp>
      <p:sp>
        <p:nvSpPr>
          <p:cNvPr id="38" name="BlokTextu 37"/>
          <p:cNvSpPr txBox="1"/>
          <p:nvPr/>
        </p:nvSpPr>
        <p:spPr>
          <a:xfrm>
            <a:off x="3059832" y="3501008"/>
            <a:ext cx="4320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Ch</a:t>
            </a:r>
            <a:endParaRPr lang="sk-SK" b="1"/>
          </a:p>
        </p:txBody>
      </p:sp>
      <p:cxnSp>
        <p:nvCxnSpPr>
          <p:cNvPr id="39" name="Rovná spojnica 38"/>
          <p:cNvCxnSpPr/>
          <p:nvPr/>
        </p:nvCxnSpPr>
        <p:spPr>
          <a:xfrm>
            <a:off x="2157999" y="4509120"/>
            <a:ext cx="743749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</a:t>
            </a:r>
            <a:r>
              <a:rPr lang="sk-SK" smtClean="0"/>
              <a:t>l model: TAP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194810" cy="2533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9" y="4548256"/>
            <a:ext cx="5061585" cy="26479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9" y="4834077"/>
            <a:ext cx="3203864" cy="12850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" y="2209577"/>
            <a:ext cx="4436745" cy="23241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4" y="3180165"/>
            <a:ext cx="3063586" cy="1285009"/>
          </a:xfrm>
          <a:prstGeom prst="rect">
            <a:avLst/>
          </a:prstGeom>
        </p:spPr>
      </p:pic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25</a:t>
            </a:fld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6784"/>
            <a:ext cx="4937760" cy="255270"/>
          </a:xfrm>
          <a:prstGeom prst="rect">
            <a:avLst/>
          </a:prstGeom>
        </p:spPr>
      </p:pic>
      <p:pic>
        <p:nvPicPr>
          <p:cNvPr id="49" name="Obrázok 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" y="2548518"/>
            <a:ext cx="4194810" cy="560070"/>
          </a:xfrm>
          <a:prstGeom prst="rect">
            <a:avLst/>
          </a:prstGeom>
        </p:spPr>
      </p:pic>
      <p:grpSp>
        <p:nvGrpSpPr>
          <p:cNvPr id="59" name="Skupina 58"/>
          <p:cNvGrpSpPr/>
          <p:nvPr/>
        </p:nvGrpSpPr>
        <p:grpSpPr>
          <a:xfrm>
            <a:off x="6012160" y="2204864"/>
            <a:ext cx="2520280" cy="3888432"/>
            <a:chOff x="6012160" y="2204864"/>
            <a:chExt cx="2520280" cy="3888432"/>
          </a:xfrm>
        </p:grpSpPr>
        <p:sp>
          <p:nvSpPr>
            <p:cNvPr id="63" name="Obdĺžnik 62"/>
            <p:cNvSpPr/>
            <p:nvPr/>
          </p:nvSpPr>
          <p:spPr>
            <a:xfrm>
              <a:off x="6012160" y="2204864"/>
              <a:ext cx="2520280" cy="18925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7" name="Obdĺžnik 66"/>
            <p:cNvSpPr/>
            <p:nvPr/>
          </p:nvSpPr>
          <p:spPr>
            <a:xfrm>
              <a:off x="6012160" y="4200703"/>
              <a:ext cx="2520280" cy="18925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72" name="Obrázok 7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2880" y="3829662"/>
              <a:ext cx="253556" cy="200310"/>
            </a:xfrm>
            <a:prstGeom prst="rect">
              <a:avLst/>
            </a:prstGeom>
          </p:spPr>
        </p:pic>
        <p:pic>
          <p:nvPicPr>
            <p:cNvPr id="73" name="Obrázok 7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805" y="5823385"/>
              <a:ext cx="237421" cy="182100"/>
            </a:xfrm>
            <a:prstGeom prst="rect">
              <a:avLst/>
            </a:prstGeom>
          </p:spPr>
        </p:pic>
        <p:sp>
          <p:nvSpPr>
            <p:cNvPr id="74" name="Ovál 73"/>
            <p:cNvSpPr/>
            <p:nvPr/>
          </p:nvSpPr>
          <p:spPr>
            <a:xfrm>
              <a:off x="6228184" y="2348880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5" name="Ovál 74"/>
            <p:cNvSpPr/>
            <p:nvPr/>
          </p:nvSpPr>
          <p:spPr>
            <a:xfrm>
              <a:off x="6228184" y="321297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6" name="Ovál 75"/>
            <p:cNvSpPr/>
            <p:nvPr/>
          </p:nvSpPr>
          <p:spPr>
            <a:xfrm>
              <a:off x="7380312" y="321297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7" name="Ovál 76"/>
            <p:cNvSpPr/>
            <p:nvPr/>
          </p:nvSpPr>
          <p:spPr>
            <a:xfrm>
              <a:off x="7380312" y="2348880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8" name="Ovál 77"/>
            <p:cNvSpPr/>
            <p:nvPr/>
          </p:nvSpPr>
          <p:spPr>
            <a:xfrm>
              <a:off x="6228184" y="429309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9" name="Ovál 78"/>
            <p:cNvSpPr/>
            <p:nvPr/>
          </p:nvSpPr>
          <p:spPr>
            <a:xfrm>
              <a:off x="6228184" y="5157192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0" name="Ovál 79"/>
            <p:cNvSpPr/>
            <p:nvPr/>
          </p:nvSpPr>
          <p:spPr>
            <a:xfrm>
              <a:off x="7380312" y="5157192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1" name="Ovál 80"/>
            <p:cNvSpPr/>
            <p:nvPr/>
          </p:nvSpPr>
          <p:spPr>
            <a:xfrm>
              <a:off x="7380312" y="4293096"/>
              <a:ext cx="792088" cy="7920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2" name="Ovál 81"/>
            <p:cNvSpPr/>
            <p:nvPr/>
          </p:nvSpPr>
          <p:spPr>
            <a:xfrm>
              <a:off x="6388968" y="2857576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Ovál 82"/>
            <p:cNvSpPr/>
            <p:nvPr/>
          </p:nvSpPr>
          <p:spPr>
            <a:xfrm>
              <a:off x="6697369" y="2836995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4" name="Ovál 83"/>
            <p:cNvSpPr/>
            <p:nvPr/>
          </p:nvSpPr>
          <p:spPr>
            <a:xfrm>
              <a:off x="7956376" y="350100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5" name="Ovál 84"/>
            <p:cNvSpPr/>
            <p:nvPr/>
          </p:nvSpPr>
          <p:spPr>
            <a:xfrm>
              <a:off x="7866366" y="373569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6" name="Ovál 85"/>
            <p:cNvSpPr/>
            <p:nvPr/>
          </p:nvSpPr>
          <p:spPr>
            <a:xfrm>
              <a:off x="7609656" y="381377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7" name="Ovál 86"/>
            <p:cNvSpPr/>
            <p:nvPr/>
          </p:nvSpPr>
          <p:spPr>
            <a:xfrm>
              <a:off x="7429636" y="362575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8" name="Ovál 87"/>
            <p:cNvSpPr/>
            <p:nvPr/>
          </p:nvSpPr>
          <p:spPr>
            <a:xfrm>
              <a:off x="7902370" y="281403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9" name="Ovál 88"/>
            <p:cNvSpPr/>
            <p:nvPr/>
          </p:nvSpPr>
          <p:spPr>
            <a:xfrm>
              <a:off x="7686346" y="2951330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0" name="Ovál 89"/>
            <p:cNvSpPr/>
            <p:nvPr/>
          </p:nvSpPr>
          <p:spPr>
            <a:xfrm>
              <a:off x="7448618" y="281240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1" name="Ovál 90"/>
            <p:cNvSpPr/>
            <p:nvPr/>
          </p:nvSpPr>
          <p:spPr>
            <a:xfrm>
              <a:off x="6577626" y="3757201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2" name="Ovál 91"/>
            <p:cNvSpPr/>
            <p:nvPr/>
          </p:nvSpPr>
          <p:spPr>
            <a:xfrm>
              <a:off x="6661787" y="4719526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3" name="Ovál 92"/>
            <p:cNvSpPr/>
            <p:nvPr/>
          </p:nvSpPr>
          <p:spPr>
            <a:xfrm>
              <a:off x="6389022" y="4718224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4" name="Ovál 93"/>
            <p:cNvSpPr/>
            <p:nvPr/>
          </p:nvSpPr>
          <p:spPr>
            <a:xfrm>
              <a:off x="7812360" y="5661248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5" name="Ovál 94"/>
            <p:cNvSpPr/>
            <p:nvPr/>
          </p:nvSpPr>
          <p:spPr>
            <a:xfrm>
              <a:off x="7560332" y="5649431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6" name="Ovál 95"/>
            <p:cNvSpPr/>
            <p:nvPr/>
          </p:nvSpPr>
          <p:spPr>
            <a:xfrm>
              <a:off x="6568988" y="5649432"/>
              <a:ext cx="180020" cy="1739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97" name="Obrázok 9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098" y="2526286"/>
              <a:ext cx="308877" cy="212065"/>
            </a:xfrm>
            <a:prstGeom prst="rect">
              <a:avLst/>
            </a:prstGeom>
          </p:spPr>
        </p:pic>
        <p:pic>
          <p:nvPicPr>
            <p:cNvPr id="98" name="Obrázok 9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4441071"/>
              <a:ext cx="308877" cy="212065"/>
            </a:xfrm>
            <a:prstGeom prst="rect">
              <a:avLst/>
            </a:prstGeom>
          </p:spPr>
        </p:pic>
        <p:pic>
          <p:nvPicPr>
            <p:cNvPr id="99" name="Obrázok 9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635" y="2498921"/>
              <a:ext cx="218980" cy="209760"/>
            </a:xfrm>
            <a:prstGeom prst="rect">
              <a:avLst/>
            </a:prstGeom>
          </p:spPr>
        </p:pic>
        <p:pic>
          <p:nvPicPr>
            <p:cNvPr id="100" name="Obrázok 9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893" y="4443376"/>
              <a:ext cx="218980" cy="209760"/>
            </a:xfrm>
            <a:prstGeom prst="rect">
              <a:avLst/>
            </a:prstGeom>
          </p:spPr>
        </p:pic>
        <p:pic>
          <p:nvPicPr>
            <p:cNvPr id="101" name="Obrázok 10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327" y="3360021"/>
              <a:ext cx="142913" cy="209760"/>
            </a:xfrm>
            <a:prstGeom prst="rect">
              <a:avLst/>
            </a:prstGeom>
          </p:spPr>
        </p:pic>
        <p:pic>
          <p:nvPicPr>
            <p:cNvPr id="102" name="Obrázok 10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07472"/>
              <a:ext cx="142913" cy="209760"/>
            </a:xfrm>
            <a:prstGeom prst="rect">
              <a:avLst/>
            </a:prstGeom>
          </p:spPr>
        </p:pic>
        <p:pic>
          <p:nvPicPr>
            <p:cNvPr id="103" name="Obrázok 10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399" y="3386988"/>
              <a:ext cx="243414" cy="233272"/>
            </a:xfrm>
            <a:prstGeom prst="rect">
              <a:avLst/>
            </a:prstGeom>
          </p:spPr>
        </p:pic>
        <p:pic>
          <p:nvPicPr>
            <p:cNvPr id="104" name="Obrázok 10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277" y="5283960"/>
              <a:ext cx="243414" cy="233272"/>
            </a:xfrm>
            <a:prstGeom prst="rect">
              <a:avLst/>
            </a:prstGeom>
          </p:spPr>
        </p:pic>
      </p:grpSp>
      <p:pic>
        <p:nvPicPr>
          <p:cNvPr id="8" name="Obrázok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2" y="1464401"/>
            <a:ext cx="2204085" cy="533400"/>
          </a:xfrm>
          <a:prstGeom prst="rect">
            <a:avLst/>
          </a:prstGeom>
        </p:spPr>
      </p:pic>
      <p:grpSp>
        <p:nvGrpSpPr>
          <p:cNvPr id="106" name="Skupina 105"/>
          <p:cNvGrpSpPr/>
          <p:nvPr/>
        </p:nvGrpSpPr>
        <p:grpSpPr>
          <a:xfrm>
            <a:off x="6757646" y="2475680"/>
            <a:ext cx="852010" cy="521272"/>
            <a:chOff x="6757646" y="2475680"/>
            <a:chExt cx="852010" cy="521272"/>
          </a:xfrm>
        </p:grpSpPr>
        <p:sp>
          <p:nvSpPr>
            <p:cNvPr id="107" name="BlokTextu 106"/>
            <p:cNvSpPr txBox="1"/>
            <p:nvPr/>
          </p:nvSpPr>
          <p:spPr>
            <a:xfrm>
              <a:off x="6972802" y="2475680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1</a:t>
              </a:r>
              <a:endParaRPr lang="sk-SK" i="1" baseline="-25000"/>
            </a:p>
          </p:txBody>
        </p:sp>
        <p:sp>
          <p:nvSpPr>
            <p:cNvPr id="108" name="Zaoblený obdĺžnik 107"/>
            <p:cNvSpPr/>
            <p:nvPr/>
          </p:nvSpPr>
          <p:spPr>
            <a:xfrm>
              <a:off x="6757646" y="2859654"/>
              <a:ext cx="852010" cy="1372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09" name="Skupina 108"/>
          <p:cNvGrpSpPr/>
          <p:nvPr/>
        </p:nvGrpSpPr>
        <p:grpSpPr>
          <a:xfrm>
            <a:off x="6649433" y="5291916"/>
            <a:ext cx="1019965" cy="520053"/>
            <a:chOff x="6649433" y="5291916"/>
            <a:chExt cx="1019965" cy="520053"/>
          </a:xfrm>
        </p:grpSpPr>
        <p:sp>
          <p:nvSpPr>
            <p:cNvPr id="110" name="BlokTextu 109"/>
            <p:cNvSpPr txBox="1"/>
            <p:nvPr/>
          </p:nvSpPr>
          <p:spPr>
            <a:xfrm>
              <a:off x="6997028" y="5291916"/>
              <a:ext cx="421698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2</a:t>
              </a:r>
              <a:endParaRPr lang="sk-SK" i="1" baseline="-25000"/>
            </a:p>
          </p:txBody>
        </p:sp>
        <p:sp>
          <p:nvSpPr>
            <p:cNvPr id="111" name="Zaoblený obdĺžnik 110"/>
            <p:cNvSpPr/>
            <p:nvPr/>
          </p:nvSpPr>
          <p:spPr>
            <a:xfrm>
              <a:off x="6649433" y="5674671"/>
              <a:ext cx="1019965" cy="13729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0305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6698191" y="1124744"/>
            <a:ext cx="1941563" cy="167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6842207" y="1296026"/>
            <a:ext cx="684084" cy="6851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bdĺžnik 51"/>
          <p:cNvSpPr/>
          <p:nvPr/>
        </p:nvSpPr>
        <p:spPr>
          <a:xfrm>
            <a:off x="6734893" y="2971649"/>
            <a:ext cx="1941563" cy="167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en-US" smtClean="0"/>
              <a:t>Inseparable subjects 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346864" cy="20781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45" y="2531903"/>
            <a:ext cx="253556" cy="20031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7360506" y="2053144"/>
            <a:ext cx="670531" cy="610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670997" y="1289849"/>
            <a:ext cx="648072" cy="691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15" y="1417076"/>
            <a:ext cx="308877" cy="21206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4" y="1400979"/>
            <a:ext cx="218980" cy="20976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05" y="2341176"/>
            <a:ext cx="142913" cy="209760"/>
          </a:xfrm>
          <a:prstGeom prst="rect">
            <a:avLst/>
          </a:prstGeom>
        </p:spPr>
      </p:pic>
      <p:sp>
        <p:nvSpPr>
          <p:cNvPr id="29" name="Ovál 28"/>
          <p:cNvSpPr/>
          <p:nvPr/>
        </p:nvSpPr>
        <p:spPr>
          <a:xfrm>
            <a:off x="7908782" y="1749201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7526981" y="2197160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/>
          <p:cNvSpPr/>
          <p:nvPr/>
        </p:nvSpPr>
        <p:spPr>
          <a:xfrm>
            <a:off x="7058929" y="1735974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61860" y="6208776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26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6" y="1700809"/>
            <a:ext cx="2143125" cy="931545"/>
          </a:xfrm>
          <a:prstGeom prst="rect">
            <a:avLst/>
          </a:prstGeom>
        </p:spPr>
      </p:pic>
      <p:pic>
        <p:nvPicPr>
          <p:cNvPr id="46" name="Obrázok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113559" cy="21128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8" y="1700808"/>
            <a:ext cx="2295525" cy="942975"/>
          </a:xfrm>
          <a:prstGeom prst="rect">
            <a:avLst/>
          </a:prstGeom>
        </p:spPr>
      </p:pic>
      <p:pic>
        <p:nvPicPr>
          <p:cNvPr id="48" name="Obrázok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59" y="1459082"/>
            <a:ext cx="774123" cy="169718"/>
          </a:xfrm>
          <a:prstGeom prst="rect">
            <a:avLst/>
          </a:prstGeom>
        </p:spPr>
      </p:pic>
      <p:sp>
        <p:nvSpPr>
          <p:cNvPr id="51" name="Ovál 50"/>
          <p:cNvSpPr/>
          <p:nvPr/>
        </p:nvSpPr>
        <p:spPr>
          <a:xfrm>
            <a:off x="7274953" y="1591159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5" name="Obrázok 7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47" y="4353900"/>
            <a:ext cx="261163" cy="200310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6878909" y="3142931"/>
            <a:ext cx="684084" cy="6851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/>
          <p:cNvSpPr/>
          <p:nvPr/>
        </p:nvSpPr>
        <p:spPr>
          <a:xfrm>
            <a:off x="7397208" y="3900049"/>
            <a:ext cx="670531" cy="610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7707699" y="3136754"/>
            <a:ext cx="648072" cy="691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7" name="Obrázok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7" y="3263981"/>
            <a:ext cx="308877" cy="212065"/>
          </a:xfrm>
          <a:prstGeom prst="rect">
            <a:avLst/>
          </a:prstGeom>
        </p:spPr>
      </p:pic>
      <p:pic>
        <p:nvPicPr>
          <p:cNvPr id="58" name="Obrázok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76" y="3247884"/>
            <a:ext cx="218980" cy="209760"/>
          </a:xfrm>
          <a:prstGeom prst="rect">
            <a:avLst/>
          </a:prstGeom>
        </p:spPr>
      </p:pic>
      <p:pic>
        <p:nvPicPr>
          <p:cNvPr id="59" name="Obrázok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7" y="4188081"/>
            <a:ext cx="142913" cy="209760"/>
          </a:xfrm>
          <a:prstGeom prst="rect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7945484" y="3596106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>
            <a:off x="7563683" y="4044065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3" name="Obrázok 7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4294909" cy="207818"/>
          </a:xfrm>
          <a:prstGeom prst="rect">
            <a:avLst/>
          </a:prstGeom>
        </p:spPr>
      </p:pic>
      <p:pic>
        <p:nvPicPr>
          <p:cNvPr id="92" name="Obrázok 9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4" y="2755631"/>
            <a:ext cx="6134100" cy="1336964"/>
          </a:xfrm>
          <a:prstGeom prst="rect">
            <a:avLst/>
          </a:prstGeom>
        </p:spPr>
      </p:pic>
      <p:grpSp>
        <p:nvGrpSpPr>
          <p:cNvPr id="74" name="Skupina 73"/>
          <p:cNvGrpSpPr/>
          <p:nvPr/>
        </p:nvGrpSpPr>
        <p:grpSpPr>
          <a:xfrm>
            <a:off x="7212586" y="1530294"/>
            <a:ext cx="1307278" cy="2669442"/>
            <a:chOff x="6487229" y="1764323"/>
            <a:chExt cx="1307278" cy="2669442"/>
          </a:xfrm>
        </p:grpSpPr>
        <p:sp>
          <p:nvSpPr>
            <p:cNvPr id="38" name="BlokTextu 37"/>
            <p:cNvSpPr txBox="1"/>
            <p:nvPr/>
          </p:nvSpPr>
          <p:spPr>
            <a:xfrm>
              <a:off x="7372809" y="1764323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1</a:t>
              </a:r>
              <a:endParaRPr lang="sk-SK" i="1" baseline="-25000"/>
            </a:p>
          </p:txBody>
        </p:sp>
        <p:sp>
          <p:nvSpPr>
            <p:cNvPr id="39" name="BlokTextu 38"/>
            <p:cNvSpPr txBox="1"/>
            <p:nvPr/>
          </p:nvSpPr>
          <p:spPr>
            <a:xfrm>
              <a:off x="7330763" y="4064433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3</a:t>
              </a:r>
              <a:endParaRPr lang="sk-SK" i="1" baseline="-25000"/>
            </a:p>
          </p:txBody>
        </p:sp>
        <p:cxnSp>
          <p:nvCxnSpPr>
            <p:cNvPr id="34" name="Rovná spojnica 33"/>
            <p:cNvCxnSpPr/>
            <p:nvPr/>
          </p:nvCxnSpPr>
          <p:spPr>
            <a:xfrm flipV="1">
              <a:off x="6903142" y="3964080"/>
              <a:ext cx="415257" cy="3707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ovná spojnica 63"/>
            <p:cNvCxnSpPr>
              <a:stCxn id="30" idx="1"/>
              <a:endCxn id="31" idx="5"/>
            </p:cNvCxnSpPr>
            <p:nvPr/>
          </p:nvCxnSpPr>
          <p:spPr>
            <a:xfrm flipH="1" flipV="1">
              <a:off x="6487229" y="2046473"/>
              <a:ext cx="340758" cy="33818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nica 64"/>
            <p:cNvCxnSpPr>
              <a:stCxn id="51" idx="5"/>
              <a:endCxn id="29" idx="2"/>
            </p:cNvCxnSpPr>
            <p:nvPr/>
          </p:nvCxnSpPr>
          <p:spPr>
            <a:xfrm>
              <a:off x="6703253" y="1901658"/>
              <a:ext cx="480172" cy="9654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BlokTextu 71"/>
            <p:cNvSpPr txBox="1"/>
            <p:nvPr/>
          </p:nvSpPr>
          <p:spPr>
            <a:xfrm>
              <a:off x="7268052" y="2339588"/>
              <a:ext cx="42169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/>
                <a:t>a</a:t>
              </a:r>
              <a:r>
                <a:rPr lang="en-US" i="1" baseline="-25000" smtClean="0"/>
                <a:t>2</a:t>
              </a:r>
              <a:endParaRPr lang="sk-SK" i="1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11924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6698191" y="1124744"/>
            <a:ext cx="1941563" cy="167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6842207" y="1296026"/>
            <a:ext cx="684084" cy="6851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bdĺžnik 51"/>
          <p:cNvSpPr/>
          <p:nvPr/>
        </p:nvSpPr>
        <p:spPr>
          <a:xfrm>
            <a:off x="6734893" y="2971649"/>
            <a:ext cx="1941563" cy="16737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92088"/>
          </a:xfrm>
        </p:spPr>
        <p:txBody>
          <a:bodyPr>
            <a:normAutofit fontScale="90000"/>
          </a:bodyPr>
          <a:lstStyle/>
          <a:p>
            <a:r>
              <a:rPr lang="en-US" smtClean="0"/>
              <a:t>Inseparable subjects 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346864" cy="20781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45" y="2531903"/>
            <a:ext cx="253556" cy="20031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7360506" y="2053144"/>
            <a:ext cx="670531" cy="610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670997" y="1289849"/>
            <a:ext cx="648072" cy="691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15" y="1417076"/>
            <a:ext cx="308877" cy="212065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74" y="1400979"/>
            <a:ext cx="218980" cy="20976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05" y="2341176"/>
            <a:ext cx="142913" cy="209760"/>
          </a:xfrm>
          <a:prstGeom prst="rect">
            <a:avLst/>
          </a:prstGeom>
        </p:spPr>
      </p:pic>
      <p:sp>
        <p:nvSpPr>
          <p:cNvPr id="29" name="Ovál 28"/>
          <p:cNvSpPr/>
          <p:nvPr/>
        </p:nvSpPr>
        <p:spPr>
          <a:xfrm>
            <a:off x="7908782" y="1749201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7526981" y="2197160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/>
          <p:cNvSpPr/>
          <p:nvPr/>
        </p:nvSpPr>
        <p:spPr>
          <a:xfrm>
            <a:off x="7058929" y="1735974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61860" y="6208776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27</a:t>
            </a:fld>
            <a:endParaRPr lang="sk-SK"/>
          </a:p>
        </p:txBody>
      </p:sp>
      <p:pic>
        <p:nvPicPr>
          <p:cNvPr id="23" name="Obrázok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6" y="1700809"/>
            <a:ext cx="2143125" cy="931545"/>
          </a:xfrm>
          <a:prstGeom prst="rect">
            <a:avLst/>
          </a:prstGeom>
        </p:spPr>
      </p:pic>
      <p:pic>
        <p:nvPicPr>
          <p:cNvPr id="46" name="Obrázok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113559" cy="21128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8" y="1700808"/>
            <a:ext cx="2295525" cy="942975"/>
          </a:xfrm>
          <a:prstGeom prst="rect">
            <a:avLst/>
          </a:prstGeom>
        </p:spPr>
      </p:pic>
      <p:pic>
        <p:nvPicPr>
          <p:cNvPr id="48" name="Obrázok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59" y="1459082"/>
            <a:ext cx="774123" cy="169718"/>
          </a:xfrm>
          <a:prstGeom prst="rect">
            <a:avLst/>
          </a:prstGeom>
        </p:spPr>
      </p:pic>
      <p:sp>
        <p:nvSpPr>
          <p:cNvPr id="51" name="Ovál 50"/>
          <p:cNvSpPr/>
          <p:nvPr/>
        </p:nvSpPr>
        <p:spPr>
          <a:xfrm>
            <a:off x="7274953" y="1591159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5" name="Obrázok 7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47" y="4353900"/>
            <a:ext cx="261163" cy="200310"/>
          </a:xfrm>
          <a:prstGeom prst="rect">
            <a:avLst/>
          </a:prstGeom>
        </p:spPr>
      </p:pic>
      <p:sp>
        <p:nvSpPr>
          <p:cNvPr id="54" name="Ovál 53"/>
          <p:cNvSpPr/>
          <p:nvPr/>
        </p:nvSpPr>
        <p:spPr>
          <a:xfrm>
            <a:off x="6878909" y="3142931"/>
            <a:ext cx="684084" cy="6851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/>
          <p:cNvSpPr/>
          <p:nvPr/>
        </p:nvSpPr>
        <p:spPr>
          <a:xfrm>
            <a:off x="7397208" y="3900049"/>
            <a:ext cx="670531" cy="610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/>
          <p:cNvSpPr/>
          <p:nvPr/>
        </p:nvSpPr>
        <p:spPr>
          <a:xfrm>
            <a:off x="7707699" y="3136754"/>
            <a:ext cx="648072" cy="691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7" name="Obrázok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17" y="3263981"/>
            <a:ext cx="308877" cy="212065"/>
          </a:xfrm>
          <a:prstGeom prst="rect">
            <a:avLst/>
          </a:prstGeom>
        </p:spPr>
      </p:pic>
      <p:pic>
        <p:nvPicPr>
          <p:cNvPr id="58" name="Obrázok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076" y="3247884"/>
            <a:ext cx="218980" cy="209760"/>
          </a:xfrm>
          <a:prstGeom prst="rect">
            <a:avLst/>
          </a:prstGeom>
        </p:spPr>
      </p:pic>
      <p:pic>
        <p:nvPicPr>
          <p:cNvPr id="59" name="Obrázok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7" y="4188081"/>
            <a:ext cx="142913" cy="209760"/>
          </a:xfrm>
          <a:prstGeom prst="rect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7945484" y="3596106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1" name="Ovál 60"/>
          <p:cNvSpPr/>
          <p:nvPr/>
        </p:nvSpPr>
        <p:spPr>
          <a:xfrm>
            <a:off x="7563683" y="4044065"/>
            <a:ext cx="180020" cy="17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3" name="Obrázok 7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4294909" cy="207818"/>
          </a:xfrm>
          <a:prstGeom prst="rect">
            <a:avLst/>
          </a:prstGeom>
        </p:spPr>
      </p:pic>
      <p:cxnSp>
        <p:nvCxnSpPr>
          <p:cNvPr id="77" name="Rovná spojnica 76"/>
          <p:cNvCxnSpPr/>
          <p:nvPr/>
        </p:nvCxnSpPr>
        <p:spPr>
          <a:xfrm flipH="1">
            <a:off x="7610794" y="1874890"/>
            <a:ext cx="318177" cy="34638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ok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7317105" cy="255270"/>
          </a:xfrm>
          <a:prstGeom prst="rect">
            <a:avLst/>
          </a:prstGeom>
        </p:spPr>
      </p:pic>
      <p:pic>
        <p:nvPicPr>
          <p:cNvPr id="92" name="Obrázok 9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4" y="2755631"/>
            <a:ext cx="6134100" cy="1336964"/>
          </a:xfrm>
          <a:prstGeom prst="rect">
            <a:avLst/>
          </a:prstGeom>
        </p:spPr>
      </p:pic>
      <p:sp>
        <p:nvSpPr>
          <p:cNvPr id="39" name="BlokTextu 38"/>
          <p:cNvSpPr txBox="1"/>
          <p:nvPr/>
        </p:nvSpPr>
        <p:spPr>
          <a:xfrm>
            <a:off x="8072348" y="2043242"/>
            <a:ext cx="4216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a</a:t>
            </a:r>
            <a:r>
              <a:rPr lang="en-US" i="1" baseline="-25000" smtClean="0"/>
              <a:t>3</a:t>
            </a:r>
            <a:endParaRPr lang="sk-SK" i="1" baseline="-25000"/>
          </a:p>
        </p:txBody>
      </p:sp>
      <p:cxnSp>
        <p:nvCxnSpPr>
          <p:cNvPr id="34" name="Rovná spojnica 33"/>
          <p:cNvCxnSpPr/>
          <p:nvPr/>
        </p:nvCxnSpPr>
        <p:spPr>
          <a:xfrm flipV="1">
            <a:off x="7628499" y="3730051"/>
            <a:ext cx="415257" cy="37078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7212586" y="1667629"/>
            <a:ext cx="696196" cy="482998"/>
            <a:chOff x="7212586" y="1667629"/>
            <a:chExt cx="696196" cy="482998"/>
          </a:xfrm>
        </p:grpSpPr>
        <p:cxnSp>
          <p:nvCxnSpPr>
            <p:cNvPr id="64" name="Rovná spojnica 63"/>
            <p:cNvCxnSpPr>
              <a:stCxn id="30" idx="1"/>
              <a:endCxn id="31" idx="5"/>
            </p:cNvCxnSpPr>
            <p:nvPr/>
          </p:nvCxnSpPr>
          <p:spPr>
            <a:xfrm flipH="1" flipV="1">
              <a:off x="7212586" y="1812444"/>
              <a:ext cx="340758" cy="33818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nica 64"/>
            <p:cNvCxnSpPr>
              <a:stCxn id="51" idx="5"/>
              <a:endCxn id="29" idx="2"/>
            </p:cNvCxnSpPr>
            <p:nvPr/>
          </p:nvCxnSpPr>
          <p:spPr>
            <a:xfrm>
              <a:off x="7428610" y="1667629"/>
              <a:ext cx="480172" cy="9654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>
            <a:off x="310654" y="5132636"/>
            <a:ext cx="8008415" cy="456604"/>
            <a:chOff x="310654" y="5132636"/>
            <a:chExt cx="8008415" cy="456604"/>
          </a:xfrm>
        </p:grpSpPr>
        <p:pic>
          <p:nvPicPr>
            <p:cNvPr id="20" name="Obrázok 19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229200"/>
              <a:ext cx="7705725" cy="255270"/>
            </a:xfrm>
            <a:prstGeom prst="rect">
              <a:avLst/>
            </a:prstGeom>
          </p:spPr>
        </p:pic>
        <p:sp>
          <p:nvSpPr>
            <p:cNvPr id="21" name="Obdĺžnik 20"/>
            <p:cNvSpPr/>
            <p:nvPr/>
          </p:nvSpPr>
          <p:spPr>
            <a:xfrm>
              <a:off x="310654" y="5132636"/>
              <a:ext cx="8008415" cy="4566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5246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grpSp>
        <p:nvGrpSpPr>
          <p:cNvPr id="9" name="Skupina 8"/>
          <p:cNvGrpSpPr/>
          <p:nvPr/>
        </p:nvGrpSpPr>
        <p:grpSpPr>
          <a:xfrm>
            <a:off x="252974" y="1772816"/>
            <a:ext cx="8351474" cy="1368152"/>
            <a:chOff x="252974" y="1772816"/>
            <a:chExt cx="8351474" cy="1368152"/>
          </a:xfrm>
        </p:grpSpPr>
        <p:pic>
          <p:nvPicPr>
            <p:cNvPr id="8" name="Obrázok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916832"/>
              <a:ext cx="7924800" cy="1039091"/>
            </a:xfrm>
            <a:prstGeom prst="rect">
              <a:avLst/>
            </a:prstGeom>
          </p:spPr>
        </p:pic>
        <p:sp>
          <p:nvSpPr>
            <p:cNvPr id="16" name="Obdĺžnik 15"/>
            <p:cNvSpPr/>
            <p:nvPr/>
          </p:nvSpPr>
          <p:spPr>
            <a:xfrm>
              <a:off x="252974" y="1772816"/>
              <a:ext cx="8351474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7" name="Nadpis 1"/>
          <p:cNvSpPr txBox="1">
            <a:spLocks/>
          </p:cNvSpPr>
          <p:nvPr/>
        </p:nvSpPr>
        <p:spPr>
          <a:xfrm>
            <a:off x="395536" y="548680"/>
            <a:ext cx="8042397" cy="79208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Computational complexity of TAP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28</a:t>
            </a:fld>
            <a:endParaRPr lang="sk-SK"/>
          </a:p>
        </p:txBody>
      </p:sp>
      <p:grpSp>
        <p:nvGrpSpPr>
          <p:cNvPr id="26" name="Skupina 25"/>
          <p:cNvGrpSpPr/>
          <p:nvPr/>
        </p:nvGrpSpPr>
        <p:grpSpPr>
          <a:xfrm>
            <a:off x="278816" y="3429000"/>
            <a:ext cx="8351474" cy="1368152"/>
            <a:chOff x="251520" y="2996952"/>
            <a:chExt cx="8351474" cy="1368152"/>
          </a:xfrm>
        </p:grpSpPr>
        <p:pic>
          <p:nvPicPr>
            <p:cNvPr id="20" name="Obrázok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65" y="3140968"/>
              <a:ext cx="7933459" cy="1040823"/>
            </a:xfrm>
            <a:prstGeom prst="rect">
              <a:avLst/>
            </a:prstGeom>
          </p:spPr>
        </p:pic>
        <p:sp>
          <p:nvSpPr>
            <p:cNvPr id="23" name="Obdĺžnik 22"/>
            <p:cNvSpPr/>
            <p:nvPr/>
          </p:nvSpPr>
          <p:spPr>
            <a:xfrm>
              <a:off x="251520" y="2996952"/>
              <a:ext cx="8351474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0" name="Obrázok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3" y="4961539"/>
            <a:ext cx="2009775" cy="23050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2" y="1340768"/>
            <a:ext cx="6172200" cy="232410"/>
          </a:xfrm>
          <a:prstGeom prst="rect">
            <a:avLst/>
          </a:prstGeom>
        </p:spPr>
      </p:pic>
      <p:grpSp>
        <p:nvGrpSpPr>
          <p:cNvPr id="39" name="Skupina 38"/>
          <p:cNvGrpSpPr/>
          <p:nvPr/>
        </p:nvGrpSpPr>
        <p:grpSpPr>
          <a:xfrm>
            <a:off x="171690" y="5373216"/>
            <a:ext cx="8507450" cy="378636"/>
            <a:chOff x="171690" y="5373216"/>
            <a:chExt cx="8507450" cy="378636"/>
          </a:xfrm>
        </p:grpSpPr>
        <p:pic>
          <p:nvPicPr>
            <p:cNvPr id="15" name="Obrázok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91" y="5480383"/>
              <a:ext cx="8030441" cy="209550"/>
            </a:xfrm>
            <a:prstGeom prst="rect">
              <a:avLst/>
            </a:prstGeom>
          </p:spPr>
        </p:pic>
        <p:sp>
          <p:nvSpPr>
            <p:cNvPr id="38" name="Obdĺžnik 37"/>
            <p:cNvSpPr/>
            <p:nvPr/>
          </p:nvSpPr>
          <p:spPr>
            <a:xfrm>
              <a:off x="171690" y="5373216"/>
              <a:ext cx="8507450" cy="37863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9124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95536" y="548680"/>
            <a:ext cx="8042397" cy="79208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Computational complexity of TAP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29</a:t>
            </a:fld>
            <a:endParaRPr lang="sk-SK"/>
          </a:p>
        </p:txBody>
      </p:sp>
      <p:grpSp>
        <p:nvGrpSpPr>
          <p:cNvPr id="27" name="Skupina 26"/>
          <p:cNvGrpSpPr/>
          <p:nvPr/>
        </p:nvGrpSpPr>
        <p:grpSpPr>
          <a:xfrm>
            <a:off x="381495" y="1527076"/>
            <a:ext cx="8351474" cy="964640"/>
            <a:chOff x="251520" y="4509120"/>
            <a:chExt cx="8351474" cy="964640"/>
          </a:xfrm>
        </p:grpSpPr>
        <p:pic>
          <p:nvPicPr>
            <p:cNvPr id="19" name="Obrázok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624" y="4611216"/>
              <a:ext cx="7924800" cy="762000"/>
            </a:xfrm>
            <a:prstGeom prst="rect">
              <a:avLst/>
            </a:prstGeom>
          </p:spPr>
        </p:pic>
        <p:sp>
          <p:nvSpPr>
            <p:cNvPr id="24" name="Obdĺžnik 23"/>
            <p:cNvSpPr/>
            <p:nvPr/>
          </p:nvSpPr>
          <p:spPr>
            <a:xfrm>
              <a:off x="251520" y="4509120"/>
              <a:ext cx="8351474" cy="9646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" name="Obrázo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6" y="2708920"/>
            <a:ext cx="4602480" cy="230505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241014" y="3120597"/>
            <a:ext cx="8507450" cy="378636"/>
            <a:chOff x="241014" y="3120597"/>
            <a:chExt cx="8507450" cy="378636"/>
          </a:xfrm>
        </p:grpSpPr>
        <p:pic>
          <p:nvPicPr>
            <p:cNvPr id="7" name="Obrázok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7" y="3214117"/>
              <a:ext cx="7608570" cy="232410"/>
            </a:xfrm>
            <a:prstGeom prst="rect">
              <a:avLst/>
            </a:prstGeom>
          </p:spPr>
        </p:pic>
        <p:sp>
          <p:nvSpPr>
            <p:cNvPr id="29" name="Obdĺžnik 28"/>
            <p:cNvSpPr/>
            <p:nvPr/>
          </p:nvSpPr>
          <p:spPr>
            <a:xfrm>
              <a:off x="241014" y="3120597"/>
              <a:ext cx="8507450" cy="37863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51520" y="3698436"/>
            <a:ext cx="8507450" cy="378636"/>
            <a:chOff x="251520" y="3698436"/>
            <a:chExt cx="8507450" cy="378636"/>
          </a:xfrm>
        </p:grpSpPr>
        <p:pic>
          <p:nvPicPr>
            <p:cNvPr id="8" name="Obrázok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807" y="3791956"/>
              <a:ext cx="5564505" cy="230505"/>
            </a:xfrm>
            <a:prstGeom prst="rect">
              <a:avLst/>
            </a:prstGeom>
          </p:spPr>
        </p:pic>
        <p:sp>
          <p:nvSpPr>
            <p:cNvPr id="31" name="Obdĺžnik 30"/>
            <p:cNvSpPr/>
            <p:nvPr/>
          </p:nvSpPr>
          <p:spPr>
            <a:xfrm>
              <a:off x="251520" y="3698436"/>
              <a:ext cx="8507450" cy="37863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" name="Obrázok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8020"/>
            <a:ext cx="6595110" cy="232410"/>
          </a:xfrm>
          <a:prstGeom prst="rect">
            <a:avLst/>
          </a:prstGeom>
        </p:spPr>
      </p:pic>
      <p:sp>
        <p:nvSpPr>
          <p:cNvPr id="33" name="Obdĺžnik 32"/>
          <p:cNvSpPr/>
          <p:nvPr/>
        </p:nvSpPr>
        <p:spPr>
          <a:xfrm>
            <a:off x="251520" y="4274500"/>
            <a:ext cx="8507450" cy="37863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02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</a:t>
            </a:r>
            <a:r>
              <a:rPr lang="en-US" smtClean="0"/>
              <a:t>ome history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27620"/>
            <a:ext cx="6552728" cy="4781156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1657: </a:t>
            </a:r>
            <a:r>
              <a:rPr lang="sk-SK" b="1" smtClean="0"/>
              <a:t>Universitas Cassoviensis</a:t>
            </a:r>
            <a:r>
              <a:rPr lang="en-US" b="1" smtClean="0"/>
              <a:t> </a:t>
            </a:r>
          </a:p>
          <a:p>
            <a:r>
              <a:rPr lang="en-US" b="1" smtClean="0"/>
              <a:t>1776:</a:t>
            </a:r>
            <a:r>
              <a:rPr lang="en-US" smtClean="0"/>
              <a:t> </a:t>
            </a:r>
            <a:r>
              <a:rPr lang="sk-SK" b="1" smtClean="0"/>
              <a:t>Academia </a:t>
            </a:r>
            <a:r>
              <a:rPr lang="sk-SK" b="1"/>
              <a:t>Regia </a:t>
            </a:r>
            <a:r>
              <a:rPr lang="sk-SK" b="1" smtClean="0"/>
              <a:t>Cassoviensis</a:t>
            </a:r>
          </a:p>
          <a:p>
            <a:r>
              <a:rPr lang="en-US" b="1" smtClean="0"/>
              <a:t>1850-1921 </a:t>
            </a:r>
            <a:r>
              <a:rPr lang="en-US" b="1"/>
              <a:t>Law Academy</a:t>
            </a:r>
          </a:p>
          <a:p>
            <a:r>
              <a:rPr lang="en-US" b="1"/>
              <a:t>1959: Pavol Jozef </a:t>
            </a:r>
            <a:r>
              <a:rPr lang="sk-SK" b="1"/>
              <a:t>Šafárik University</a:t>
            </a:r>
          </a:p>
          <a:p>
            <a:pPr marL="320040" lvl="1" indent="0">
              <a:buNone/>
            </a:pPr>
            <a:r>
              <a:rPr lang="sk-SK" sz="2000" b="1" smtClean="0"/>
              <a:t>Faculties</a:t>
            </a:r>
            <a:r>
              <a:rPr lang="sk-SK" sz="2000" b="1"/>
              <a:t>: </a:t>
            </a:r>
            <a:r>
              <a:rPr lang="sk-SK" sz="1800" smtClean="0"/>
              <a:t>Medicine</a:t>
            </a:r>
            <a:r>
              <a:rPr lang="sk-SK" sz="1800"/>
              <a:t>, Law, Public administration, Science, Arts </a:t>
            </a:r>
            <a:r>
              <a:rPr lang="sk-SK" sz="1800" smtClean="0"/>
              <a:t>1501 employees</a:t>
            </a:r>
            <a:r>
              <a:rPr lang="en-US" sz="1800" smtClean="0"/>
              <a:t>,</a:t>
            </a:r>
            <a:r>
              <a:rPr lang="sk-SK" sz="1800" smtClean="0"/>
              <a:t> 8138 </a:t>
            </a:r>
            <a:r>
              <a:rPr lang="sk-SK" sz="1800"/>
              <a:t>students </a:t>
            </a:r>
            <a:r>
              <a:rPr lang="sk-SK" sz="1800" smtClean="0"/>
              <a:t>(</a:t>
            </a:r>
            <a:r>
              <a:rPr lang="en-US" sz="1800" smtClean="0"/>
              <a:t>2013</a:t>
            </a:r>
            <a:r>
              <a:rPr lang="sk-SK" sz="1800" smtClean="0"/>
              <a:t>) </a:t>
            </a:r>
            <a:endParaRPr lang="en-US" sz="1800" smtClean="0"/>
          </a:p>
          <a:p>
            <a:pPr marL="274320" lvl="2" indent="-274320"/>
            <a:r>
              <a:rPr lang="en-US" sz="2400" b="1" smtClean="0"/>
              <a:t>1963: </a:t>
            </a:r>
            <a:r>
              <a:rPr lang="sk-SK" sz="2400" b="1" smtClean="0"/>
              <a:t>Science </a:t>
            </a:r>
            <a:r>
              <a:rPr lang="sk-SK" sz="2400" b="1"/>
              <a:t>faculty </a:t>
            </a:r>
            <a:r>
              <a:rPr lang="sk-SK" sz="2400" b="1" smtClean="0"/>
              <a:t> </a:t>
            </a:r>
            <a:endParaRPr lang="sk-SK" sz="2400" b="1"/>
          </a:p>
          <a:p>
            <a:pPr marL="320040" lvl="1" indent="0">
              <a:buNone/>
            </a:pPr>
            <a:r>
              <a:rPr lang="sk-SK" sz="1800"/>
              <a:t>326 </a:t>
            </a:r>
            <a:r>
              <a:rPr lang="sk-SK" sz="1800" smtClean="0"/>
              <a:t>employees</a:t>
            </a:r>
            <a:r>
              <a:rPr lang="en-US" sz="1800" smtClean="0"/>
              <a:t>,</a:t>
            </a:r>
            <a:r>
              <a:rPr lang="sk-SK" sz="1800" smtClean="0"/>
              <a:t> 1</a:t>
            </a:r>
            <a:r>
              <a:rPr lang="en-US" sz="1800" smtClean="0"/>
              <a:t>28</a:t>
            </a:r>
            <a:r>
              <a:rPr lang="sk-SK" sz="1800" smtClean="0"/>
              <a:t>3 </a:t>
            </a:r>
            <a:r>
              <a:rPr lang="sk-SK" sz="1800"/>
              <a:t>students </a:t>
            </a:r>
            <a:r>
              <a:rPr lang="sk-SK" sz="1800" smtClean="0"/>
              <a:t>(</a:t>
            </a:r>
            <a:r>
              <a:rPr lang="en-US" sz="1800" smtClean="0"/>
              <a:t>2013)</a:t>
            </a:r>
            <a:endParaRPr lang="sk-SK" sz="1800"/>
          </a:p>
          <a:p>
            <a:pPr marL="320040" lvl="1" indent="0">
              <a:buNone/>
            </a:pPr>
            <a:r>
              <a:rPr lang="sk-SK" sz="1800"/>
              <a:t>originally: only teachers study, first graduates </a:t>
            </a:r>
            <a:r>
              <a:rPr lang="sk-SK" sz="1800" smtClean="0"/>
              <a:t>1967</a:t>
            </a:r>
            <a:endParaRPr lang="en-US" sz="1800" smtClean="0"/>
          </a:p>
          <a:p>
            <a:pPr marL="320040" lvl="1" indent="0">
              <a:buNone/>
            </a:pPr>
            <a:r>
              <a:rPr lang="sk-SK" sz="1800" b="1">
                <a:solidFill>
                  <a:srgbClr val="FF0000"/>
                </a:solidFill>
              </a:rPr>
              <a:t>combination of  2 subjects</a:t>
            </a:r>
          </a:p>
          <a:p>
            <a:pPr marL="320040" lvl="1" indent="0">
              <a:buNone/>
            </a:pPr>
            <a:r>
              <a:rPr lang="sk-SK" sz="1800"/>
              <a:t>Mathematics, Physics, Chemistry, Biology</a:t>
            </a:r>
          </a:p>
          <a:p>
            <a:pPr marL="320040" lvl="1" indent="0">
              <a:buNone/>
            </a:pPr>
            <a:r>
              <a:rPr lang="sk-SK" sz="1800"/>
              <a:t>Informatics (since 1989), Geography (since 2003)</a:t>
            </a:r>
          </a:p>
          <a:p>
            <a:pPr marL="320040" lvl="1" indent="0">
              <a:buNone/>
            </a:pPr>
            <a:r>
              <a:rPr lang="sk-SK" sz="1800"/>
              <a:t>study programmes with Arts faculty (since 2011</a:t>
            </a:r>
            <a:r>
              <a:rPr lang="sk-SK" sz="1800" smtClean="0"/>
              <a:t>)</a:t>
            </a:r>
            <a:endParaRPr lang="sk-SK"/>
          </a:p>
          <a:p>
            <a:endParaRPr lang="en-US" b="1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1391578" cy="1368151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7061238" y="1556792"/>
            <a:ext cx="1656184" cy="2546170"/>
            <a:chOff x="6732240" y="2636912"/>
            <a:chExt cx="2088232" cy="3634454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356" y="2636912"/>
              <a:ext cx="1943100" cy="2362200"/>
            </a:xfrm>
            <a:prstGeom prst="rect">
              <a:avLst/>
            </a:prstGeom>
          </p:spPr>
        </p:pic>
        <p:sp>
          <p:nvSpPr>
            <p:cNvPr id="8" name="BlokTextu 7"/>
            <p:cNvSpPr txBox="1"/>
            <p:nvPr/>
          </p:nvSpPr>
          <p:spPr>
            <a:xfrm>
              <a:off x="6732240" y="5085184"/>
              <a:ext cx="2088232" cy="11861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000" b="1" smtClean="0"/>
                <a:t>1795</a:t>
              </a:r>
              <a:r>
                <a:rPr lang="sk-SK" sz="2000" b="1" smtClean="0"/>
                <a:t>-</a:t>
              </a:r>
              <a:r>
                <a:rPr lang="en-US" sz="2000" b="1" smtClean="0"/>
                <a:t> 1861</a:t>
              </a:r>
            </a:p>
            <a:p>
              <a:pPr marL="0" lvl="1"/>
              <a:r>
                <a:rPr lang="en-US" sz="1400" smtClean="0"/>
                <a:t>poet</a:t>
              </a:r>
              <a:r>
                <a:rPr lang="en-US" sz="1400"/>
                <a:t>, </a:t>
              </a:r>
              <a:r>
                <a:rPr lang="en-US" sz="1400" smtClean="0"/>
                <a:t>historian, first </a:t>
              </a:r>
              <a:r>
                <a:rPr lang="en-US" sz="1400"/>
                <a:t>scientific </a:t>
              </a:r>
              <a:r>
                <a:rPr lang="en-US" sz="1400" smtClean="0"/>
                <a:t>Slavist</a:t>
              </a:r>
              <a:r>
                <a:rPr lang="sk-SK" sz="1400" smtClean="0"/>
                <a:t> </a:t>
              </a:r>
              <a:endParaRPr lang="en-US" sz="2800" b="1"/>
            </a:p>
          </p:txBody>
        </p:sp>
      </p:grp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3</a:t>
            </a:fld>
            <a:endParaRPr lang="sk-SK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9"/>
            <a:ext cx="1513877" cy="1469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1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856984" cy="527346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Integer </a:t>
            </a:r>
            <a:r>
              <a:rPr lang="sk-SK" sz="4000" smtClean="0"/>
              <a:t> line</a:t>
            </a:r>
            <a:r>
              <a:rPr lang="en-US" sz="4000" smtClean="0"/>
              <a:t>a</a:t>
            </a:r>
            <a:r>
              <a:rPr lang="sk-SK" sz="4000" smtClean="0"/>
              <a:t>r program </a:t>
            </a:r>
            <a:r>
              <a:rPr lang="en-US" sz="4000" smtClean="0"/>
              <a:t>for</a:t>
            </a:r>
            <a:r>
              <a:rPr lang="sk-SK" sz="4000" smtClean="0"/>
              <a:t> TAP</a:t>
            </a:r>
            <a:endParaRPr lang="sk-SK" sz="40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7776"/>
            <a:ext cx="7910945" cy="2303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3340"/>
            <a:ext cx="6030191" cy="21128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2411"/>
            <a:ext cx="6658841" cy="23206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320145" cy="23206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6371359" cy="2441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92613"/>
            <a:ext cx="7126432" cy="554182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2" y="4466446"/>
            <a:ext cx="1312545" cy="18669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03" y="4349073"/>
            <a:ext cx="1368136" cy="73602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72" y="5099149"/>
            <a:ext cx="4191000" cy="669112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88" y="5908336"/>
            <a:ext cx="1125682" cy="242455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429001"/>
            <a:ext cx="3781425" cy="809625"/>
          </a:xfrm>
          <a:prstGeom prst="rect">
            <a:avLst/>
          </a:prstGeom>
        </p:spPr>
      </p:pic>
      <p:sp>
        <p:nvSpPr>
          <p:cNvPr id="28" name="Obdĺžnik 27"/>
          <p:cNvSpPr/>
          <p:nvPr/>
        </p:nvSpPr>
        <p:spPr>
          <a:xfrm>
            <a:off x="1835696" y="3335110"/>
            <a:ext cx="4392488" cy="28156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8344" y="627962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7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42397" cy="808473"/>
          </a:xfrm>
        </p:spPr>
        <p:txBody>
          <a:bodyPr>
            <a:noAutofit/>
          </a:bodyPr>
          <a:lstStyle/>
          <a:p>
            <a:r>
              <a:rPr lang="en-US" sz="4400" smtClean="0"/>
              <a:t>P.J.</a:t>
            </a:r>
            <a:r>
              <a:rPr lang="sk-SK" sz="4400" smtClean="0"/>
              <a:t>Š</a:t>
            </a:r>
            <a:r>
              <a:rPr lang="en-US" sz="4400" smtClean="0"/>
              <a:t>af</a:t>
            </a:r>
            <a:r>
              <a:rPr lang="sk-SK" sz="4400" smtClean="0"/>
              <a:t>árik university  </a:t>
            </a:r>
            <a:r>
              <a:rPr lang="en-US" sz="4400" smtClean="0"/>
              <a:t>in numbers</a:t>
            </a:r>
            <a:r>
              <a:rPr lang="sk-SK" sz="4400" smtClean="0"/>
              <a:t> </a:t>
            </a:r>
            <a:endParaRPr lang="sk-SK" sz="44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53132"/>
              </p:ext>
            </p:extLst>
          </p:nvPr>
        </p:nvGraphicFramePr>
        <p:xfrm>
          <a:off x="288440" y="2204864"/>
          <a:ext cx="824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  <a:gridCol w="486000"/>
              </a:tblGrid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F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B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Ch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G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Sj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Aj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Nj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Lj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Ov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Ps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</a:t>
                      </a:r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mtClean="0"/>
                        <a:t>H</a:t>
                      </a:r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# places in KE</a:t>
                      </a:r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74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36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50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38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31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54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57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35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0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16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23</a:t>
                      </a:r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# places</a:t>
                      </a:r>
                      <a:r>
                        <a:rPr lang="en-US" sz="1600" baseline="0" smtClean="0"/>
                        <a:t> total</a:t>
                      </a:r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288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158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172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142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137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127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243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216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129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119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80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135</a:t>
                      </a:r>
                      <a:endParaRPr lang="sk-SK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/>
                        <a:t>#</a:t>
                      </a:r>
                      <a:r>
                        <a:rPr lang="en-US" sz="1600" baseline="0" smtClean="0"/>
                        <a:t> students</a:t>
                      </a:r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13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9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43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21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35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31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14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21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12</a:t>
                      </a:r>
                      <a:endParaRPr lang="sk-S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28</a:t>
                      </a:r>
                      <a:endParaRPr lang="sk-SK" sz="1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ublina v tvare šípky nahor 6"/>
          <p:cNvSpPr/>
          <p:nvPr/>
        </p:nvSpPr>
        <p:spPr>
          <a:xfrm>
            <a:off x="4752929" y="1844823"/>
            <a:ext cx="3744416" cy="28803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ublina v tvare šípky nahor 7"/>
          <p:cNvSpPr/>
          <p:nvPr/>
        </p:nvSpPr>
        <p:spPr>
          <a:xfrm>
            <a:off x="1728593" y="1844822"/>
            <a:ext cx="2952328" cy="28803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728593" y="1412776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Science </a:t>
            </a:r>
            <a:r>
              <a:rPr lang="sk-SK" smtClean="0"/>
              <a:t>fa</a:t>
            </a:r>
            <a:r>
              <a:rPr lang="en-US" smtClean="0"/>
              <a:t>c</a:t>
            </a:r>
            <a:r>
              <a:rPr lang="sk-SK" smtClean="0"/>
              <a:t>ult</a:t>
            </a:r>
            <a:r>
              <a:rPr lang="en-US"/>
              <a:t>y</a:t>
            </a:r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4752929" y="1412776"/>
            <a:ext cx="37379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Arts</a:t>
            </a:r>
            <a:r>
              <a:rPr lang="sk-SK" smtClean="0"/>
              <a:t> fa</a:t>
            </a:r>
            <a:r>
              <a:rPr lang="en-US" smtClean="0"/>
              <a:t>c</a:t>
            </a:r>
            <a:r>
              <a:rPr lang="sk-SK" smtClean="0"/>
              <a:t>ult</a:t>
            </a:r>
            <a:r>
              <a:rPr lang="en-US"/>
              <a:t>y</a:t>
            </a:r>
            <a:endParaRPr lang="sk-SK"/>
          </a:p>
        </p:txBody>
      </p:sp>
      <p:pic>
        <p:nvPicPr>
          <p:cNvPr id="19" name="Obrázok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3058"/>
            <a:ext cx="5096268" cy="19050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7092280" y="1988839"/>
            <a:ext cx="504056" cy="1728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107504" y="2564904"/>
            <a:ext cx="864096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2"/>
          </p:nvPr>
        </p:nvSpPr>
        <p:spPr>
          <a:xfrm>
            <a:off x="7735345" y="62148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31</a:t>
            </a:fld>
            <a:endParaRPr lang="sk-SK"/>
          </a:p>
        </p:txBody>
      </p:sp>
      <p:pic>
        <p:nvPicPr>
          <p:cNvPr id="17" name="Obrázok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6244565" cy="1468467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7605"/>
            <a:ext cx="4751479" cy="1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2397" cy="792088"/>
          </a:xfrm>
        </p:spPr>
        <p:txBody>
          <a:bodyPr>
            <a:noAutofit/>
          </a:bodyPr>
          <a:lstStyle/>
          <a:p>
            <a:r>
              <a:rPr lang="en-US" sz="4400" smtClean="0"/>
              <a:t>Approximation </a:t>
            </a:r>
            <a:r>
              <a:rPr lang="en-US" sz="4400" smtClean="0"/>
              <a:t>algorithms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93957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32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950777" cy="21128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8" y="1628800"/>
            <a:ext cx="7604414" cy="50049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8" y="2276872"/>
            <a:ext cx="7630391" cy="232064"/>
          </a:xfrm>
          <a:prstGeom prst="rect">
            <a:avLst/>
          </a:prstGeom>
        </p:spPr>
      </p:pic>
      <p:pic>
        <p:nvPicPr>
          <p:cNvPr id="30" name="Obrázok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84" y="2677218"/>
            <a:ext cx="7552459" cy="232064"/>
          </a:xfrm>
          <a:prstGeom prst="rect">
            <a:avLst/>
          </a:prstGeom>
        </p:spPr>
      </p:pic>
      <p:sp>
        <p:nvSpPr>
          <p:cNvPr id="61" name="BlokTextu 60"/>
          <p:cNvSpPr txBox="1"/>
          <p:nvPr/>
        </p:nvSpPr>
        <p:spPr>
          <a:xfrm>
            <a:off x="1979712" y="3501008"/>
            <a:ext cx="5652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a</a:t>
            </a:r>
            <a:r>
              <a:rPr lang="en-US" sz="2000" i="1" baseline="-25000" smtClean="0"/>
              <a:t>px</a:t>
            </a:r>
            <a:endParaRPr lang="sk-SK" sz="2000" i="1" baseline="-25000"/>
          </a:p>
        </p:txBody>
      </p:sp>
      <p:sp>
        <p:nvSpPr>
          <p:cNvPr id="63" name="Ovál 62"/>
          <p:cNvSpPr/>
          <p:nvPr/>
        </p:nvSpPr>
        <p:spPr>
          <a:xfrm>
            <a:off x="3665035" y="3475332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4" name="Ovál 63"/>
          <p:cNvSpPr/>
          <p:nvPr/>
        </p:nvSpPr>
        <p:spPr>
          <a:xfrm>
            <a:off x="3698275" y="4595801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04" name="Skupina 103"/>
          <p:cNvGrpSpPr/>
          <p:nvPr/>
        </p:nvGrpSpPr>
        <p:grpSpPr>
          <a:xfrm>
            <a:off x="683568" y="4005064"/>
            <a:ext cx="6614386" cy="504056"/>
            <a:chOff x="683568" y="4005064"/>
            <a:chExt cx="6614386" cy="504056"/>
          </a:xfrm>
        </p:grpSpPr>
        <p:grpSp>
          <p:nvGrpSpPr>
            <p:cNvPr id="67" name="Skupina 66"/>
            <p:cNvGrpSpPr/>
            <p:nvPr/>
          </p:nvGrpSpPr>
          <p:grpSpPr>
            <a:xfrm>
              <a:off x="683568" y="4077072"/>
              <a:ext cx="421698" cy="432048"/>
              <a:chOff x="3635896" y="3284984"/>
              <a:chExt cx="421698" cy="432048"/>
            </a:xfrm>
          </p:grpSpPr>
          <p:sp>
            <p:nvSpPr>
              <p:cNvPr id="68" name="Ovál 67"/>
              <p:cNvSpPr/>
              <p:nvPr/>
            </p:nvSpPr>
            <p:spPr>
              <a:xfrm>
                <a:off x="3635896" y="3284984"/>
                <a:ext cx="415796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9" name="BlokTextu 68"/>
              <p:cNvSpPr txBox="1"/>
              <p:nvPr/>
            </p:nvSpPr>
            <p:spPr>
              <a:xfrm>
                <a:off x="3635896" y="3284984"/>
                <a:ext cx="421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i="1" smtClean="0"/>
                  <a:t>r</a:t>
                </a:r>
                <a:endParaRPr lang="sk-SK" i="1" baseline="-25000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6876256" y="4005064"/>
              <a:ext cx="421698" cy="432048"/>
              <a:chOff x="8542790" y="3284984"/>
              <a:chExt cx="421698" cy="432048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8542790" y="3284984"/>
                <a:ext cx="415796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2" name="BlokTextu 71"/>
              <p:cNvSpPr txBox="1"/>
              <p:nvPr/>
            </p:nvSpPr>
            <p:spPr>
              <a:xfrm>
                <a:off x="8542790" y="3284984"/>
                <a:ext cx="4216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k-SK" i="1" smtClean="0"/>
                  <a:t>t</a:t>
                </a:r>
                <a:endParaRPr lang="sk-SK" i="1" baseline="-25000"/>
              </a:p>
            </p:txBody>
          </p:sp>
        </p:grpSp>
      </p:grpSp>
      <p:sp>
        <p:nvSpPr>
          <p:cNvPr id="73" name="BlokTextu 72"/>
          <p:cNvSpPr txBox="1"/>
          <p:nvPr/>
        </p:nvSpPr>
        <p:spPr>
          <a:xfrm>
            <a:off x="3636834" y="3457136"/>
            <a:ext cx="458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s</a:t>
            </a:r>
            <a:r>
              <a:rPr lang="en-US" sz="2000" i="1" baseline="-25000" smtClean="0"/>
              <a:t>x</a:t>
            </a:r>
            <a:endParaRPr lang="sk-SK" i="1" baseline="-25000"/>
          </a:p>
        </p:txBody>
      </p:sp>
      <p:sp>
        <p:nvSpPr>
          <p:cNvPr id="75" name="Ovál 74"/>
          <p:cNvSpPr/>
          <p:nvPr/>
        </p:nvSpPr>
        <p:spPr>
          <a:xfrm>
            <a:off x="2058836" y="3503668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6" name="BlokTextu 75"/>
          <p:cNvSpPr txBox="1"/>
          <p:nvPr/>
        </p:nvSpPr>
        <p:spPr>
          <a:xfrm>
            <a:off x="2023853" y="4613066"/>
            <a:ext cx="5319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a</a:t>
            </a:r>
            <a:r>
              <a:rPr lang="en-US" sz="2000" i="1" baseline="-25000" smtClean="0"/>
              <a:t>py</a:t>
            </a:r>
            <a:endParaRPr lang="sk-SK" sz="2000" i="1" baseline="-25000"/>
          </a:p>
        </p:txBody>
      </p:sp>
      <p:sp>
        <p:nvSpPr>
          <p:cNvPr id="77" name="Ovál 76"/>
          <p:cNvSpPr/>
          <p:nvPr/>
        </p:nvSpPr>
        <p:spPr>
          <a:xfrm>
            <a:off x="2067972" y="4653136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8" name="BlokTextu 77"/>
          <p:cNvSpPr txBox="1"/>
          <p:nvPr/>
        </p:nvSpPr>
        <p:spPr>
          <a:xfrm>
            <a:off x="3681906" y="4581128"/>
            <a:ext cx="458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s</a:t>
            </a:r>
            <a:r>
              <a:rPr lang="en-US" sz="2000" i="1" baseline="-25000" smtClean="0"/>
              <a:t>y</a:t>
            </a:r>
            <a:endParaRPr lang="sk-SK" i="1" baseline="-25000"/>
          </a:p>
        </p:txBody>
      </p:sp>
      <p:sp>
        <p:nvSpPr>
          <p:cNvPr id="79" name="Ovál 78"/>
          <p:cNvSpPr/>
          <p:nvPr/>
        </p:nvSpPr>
        <p:spPr>
          <a:xfrm>
            <a:off x="5139944" y="4005064"/>
            <a:ext cx="4157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0" name="BlokTextu 79"/>
          <p:cNvSpPr txBox="1"/>
          <p:nvPr/>
        </p:nvSpPr>
        <p:spPr>
          <a:xfrm>
            <a:off x="5111743" y="3980499"/>
            <a:ext cx="4580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/>
              <a:t>s</a:t>
            </a:r>
            <a:r>
              <a:rPr lang="en-US" sz="2000" i="1" baseline="-25000" smtClean="0"/>
              <a:t>p</a:t>
            </a:r>
            <a:endParaRPr lang="sk-SK" i="1" baseline="-25000"/>
          </a:p>
        </p:txBody>
      </p:sp>
      <p:grpSp>
        <p:nvGrpSpPr>
          <p:cNvPr id="106" name="Skupina 105"/>
          <p:cNvGrpSpPr/>
          <p:nvPr/>
        </p:nvGrpSpPr>
        <p:grpSpPr>
          <a:xfrm>
            <a:off x="1071940" y="4337103"/>
            <a:ext cx="4062102" cy="687144"/>
            <a:chOff x="1071940" y="4337103"/>
            <a:chExt cx="4062102" cy="687144"/>
          </a:xfrm>
        </p:grpSpPr>
        <p:cxnSp>
          <p:nvCxnSpPr>
            <p:cNvPr id="54" name="Rovná spojovacia šípka 53"/>
            <p:cNvCxnSpPr>
              <a:stCxn id="76" idx="3"/>
              <a:endCxn id="64" idx="2"/>
            </p:cNvCxnSpPr>
            <p:nvPr/>
          </p:nvCxnSpPr>
          <p:spPr>
            <a:xfrm flipV="1">
              <a:off x="2555776" y="4811825"/>
              <a:ext cx="1142499" cy="129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ovná spojovacia šípka 58"/>
            <p:cNvCxnSpPr>
              <a:stCxn id="64" idx="6"/>
            </p:cNvCxnSpPr>
            <p:nvPr/>
          </p:nvCxnSpPr>
          <p:spPr>
            <a:xfrm flipV="1">
              <a:off x="4114071" y="4337103"/>
              <a:ext cx="1019971" cy="474722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ovná spojovacia šípka 80"/>
            <p:cNvCxnSpPr>
              <a:endCxn id="76" idx="1"/>
            </p:cNvCxnSpPr>
            <p:nvPr/>
          </p:nvCxnSpPr>
          <p:spPr>
            <a:xfrm>
              <a:off x="1071940" y="4362641"/>
              <a:ext cx="951913" cy="45048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BlokTextu 94"/>
            <p:cNvSpPr txBox="1"/>
            <p:nvPr/>
          </p:nvSpPr>
          <p:spPr>
            <a:xfrm>
              <a:off x="1241952" y="4624137"/>
              <a:ext cx="369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sk-SK" b="1"/>
            </a:p>
          </p:txBody>
        </p:sp>
        <p:sp>
          <p:nvSpPr>
            <p:cNvPr id="96" name="BlokTextu 95"/>
            <p:cNvSpPr txBox="1"/>
            <p:nvPr/>
          </p:nvSpPr>
          <p:spPr>
            <a:xfrm>
              <a:off x="2855886" y="4424082"/>
              <a:ext cx="369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sk-SK" b="1"/>
            </a:p>
          </p:txBody>
        </p:sp>
        <p:pic>
          <p:nvPicPr>
            <p:cNvPr id="101" name="Obrázok 10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920" y="4725968"/>
              <a:ext cx="514350" cy="266700"/>
            </a:xfrm>
            <a:prstGeom prst="rect">
              <a:avLst/>
            </a:prstGeom>
          </p:spPr>
        </p:pic>
      </p:grpSp>
      <p:grpSp>
        <p:nvGrpSpPr>
          <p:cNvPr id="105" name="Skupina 104"/>
          <p:cNvGrpSpPr/>
          <p:nvPr/>
        </p:nvGrpSpPr>
        <p:grpSpPr>
          <a:xfrm>
            <a:off x="1058083" y="3312130"/>
            <a:ext cx="5818173" cy="916172"/>
            <a:chOff x="1058083" y="3312130"/>
            <a:chExt cx="5818173" cy="916172"/>
          </a:xfrm>
        </p:grpSpPr>
        <p:cxnSp>
          <p:nvCxnSpPr>
            <p:cNvPr id="47" name="Rovná spojovacia šípka 46"/>
            <p:cNvCxnSpPr>
              <a:endCxn id="61" idx="1"/>
            </p:cNvCxnSpPr>
            <p:nvPr/>
          </p:nvCxnSpPr>
          <p:spPr>
            <a:xfrm flipV="1">
              <a:off x="1058083" y="3701063"/>
              <a:ext cx="921629" cy="527239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ovná spojovacia šípka 48"/>
            <p:cNvCxnSpPr>
              <a:stCxn id="75" idx="6"/>
              <a:endCxn id="63" idx="2"/>
            </p:cNvCxnSpPr>
            <p:nvPr/>
          </p:nvCxnSpPr>
          <p:spPr>
            <a:xfrm flipV="1">
              <a:off x="2474632" y="3691356"/>
              <a:ext cx="1190403" cy="28336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ovná spojovacia šípka 51"/>
            <p:cNvCxnSpPr>
              <a:stCxn id="63" idx="6"/>
              <a:endCxn id="79" idx="2"/>
            </p:cNvCxnSpPr>
            <p:nvPr/>
          </p:nvCxnSpPr>
          <p:spPr>
            <a:xfrm>
              <a:off x="4080831" y="3691356"/>
              <a:ext cx="1059113" cy="529732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ovná spojovacia šípka 56"/>
            <p:cNvCxnSpPr>
              <a:stCxn id="79" idx="6"/>
              <a:endCxn id="71" idx="2"/>
            </p:cNvCxnSpPr>
            <p:nvPr/>
          </p:nvCxnSpPr>
          <p:spPr>
            <a:xfrm>
              <a:off x="5555740" y="4221088"/>
              <a:ext cx="1320516" cy="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BlokTextu 93"/>
            <p:cNvSpPr txBox="1"/>
            <p:nvPr/>
          </p:nvSpPr>
          <p:spPr>
            <a:xfrm>
              <a:off x="1187624" y="3657191"/>
              <a:ext cx="369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sk-SK" b="1"/>
            </a:p>
          </p:txBody>
        </p:sp>
        <p:sp>
          <p:nvSpPr>
            <p:cNvPr id="97" name="BlokTextu 96"/>
            <p:cNvSpPr txBox="1"/>
            <p:nvPr/>
          </p:nvSpPr>
          <p:spPr>
            <a:xfrm>
              <a:off x="2853505" y="3312130"/>
              <a:ext cx="369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1</a:t>
              </a:r>
              <a:endParaRPr lang="sk-SK" b="1"/>
            </a:p>
          </p:txBody>
        </p:sp>
        <p:pic>
          <p:nvPicPr>
            <p:cNvPr id="99" name="Obrázok 9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01" y="3538040"/>
              <a:ext cx="520065" cy="255270"/>
            </a:xfrm>
            <a:prstGeom prst="rect">
              <a:avLst/>
            </a:prstGeom>
          </p:spPr>
        </p:pic>
        <p:pic>
          <p:nvPicPr>
            <p:cNvPr id="103" name="Obrázok 10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441" y="3885364"/>
              <a:ext cx="508635" cy="264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1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 animBg="1"/>
      <p:bldP spid="64" grpId="0" animBg="1"/>
      <p:bldP spid="73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112869"/>
            <a:ext cx="8376445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2397" cy="792088"/>
          </a:xfrm>
        </p:spPr>
        <p:txBody>
          <a:bodyPr>
            <a:noAutofit/>
          </a:bodyPr>
          <a:lstStyle/>
          <a:p>
            <a:r>
              <a:rPr lang="en-US" sz="4400" smtClean="0"/>
              <a:t>Approximation algorithms: </a:t>
            </a:r>
            <a:r>
              <a:rPr lang="en-US" sz="3600" smtClean="0"/>
              <a:t>Greedy1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93957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33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8956"/>
            <a:ext cx="7829550" cy="154478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" y="3068960"/>
            <a:ext cx="6821632" cy="211282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229841" cy="2329295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4382319" y="3547976"/>
            <a:ext cx="4195786" cy="1105160"/>
            <a:chOff x="4382319" y="3547976"/>
            <a:chExt cx="4195786" cy="1105160"/>
          </a:xfrm>
        </p:grpSpPr>
        <p:sp>
          <p:nvSpPr>
            <p:cNvPr id="13" name="Obdĺžnik 12"/>
            <p:cNvSpPr/>
            <p:nvPr/>
          </p:nvSpPr>
          <p:spPr>
            <a:xfrm>
              <a:off x="4382319" y="3547977"/>
              <a:ext cx="1269801" cy="1105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4572000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5292080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457200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/>
            <p:cNvSpPr/>
            <p:nvPr/>
          </p:nvSpPr>
          <p:spPr>
            <a:xfrm>
              <a:off x="5292080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bdĺžnik 17"/>
            <p:cNvSpPr/>
            <p:nvPr/>
          </p:nvSpPr>
          <p:spPr>
            <a:xfrm>
              <a:off x="5868144" y="3547976"/>
              <a:ext cx="1269801" cy="1105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Ovál 18"/>
            <p:cNvSpPr/>
            <p:nvPr/>
          </p:nvSpPr>
          <p:spPr>
            <a:xfrm>
              <a:off x="5994201" y="378903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vál 19"/>
            <p:cNvSpPr/>
            <p:nvPr/>
          </p:nvSpPr>
          <p:spPr>
            <a:xfrm>
              <a:off x="6714281" y="378903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vál 20"/>
            <p:cNvSpPr/>
            <p:nvPr/>
          </p:nvSpPr>
          <p:spPr>
            <a:xfrm>
              <a:off x="5994201" y="4221087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vál 21"/>
            <p:cNvSpPr/>
            <p:nvPr/>
          </p:nvSpPr>
          <p:spPr>
            <a:xfrm>
              <a:off x="6714281" y="4221087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7308304" y="3547977"/>
              <a:ext cx="1269801" cy="1105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4" name="Ovál 23"/>
            <p:cNvSpPr/>
            <p:nvPr/>
          </p:nvSpPr>
          <p:spPr>
            <a:xfrm>
              <a:off x="7497985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5" name="Ovál 24"/>
            <p:cNvSpPr/>
            <p:nvPr/>
          </p:nvSpPr>
          <p:spPr>
            <a:xfrm>
              <a:off x="8218065" y="378904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Ovál 25"/>
            <p:cNvSpPr/>
            <p:nvPr/>
          </p:nvSpPr>
          <p:spPr>
            <a:xfrm>
              <a:off x="7497985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7" name="Ovál 26"/>
            <p:cNvSpPr/>
            <p:nvPr/>
          </p:nvSpPr>
          <p:spPr>
            <a:xfrm>
              <a:off x="8218065" y="422108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9" name="Rovná spojnica 28"/>
            <p:cNvCxnSpPr/>
            <p:nvPr/>
          </p:nvCxnSpPr>
          <p:spPr>
            <a:xfrm>
              <a:off x="4716016" y="4293096"/>
              <a:ext cx="57606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ovná spojnica 32"/>
            <p:cNvCxnSpPr>
              <a:endCxn id="27" idx="0"/>
            </p:cNvCxnSpPr>
            <p:nvPr/>
          </p:nvCxnSpPr>
          <p:spPr>
            <a:xfrm flipH="1">
              <a:off x="8290073" y="3933056"/>
              <a:ext cx="1118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nica 33"/>
            <p:cNvCxnSpPr>
              <a:endCxn id="20" idx="3"/>
            </p:cNvCxnSpPr>
            <p:nvPr/>
          </p:nvCxnSpPr>
          <p:spPr>
            <a:xfrm flipV="1">
              <a:off x="6138217" y="3911964"/>
              <a:ext cx="597155" cy="3811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ovná spojnica 49"/>
            <p:cNvCxnSpPr/>
            <p:nvPr/>
          </p:nvCxnSpPr>
          <p:spPr>
            <a:xfrm>
              <a:off x="4716016" y="3861048"/>
              <a:ext cx="5760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ovná spojnica 50"/>
            <p:cNvCxnSpPr>
              <a:endCxn id="22" idx="1"/>
            </p:cNvCxnSpPr>
            <p:nvPr/>
          </p:nvCxnSpPr>
          <p:spPr>
            <a:xfrm>
              <a:off x="6138217" y="3911964"/>
              <a:ext cx="597155" cy="330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ovná spojnica 54"/>
            <p:cNvCxnSpPr/>
            <p:nvPr/>
          </p:nvCxnSpPr>
          <p:spPr>
            <a:xfrm flipH="1">
              <a:off x="7569993" y="3941440"/>
              <a:ext cx="1118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ázok 5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533" y="3615095"/>
              <a:ext cx="207645" cy="150495"/>
            </a:xfrm>
            <a:prstGeom prst="rect">
              <a:avLst/>
            </a:prstGeom>
          </p:spPr>
        </p:pic>
        <p:pic>
          <p:nvPicPr>
            <p:cNvPr id="58" name="Obrázok 5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396" y="4359545"/>
              <a:ext cx="180975" cy="215265"/>
            </a:xfrm>
            <a:prstGeom prst="rect">
              <a:avLst/>
            </a:prstGeom>
          </p:spPr>
        </p:pic>
        <p:pic>
          <p:nvPicPr>
            <p:cNvPr id="60" name="Obrázok 5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44" y="3753414"/>
              <a:ext cx="186690" cy="215265"/>
            </a:xfrm>
            <a:prstGeom prst="rect">
              <a:avLst/>
            </a:prstGeom>
          </p:spPr>
        </p:pic>
        <p:pic>
          <p:nvPicPr>
            <p:cNvPr id="62" name="Obrázok 6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94" y="3819733"/>
              <a:ext cx="213360" cy="150495"/>
            </a:xfrm>
            <a:prstGeom prst="rect">
              <a:avLst/>
            </a:prstGeom>
          </p:spPr>
        </p:pic>
        <p:pic>
          <p:nvPicPr>
            <p:cNvPr id="66" name="Obrázok 6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695" y="3960963"/>
              <a:ext cx="188595" cy="219075"/>
            </a:xfrm>
            <a:prstGeom prst="rect">
              <a:avLst/>
            </a:prstGeom>
          </p:spPr>
        </p:pic>
        <p:pic>
          <p:nvPicPr>
            <p:cNvPr id="65" name="Obrázok 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111" y="4027282"/>
              <a:ext cx="215265" cy="154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9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79512" y="1112869"/>
            <a:ext cx="8376445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2397" cy="792088"/>
          </a:xfrm>
        </p:spPr>
        <p:txBody>
          <a:bodyPr>
            <a:noAutofit/>
          </a:bodyPr>
          <a:lstStyle/>
          <a:p>
            <a:r>
              <a:rPr lang="en-US" sz="4400" smtClean="0"/>
              <a:t>Approximation algorithms: </a:t>
            </a:r>
            <a:r>
              <a:rPr lang="en-US" sz="3600" smtClean="0"/>
              <a:t>Greedy1</a:t>
            </a:r>
            <a:endParaRPr lang="sk-SK" sz="36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93957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34</a:t>
            </a:fld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8956"/>
            <a:ext cx="7829550" cy="154478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2" y="3068960"/>
            <a:ext cx="6821632" cy="211282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229841" cy="2329295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4382319" y="3547977"/>
            <a:ext cx="1269801" cy="1105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4572000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5292080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4572000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5292080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5868144" y="3547976"/>
            <a:ext cx="1269801" cy="1105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5994201" y="37890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6714281" y="37890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5994201" y="42210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6714281" y="422108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7308304" y="3547977"/>
            <a:ext cx="1269801" cy="1105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7497985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8218065" y="378904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7497985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8218065" y="42210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9" name="Skupina 8"/>
          <p:cNvGrpSpPr/>
          <p:nvPr/>
        </p:nvGrpSpPr>
        <p:grpSpPr>
          <a:xfrm>
            <a:off x="6156176" y="3598738"/>
            <a:ext cx="576064" cy="245953"/>
            <a:chOff x="4716016" y="3615095"/>
            <a:chExt cx="576064" cy="245953"/>
          </a:xfrm>
        </p:grpSpPr>
        <p:cxnSp>
          <p:nvCxnSpPr>
            <p:cNvPr id="50" name="Rovná spojnica 49"/>
            <p:cNvCxnSpPr/>
            <p:nvPr/>
          </p:nvCxnSpPr>
          <p:spPr>
            <a:xfrm>
              <a:off x="4716016" y="3861048"/>
              <a:ext cx="5760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Obrázok 5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533" y="3615095"/>
              <a:ext cx="207645" cy="150495"/>
            </a:xfrm>
            <a:prstGeom prst="rect">
              <a:avLst/>
            </a:prstGeom>
          </p:spPr>
        </p:pic>
      </p:grpSp>
      <p:grpSp>
        <p:nvGrpSpPr>
          <p:cNvPr id="8" name="Skupina 7"/>
          <p:cNvGrpSpPr/>
          <p:nvPr/>
        </p:nvGrpSpPr>
        <p:grpSpPr>
          <a:xfrm>
            <a:off x="7646952" y="3806479"/>
            <a:ext cx="597155" cy="422445"/>
            <a:chOff x="6138217" y="3819733"/>
            <a:chExt cx="597155" cy="422445"/>
          </a:xfrm>
        </p:grpSpPr>
        <p:cxnSp>
          <p:nvCxnSpPr>
            <p:cNvPr id="51" name="Rovná spojnica 50"/>
            <p:cNvCxnSpPr>
              <a:endCxn id="22" idx="1"/>
            </p:cNvCxnSpPr>
            <p:nvPr/>
          </p:nvCxnSpPr>
          <p:spPr>
            <a:xfrm>
              <a:off x="6138217" y="3911964"/>
              <a:ext cx="597155" cy="3302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Obrázok 6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594" y="3819733"/>
              <a:ext cx="213360" cy="150495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>
            <a:off x="4624411" y="3926294"/>
            <a:ext cx="216383" cy="288032"/>
            <a:chOff x="7569993" y="3941440"/>
            <a:chExt cx="216383" cy="288032"/>
          </a:xfrm>
        </p:grpSpPr>
        <p:cxnSp>
          <p:nvCxnSpPr>
            <p:cNvPr id="55" name="Rovná spojnica 54"/>
            <p:cNvCxnSpPr/>
            <p:nvPr/>
          </p:nvCxnSpPr>
          <p:spPr>
            <a:xfrm flipH="1">
              <a:off x="7569993" y="3941440"/>
              <a:ext cx="1118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Obrázok 6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111" y="4027282"/>
              <a:ext cx="215265" cy="154305"/>
            </a:xfrm>
            <a:prstGeom prst="rect">
              <a:avLst/>
            </a:prstGeom>
          </p:spPr>
        </p:pic>
      </p:grpSp>
      <p:pic>
        <p:nvPicPr>
          <p:cNvPr id="28" name="Obrázok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25299"/>
            <a:ext cx="4137314" cy="242455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373216"/>
            <a:ext cx="4535632" cy="278823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733256"/>
            <a:ext cx="3051464" cy="2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79513" y="1112869"/>
            <a:ext cx="8322839" cy="13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2397" cy="792088"/>
          </a:xfrm>
        </p:spPr>
        <p:txBody>
          <a:bodyPr>
            <a:noAutofit/>
          </a:bodyPr>
          <a:lstStyle/>
          <a:p>
            <a:r>
              <a:rPr lang="en-US" sz="4400" smtClean="0"/>
              <a:t>Approximation algorithms: </a:t>
            </a:r>
            <a:r>
              <a:rPr lang="en-US" sz="3600" smtClean="0"/>
              <a:t>Greedy2</a:t>
            </a:r>
            <a:endParaRPr lang="sk-SK" sz="44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35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6863195" cy="28228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739286" cy="98192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6549736" cy="15014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157845" cy="209550"/>
          </a:xfrm>
          <a:prstGeom prst="rect">
            <a:avLst/>
          </a:prstGeom>
        </p:spPr>
      </p:pic>
      <p:grpSp>
        <p:nvGrpSpPr>
          <p:cNvPr id="54" name="Skupina 53"/>
          <p:cNvGrpSpPr/>
          <p:nvPr/>
        </p:nvGrpSpPr>
        <p:grpSpPr>
          <a:xfrm>
            <a:off x="568279" y="4982406"/>
            <a:ext cx="2777947" cy="1110890"/>
            <a:chOff x="568279" y="4982406"/>
            <a:chExt cx="2777947" cy="1110890"/>
          </a:xfrm>
        </p:grpSpPr>
        <p:sp>
          <p:nvSpPr>
            <p:cNvPr id="18" name="Obdĺžnik 17"/>
            <p:cNvSpPr/>
            <p:nvPr/>
          </p:nvSpPr>
          <p:spPr>
            <a:xfrm>
              <a:off x="568279" y="4988137"/>
              <a:ext cx="1269801" cy="1105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bdĺžnik 12"/>
            <p:cNvSpPr/>
            <p:nvPr/>
          </p:nvSpPr>
          <p:spPr>
            <a:xfrm>
              <a:off x="2076425" y="4982406"/>
              <a:ext cx="1269801" cy="110515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1369326" y="56955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1008686" y="5102003"/>
              <a:ext cx="326371" cy="33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/>
            <p:cNvSpPr/>
            <p:nvPr/>
          </p:nvSpPr>
          <p:spPr>
            <a:xfrm>
              <a:off x="805801" y="569550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Ovál 36"/>
            <p:cNvSpPr/>
            <p:nvPr/>
          </p:nvSpPr>
          <p:spPr>
            <a:xfrm>
              <a:off x="2915816" y="570544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8" name="Ovál 37"/>
            <p:cNvSpPr/>
            <p:nvPr/>
          </p:nvSpPr>
          <p:spPr>
            <a:xfrm>
              <a:off x="2553115" y="5097059"/>
              <a:ext cx="306743" cy="33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9" name="Ovál 38"/>
            <p:cNvSpPr/>
            <p:nvPr/>
          </p:nvSpPr>
          <p:spPr>
            <a:xfrm>
              <a:off x="2352291" y="570544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41" name="Rovná spojnica 40"/>
            <p:cNvCxnSpPr>
              <a:endCxn id="38" idx="3"/>
            </p:cNvCxnSpPr>
            <p:nvPr/>
          </p:nvCxnSpPr>
          <p:spPr>
            <a:xfrm flipV="1">
              <a:off x="2424299" y="5384170"/>
              <a:ext cx="173737" cy="3048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Obrázok 4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62" y="5316848"/>
              <a:ext cx="207645" cy="150495"/>
            </a:xfrm>
            <a:prstGeom prst="rect">
              <a:avLst/>
            </a:prstGeom>
          </p:spPr>
        </p:pic>
        <p:cxnSp>
          <p:nvCxnSpPr>
            <p:cNvPr id="44" name="Rovná spojnica 43"/>
            <p:cNvCxnSpPr>
              <a:stCxn id="38" idx="5"/>
            </p:cNvCxnSpPr>
            <p:nvPr/>
          </p:nvCxnSpPr>
          <p:spPr>
            <a:xfrm>
              <a:off x="2814937" y="5384170"/>
              <a:ext cx="152867" cy="3048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Obrázok 4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04" y="5332398"/>
              <a:ext cx="213360" cy="150495"/>
            </a:xfrm>
            <a:prstGeom prst="rect">
              <a:avLst/>
            </a:prstGeom>
          </p:spPr>
        </p:pic>
        <p:cxnSp>
          <p:nvCxnSpPr>
            <p:cNvPr id="47" name="Rovná spojnica 46"/>
            <p:cNvCxnSpPr/>
            <p:nvPr/>
          </p:nvCxnSpPr>
          <p:spPr>
            <a:xfrm>
              <a:off x="971600" y="5768881"/>
              <a:ext cx="365156" cy="99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Obrázok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641" y="5866983"/>
              <a:ext cx="215265" cy="154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7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79513" y="1112869"/>
            <a:ext cx="8322839" cy="1312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42397" cy="792088"/>
          </a:xfrm>
        </p:spPr>
        <p:txBody>
          <a:bodyPr>
            <a:noAutofit/>
          </a:bodyPr>
          <a:lstStyle/>
          <a:p>
            <a:r>
              <a:rPr lang="en-US" sz="4400" smtClean="0"/>
              <a:t>Approximation algorithms: </a:t>
            </a:r>
            <a:r>
              <a:rPr lang="en-US" sz="3600" smtClean="0"/>
              <a:t>Greedy2</a:t>
            </a:r>
            <a:endParaRPr lang="sk-SK" sz="44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36</a:t>
            </a:fld>
            <a:endParaRPr lang="sk-SK"/>
          </a:p>
        </p:txBody>
      </p:sp>
      <p:pic>
        <p:nvPicPr>
          <p:cNvPr id="9" name="Obrázo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6863195" cy="28228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739286" cy="98192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6549736" cy="150148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2157845" cy="209550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>
          <a:xfrm>
            <a:off x="568279" y="4988137"/>
            <a:ext cx="1269801" cy="1105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2076425" y="4982406"/>
            <a:ext cx="1269801" cy="11051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1369326" y="56955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1008686" y="5102003"/>
            <a:ext cx="326371" cy="336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805801" y="56955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vál 36"/>
          <p:cNvSpPr/>
          <p:nvPr/>
        </p:nvSpPr>
        <p:spPr>
          <a:xfrm>
            <a:off x="2915816" y="57054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/>
          <p:cNvSpPr/>
          <p:nvPr/>
        </p:nvSpPr>
        <p:spPr>
          <a:xfrm>
            <a:off x="2553115" y="5097059"/>
            <a:ext cx="306743" cy="336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vál 38"/>
          <p:cNvSpPr/>
          <p:nvPr/>
        </p:nvSpPr>
        <p:spPr>
          <a:xfrm>
            <a:off x="2352291" y="57054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769873" y="5323306"/>
            <a:ext cx="892502" cy="372198"/>
            <a:chOff x="2288662" y="5316848"/>
            <a:chExt cx="892502" cy="372198"/>
          </a:xfrm>
        </p:grpSpPr>
        <p:cxnSp>
          <p:nvCxnSpPr>
            <p:cNvPr id="41" name="Rovná spojnica 40"/>
            <p:cNvCxnSpPr>
              <a:endCxn id="38" idx="3"/>
            </p:cNvCxnSpPr>
            <p:nvPr/>
          </p:nvCxnSpPr>
          <p:spPr>
            <a:xfrm flipV="1">
              <a:off x="2424299" y="5384170"/>
              <a:ext cx="173737" cy="3048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Obrázok 4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62" y="5316848"/>
              <a:ext cx="207645" cy="150495"/>
            </a:xfrm>
            <a:prstGeom prst="rect">
              <a:avLst/>
            </a:prstGeom>
          </p:spPr>
        </p:pic>
        <p:cxnSp>
          <p:nvCxnSpPr>
            <p:cNvPr id="44" name="Rovná spojnica 43"/>
            <p:cNvCxnSpPr>
              <a:stCxn id="38" idx="5"/>
            </p:cNvCxnSpPr>
            <p:nvPr/>
          </p:nvCxnSpPr>
          <p:spPr>
            <a:xfrm>
              <a:off x="2814937" y="5384170"/>
              <a:ext cx="152867" cy="3048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Obrázok 4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04" y="5332398"/>
              <a:ext cx="213360" cy="150495"/>
            </a:xfrm>
            <a:prstGeom prst="rect">
              <a:avLst/>
            </a:prstGeom>
          </p:spPr>
        </p:pic>
      </p:grpSp>
      <p:pic>
        <p:nvPicPr>
          <p:cNvPr id="25" name="Obrázok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25299"/>
            <a:ext cx="4137314" cy="24245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5373217"/>
            <a:ext cx="4989195" cy="310515"/>
          </a:xfrm>
          <a:prstGeom prst="rect">
            <a:avLst/>
          </a:prstGeom>
        </p:spPr>
      </p:pic>
      <p:pic>
        <p:nvPicPr>
          <p:cNvPr id="27" name="Obrázok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733256"/>
            <a:ext cx="3051464" cy="2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2945" y="500123"/>
            <a:ext cx="8042397" cy="648072"/>
          </a:xfrm>
        </p:spPr>
        <p:txBody>
          <a:bodyPr>
            <a:normAutofit fontScale="90000"/>
          </a:bodyPr>
          <a:lstStyle/>
          <a:p>
            <a:r>
              <a:rPr lang="en-US" smtClean="0"/>
              <a:t>Stability definition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6" y="1155782"/>
            <a:ext cx="7209086" cy="304800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1520" y="4317379"/>
            <a:ext cx="7128792" cy="1799368"/>
            <a:chOff x="251520" y="4293928"/>
            <a:chExt cx="7128792" cy="1799368"/>
          </a:xfrm>
        </p:grpSpPr>
        <p:pic>
          <p:nvPicPr>
            <p:cNvPr id="8" name="Obrázok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" y="4507044"/>
              <a:ext cx="6642700" cy="1459822"/>
            </a:xfrm>
            <a:prstGeom prst="rect">
              <a:avLst/>
            </a:prstGeom>
          </p:spPr>
        </p:pic>
        <p:sp>
          <p:nvSpPr>
            <p:cNvPr id="9" name="Obdĺžnik 8"/>
            <p:cNvSpPr/>
            <p:nvPr/>
          </p:nvSpPr>
          <p:spPr>
            <a:xfrm>
              <a:off x="251520" y="4293928"/>
              <a:ext cx="7128792" cy="1799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2826052" y="5054383"/>
            <a:ext cx="3950576" cy="927358"/>
            <a:chOff x="2826052" y="5030932"/>
            <a:chExt cx="3950576" cy="927358"/>
          </a:xfrm>
        </p:grpSpPr>
        <p:sp>
          <p:nvSpPr>
            <p:cNvPr id="11" name="Ovál 10"/>
            <p:cNvSpPr/>
            <p:nvPr/>
          </p:nvSpPr>
          <p:spPr>
            <a:xfrm>
              <a:off x="6300192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6030908" y="529522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6300192" y="551900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6560604" y="573451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2826052" y="5502029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3347864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/>
            <p:cNvSpPr/>
            <p:nvPr/>
          </p:nvSpPr>
          <p:spPr>
            <a:xfrm>
              <a:off x="2826057" y="527825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ál 17"/>
            <p:cNvSpPr/>
            <p:nvPr/>
          </p:nvSpPr>
          <p:spPr>
            <a:xfrm>
              <a:off x="2826057" y="5044984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24" name="Obrázok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76513"/>
            <a:ext cx="1584960" cy="1457325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278542" y="1868275"/>
            <a:ext cx="6021650" cy="4122042"/>
            <a:chOff x="278542" y="1844824"/>
            <a:chExt cx="6021650" cy="4122042"/>
          </a:xfrm>
        </p:grpSpPr>
        <p:sp>
          <p:nvSpPr>
            <p:cNvPr id="21" name="Ovál 20"/>
            <p:cNvSpPr/>
            <p:nvPr/>
          </p:nvSpPr>
          <p:spPr>
            <a:xfrm>
              <a:off x="6030908" y="5725808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Ovál 21"/>
            <p:cNvSpPr/>
            <p:nvPr/>
          </p:nvSpPr>
          <p:spPr>
            <a:xfrm>
              <a:off x="2556768" y="5510360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vál 22"/>
            <p:cNvSpPr/>
            <p:nvPr/>
          </p:nvSpPr>
          <p:spPr>
            <a:xfrm>
              <a:off x="278542" y="1844824"/>
              <a:ext cx="422145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>
          <a:xfrm>
            <a:off x="7703342" y="6228879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37</a:t>
            </a:fld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7524328" y="4725144"/>
            <a:ext cx="792088" cy="343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8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22945" y="476672"/>
            <a:ext cx="8042397" cy="6480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Stability definition</a:t>
            </a:r>
            <a:endParaRPr lang="sk-SK"/>
          </a:p>
        </p:txBody>
      </p:sp>
      <p:pic>
        <p:nvPicPr>
          <p:cNvPr id="27" name="Obrázok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" y="1052736"/>
            <a:ext cx="7209086" cy="3048000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251520" y="4293928"/>
            <a:ext cx="7128792" cy="1799368"/>
            <a:chOff x="251520" y="4293928"/>
            <a:chExt cx="7128792" cy="1799368"/>
          </a:xfrm>
        </p:grpSpPr>
        <p:pic>
          <p:nvPicPr>
            <p:cNvPr id="6" name="Obrázok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" y="4507044"/>
              <a:ext cx="6642700" cy="1459822"/>
            </a:xfrm>
            <a:prstGeom prst="rect">
              <a:avLst/>
            </a:prstGeom>
          </p:spPr>
        </p:pic>
        <p:sp>
          <p:nvSpPr>
            <p:cNvPr id="7" name="Obdĺžnik 6"/>
            <p:cNvSpPr/>
            <p:nvPr/>
          </p:nvSpPr>
          <p:spPr>
            <a:xfrm>
              <a:off x="251520" y="4293928"/>
              <a:ext cx="7128792" cy="1799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826052" y="5030932"/>
            <a:ext cx="3950576" cy="927358"/>
            <a:chOff x="2826052" y="5030932"/>
            <a:chExt cx="3950576" cy="927358"/>
          </a:xfrm>
        </p:grpSpPr>
        <p:sp>
          <p:nvSpPr>
            <p:cNvPr id="9" name="Ovál 8"/>
            <p:cNvSpPr/>
            <p:nvPr/>
          </p:nvSpPr>
          <p:spPr>
            <a:xfrm>
              <a:off x="6300192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ál 9"/>
            <p:cNvSpPr/>
            <p:nvPr/>
          </p:nvSpPr>
          <p:spPr>
            <a:xfrm>
              <a:off x="6030908" y="529522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6300192" y="551900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6560604" y="573451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2826052" y="5502029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3347864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2826057" y="527825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2826057" y="5044984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530134" y="5276174"/>
            <a:ext cx="4039342" cy="690692"/>
            <a:chOff x="2530134" y="5276174"/>
            <a:chExt cx="4039342" cy="690692"/>
          </a:xfrm>
        </p:grpSpPr>
        <p:sp>
          <p:nvSpPr>
            <p:cNvPr id="19" name="Ovál 18"/>
            <p:cNvSpPr/>
            <p:nvPr/>
          </p:nvSpPr>
          <p:spPr>
            <a:xfrm>
              <a:off x="6300192" y="5725808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vál 19"/>
            <p:cNvSpPr/>
            <p:nvPr/>
          </p:nvSpPr>
          <p:spPr>
            <a:xfrm>
              <a:off x="2530134" y="5276174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1" name="Ovál 20"/>
          <p:cNvSpPr/>
          <p:nvPr/>
        </p:nvSpPr>
        <p:spPr>
          <a:xfrm>
            <a:off x="449580" y="2060848"/>
            <a:ext cx="7101770" cy="911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2799418" y="5295221"/>
            <a:ext cx="242663" cy="223779"/>
            <a:chOff x="2799418" y="5295221"/>
            <a:chExt cx="242663" cy="223779"/>
          </a:xfrm>
        </p:grpSpPr>
        <p:cxnSp>
          <p:nvCxnSpPr>
            <p:cNvPr id="23" name="Rovná spojnica 22"/>
            <p:cNvCxnSpPr/>
            <p:nvPr/>
          </p:nvCxnSpPr>
          <p:spPr>
            <a:xfrm flipV="1">
              <a:off x="2799418" y="5295221"/>
              <a:ext cx="242663" cy="223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>
              <a:endCxn id="15" idx="1"/>
            </p:cNvCxnSpPr>
            <p:nvPr/>
          </p:nvCxnSpPr>
          <p:spPr>
            <a:xfrm flipH="1" flipV="1">
              <a:off x="2857693" y="5311022"/>
              <a:ext cx="184388" cy="1910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38</a:t>
            </a:fld>
            <a:endParaRPr lang="sk-SK"/>
          </a:p>
        </p:txBody>
      </p:sp>
      <p:pic>
        <p:nvPicPr>
          <p:cNvPr id="28" name="Obrázok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76513"/>
            <a:ext cx="1584960" cy="1457325"/>
          </a:xfrm>
          <a:prstGeom prst="rect">
            <a:avLst/>
          </a:prstGeom>
        </p:spPr>
      </p:pic>
      <p:sp>
        <p:nvSpPr>
          <p:cNvPr id="29" name="Ovál 28"/>
          <p:cNvSpPr/>
          <p:nvPr/>
        </p:nvSpPr>
        <p:spPr>
          <a:xfrm>
            <a:off x="7524328" y="5029925"/>
            <a:ext cx="792088" cy="343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60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22945" y="476672"/>
            <a:ext cx="8042397" cy="6480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Stability definition</a:t>
            </a:r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251520" y="4293928"/>
            <a:ext cx="7128792" cy="1799368"/>
            <a:chOff x="251520" y="4293928"/>
            <a:chExt cx="7128792" cy="1799368"/>
          </a:xfrm>
        </p:grpSpPr>
        <p:pic>
          <p:nvPicPr>
            <p:cNvPr id="6" name="Obrázok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" y="4507044"/>
              <a:ext cx="6642700" cy="1459822"/>
            </a:xfrm>
            <a:prstGeom prst="rect">
              <a:avLst/>
            </a:prstGeom>
          </p:spPr>
        </p:pic>
        <p:sp>
          <p:nvSpPr>
            <p:cNvPr id="7" name="Obdĺžnik 6"/>
            <p:cNvSpPr/>
            <p:nvPr/>
          </p:nvSpPr>
          <p:spPr>
            <a:xfrm>
              <a:off x="251520" y="4293928"/>
              <a:ext cx="7128792" cy="1799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826052" y="5030932"/>
            <a:ext cx="3950576" cy="927358"/>
            <a:chOff x="2826052" y="5030932"/>
            <a:chExt cx="3950576" cy="927358"/>
          </a:xfrm>
        </p:grpSpPr>
        <p:sp>
          <p:nvSpPr>
            <p:cNvPr id="9" name="Ovál 8"/>
            <p:cNvSpPr/>
            <p:nvPr/>
          </p:nvSpPr>
          <p:spPr>
            <a:xfrm>
              <a:off x="6300192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ál 9"/>
            <p:cNvSpPr/>
            <p:nvPr/>
          </p:nvSpPr>
          <p:spPr>
            <a:xfrm>
              <a:off x="6030908" y="529522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6300192" y="551900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6560604" y="573451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2826052" y="5502029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3347864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2826057" y="527825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2826057" y="5044984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3078580" y="5018131"/>
            <a:ext cx="3221612" cy="267911"/>
            <a:chOff x="3078580" y="5018131"/>
            <a:chExt cx="3221612" cy="267911"/>
          </a:xfrm>
        </p:grpSpPr>
        <p:sp>
          <p:nvSpPr>
            <p:cNvPr id="19" name="Ovál 18"/>
            <p:cNvSpPr/>
            <p:nvPr/>
          </p:nvSpPr>
          <p:spPr>
            <a:xfrm>
              <a:off x="6030908" y="5044984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vál 19"/>
            <p:cNvSpPr/>
            <p:nvPr/>
          </p:nvSpPr>
          <p:spPr>
            <a:xfrm>
              <a:off x="3078580" y="5018131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1" name="Ovál 20"/>
          <p:cNvSpPr/>
          <p:nvPr/>
        </p:nvSpPr>
        <p:spPr>
          <a:xfrm>
            <a:off x="278542" y="2780928"/>
            <a:ext cx="443747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3321225" y="5035478"/>
            <a:ext cx="242663" cy="223779"/>
            <a:chOff x="2799418" y="5295221"/>
            <a:chExt cx="242663" cy="223779"/>
          </a:xfrm>
        </p:grpSpPr>
        <p:cxnSp>
          <p:nvCxnSpPr>
            <p:cNvPr id="23" name="Rovná spojnica 22"/>
            <p:cNvCxnSpPr/>
            <p:nvPr/>
          </p:nvCxnSpPr>
          <p:spPr>
            <a:xfrm flipV="1">
              <a:off x="2799418" y="5295221"/>
              <a:ext cx="242663" cy="223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/>
            <p:nvPr/>
          </p:nvCxnSpPr>
          <p:spPr>
            <a:xfrm flipH="1" flipV="1">
              <a:off x="2857693" y="5311022"/>
              <a:ext cx="184388" cy="1910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ástupný symbol čísla snímky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39</a:t>
            </a:fld>
            <a:endParaRPr lang="sk-SK"/>
          </a:p>
        </p:txBody>
      </p:sp>
      <p:pic>
        <p:nvPicPr>
          <p:cNvPr id="26" name="Obrázok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76513"/>
            <a:ext cx="1584960" cy="1457325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7524328" y="5317957"/>
            <a:ext cx="792088" cy="343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8" name="Obrázok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" y="1173088"/>
            <a:ext cx="720908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526041"/>
              </p:ext>
            </p:extLst>
          </p:nvPr>
        </p:nvGraphicFramePr>
        <p:xfrm>
          <a:off x="611560" y="1938568"/>
          <a:ext cx="8208912" cy="415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440160"/>
          </a:xfrm>
        </p:spPr>
        <p:txBody>
          <a:bodyPr>
            <a:noAutofit/>
          </a:bodyPr>
          <a:lstStyle/>
          <a:p>
            <a:r>
              <a:rPr lang="en-US" sz="4800"/>
              <a:t>Numbers of graduates of teachers </a:t>
            </a:r>
            <a:r>
              <a:rPr lang="en-US" sz="4800" smtClean="0"/>
              <a:t>studies</a:t>
            </a:r>
            <a:endParaRPr lang="sk-SK" sz="480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4</a:t>
            </a:fld>
            <a:endParaRPr lang="sk-SK"/>
          </a:p>
        </p:txBody>
      </p:sp>
      <p:grpSp>
        <p:nvGrpSpPr>
          <p:cNvPr id="24" name="Skupina 23"/>
          <p:cNvGrpSpPr/>
          <p:nvPr/>
        </p:nvGrpSpPr>
        <p:grpSpPr>
          <a:xfrm>
            <a:off x="6732240" y="692696"/>
            <a:ext cx="2020052" cy="2111465"/>
            <a:chOff x="6732240" y="692696"/>
            <a:chExt cx="2020052" cy="2111465"/>
          </a:xfrm>
        </p:grpSpPr>
        <p:sp>
          <p:nvSpPr>
            <p:cNvPr id="7" name="BlokTextu 6"/>
            <p:cNvSpPr txBox="1"/>
            <p:nvPr/>
          </p:nvSpPr>
          <p:spPr>
            <a:xfrm>
              <a:off x="6880084" y="692696"/>
              <a:ext cx="1872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with Arts Faculty, 19 combinations </a:t>
              </a:r>
              <a:endParaRPr lang="sk-SK" sz="1600"/>
            </a:p>
          </p:txBody>
        </p:sp>
        <p:sp>
          <p:nvSpPr>
            <p:cNvPr id="8" name="Ovál 7"/>
            <p:cNvSpPr/>
            <p:nvPr/>
          </p:nvSpPr>
          <p:spPr>
            <a:xfrm>
              <a:off x="6732240" y="692696"/>
              <a:ext cx="1800200" cy="57606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Voľná forma 10"/>
            <p:cNvSpPr/>
            <p:nvPr/>
          </p:nvSpPr>
          <p:spPr>
            <a:xfrm>
              <a:off x="7603074" y="1268761"/>
              <a:ext cx="426229" cy="1535400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07504" y="3086378"/>
            <a:ext cx="1728192" cy="1566758"/>
            <a:chOff x="107504" y="3086378"/>
            <a:chExt cx="1728192" cy="1566758"/>
          </a:xfrm>
        </p:grpSpPr>
        <p:sp>
          <p:nvSpPr>
            <p:cNvPr id="13" name="Ovál 12"/>
            <p:cNvSpPr/>
            <p:nvPr/>
          </p:nvSpPr>
          <p:spPr>
            <a:xfrm>
              <a:off x="107504" y="3117736"/>
              <a:ext cx="1728192" cy="576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BlokTextu 11"/>
            <p:cNvSpPr txBox="1"/>
            <p:nvPr/>
          </p:nvSpPr>
          <p:spPr>
            <a:xfrm>
              <a:off x="270430" y="3086378"/>
              <a:ext cx="1436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combinations: BCh,FCh,MF</a:t>
              </a:r>
              <a:endParaRPr lang="sk-SK" sz="1600"/>
            </a:p>
          </p:txBody>
        </p:sp>
        <p:sp>
          <p:nvSpPr>
            <p:cNvPr id="14" name="Voľná forma 13"/>
            <p:cNvSpPr/>
            <p:nvPr/>
          </p:nvSpPr>
          <p:spPr>
            <a:xfrm>
              <a:off x="906330" y="3695193"/>
              <a:ext cx="426229" cy="957943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691680" y="2257708"/>
            <a:ext cx="1296144" cy="955268"/>
            <a:chOff x="1691680" y="2257708"/>
            <a:chExt cx="1296144" cy="955268"/>
          </a:xfrm>
        </p:grpSpPr>
        <p:sp>
          <p:nvSpPr>
            <p:cNvPr id="15" name="Ovál 14"/>
            <p:cNvSpPr/>
            <p:nvPr/>
          </p:nvSpPr>
          <p:spPr>
            <a:xfrm>
              <a:off x="1691680" y="2257708"/>
              <a:ext cx="129614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1782598" y="2257708"/>
              <a:ext cx="10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MCh</a:t>
              </a:r>
              <a:endParaRPr lang="sk-SK" sz="1600"/>
            </a:p>
          </p:txBody>
        </p:sp>
        <p:sp>
          <p:nvSpPr>
            <p:cNvPr id="17" name="Voľná forma 16"/>
            <p:cNvSpPr/>
            <p:nvPr/>
          </p:nvSpPr>
          <p:spPr>
            <a:xfrm flipH="1">
              <a:off x="2195737" y="2597655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059832" y="2636912"/>
            <a:ext cx="1296144" cy="955268"/>
            <a:chOff x="3059832" y="2636912"/>
            <a:chExt cx="1296144" cy="955268"/>
          </a:xfrm>
        </p:grpSpPr>
        <p:sp>
          <p:nvSpPr>
            <p:cNvPr id="18" name="Ovál 17"/>
            <p:cNvSpPr/>
            <p:nvPr/>
          </p:nvSpPr>
          <p:spPr>
            <a:xfrm>
              <a:off x="3059832" y="2636912"/>
              <a:ext cx="129614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3150750" y="2636912"/>
              <a:ext cx="10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MB</a:t>
              </a:r>
              <a:endParaRPr lang="sk-SK" sz="1600"/>
            </a:p>
          </p:txBody>
        </p:sp>
        <p:sp>
          <p:nvSpPr>
            <p:cNvPr id="20" name="Voľná forma 19"/>
            <p:cNvSpPr/>
            <p:nvPr/>
          </p:nvSpPr>
          <p:spPr>
            <a:xfrm flipH="1">
              <a:off x="3563889" y="2976859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112333" y="2905315"/>
            <a:ext cx="1035731" cy="955268"/>
            <a:chOff x="4112333" y="2905315"/>
            <a:chExt cx="1035731" cy="955268"/>
          </a:xfrm>
        </p:grpSpPr>
        <p:sp>
          <p:nvSpPr>
            <p:cNvPr id="25" name="Ovál 24"/>
            <p:cNvSpPr/>
            <p:nvPr/>
          </p:nvSpPr>
          <p:spPr>
            <a:xfrm>
              <a:off x="4112333" y="2905315"/>
              <a:ext cx="95501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4148661" y="2905315"/>
              <a:ext cx="999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MI</a:t>
              </a:r>
              <a:endParaRPr lang="sk-SK" sz="1600"/>
            </a:p>
          </p:txBody>
        </p:sp>
        <p:sp>
          <p:nvSpPr>
            <p:cNvPr id="27" name="Voľná forma 26"/>
            <p:cNvSpPr/>
            <p:nvPr/>
          </p:nvSpPr>
          <p:spPr>
            <a:xfrm flipH="1">
              <a:off x="4481083" y="3245262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148064" y="2060848"/>
            <a:ext cx="1656184" cy="844468"/>
            <a:chOff x="5148064" y="2060848"/>
            <a:chExt cx="1656184" cy="844468"/>
          </a:xfrm>
        </p:grpSpPr>
        <p:sp>
          <p:nvSpPr>
            <p:cNvPr id="28" name="Ovál 27"/>
            <p:cNvSpPr/>
            <p:nvPr/>
          </p:nvSpPr>
          <p:spPr>
            <a:xfrm>
              <a:off x="5148064" y="2060848"/>
              <a:ext cx="165618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BlokTextu 28"/>
            <p:cNvSpPr txBox="1"/>
            <p:nvPr/>
          </p:nvSpPr>
          <p:spPr>
            <a:xfrm>
              <a:off x="5224419" y="2067867"/>
              <a:ext cx="1565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Geography</a:t>
              </a:r>
              <a:endParaRPr lang="sk-SK" sz="1600"/>
            </a:p>
          </p:txBody>
        </p:sp>
        <p:sp>
          <p:nvSpPr>
            <p:cNvPr id="30" name="Voľná forma 29"/>
            <p:cNvSpPr/>
            <p:nvPr/>
          </p:nvSpPr>
          <p:spPr>
            <a:xfrm>
              <a:off x="6162914" y="2400796"/>
              <a:ext cx="497317" cy="504520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800483" y="1412776"/>
            <a:ext cx="1579829" cy="1765853"/>
            <a:chOff x="5800483" y="1412776"/>
            <a:chExt cx="1579829" cy="1765853"/>
          </a:xfrm>
        </p:grpSpPr>
        <p:sp>
          <p:nvSpPr>
            <p:cNvPr id="31" name="Ovál 30"/>
            <p:cNvSpPr/>
            <p:nvPr/>
          </p:nvSpPr>
          <p:spPr>
            <a:xfrm>
              <a:off x="5868144" y="1412776"/>
              <a:ext cx="1512168" cy="345573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5800483" y="1419795"/>
              <a:ext cx="1565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 </a:t>
              </a:r>
              <a:r>
                <a:rPr lang="en-US" sz="1400" smtClean="0"/>
                <a:t>13  combinations</a:t>
              </a:r>
              <a:endParaRPr lang="sk-SK" sz="1400"/>
            </a:p>
          </p:txBody>
        </p:sp>
        <p:sp>
          <p:nvSpPr>
            <p:cNvPr id="34" name="Voľná forma 33"/>
            <p:cNvSpPr/>
            <p:nvPr/>
          </p:nvSpPr>
          <p:spPr>
            <a:xfrm>
              <a:off x="6618514" y="1776549"/>
              <a:ext cx="610742" cy="1402080"/>
            </a:xfrm>
            <a:custGeom>
              <a:avLst/>
              <a:gdLst>
                <a:gd name="connsiteX0" fmla="*/ 0 w 610742"/>
                <a:gd name="connsiteY0" fmla="*/ 0 h 1402080"/>
                <a:gd name="connsiteX1" fmla="*/ 548640 w 610742"/>
                <a:gd name="connsiteY1" fmla="*/ 653142 h 1402080"/>
                <a:gd name="connsiteX2" fmla="*/ 574766 w 610742"/>
                <a:gd name="connsiteY2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0742" h="1402080">
                  <a:moveTo>
                    <a:pt x="0" y="0"/>
                  </a:moveTo>
                  <a:cubicBezTo>
                    <a:pt x="226423" y="209731"/>
                    <a:pt x="452846" y="419462"/>
                    <a:pt x="548640" y="653142"/>
                  </a:cubicBezTo>
                  <a:cubicBezTo>
                    <a:pt x="644434" y="886822"/>
                    <a:pt x="609600" y="1144451"/>
                    <a:pt x="574766" y="140208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7488324" y="1268760"/>
            <a:ext cx="1620180" cy="1706706"/>
            <a:chOff x="7488324" y="1268760"/>
            <a:chExt cx="1620180" cy="1706706"/>
          </a:xfrm>
        </p:grpSpPr>
        <p:sp>
          <p:nvSpPr>
            <p:cNvPr id="35" name="BlokTextu 34"/>
            <p:cNvSpPr txBox="1"/>
            <p:nvPr/>
          </p:nvSpPr>
          <p:spPr>
            <a:xfrm>
              <a:off x="7628512" y="1279458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31 combinations, biggest group     8 people </a:t>
              </a:r>
              <a:endParaRPr lang="sk-SK" sz="1400"/>
            </a:p>
          </p:txBody>
        </p:sp>
        <p:sp>
          <p:nvSpPr>
            <p:cNvPr id="36" name="Ovál 35"/>
            <p:cNvSpPr/>
            <p:nvPr/>
          </p:nvSpPr>
          <p:spPr>
            <a:xfrm>
              <a:off x="7488324" y="1268760"/>
              <a:ext cx="1620180" cy="72008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Voľná forma 36"/>
            <p:cNvSpPr/>
            <p:nvPr/>
          </p:nvSpPr>
          <p:spPr>
            <a:xfrm>
              <a:off x="8319327" y="1988841"/>
              <a:ext cx="141106" cy="986625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22169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ok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" y="1052736"/>
            <a:ext cx="7209086" cy="3048000"/>
          </a:xfrm>
          <a:prstGeom prst="rect">
            <a:avLst/>
          </a:prstGeom>
        </p:spPr>
      </p:pic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22945" y="476672"/>
            <a:ext cx="8042397" cy="6480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Stability definition</a:t>
            </a:r>
            <a:endParaRPr lang="sk-SK"/>
          </a:p>
        </p:txBody>
      </p:sp>
      <p:grpSp>
        <p:nvGrpSpPr>
          <p:cNvPr id="5" name="Skupina 4"/>
          <p:cNvGrpSpPr/>
          <p:nvPr/>
        </p:nvGrpSpPr>
        <p:grpSpPr>
          <a:xfrm>
            <a:off x="251520" y="4293928"/>
            <a:ext cx="7128792" cy="1799368"/>
            <a:chOff x="251520" y="4293928"/>
            <a:chExt cx="7128792" cy="1799368"/>
          </a:xfrm>
        </p:grpSpPr>
        <p:pic>
          <p:nvPicPr>
            <p:cNvPr id="6" name="Obrázok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" y="4507044"/>
              <a:ext cx="6642700" cy="1459822"/>
            </a:xfrm>
            <a:prstGeom prst="rect">
              <a:avLst/>
            </a:prstGeom>
          </p:spPr>
        </p:pic>
        <p:sp>
          <p:nvSpPr>
            <p:cNvPr id="7" name="Obdĺžnik 6"/>
            <p:cNvSpPr/>
            <p:nvPr/>
          </p:nvSpPr>
          <p:spPr>
            <a:xfrm>
              <a:off x="251520" y="4293928"/>
              <a:ext cx="7128792" cy="1799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826052" y="5030932"/>
            <a:ext cx="3950576" cy="927358"/>
            <a:chOff x="2826052" y="5030932"/>
            <a:chExt cx="3950576" cy="927358"/>
          </a:xfrm>
        </p:grpSpPr>
        <p:sp>
          <p:nvSpPr>
            <p:cNvPr id="9" name="Ovál 8"/>
            <p:cNvSpPr/>
            <p:nvPr/>
          </p:nvSpPr>
          <p:spPr>
            <a:xfrm>
              <a:off x="6300192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Ovál 9"/>
            <p:cNvSpPr/>
            <p:nvPr/>
          </p:nvSpPr>
          <p:spPr>
            <a:xfrm>
              <a:off x="6030908" y="529522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Ovál 10"/>
            <p:cNvSpPr/>
            <p:nvPr/>
          </p:nvSpPr>
          <p:spPr>
            <a:xfrm>
              <a:off x="6300192" y="551900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Ovál 11"/>
            <p:cNvSpPr/>
            <p:nvPr/>
          </p:nvSpPr>
          <p:spPr>
            <a:xfrm>
              <a:off x="6560604" y="5734511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Ovál 12"/>
            <p:cNvSpPr/>
            <p:nvPr/>
          </p:nvSpPr>
          <p:spPr>
            <a:xfrm>
              <a:off x="2826052" y="5502029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Ovál 13"/>
            <p:cNvSpPr/>
            <p:nvPr/>
          </p:nvSpPr>
          <p:spPr>
            <a:xfrm>
              <a:off x="3347864" y="5030932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Ovál 14"/>
            <p:cNvSpPr/>
            <p:nvPr/>
          </p:nvSpPr>
          <p:spPr>
            <a:xfrm>
              <a:off x="2826057" y="5278250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ál 15"/>
            <p:cNvSpPr/>
            <p:nvPr/>
          </p:nvSpPr>
          <p:spPr>
            <a:xfrm>
              <a:off x="2826057" y="5044984"/>
              <a:ext cx="216024" cy="22377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556768" y="5040865"/>
            <a:ext cx="3743424" cy="721691"/>
            <a:chOff x="2556768" y="5040865"/>
            <a:chExt cx="3743424" cy="721691"/>
          </a:xfrm>
        </p:grpSpPr>
        <p:sp>
          <p:nvSpPr>
            <p:cNvPr id="19" name="Ovál 18"/>
            <p:cNvSpPr/>
            <p:nvPr/>
          </p:nvSpPr>
          <p:spPr>
            <a:xfrm>
              <a:off x="6030908" y="5521498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vál 19"/>
            <p:cNvSpPr/>
            <p:nvPr/>
          </p:nvSpPr>
          <p:spPr>
            <a:xfrm>
              <a:off x="2556768" y="5040865"/>
              <a:ext cx="269284" cy="2410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321225" y="5035478"/>
            <a:ext cx="242663" cy="223779"/>
            <a:chOff x="2799418" y="5295221"/>
            <a:chExt cx="242663" cy="223779"/>
          </a:xfrm>
        </p:grpSpPr>
        <p:cxnSp>
          <p:nvCxnSpPr>
            <p:cNvPr id="22" name="Rovná spojnica 21"/>
            <p:cNvCxnSpPr/>
            <p:nvPr/>
          </p:nvCxnSpPr>
          <p:spPr>
            <a:xfrm flipV="1">
              <a:off x="2799418" y="5295221"/>
              <a:ext cx="242663" cy="223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nica 22"/>
            <p:cNvCxnSpPr/>
            <p:nvPr/>
          </p:nvCxnSpPr>
          <p:spPr>
            <a:xfrm flipH="1" flipV="1">
              <a:off x="2857693" y="5311022"/>
              <a:ext cx="184388" cy="1910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ál 23"/>
          <p:cNvSpPr/>
          <p:nvPr/>
        </p:nvSpPr>
        <p:spPr>
          <a:xfrm>
            <a:off x="422558" y="3068960"/>
            <a:ext cx="710177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5" name="Skupina 24"/>
          <p:cNvGrpSpPr/>
          <p:nvPr/>
        </p:nvGrpSpPr>
        <p:grpSpPr>
          <a:xfrm>
            <a:off x="2806018" y="5043976"/>
            <a:ext cx="242663" cy="223779"/>
            <a:chOff x="2799418" y="5295221"/>
            <a:chExt cx="242663" cy="223779"/>
          </a:xfrm>
        </p:grpSpPr>
        <p:cxnSp>
          <p:nvCxnSpPr>
            <p:cNvPr id="26" name="Rovná spojnica 25"/>
            <p:cNvCxnSpPr/>
            <p:nvPr/>
          </p:nvCxnSpPr>
          <p:spPr>
            <a:xfrm flipV="1">
              <a:off x="2799418" y="5295221"/>
              <a:ext cx="242663" cy="2237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ovná spojnica 26"/>
            <p:cNvCxnSpPr/>
            <p:nvPr/>
          </p:nvCxnSpPr>
          <p:spPr>
            <a:xfrm flipH="1" flipV="1">
              <a:off x="2857693" y="5311022"/>
              <a:ext cx="184388" cy="1910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ástupný symbol čísla snímky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40</a:t>
            </a:fld>
            <a:endParaRPr lang="sk-SK"/>
          </a:p>
        </p:txBody>
      </p:sp>
      <p:pic>
        <p:nvPicPr>
          <p:cNvPr id="29" name="Obrázok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76513"/>
            <a:ext cx="1584960" cy="1457325"/>
          </a:xfrm>
          <a:prstGeom prst="rect">
            <a:avLst/>
          </a:prstGeom>
        </p:spPr>
      </p:pic>
      <p:sp>
        <p:nvSpPr>
          <p:cNvPr id="30" name="Ovál 29"/>
          <p:cNvSpPr/>
          <p:nvPr/>
        </p:nvSpPr>
        <p:spPr>
          <a:xfrm>
            <a:off x="7524328" y="5677997"/>
            <a:ext cx="792088" cy="343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1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548680"/>
            <a:ext cx="8042397" cy="72008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Intractability</a:t>
            </a:r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4" y="1402849"/>
            <a:ext cx="8719185" cy="144780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103526" y="2996952"/>
            <a:ext cx="8901454" cy="2088232"/>
            <a:chOff x="103526" y="2996952"/>
            <a:chExt cx="8901454" cy="2088232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3" y="3140969"/>
              <a:ext cx="8719185" cy="1744980"/>
            </a:xfrm>
            <a:prstGeom prst="rect">
              <a:avLst/>
            </a:prstGeom>
          </p:spPr>
        </p:pic>
        <p:sp>
          <p:nvSpPr>
            <p:cNvPr id="10" name="Obdĺžnik 9"/>
            <p:cNvSpPr/>
            <p:nvPr/>
          </p:nvSpPr>
          <p:spPr>
            <a:xfrm>
              <a:off x="103526" y="2996952"/>
              <a:ext cx="8901454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936104"/>
          </a:xfrm>
        </p:spPr>
        <p:txBody>
          <a:bodyPr/>
          <a:lstStyle/>
          <a:p>
            <a:r>
              <a:rPr lang="en-US" smtClean="0"/>
              <a:t>Master lists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4998"/>
            <a:ext cx="8153400" cy="207818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39552" y="1853030"/>
            <a:ext cx="7056784" cy="2810777"/>
            <a:chOff x="539552" y="1853030"/>
            <a:chExt cx="7056784" cy="2810777"/>
          </a:xfrm>
        </p:grpSpPr>
        <p:pic>
          <p:nvPicPr>
            <p:cNvPr id="8" name="Obrázok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4437112"/>
              <a:ext cx="3726180" cy="226695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1" y="1988840"/>
              <a:ext cx="6837045" cy="2019300"/>
            </a:xfrm>
            <a:prstGeom prst="rect">
              <a:avLst/>
            </a:prstGeom>
          </p:spPr>
        </p:pic>
        <p:sp>
          <p:nvSpPr>
            <p:cNvPr id="13" name="Obdĺžnik 12"/>
            <p:cNvSpPr/>
            <p:nvPr/>
          </p:nvSpPr>
          <p:spPr>
            <a:xfrm>
              <a:off x="539552" y="1853030"/>
              <a:ext cx="7056784" cy="244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62606" y="6230014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42</a:t>
            </a:fld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395536" y="5085184"/>
            <a:ext cx="8297416" cy="1008112"/>
            <a:chOff x="395536" y="5085184"/>
            <a:chExt cx="8297416" cy="1008112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195292"/>
              <a:ext cx="7928264" cy="762000"/>
            </a:xfrm>
            <a:prstGeom prst="rect">
              <a:avLst/>
            </a:prstGeom>
          </p:spPr>
        </p:pic>
        <p:sp>
          <p:nvSpPr>
            <p:cNvPr id="6" name="Obdĺžnik 5"/>
            <p:cNvSpPr/>
            <p:nvPr/>
          </p:nvSpPr>
          <p:spPr>
            <a:xfrm>
              <a:off x="395536" y="5085184"/>
              <a:ext cx="8297416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3282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718348"/>
          </a:xfrm>
        </p:spPr>
        <p:txBody>
          <a:bodyPr>
            <a:normAutofit fontScale="90000"/>
          </a:bodyPr>
          <a:lstStyle/>
          <a:p>
            <a:r>
              <a:rPr lang="en-US" smtClean="0"/>
              <a:t>Master lists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24866" y="6351240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43</a:t>
            </a:fld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539552" y="1853030"/>
            <a:ext cx="8153400" cy="2872114"/>
            <a:chOff x="539552" y="1853030"/>
            <a:chExt cx="8153400" cy="2872114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127" y="4519058"/>
              <a:ext cx="4300105" cy="206086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3" y="1916832"/>
              <a:ext cx="7679055" cy="2303145"/>
            </a:xfrm>
            <a:prstGeom prst="rect">
              <a:avLst/>
            </a:prstGeom>
          </p:spPr>
        </p:pic>
        <p:sp>
          <p:nvSpPr>
            <p:cNvPr id="8" name="Obdĺžnik 7"/>
            <p:cNvSpPr/>
            <p:nvPr/>
          </p:nvSpPr>
          <p:spPr>
            <a:xfrm>
              <a:off x="539552" y="1853030"/>
              <a:ext cx="8153400" cy="244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9" name="Obrázo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2990"/>
            <a:ext cx="7910945" cy="207818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51520" y="5085184"/>
            <a:ext cx="8568952" cy="1008112"/>
            <a:chOff x="251520" y="5085184"/>
            <a:chExt cx="8568952" cy="1008112"/>
          </a:xfrm>
        </p:grpSpPr>
        <p:pic>
          <p:nvPicPr>
            <p:cNvPr id="10" name="Obrázok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195205"/>
              <a:ext cx="8231332" cy="760268"/>
            </a:xfrm>
            <a:prstGeom prst="rect">
              <a:avLst/>
            </a:prstGeom>
          </p:spPr>
        </p:pic>
        <p:sp>
          <p:nvSpPr>
            <p:cNvPr id="11" name="Obdĺžnik 10"/>
            <p:cNvSpPr/>
            <p:nvPr/>
          </p:nvSpPr>
          <p:spPr>
            <a:xfrm>
              <a:off x="251520" y="5085184"/>
              <a:ext cx="8568952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541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576064"/>
          </a:xfrm>
        </p:spPr>
        <p:txBody>
          <a:bodyPr>
            <a:normAutofit fontScale="90000"/>
          </a:bodyPr>
          <a:lstStyle/>
          <a:p>
            <a:r>
              <a:rPr lang="en-US" smtClean="0"/>
              <a:t>Subject specific preferences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70918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44</a:t>
            </a:fld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395536" y="1124744"/>
            <a:ext cx="8136904" cy="3152442"/>
            <a:chOff x="395536" y="1124744"/>
            <a:chExt cx="8136904" cy="3152442"/>
          </a:xfrm>
        </p:grpSpPr>
        <p:pic>
          <p:nvPicPr>
            <p:cNvPr id="5" name="Obrázok 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1" y="1204037"/>
              <a:ext cx="7704857" cy="2827565"/>
            </a:xfrm>
            <a:prstGeom prst="rect">
              <a:avLst/>
            </a:prstGeom>
          </p:spPr>
        </p:pic>
        <p:sp>
          <p:nvSpPr>
            <p:cNvPr id="8" name="Obdĺžnik 7"/>
            <p:cNvSpPr/>
            <p:nvPr/>
          </p:nvSpPr>
          <p:spPr>
            <a:xfrm>
              <a:off x="395536" y="1124744"/>
              <a:ext cx="8136904" cy="3152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42" name="Obrázok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0" y="4645069"/>
            <a:ext cx="3203148" cy="177475"/>
          </a:xfrm>
          <a:prstGeom prst="rect">
            <a:avLst/>
          </a:prstGeom>
        </p:spPr>
      </p:pic>
      <p:pic>
        <p:nvPicPr>
          <p:cNvPr id="43" name="Obrázok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87" y="4910570"/>
            <a:ext cx="1525717" cy="174614"/>
          </a:xfrm>
          <a:prstGeom prst="rect">
            <a:avLst/>
          </a:prstGeom>
        </p:spPr>
      </p:pic>
      <p:cxnSp>
        <p:nvCxnSpPr>
          <p:cNvPr id="30" name="Rovná spojnica 29"/>
          <p:cNvCxnSpPr>
            <a:stCxn id="19" idx="6"/>
            <a:endCxn id="17" idx="2"/>
          </p:cNvCxnSpPr>
          <p:nvPr/>
        </p:nvCxnSpPr>
        <p:spPr>
          <a:xfrm>
            <a:off x="1187624" y="5100153"/>
            <a:ext cx="364237" cy="123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ázok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229200"/>
            <a:ext cx="1967975" cy="638340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467544" y="4562880"/>
            <a:ext cx="5213335" cy="1530417"/>
            <a:chOff x="467544" y="4562880"/>
            <a:chExt cx="5213335" cy="1530417"/>
          </a:xfrm>
        </p:grpSpPr>
        <p:grpSp>
          <p:nvGrpSpPr>
            <p:cNvPr id="28" name="Skupina 27"/>
            <p:cNvGrpSpPr/>
            <p:nvPr/>
          </p:nvGrpSpPr>
          <p:grpSpPr>
            <a:xfrm>
              <a:off x="467544" y="4581129"/>
              <a:ext cx="1941563" cy="1512168"/>
              <a:chOff x="683568" y="4581129"/>
              <a:chExt cx="1941563" cy="1512168"/>
            </a:xfrm>
          </p:grpSpPr>
          <p:sp>
            <p:nvSpPr>
              <p:cNvPr id="9" name="Obdĺžnik 8"/>
              <p:cNvSpPr/>
              <p:nvPr/>
            </p:nvSpPr>
            <p:spPr>
              <a:xfrm>
                <a:off x="683568" y="4581129"/>
                <a:ext cx="1941563" cy="151216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827584" y="4659313"/>
                <a:ext cx="684084" cy="6851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1259632" y="5373216"/>
                <a:ext cx="670531" cy="61066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1656374" y="4659313"/>
                <a:ext cx="683378" cy="68511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pic>
            <p:nvPicPr>
              <p:cNvPr id="14" name="Obrázok 13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892" y="4780363"/>
                <a:ext cx="308877" cy="212065"/>
              </a:xfrm>
              <a:prstGeom prst="rect">
                <a:avLst/>
              </a:prstGeom>
            </p:spPr>
          </p:pic>
          <p:pic>
            <p:nvPicPr>
              <p:cNvPr id="15" name="Obrázok 14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756" y="4764266"/>
                <a:ext cx="218980" cy="209760"/>
              </a:xfrm>
              <a:prstGeom prst="rect">
                <a:avLst/>
              </a:prstGeom>
            </p:spPr>
          </p:pic>
          <p:pic>
            <p:nvPicPr>
              <p:cNvPr id="16" name="Obrázok 15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131" y="5661248"/>
                <a:ext cx="142913" cy="209760"/>
              </a:xfrm>
              <a:prstGeom prst="rect">
                <a:avLst/>
              </a:prstGeom>
            </p:spPr>
          </p:pic>
          <p:sp>
            <p:nvSpPr>
              <p:cNvPr id="17" name="Ovál 16"/>
              <p:cNvSpPr/>
              <p:nvPr/>
            </p:nvSpPr>
            <p:spPr>
              <a:xfrm>
                <a:off x="1767885" y="5025511"/>
                <a:ext cx="180020" cy="173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1511660" y="5487295"/>
                <a:ext cx="180020" cy="173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1223628" y="5013176"/>
                <a:ext cx="180020" cy="173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pic>
          <p:nvPicPr>
            <p:cNvPr id="41" name="Obrázok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718" y="4562880"/>
              <a:ext cx="1021774" cy="401467"/>
            </a:xfrm>
            <a:prstGeom prst="rect">
              <a:avLst/>
            </a:prstGeom>
          </p:spPr>
        </p:pic>
        <p:pic>
          <p:nvPicPr>
            <p:cNvPr id="34" name="Obrázok 3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5054392"/>
              <a:ext cx="1368152" cy="1009090"/>
            </a:xfrm>
            <a:prstGeom prst="rect">
              <a:avLst/>
            </a:prstGeom>
          </p:spPr>
        </p:pic>
        <p:pic>
          <p:nvPicPr>
            <p:cNvPr id="38" name="Obrázok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043" y="5034733"/>
              <a:ext cx="1627836" cy="1011451"/>
            </a:xfrm>
            <a:prstGeom prst="rect">
              <a:avLst/>
            </a:prstGeom>
          </p:spPr>
        </p:pic>
        <p:pic>
          <p:nvPicPr>
            <p:cNvPr id="40" name="Obrázok 3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769" y="4644406"/>
              <a:ext cx="1012326" cy="192075"/>
            </a:xfrm>
            <a:prstGeom prst="rect">
              <a:avLst/>
            </a:prstGeom>
          </p:spPr>
        </p:pic>
      </p:grpSp>
      <p:cxnSp>
        <p:nvCxnSpPr>
          <p:cNvPr id="20" name="Rovná spojnica 19"/>
          <p:cNvCxnSpPr>
            <a:stCxn id="19" idx="6"/>
            <a:endCxn id="17" idx="2"/>
          </p:cNvCxnSpPr>
          <p:nvPr/>
        </p:nvCxnSpPr>
        <p:spPr>
          <a:xfrm>
            <a:off x="1187624" y="5100153"/>
            <a:ext cx="364237" cy="1233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853031" y="5229200"/>
            <a:ext cx="468968" cy="343902"/>
            <a:chOff x="853031" y="5229200"/>
            <a:chExt cx="468968" cy="343902"/>
          </a:xfrm>
        </p:grpSpPr>
        <p:cxnSp>
          <p:nvCxnSpPr>
            <p:cNvPr id="31" name="Rovná spojnica 30"/>
            <p:cNvCxnSpPr>
              <a:stCxn id="18" idx="1"/>
            </p:cNvCxnSpPr>
            <p:nvPr/>
          </p:nvCxnSpPr>
          <p:spPr>
            <a:xfrm flipH="1" flipV="1">
              <a:off x="1080745" y="5229200"/>
              <a:ext cx="241254" cy="283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Obrázok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31" y="5422607"/>
              <a:ext cx="207645" cy="150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355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576064"/>
          </a:xfrm>
        </p:spPr>
        <p:txBody>
          <a:bodyPr>
            <a:normAutofit fontScale="90000"/>
          </a:bodyPr>
          <a:lstStyle/>
          <a:p>
            <a:r>
              <a:rPr lang="en-US" smtClean="0"/>
              <a:t>Subject specific preferences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670918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45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395536" y="1124744"/>
            <a:ext cx="8136904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9" name="Obrázok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1901"/>
            <a:ext cx="7645743" cy="24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648072"/>
          </a:xfrm>
        </p:spPr>
        <p:txBody>
          <a:bodyPr>
            <a:normAutofit fontScale="90000"/>
          </a:bodyPr>
          <a:lstStyle/>
          <a:p>
            <a:r>
              <a:rPr lang="en-US" smtClean="0"/>
              <a:t>Minimizing instability</a:t>
            </a: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40352" y="6237312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46</a:t>
            </a:fld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" y="2381642"/>
            <a:ext cx="7240905" cy="23241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1682"/>
            <a:ext cx="8593455" cy="23241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3730"/>
            <a:ext cx="8439150" cy="25527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5568315" cy="255270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7542"/>
            <a:ext cx="5067300" cy="255270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7504" y="3717032"/>
            <a:ext cx="8865106" cy="641603"/>
            <a:chOff x="107504" y="3717032"/>
            <a:chExt cx="8865106" cy="641603"/>
          </a:xfrm>
        </p:grpSpPr>
        <p:pic>
          <p:nvPicPr>
            <p:cNvPr id="23" name="Obrázok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52" y="3774972"/>
              <a:ext cx="8721090" cy="569595"/>
            </a:xfrm>
            <a:prstGeom prst="rect">
              <a:avLst/>
            </a:prstGeom>
          </p:spPr>
        </p:pic>
        <p:sp>
          <p:nvSpPr>
            <p:cNvPr id="24" name="Obdĺžnik 23"/>
            <p:cNvSpPr/>
            <p:nvPr/>
          </p:nvSpPr>
          <p:spPr>
            <a:xfrm>
              <a:off x="107504" y="3717032"/>
              <a:ext cx="8865106" cy="641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5" name="Obrázok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9" y="4645538"/>
            <a:ext cx="8722995" cy="11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47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2" y="980728"/>
            <a:ext cx="7693088" cy="54633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67" y="1916832"/>
            <a:ext cx="6019577" cy="41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42397" cy="1296144"/>
          </a:xfrm>
        </p:spPr>
        <p:txBody>
          <a:bodyPr>
            <a:normAutofit fontScale="90000"/>
          </a:bodyPr>
          <a:lstStyle/>
          <a:p>
            <a:r>
              <a:rPr lang="sk-SK" sz="4900" smtClean="0"/>
              <a:t>Graduates in combinations with Mathematics and Informatics</a:t>
            </a:r>
            <a:endParaRPr lang="sk-SK" sz="49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048497"/>
              </p:ext>
            </p:extLst>
          </p:nvPr>
        </p:nvGraphicFramePr>
        <p:xfrm>
          <a:off x="611560" y="1988840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7524328" y="6237268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2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mtClean="0"/>
              <a:t>Practical placement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smtClean="0"/>
              <a:t>Teachers study for</a:t>
            </a:r>
            <a:r>
              <a:rPr lang="en-US" smtClean="0"/>
              <a:t> upper elementary and lower secondary schools</a:t>
            </a:r>
            <a:endParaRPr lang="sk-SK" smtClean="0"/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specializ</a:t>
            </a:r>
            <a:r>
              <a:rPr lang="sk-SK" b="1" smtClean="0">
                <a:solidFill>
                  <a:srgbClr val="FF0000"/>
                </a:solidFill>
              </a:rPr>
              <a:t>ation</a:t>
            </a:r>
            <a:r>
              <a:rPr lang="en-US" b="1" smtClean="0">
                <a:solidFill>
                  <a:srgbClr val="FF0000"/>
                </a:solidFill>
              </a:rPr>
              <a:t> in two subjects</a:t>
            </a:r>
            <a:r>
              <a:rPr lang="sk-SK" b="1" smtClean="0">
                <a:solidFill>
                  <a:srgbClr val="FF0000"/>
                </a:solidFill>
              </a:rPr>
              <a:t> </a:t>
            </a:r>
            <a:r>
              <a:rPr lang="sk-SK" b="1">
                <a:solidFill>
                  <a:srgbClr val="FF0000"/>
                </a:solidFill>
              </a:rPr>
              <a:t>(MF, IB, SjG</a:t>
            </a:r>
            <a:r>
              <a:rPr lang="sk-SK" b="1" smtClean="0">
                <a:solidFill>
                  <a:srgbClr val="FF0000"/>
                </a:solidFill>
              </a:rPr>
              <a:t>,...)</a:t>
            </a:r>
          </a:p>
          <a:p>
            <a:pPr lvl="1"/>
            <a:r>
              <a:rPr lang="sk-SK" smtClean="0"/>
              <a:t>pra</a:t>
            </a:r>
            <a:r>
              <a:rPr lang="en-US" smtClean="0"/>
              <a:t>ctical placements at schools </a:t>
            </a:r>
            <a:r>
              <a:rPr lang="sk-SK" smtClean="0"/>
              <a:t>several times </a:t>
            </a:r>
            <a:r>
              <a:rPr lang="en-US" smtClean="0"/>
              <a:t>during </a:t>
            </a:r>
            <a:r>
              <a:rPr lang="sk-SK" smtClean="0"/>
              <a:t>their </a:t>
            </a:r>
            <a:r>
              <a:rPr lang="en-US" smtClean="0"/>
              <a:t>study</a:t>
            </a:r>
            <a:endParaRPr lang="sk-SK"/>
          </a:p>
          <a:p>
            <a:r>
              <a:rPr lang="sk-SK" smtClean="0"/>
              <a:t>ide</a:t>
            </a:r>
            <a:r>
              <a:rPr lang="en-US" smtClean="0"/>
              <a:t>a</a:t>
            </a:r>
            <a:r>
              <a:rPr lang="sk-SK" smtClean="0"/>
              <a:t>l</a:t>
            </a:r>
            <a:r>
              <a:rPr lang="en-US" smtClean="0"/>
              <a:t>ly at different types of schools</a:t>
            </a:r>
            <a:endParaRPr lang="sk-SK"/>
          </a:p>
          <a:p>
            <a:r>
              <a:rPr lang="en-US" smtClean="0"/>
              <a:t>each student needs an approved supervising teacher for each subject</a:t>
            </a:r>
            <a:endParaRPr lang="sk-SK" smtClean="0"/>
          </a:p>
          <a:p>
            <a:r>
              <a:rPr lang="sk-SK" smtClean="0"/>
              <a:t>univer</a:t>
            </a:r>
            <a:r>
              <a:rPr lang="en-US" smtClean="0"/>
              <a:t>s</a:t>
            </a:r>
            <a:r>
              <a:rPr lang="sk-SK" smtClean="0"/>
              <a:t>it</a:t>
            </a:r>
            <a:r>
              <a:rPr lang="en-US"/>
              <a:t>y</a:t>
            </a:r>
            <a:r>
              <a:rPr lang="sk-SK" smtClean="0"/>
              <a:t>/fa</a:t>
            </a:r>
            <a:r>
              <a:rPr lang="en-US" smtClean="0"/>
              <a:t>c</a:t>
            </a:r>
            <a:r>
              <a:rPr lang="sk-SK" smtClean="0"/>
              <a:t>ult</a:t>
            </a:r>
            <a:r>
              <a:rPr lang="en-US" smtClean="0"/>
              <a:t>y provides a list of teaching schools</a:t>
            </a:r>
            <a:r>
              <a:rPr lang="sk-SK" smtClean="0"/>
              <a:t> + teachers</a:t>
            </a:r>
            <a:endParaRPr lang="sk-SK"/>
          </a:p>
          <a:p>
            <a:r>
              <a:rPr lang="en-US" smtClean="0"/>
              <a:t>binary preferences: some schools are unacceptable for a student (e.g. because of commuting)</a:t>
            </a:r>
            <a:endParaRPr lang="sk-SK"/>
          </a:p>
          <a:p>
            <a:pPr marL="0" indent="0">
              <a:buNone/>
            </a:pPr>
            <a:r>
              <a:rPr lang="sk-SK" sz="2600" b="1" smtClean="0">
                <a:solidFill>
                  <a:srgbClr val="FF0000"/>
                </a:solidFill>
              </a:rPr>
              <a:t>Two types of placements: </a:t>
            </a:r>
            <a:endParaRPr lang="sk-SK" sz="2600" b="1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smtClean="0"/>
              <a:t>A:</a:t>
            </a:r>
            <a:r>
              <a:rPr lang="sk-SK" smtClean="0"/>
              <a:t> </a:t>
            </a:r>
            <a:r>
              <a:rPr lang="en-US" smtClean="0"/>
              <a:t>students divided into groups (4-6) with the same subject</a:t>
            </a:r>
          </a:p>
          <a:p>
            <a:pPr marL="594360" lvl="2" indent="0">
              <a:buNone/>
            </a:pPr>
            <a:r>
              <a:rPr lang="en-US" sz="2100" smtClean="0"/>
              <a:t>groups visit classes and observe lessons, then analyze with the teacher; </a:t>
            </a:r>
          </a:p>
          <a:p>
            <a:pPr marL="594360" lvl="2" indent="0">
              <a:buNone/>
            </a:pPr>
            <a:r>
              <a:rPr lang="en-US" sz="2100" smtClean="0"/>
              <a:t>one subject in period 1, second  subject in period 2</a:t>
            </a:r>
          </a:p>
          <a:p>
            <a:pPr marL="320040" lvl="1" indent="0">
              <a:buNone/>
            </a:pPr>
            <a:r>
              <a:rPr lang="en-US" smtClean="0"/>
              <a:t>B:</a:t>
            </a:r>
            <a:r>
              <a:rPr lang="sk-SK" smtClean="0"/>
              <a:t> </a:t>
            </a:r>
            <a:r>
              <a:rPr lang="en-US" smtClean="0"/>
              <a:t>student teaches pupils herself: </a:t>
            </a:r>
            <a:r>
              <a:rPr lang="en-US" smtClean="0">
                <a:solidFill>
                  <a:schemeClr val="tx1"/>
                </a:solidFill>
              </a:rPr>
              <a:t>both subjects simultaneously at the same school</a:t>
            </a:r>
            <a:endParaRPr lang="sk-SK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 b="1" smtClean="0">
                <a:solidFill>
                  <a:srgbClr val="FF0000"/>
                </a:solidFill>
              </a:rPr>
              <a:t>Assignments are made by hand: several days needed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1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648072"/>
          </a:xfrm>
        </p:spPr>
        <p:txBody>
          <a:bodyPr>
            <a:noAutofit/>
          </a:bodyPr>
          <a:lstStyle/>
          <a:p>
            <a:r>
              <a:rPr lang="en-US" sz="4400" smtClean="0"/>
              <a:t>Assignment procedures elsewhere</a:t>
            </a:r>
            <a:endParaRPr lang="sk-SK" sz="44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9921"/>
            <a:ext cx="8234361" cy="4371327"/>
          </a:xfrm>
          <a:prstGeom prst="rect">
            <a:avLst/>
          </a:prstGeo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96336" y="6208776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5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748464" cy="648072"/>
          </a:xfrm>
        </p:spPr>
        <p:txBody>
          <a:bodyPr>
            <a:noAutofit/>
          </a:bodyPr>
          <a:lstStyle/>
          <a:p>
            <a:r>
              <a:rPr lang="en-US" sz="4400"/>
              <a:t>Assignment </a:t>
            </a:r>
            <a:r>
              <a:rPr lang="en-US" sz="4400" smtClean="0"/>
              <a:t>procedures elsewhere</a:t>
            </a:r>
            <a:endParaRPr lang="sk-SK" sz="440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1" y="1193419"/>
            <a:ext cx="8616137" cy="4755861"/>
          </a:xfrm>
          <a:prstGeom prst="rect">
            <a:avLst/>
          </a:prstGeo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740352" y="6228894"/>
            <a:ext cx="762000" cy="365125"/>
          </a:xfrm>
        </p:spPr>
        <p:txBody>
          <a:bodyPr/>
          <a:lstStyle/>
          <a:p>
            <a:fld id="{6C4EEACD-8E71-433E-9115-E3452068AFE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30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1" y="3861048"/>
            <a:ext cx="5882469" cy="24643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894690"/>
            <a:ext cx="2164798" cy="24282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3" y="1628800"/>
            <a:ext cx="8316088" cy="2297470"/>
          </a:xfrm>
          <a:prstGeom prst="rect">
            <a:avLst/>
          </a:prstGeom>
        </p:spPr>
      </p:pic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Assignment of teachers to schools                    Moscow October 2015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EACD-8E71-433E-9115-E3452068AFEB}" type="slidenum">
              <a:rPr lang="sk-SK" smtClean="0"/>
              <a:t>9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04664"/>
            <a:ext cx="8322197" cy="14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P=\{M,F,B,I,\dots\}$ of subjects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2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An assignment of students to schools is {\it feasible} if:&#10;\\&#10;$\bullet$ each student is assigned to an acceptable school&#10;\\ $\bullet$ for each $s\in S$ and each $p\in P$:&#10;the number of students\\ \ \ assigned to $s$ whose specialization &#10;includes $p$ &#10;does not exceed\\ \ \ the capacity $c_p(s)$ of school $s$ in subject&#10;$p$.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In this instance, all students can be placed.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1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\begin{tabular}{| c | c |  l |}&#10;  \hline&#10;  $a_1$ &amp; MF &amp; $s_1$\\&#10;  $a_2$ &amp; MI &amp; $s_1$ \\&#10;  $a_3$ &amp; FI &amp; $s_1,s_2$ \\&#10;   \hline&#10;  \end{tabular}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Applicants: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\begin{tabular}{| c | c c c |}&#10;  \hline&#10;  &amp; $c_M$ &amp; $c_F$ &amp; $c_I$ \\ %\cline{2-2}&#10;\hline&#10;  $s_1$ &amp; 2 &amp; 1 &amp; 1 \\&#10;  $s_2$ &amp; 0 &amp; 1 &amp; 1 \\&#10;   \hline&#10;  \end{tabular}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Schools: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2$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However, if the first step is unfortunate $\dots$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\noindent $\dots$ maximal matching assigning only 1/3 of maximum&#10; is obtained  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 An assignment of students to schools is {\it feasible} if:&#10;\\&#10;$\bullet$ each student is assigned to an acceptable school&#10;\\ $\bullet$ for each $s\in S$ and each $p\in P$:&#10;the number of students\\ \ \ assigned to $s$ whose specialization &#10;includes $p$ &#10;does not exceed\\ \ \ the capacity $c_p(s)$ of school $s$ in subject&#10;$p$.&#10;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If $\mu$ and $\mu^*$ are  maximal and  maximum &#10;then &#10;%\vspace{-1.5ex}&#10;%\begin{center}$|\mu|\ge |\mu^*|/3.$\end{center}&#10;$|\mu|\ge |\mu^*|/3.$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Proof: 38 subjects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Solvable in polynomial time if  there are only 2 subjects.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\textcolor{red}{{\bf Open problem:}} What  is the minimum number of subjects &#10;for NP-completeness?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 2.}}&#10;If each applicant is allowed to list at most 2 acceptable schools &#10;and all partial capacities are at most 1 then it can be decided &#10;in polynomial time whether all applicants can be placed. However, the&#10;problem of maximizing the number of assigned students is NP-hard.&#10;&#10;\end{document}"/>
  <p:tag name="IGUANATEXSIZE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noindent\textcolor{red}{{\bf Theorem 1.}} The  problem &#10;of maximizing the number of assigned students is NP-hard even &#10;in the cases when each student lists at most 3 schools and&#10;\\ $\bullet$ there are 3 subjects and no partial capacity exceeds&#10;2;&#10;\\ $\bullet$ there are 4 subjects and no partial capacity exceeds&#10;1.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Proof: number of subjects is not constant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\textcolor{red}{{\bf Open problem:}} Other parameters for efficient&#10;solvability?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\textcolor{red}{{\bf Open problem:}} Eficiently solvable special cases?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\textcolor{red}{{\bf Open problem:}} Complexity&#10;with the constant number of subjects? 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 3.}}&#10;The problem of maximizing the number of assigned students is &#10;NP-hard even in the case when each school is acceptable for each&#10;student and no partial capacity exceeds 2.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Students $A=\{a_1,\dots,a_n\}$, schools &#10;$S=\{s_1,\dots,s_m\}$,&#10;subjects $P=\{p_1,\dots,p_k\}$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Student $a_i$ has a $k$-vector $\bf y$:&#10; $y_{ir}=1$ iff  $a_i$ studies subject $p_r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Student $a_i$ has an ordered list of acceptable schools &#10;of length $\ell(a_i)$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Let $s(a_i,\rho)$ be the school in the &#10;$\rho$-th place of $a_i$'s list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Binary variables $x_{i,\rho}$ for each $a_i$ and each $\rho=1,2,\dots,\ell(a_i)+1$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$\mbox{Interpretation: }x_{i,\rho}=&#10;\left\{\begin{array}{ll}&#10;1 &amp; \mbox{if $a_i$ is assigned to the school in position $\rho$}\\&#10;0 &amp; \mbox{otherwise}&#10;\end{array}&#10;\right.&#10;$$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Constraints: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$\sum_{\rho=1}^{\ell(a_i)+1}x_{i\rho}=1$$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$\sum_{i=1}^n\sum_{\rho=1}^{\ell(a_i)}\{x_{i\rho}: s(a_i,\rho)=s_j &#10;\ \&amp; \ y_{i\rho}=1\}\le c_\rho(s_j)$$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x_{i\rho}\in \{0,1\}$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$\mbox{Cost function:\ }&#10;\sum_{i=1}^n\sum_{\rho=1}^{\ell(a_i)}x_{i\rho}\to max$$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Usual practice: students of Ps are allocated to&#10; E or Ov.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&#10;\begin{table}[ht]&#10;%\begin{displaymath}&#10;\begin{tabular}{|c|c|c|c|c|}&#10;\noalign{\hrule} &#10;\\[-8pt]&#10;year &amp;\# of students &amp; \# of schools &amp; \# of assigned &amp; time\\&#10;\noalign{\hrule} &#10;2015 &amp; 82 &amp; 59 &amp; 82 &amp; 8 sec\\&#10;2014 &amp; 138 &amp; 197 &amp; 137 &amp; 21 sec\\&#10;2014 &amp; 138 &amp; 59 &amp; 120 &amp; 6 minutes\\&#10;2014+2015 &amp; 220 &amp; 197 &amp; 208 &amp; 13 minutes\\&#10;2014+2015 &amp; 220 &amp; 59 &amp; no result &amp; $&gt;$ 7 hours\\&#10;\noalign{\hrule} &#10;\end{tabular}&#10;\end{table} &#10;&#10;\end{document}&#10;\noindent Our ILP placed &#10;\begin{itemize}\itemsep0pt&#10;\item 122 students in Ko\v sice, 15 students unassigned (combinations&#10;\\ EH, ENj, GPs, GOv, OvD).&#10;\item 137 students when other towns were used&#10;\end{itemize}&#10;&#10;\end{document}"/>
  <p:tag name="IGUANATEXSIZE" val="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unassigned combinations  EH, ENj, GPs, GOv, OvH&#10;&#10;\end{document}"/>
  <p:tag name="IGUANATEXSIZE" val="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\textcolor{red}{\bf Approximation algorithm:} does not output &#10;the maximum number of asignees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Approximation algorithm ${\cal A}$ for a maximization problem&#10;${\cal P}$ has an \\&#10;\textcolor{red}{\bf appoximation guarantee} $\alpha$ if &#10;$Opt(I)\le \alpha\cdot {\cal A}(I)$ for each instance $I$ of ${\cal P}$.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Notation: $A_p$ is the set of applicants whose &#10;specialization involves subject $p$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Algorithm to find $\mu^p$: maximum cardinality &#10;matching for  $A_p$: flow network 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c_x(s)$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c_p(s)$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c_y(s)$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begin{figure}[ht!]&#10;%{\sf&#10;%\noindent\rule{14cm}{0.5pt}&#10;%\noalign{\hrule}&#10;\begin{tabbing}&#10;tabs    \= and \= and \= and \= and \= and \= and \= and \= and \kill&#10;\&gt; {\bf begin} {\sf fix the order of subjects $1,2,\dots,k$;}\\&#10;\&gt;  {\bf for}  {\sf $p:=1$ to $k$ {\bf do}}\\&#10;\&gt; \&gt; {\bf begin}  {\sf find a maximum cardinality matching $\mu^p$ for $A_p$;}\\&#10;\&gt;\&gt;   \&gt;{\sf reduce the set of applicants and partial capacities of schools accordingly}\\&#10;\&gt;\&gt;{\bf end}\\&#10;\&gt; {\bf end}&#10;\end{tabbing}&#10;%\noindent\rule{14cm}{0.5pt}&#10;%\noalign{\hrule}&#10;%\vspace {-9mm}|&#10;\end{figure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textcolor{red}{\bf Theorem.} The approximation guarantee of algorithm {\sf Greedy1} is $2$. &#10;\end{document}"/>
  <p:tag name="IGUANATEXSIZE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&#10;\vskip1ex&#10;\begin{figure}[ht]&#10;\begin{displaymath}&#10;\begin{array}{cll}&#10;\noalign{\hrule} &#10;\mbox{applicant} &amp;\mbox{type}\ &amp;\mbox{acceptable}\\&#10;&amp; &amp;\mbox{schools}\\ &#10;\noalign{\hrule} &#10;\\[-8pt]&#10; b_1 &amp; \{3,4\} &amp; s_1   \\%[1mm]&#10; b_2 &amp; \{2,4\} &amp; s_2 \\%[1mm]&#10;   b_3 &amp; \{2,3\} &amp; s_3       \\%[1mm]&#10;\textcolor{red}{a_1} &amp; \textcolor{red}{\{1,2\}} &amp; \textcolor{red}{s_1,s_2,s_3} \\&#10; \textcolor{red}{a_2} &amp; \textcolor{red}{\{1,3\}} &amp; \textcolor{red}{s_1,s_2,s_3}   \\&#10;\textcolor{red}{a_3} &amp; \textcolor{red}{\{1,4\}} &amp; \textcolor{red}{s_1,s_2,s_3}   \\&#10;\noalign{\hrule}&#10;\end{array}&#10;\end{displaymath}&#10;%\caption{Instance $J$ for Example 2.}\label{f2}&#10;\end{figure} &#10;\end{document}"/>
  <p:tag name="IGUANATEXSIZE" val="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1$&#10;\end{document}"/>
  <p:tag name="IGUANATEXSIZE" val="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b_1$&#10;\end{document}"/>
  <p:tag name="IGUANATEXSIZE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b_2$&#10;\end{document}"/>
  <p:tag name="IGUANATEXSIZE" val="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2$&#10;\end{document}"/>
  <p:tag name="IGUANATEXSIZE" val="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b_3$&#10;\end{document}"/>
  <p:tag name="IGUANATEXSIZE" val="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3$&#10;\end{document}"/>
  <p:tag name="IGUANATEXSIZE" val="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begin{figure}[ht!]&#10;%{\sf&#10;%\noindent\rule{14cm}{0.5pt}&#10;%\noalign{\hrule}&#10;\begin{tabbing}&#10;tabs    \= and \= and \= and \= and \= and \= and \= and \= and \kill&#10;\&gt; {\bf begin} {\sf fix the order of subjects $1,2,\dots,k$;}\\&#10;\&gt;  {\bf for}  {\sf $p:=1$ to $k$ {\bf do}}\\&#10;\&gt; \&gt; {\bf begin}  {\sf find a maximum cardinality matching $\mu^p$ for $A_p$;}\\&#10;\&gt;\&gt;   \&gt;{\sf reduce the set of applicants and partial capacities of schools accordingly}\\&#10;\&gt;\&gt;{\bf end}\\&#10;\&gt; {\bf end}&#10;\end{tabbing}&#10;%\noindent\rule{14cm}{0.5pt}&#10;%\noalign{\hrule}&#10;%\vspace {-9mm}|&#10;\end{figure}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textcolor{red}{\bf Theorem.} The approximation guarantee of algorithm {\sf Greedy1} is $2$. 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&#10;\vskip1ex&#10;\begin{figure}[ht]&#10;\begin{displaymath}&#10;\begin{array}{cll}&#10;\noalign{\hrule} &#10;\mbox{applicant} &amp;\mbox{type}\ &amp;\mbox{acceptable}\\&#10;&amp; &amp;\mbox{schools}\\ &#10;\noalign{\hrule} &#10;\\[-8pt]&#10; b_1 &amp; \{3,4\} &amp; s_1   \\%[1mm]&#10; b_2 &amp; \{2,4\} &amp; s_2 \\%[1mm]&#10;   b_3 &amp; \{2,3\} &amp; s_3       \\%[1mm]&#10;\textcolor{red}{a_1} &amp; \textcolor{red}{\{1,2\}} &amp; \textcolor{red}{s_1,s_2,s_3} \\&#10; \textcolor{red}{a_2} &amp; \textcolor{red}{\{1,3\}} &amp; \textcolor{red}{s_1,s_2,s_3}   \\&#10;\textcolor{red}{a_3} &amp; \textcolor{red}{\{1,4\}} &amp; \textcolor{red}{s_1,s_2,s_3}   \\&#10;\noalign{\hrule}&#10;\end{array}&#10;\end{displaymath}&#10;%\caption{Instance $J$ for Example 2.}\label{f2}&#10;\end{figure} &#10;\end{document}"/>
  <p:tag name="IGUANATEXSIZE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If the first stage outputs $\mu^1$ as follows $\dots$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matching of size $3=\frac{1}{2}$ of optimum is output.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Approximation bound is tight.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3$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2$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1$&#10;\end{document}"/>
  <p:tag name="IGUANATEXSIZE" val="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textcolor{red}{\bf Theorem.} The approximation guarantee of algorithm &#10;{\sf Greedy2} is  $\frac{k}2$. &#10;\end{document}"/>
  <p:tag name="IGUANATEXSIZE" val="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begin{figure}[ht!]&#10;%\noindent\rule{14cm}{0.5pt}&#10;\begin{tabbing}&#10;tabs    \= and \= and \= and \= and \= and \= and \= and \= and \kill&#10;\&gt; {\bf begin} {\bf for}  {\sf $p:=1$ to $k$ find a maximum cardinality matching $\mu^p$ of applicants $A_p$;}\\&#10;\&gt; \&gt; {\sf keep $\mu^j$ whose size is maximum;}\\&#10;\&gt; \&gt; {\sf add applicants from $A\setminus A_j$ arbitrarily to get a maximal matching}\\&#10;\&gt; {\bf end}\\&#10;\end{tabbing}&#10;\vspace {-9mm}&#10;%\noindent\rule{14cm}{0.5pt}&#10;\end{figure}&#10;\end{document}"/>
  <p:tag name="IGUANATEXSIZE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&#10;\begin{figure}[ht]&#10;\begin{displaymath}&#10;\begin{array}{clcll}&#10;\noalign{\hrule} &#10;\mbox{school} &amp; \mbox{capacities\ for}\qquad \qquad &amp;\mbox{applicant} &amp;\mbox{type}\ &amp;\mbox{acceptable} \\&#10;&amp; \ 1\quad \ 2\quad\ 3 &amp;&amp;&amp; \mbox{schools}\\ &#10;\noalign{\hrule} &#10;\\[-8pt]&#10;s_1 &amp; \ 2\quad\ 1\quad\ 1 &amp;  a_1 &amp; \{1,2\} &amp; s_1,s_2 \\%[1mm]&#10;s_2 &amp; \ 2\quad\ 1\quad\ 1 &amp;  a_2 &amp; \{1,3\} &amp; s_1,s_2     \\%[1mm]&#10;    &amp;                              &amp;         a_3 &amp; \{2,3\} &amp; s_1 \\%[1mm]&#10;&#10;\noalign{\hrule}&#10;\end{array}&#10;\end{displaymath}&#10;%\caption{Instance $J$ for Example 3.}\label{f6}&#10;\end{figure} 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$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Better only for $k=3$. &#10;&#10;\end{document}"/>
  <p:tag name="IGUANATEXSIZE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1$&#10;\end{document}"/>
  <p:tag name="IGUANATEXSIZE" val="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2$&#10;\end{document}"/>
  <p:tag name="IGUANATEXSIZE" val="2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3$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textcolor{red}{\bf Theorem.} The approximation guarantee of algorithm &#10;{\sf Greedy2} is  $\frac{k}2$. 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begin{figure}[ht!]&#10;%\noindent\rule{14cm}{0.5pt}&#10;\begin{tabbing}&#10;tabs    \= and \= and \= and \= and \= and \= and \= and \= and \kill&#10;\&gt; {\bf begin} {\bf for}  {\sf $p:=1$ to $k$ find a maximum cardinality matching $\mu^p$ of applicants $A_p$;}\\&#10;\&gt; \&gt; {\sf keep $\mu^j$ whose size is maximum;}\\&#10;\&gt; \&gt; {\sf add applicants from $A\setminus A_j$ arbitrarily to get a maximal matching}\\&#10;\&gt; {\bf end}\\&#10;\end{tabbing}&#10;\vspace {-9mm}&#10;%\noindent\rule{14cm}{0.5pt}&#10;\end{figure}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&#10;\begin{figure}[ht]&#10;\begin{displaymath}&#10;\begin{array}{clcll}&#10;\noalign{\hrule} &#10;\mbox{school} &amp; \mbox{capacities\ for}\qquad \qquad &amp;\mbox{applicant} &amp;\mbox{type}\ &amp;\mbox{acceptable} \\&#10;&amp; \ 1\quad \ 2\quad\ 3 &amp;&amp;&amp; \mbox{schools}\\ &#10;\noalign{\hrule} &#10;\\[-8pt]&#10;s_1 &amp; \ 2\quad\ 1\quad\ 1 &amp;  a_1 &amp; \{1,2\} &amp; s_1,s_2 \\%[1mm]&#10;s_2 &amp; \ 2\quad\ 1\quad\ 1 &amp;  a_2 &amp; \{1,3\} &amp; s_1,s_2     \\%[1mm]&#10;    &amp;                              &amp;         a_3 &amp; \{2,3\} &amp; s_1 \\%[1mm]&#10;&#10;\noalign{\hrule}&#10;\end{array}&#10;\end{displaymath}&#10;%\caption{Instance $J$ for Example 3.}\label{f6}&#10;\end{figure} 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Better only for $k=3$. 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If the first stage outputs $\mu^1$ as follows $\dots$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matching of size $2=\frac{2}{3}$ of optimum is output.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$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Approximation bound is tight.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1$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2$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M{{\mu}}&#10;\def\pp{{\bf p}}&#10;&#10;\begin{document}&#10;&#10;\noindent{\bf Definition.} Let $\MM$ be a matching. We say  that a pair $(a,s)\in A\times S$ with &#10;$\pp(a)=\{p_1,p_2\}$ is \emph{blocking} if&#10;$a$ is not assigned in $\MM$ or $a$ prefers $s$  to $\MM(a)$ and &#10;one of the following conditions hold:&#10;\begin{itemize}\itemsep0pt&#10;\item[$(i)$] $s$ is undersubscribed in both $p_1$ and $p_2$, &#10;\item[$(ii)$] $s$ is undersubscribed in $p_i$ and it prefers $a$ to one applicant in $\MM_{p_{3-i}}(s)$ for some $i\in\{1,2\}$, &#10;\item[$(iii)$] $s$ prefers $a$ to one applicant in $\MM_{p_1,p_2}(s)$,&#10;\item[$(iv)$] $s$ prefers $a$ to two different applicants $a_1,a_2$ such that $a_1\in \MM_{p_1}(s)$ and $a_2\in \MM_{p_2}(s)$.&#10;\end{itemize}&#10;A matching is \emph{stable} if it  admits no blocking pair. &#10;&#10;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blocking pairs:\\&#10;$(a_4,s_3)$\\&#10;$(a_4,s_2)$\\&#10;$(a_1,s_1)$\\&#10;$(a_3,s_1)$&#10;&#10;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igure}[ht]&#10;\begin{displaymath}&#10;\begin{array}{llllll}&#10;\mbox{school} &amp; \mbox{capacities\ for} &amp;\mbox{preferences}\qquad \qquad &amp;\mbox{applicant} &amp;\mbox{type}\ &amp;\mbox{preferences} \\&#10;&amp; M\quad I\quad F &amp;&amp;&amp;&amp;\\ &#10;\noalign{\hrule} &#10;\\[-8pt]&#10;s_1 &amp; 1\quad\ 1\quad\ 2 &amp; a_3,a_4,a_1,a_2 &amp; a_1 &amp; MF &amp; s_1,s_3 \\%[1mm]&#10;s_2 &amp; 1\quad\ 1\quad\ 1 &amp; a_4,a_3   &amp; a_2 &amp; MF &amp; s_1,s_3     \\%[1mm]&#10;s_3 &amp; 1\quad\ 1\quad\ 2 &amp; a_4,a_1,a_2 &amp; a_3 &amp; MI &amp; s_1,s_2     \\%[1mm]&#10;    &amp;                   &amp;                   &amp; a_4 &amp; IF &amp; s_3,s_2,s_1 \\%[1mm]&#10;&#10;\noalign{\hrule}&#10;\end{array}&#10;\end{displaymath}&#10;\end{figure} &#10;&#10;\end{document}"/>
  <p:tag name="IGUANATEXSIZE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M{{\mu }}&#10;\def\pp{{\bf p}}&#10;&#10;\begin{document}&#10;&#10;\noindent{\bf Definition.} Let $\MM$ be a matching. We say  that a pair $(a,s)\in A\times S$ with &#10;$\pp(a)=\{p_1,p_2\}$ is \emph{blocking} if&#10;$a$ is not assigned in $\MM$ or $a$ prefers $s$  to $\MM(a)$ and &#10;one of the following conditions hold:&#10;\begin{itemize}\itemsep0pt&#10;\item[$(i)$] $s$ is undersubscribed in both $p_1$ and $p_2$, &#10;\item[$(ii)$] $s$ is undersubscribed in $p_i$ and it prefers $a$ to one applicant in $\MM_{p_{3-i}}(s)$ for some $i\in\{1,2\}$, &#10;\item[$(iii)$] $s$ prefers $a$ to one applicant in $\MM_{p_1,p_2}(s)$,&#10;\item[$(iv)$] $s$ prefers $a$ to two different applicants $a_1,a_2$ such that $a_1\in \MM_{p_1}(s)$ and $a_2\in \MM_{p_2}(s)$.&#10;\end{itemize}&#10;A matching is \emph{stable} if it  admits no blocking pair. &#10;&#10;&#10;&#10;\end{document}"/>
  <p:tag name="IGUANATEXSIZE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blocking pairs:\\&#10;$(a_4,s_3)$\\&#10;$(a_4,s_2)$\\&#10;$(a_1,s_1)$\\&#10;$(a_3,s_1)$&#10;&#10;&#10;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igure}[ht]&#10;\begin{displaymath}&#10;\begin{array}{llllll}&#10;\mbox{school} &amp; \mbox{capacities\ for} &amp;\mbox{preferences}\qquad \qquad &amp;\mbox{applicant} &amp;\mbox{type}\ &amp;\mbox{preferences} \\&#10;&amp; M\quad I\quad F &amp;&amp;&amp;&amp;\\ &#10;\noalign{\hrule} &#10;\\[-8pt]&#10;s_1 &amp; 1\quad\ 1\quad\ 2 &amp; a_3,a_4,a_1,a_2 &amp; a_1 &amp; MF &amp; s_1,s_3 \\%[1mm]&#10;s_2 &amp; 1\quad\ 1\quad\ 1 &amp; a_4,a_3   &amp; a_2 &amp; MF &amp; s_1,s_3     \\%[1mm]&#10;s_3 &amp; 1\quad\ 1\quad\ 2 &amp; a_4,a_1,a_2 &amp; a_3 &amp; MI &amp; s_1,s_2     \\%[1mm]&#10;    &amp;                   &amp;                   &amp; a_4 &amp; IF &amp; s_3,s_2,s_1 \\%[1mm]&#10;&#10;\noalign{\hrule}&#10;\end{array}&#10;\end{displaymath}&#10;\end{figure} &#10;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blocking pairs:\\&#10;$(a_4,s_3)$\\&#10;$(a_4,s_2)$\\&#10;$(a_1,s_1)$\\&#10;$(a_3,s_1)$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 For instance $I$ construct network $N(I)=(V,E,w)$ 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M{{\mu }}&#10;\def\pp{{\bf p}}&#10;&#10;\begin{document}&#10;&#10;\noindent{\bf Definition.} Let $\MM$ be a matching. We say  that a pair $(a,s)\in A\times S$ with &#10;$\pp(a)=\{p_1,p_2\}$ is \emph{blocking} if&#10;$a$ is not assigned in $\MM$ or $a$ prefers $s$  to $\MM(a)$ and &#10;one of the following conditions hold:&#10;\begin{itemize}\itemsep0pt&#10;\item[$(i)$] $s$ is undersubscribed in both $p_1$ and $p_2$, &#10;\item[$(ii)$] $s$ is undersubscribed in $p_i$ and it prefers $a$ to one applicant in $\MM_{p_{3-i}}(s)$ for some $i\in\{1,2\}$, &#10;\item[$(iii)$] $s$ prefers $a$ to one applicant in $\MM_{p_1,p_2}(s)$,&#10;\item[$(iv)$] $s$ prefers $a$ to two different applicants $a_1,a_2$ such that $a_1\in \MM_{p_1}(s)$ and $a_2\in \MM_{p_2}(s)$.&#10;\end{itemize}&#10;A matching is \emph{stable} if it  admits no blocking pair. &#10;&#10;&#10;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igure}[ht]&#10;\begin{displaymath}&#10;\begin{array}{llllll}&#10;\mbox{school} &amp; \mbox{capacities\ for} &amp;\mbox{preferences}\qquad \qquad &amp;\mbox{applicant} &amp;\mbox{type}\ &amp;\mbox{preferences} \\&#10;&amp; M\quad I\quad F &amp;&amp;&amp;&amp;\\ &#10;\noalign{\hrule} &#10;\\[-8pt]&#10;s_1 &amp; 1\quad\ 1\quad\ 2 &amp; a_3,a_4,a_1,a_2 &amp; a_1 &amp; MF &amp; s_1,s_3 \\%[1mm]&#10;s_2 &amp; 1\quad\ 1\quad\ 1 &amp; a_4,a_3   &amp; a_2 &amp; MF &amp; s_1,s_3     \\%[1mm]&#10;s_3 &amp; 1\quad\ 1\quad\ 2 &amp; a_4,a_1,a_2 &amp; a_3 &amp; MI &amp; s_1,s_2     \\%[1mm]&#10;    &amp;                   &amp;                   &amp; a_4 &amp; IF &amp; s_3,s_2,s_1 \\%[1mm]&#10;&#10;\noalign{\hrule}&#10;\end{array}&#10;\end{displaymath}&#10;\end{figure} &#10;&#10;\end{document}"/>
  <p:tag name="IGUANATEXSIZE" val="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M{{\mu }}&#10;\def\pp{{\bf p}}&#10;&#10;\begin{document}&#10;&#10;\noindent{\bf Definition.} Let $\MM$ be a matching. We say  that a pair $(a,s)\in A\times S$ with &#10;$\pp(a)=\{p_1,p_2\}$ is \emph{blocking} if&#10;$a$ is not assigned in $\MM$ or $a$ prefers $s$  to $\MM(a)$ and &#10;one of the following conditions hold:&#10;\begin{itemize}\itemsep0pt&#10;\item[$(i)$] $s$ is undersubscribed in both $p_1$ and $p_2$, &#10;\item[$(ii)$] $s$ is undersubscribed in $p_i$ and it prefers $a$ to one applicant in $\MM_{p_{3-i}}(s)$ for some $i\in\{1,2\}$, &#10;\item[$(iii)$] $s$ prefers $a$ to one applicant in $\MM_{p_1,p_2}(s)$,&#10;\item[$(iv)$] $s$ prefers $a$ to two different applicants $a_1,a_2$ such that $a_1\in \MM_{p_1}(s)$ and $a_2\in \MM_{p_2}(s)$.&#10;\end{itemize}&#10;A matching is \emph{stable} if it  admits no blocking pair. &#10;&#10;&#10;&#10;\end{document}"/>
  <p:tag name="IGUANATEXSIZE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blocking pairs:\\&#10;$(a_4,s_3)$\\&#10;$(a_4,s_2)$\\&#10;$(a_1,s_1)$\\&#10;$(a_3,s_1)$&#10;&#10;&#10;&#10;\end{document}"/>
  <p:tag name="IGUANATEXSIZE" val="2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igure}[ht]&#10;\begin{displaymath}&#10;\begin{array}{llllll}&#10;\mbox{school} &amp; \mbox{capacities\ for} &amp;\mbox{preferences}\qquad \qquad &amp;\mbox{applicant} &amp;\mbox{type}\ &amp;\mbox{preferences} \\&#10;&amp; M\quad I\quad F &amp;&amp;&amp;&amp;\\ &#10;\noalign{\hrule} &#10;\\[-8pt]&#10;s_1 &amp; 1\quad\ 1\quad\ 2 &amp; a_3,a_4,a_1,a_2 &amp; a_1 &amp; MF &amp; s_1,s_3 \\%[1mm]&#10;s_2 &amp; 1\quad\ 1\quad\ 1 &amp; a_4,a_3   &amp; a_2 &amp; MF &amp; s_1,s_3     \\%[1mm]&#10;s_3 &amp; 1\quad\ 1\quad\ 2 &amp; a_4,a_1,a_2 &amp; a_3 &amp; MI &amp; s_1,s_2     \\%[1mm]&#10;    &amp;                   &amp;                   &amp; a_4 &amp; IF &amp; s_3,s_2,s_1 \\%[1mm]&#10;&#10;\noalign{\hrule}&#10;\end{array}&#10;\end{displaymath}&#10;\end{figure} &#10;&#10;\end{document}"/>
  <p:tag name="IGUANATEXSIZE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{\bf If there are only two subjects:}&#10;All applicants are equivalent; the problem is in fact the hospital/residents&#10;matching problem:&#10;\begin{itemize}\itemsep0pt&#10;\item a stable matching always exists&#10;\item Rural hospitals theorem&#10;\end{itemize}&#10;\end{document}"/>
  <p:tag name="IGUANATEXSIZE" val="2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&#10;\begin{document}&#10;&#10;\noindent\textcolor{red}{{\bf Theorem.}}&#10;Given an instance of {\sc tap}, the problem of deciding whether &#10;a stable matching exists, is NP-complete. This result holds even if&#10;\vspace{-1ex}&#10;\begin{itemize}\itemsep0pt&#10;\item there are at most three subjects, &#10;\item each partial capacity of a school is at most 2, &#10;\item  the preference list of each teacher is of length at most 3.&#10;\end{itemize}&#10;\end{document}"/>
  <p:tag name="IGUANATEXSIZE" val="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Master &#10;list of teachers:} the preferences of all schools are the same:&#10; $a_1,a_2, \dots,a_n$&#10;&#10;\end{document}"/>
  <p:tag name="IGUANATEXSIZE" val="2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heorem.}&#10;Let $J$ be an instance of  {\sc tap} with the master &#10;list of teachers $a_1,a_2, \dots,a_n$. Then $J$ admits a unique &#10;stable matching that may be found by an application of Serial &#10;Dictatorship.&#10;&#10;\end{document}"/>
  <p:tag name="IGUANATEXSIZE" val="2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{\bf Algorithm Serial dictatorship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S$ of schools with partial capacities $c_p(s)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&#10; &#10;$V=\{a, a_p,a_q,{\bf p}(a)=\{p,q\},a\in A\}&#10;\cup\{s_p, s\in S, p\in P, c_p(s)\ne\emptyset\}\cup\{r,t\}$. &#10;\end{document}"/>
  <p:tag name="IGUANATEXSIZE" val="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figure}&#10;%\noindent\rule{10cm}{0.5pt}&#10;\begin{tabbing}&#10;\= {\bf begin\ }\= $\mu:=\emptyset$;\\&#10;\&gt;      \&gt;     {\bf for\ } $i=1,2,\dots,n$ \\&#10; \&gt;    \&gt;       {\bf if\ } $a_i$'s list contains a school with &#10;enough free capacity  \\&#10; \&gt;       \&gt;     \{$s$:= first such school on  $a_i$'s list ;\\&#10;\&gt;            \&gt;  \  $\mu:=\mu\cup \{(a_i,s)\}$; \\&#10;\&gt;         \&gt;  \ \}\\&#10;\&gt; {\bf\ end}&#10;\end{tabbing}&#10;%\noindent\rule{10cm}{0.5pt}&#10;&#10;\end{figure}&#10;\end{document}"/>
  <p:tag name="IGUANATEXSIZE" val="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&#10;\pagestyle{empty}&#10;\begin{document}&#10;&#10;&#10;\noindent {\bf \textcolor{red}{Master &#10;list of schools:}} preferences of all teachers are the same:&#10; $s_1,s_2, \dots,s_m$&#10;&#10;\end{document}"/>
  <p:tag name="IGUANATEXSIZE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heorem.}&#10;Let $J$ be an instance of  {\sc tap} with the master &#10;list of schools $s_1,s_2, \dots,s_m$. Then $J$ admits a unique &#10;stable matching that may be found by an application of Double Serial &#10;Dictatorship.&#10;&#10;\end{document}"/>
  <p:tag name="IGUANATEXSIZE" val="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{\bf Algorithm Double Serial dictatorship}&#10;&#10;\end{document}"/>
  <p:tag name="IGUANATEXSIZE" val="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figure}&#10;%\noindent\rule{14cm}{0.5pt}&#10;\begin{tabbing}&#10;~~~ \= ~~~ \= ~~~ \= ~~~ \= \kill&#10;{\bf begin}\\&#10;\&gt; $\mu:=\emptyset$;\\&#10;\&gt; {\bf for\ } $j=1,2,\dots,m$ \\&#10;\&gt; \&gt; /* let $s_j$'s list be $a_{i_1},\dots, a_{i_\ell}$ */ \\&#10;\&gt; \&gt; {\bf for\ } $r=1,2,\dots,\ell$ \\&#10;\&gt; \&gt; \&gt; {\bf if} $a_{i_r}$ is unassigned and $s_j$ has enough capacity for $a_{i_r}$ {\bf then}\\&#10;\&gt; \&gt; \&gt; \&gt; $\mu:=\mu\cup \{(a_{i_r},s_j)\}$; \\&#10;{\bf end}&#10;\end{tabbing}&#10;%}&#10;%\label{alg2}&#10;\end{figure}&#10;&#10;\end{document}&#10;&#10;"/>
  <p:tag name="IGUANATEXSIZE" val="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At most one applicant can be assigned&#10;&#10;&#10;&#10;\end{document}"/>
  <p:tag name="IGUANATEXSIZE" val="2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Let $a_2$ be assigned&#10;&#10;&#10;&#10;\end{document}"/>
  <p:tag name="IGUANATEXSIZE" val="2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Then $(a_1,s)$ blocks, as\\&#10;$\bullet$ there is free place in I\\&#10;$\bullet$ $s$ prefers $a_1$ to $a_2$&#10;&#10;&#10;&#10;\end{document}"/>
  <p:tag name="IGUANATEXSIZE" val="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$a_1$&#10;\end{document}"/>
  <p:tag name="IGUANATEXSIZE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Preferences \\ of school $s$: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 Arcs: $ra$ for each $a\in A$;  capacity 2 &#10;\end{document}"/>
  <p:tag name="IGUANATEXSIZE" val="2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\begin{tabular}{| c | c  |}&#10;  \hline&#10;  $a_1$ &amp; MI\\&#10;  $a_2$ &amp; MF\\&#10;  $a_3$ &amp; FI \\&#10;   \hline&#10;  \end{tabular}&#10;&#10;\end{document}"/>
  <p:tag name="IGUANATEXSIZE" val="2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  \begin{tabular}{| c | c |}&#10;  \hline&#10;$M$ &amp; $a_1, a_2$\\&#10;$F$  &amp; $ a_2,a_3$\\&#10;$I$ &amp; $a_3,a_1$ \\&#10;   \hline&#10;  \end{tabular}&#10;&#10;&#10;&#10;\end{document}"/>
  <p:tag name="IGUANATEXSIZE" val="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Applicants:\\&#10;&#10;&#10;\end{document}"/>
  <p:tag name="IGUANATEXSIZE" val="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\textcolor{red}{Definition.}&#10; Let $\mu$ be a matching. We say  that a pair $(a,s)$ with &#10;$\pp(a)=\{p_1,p_2\}$ and  $s\in S(A)$  is blocking if&#10;$a$ is not assigned in $\mu$ or $a$ prefers $s$ to $\mu(a)$, and &#10;one of the following conditions hold:&#10;\begin{itemize}\itemsep0pt&#10;\item[$(i)$] $s$ is undersubscribed in both $p_1$ and $p_2$, &#10;\item[$(ii)$] $s$ is undersubscribed in $p_i$ and it prefers $a$ in subject $p_{3-i}$  &#10;to one applicant in $\mu_{p_{3-i}}(s)$ for some $i\in\{1,2\}$, &#10;\item[$(iii)$] $s$ prefers $a$ in both subjects $p_1,p_2$ to one applicant &#10;in $\mu_{p_1,p_2}(s)$,&#10;\item[$(iv)$] $s$ prefers $a$ in subject $p_1$ to applicant &#10;$a_1\in \mu_{p_1}(s)$ &#10;and in subject $p_2$ to  another applicant $a_2\in \mu_{p_2}(s)$.&#10;\end{itemize}&#10;&#10;&#10;&#10;\end{document}"/>
  <p:tag name="IGUANATEXSIZE" val="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&#10;\noindent \textcolor{red}{{\bf Theorem.}} If there are subject specific&#10;preference lists, the problem of &#10;deciding whether a stable matching exists is NP-complete. &#10;This result holds even if &#10;\begin{itemize}\itemsep0pt&#10;\item there are at most three subjects, &#10;\item each partial capacity of a school is at most 1, &#10;\item the preference  lists of the schools are derived from &#10;subject-specific master  lists of the applicants, &#10;\item and the preference lists of the&#10; applicants are derived from a single master list of schools.&#10;\end{itemize}&#10;&#10;&#10;\end{document}"/>
  <p:tag name="IGUANATEXSIZE" val="2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{\sc p}: any stable matching problem, deciding &#10;existence NP-complete. &#10;&#10;\end{document}&#10;"/>
  <p:tag name="IGUANATEXSIZE" val="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&#10; {\sc min bp p}:  find a matching &#10;with the minimum number of blocking pairs for {\sc p}.  &#10;\end{document}&#10;&#10;We let $opt(I)$ denote 1 plus the minimum number of blocking pairs admitted by any matching in $I$.  (We then use $opt(I)$ as the measure against which any approximation algorithm for {\sc p} performs, since adding 1 ensures that $opt(I)\geq 1$.)  We now present a general inapproximability result for {\sc min bp p}, and later use it to derive similar inapproximability results for {\sc min bp tap} and {\sc min bp tap-ss}.&#10;&#10;&#10;\begin{thm}&#10;\label{GENERAL-APPROX-NPCOMPLETE}&#10;{\sc min bp p} is not approximable within $n^{1- \varepsilon}$, where $n$ is the number of agents in a given instance, for any $\varepsilon &gt; 0$ unless P=NP.&#10;\end{thm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 $aa_p$, $aa_q$ for $p,q\in {\bf p}(a)$,  capacity 1&#10;&#10;\end{document}"/>
  <p:tag name="IGUANATEXSIZE" val="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&#10; $opt(I)$= 1 plus the minimum number of blocking &#10;pairs of  any matching in $I$.  &#10;\end{document}&#10;(We then use $opt(I)$ as the measure against which any &#10;approximation algorithm for {\sc p} performs, &#10;since adding 1 ensures that $opt(I)\geq 1$.)  &#10;&#10;\end{document}&#10;\begin{thm}&#10;\label{GENERAL-APPROX-NPCOMPLETE}&#10;{\sc min bp p} is not approximable within $n^{1- \varepsilon}$, where $n$ is the number of agents in a given instance, for any $\varepsilon &gt; 0$ unless P=NP.&#10;\end{thm}&#10;\end{document}"/>
  <p:tag name="IGUANATEXSIZE" val="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Abraham, Bir\'o, Manlove(2006): stable roommates&#10;&#10;\end{document}&#10;"/>
  <p:tag name="IGUANATEXSIZE" val="2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Bir\'o, Manlove, Mittal (2010): stable marriage&#10;&#10;\end{document}&#10;"/>
  <p:tag name="IGUANATEXSIZE" val="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This result holds even if there are at most three &#10;subjects, each partial capacity of a school is at most 1, the preference lists of the schools are derived from subject-specific master lists of the applicants, and the preference lists of the applicants &#10;are derived from a single master list of schools.&#10;&#10;\end{document}"/>
  <p:tag name="IGUANATEXSIZE" val="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color}&#10;\def\pp{{\mathbf p}}&#10;\begin{document}&#10;&#10;&#10;\noindent &#10;{{\bf Theorem.}} {\sc min bp p} is not approximable &#10;within $n^{1- \varepsilon}$, where $n$ is the number of agents in &#10;a given instance, for any $\varepsilon &gt; 0$ unless P=NP.&#10;\end{document}"/>
  <p:tag name="IGUANATEXSIZE" val="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Thank you for your attention!&#10;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  $a_ps_p$ for $s\in S(a)$, capacity 1 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  $s_pt$, capacity $2c_p(s)$.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All students can be placed iff  $N(I)$ admits&#10;a flow of size $2\cdot |A|$.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To allocate subjects to periods: technique of capacity and flow halving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each capacity $w$ replaced by  $\lceil \frac{w}{2}\rceil$,&#10;each flow $f(e)$ replaced by $\frac{f(e)}{2}$&#10; 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Arcs with flow equal 1 correspond to the subject performed in period 1.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\noindent R. W. Irving,  {\em Matching medical students to pairs of hospitals: a new variation on an old theme}, LNCS  1461, 381-392  (1998). 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c c c c c |}&#10;  \hline&#10;  &amp; $c_M$ &amp; $c_F$ &amp; $c_B$ &amp; $c_I$ &amp; \dots\\&#10;  \hline&#10;  $s_1$ &amp; 2 &amp; 3 &amp; 4 &amp; 1 &amp; \dots \\&#10;  $s_2$ &amp; 1 &amp; 0 &amp; 2 &amp; 1 &amp; \dots \\&#10;  $\vdots$ &amp;  &amp; &amp;&amp;&amp; \\&#10;  \hline&#10;\end{tabular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Integrality lemma.}} If $f$ is a&#10;flow of integer value $K$ then there exists  an integer &#10;flow $f'$ such that&#10;$\lfloor f(e) \rfloor \le f'(e)  \le \lceil f(e)\rceil$&#10;for each arc $e$.&#10; 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Number of groups is $x_1+x_2+x_3$; for $n\ge 8$ we get minimum possible.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Proof.}} Let $y=\lfloor\frac{n}{6}\rfloor$.&#10; 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&#10;\begin{table}&#10;\centering&#10;\begin{tabular}{|c |c |c |c| }&#10;\hline&#10;$ x\ mod\ 6$ &amp; $x_1$ &amp; $x_2$ &amp; $x_3$\\&#10;\hline&#10;0 &amp; $y$ &amp; 0 &amp; 0\\&#10;1 &amp; $y-2$ &amp; 1 &amp; 2\\&#10;2 &amp; $y-1$ &amp; 0 &amp; 2\\&#10;3 &amp; $y-1$ &amp; 1 &amp; 1\\&#10;4 &amp; $y$ &amp; 0 &amp; 1\\&#10;5 &amp; $y$ &amp; 1 &amp; 0\\&#10;\hline&#10;\end{tabular}&#10;\end{table}&#10; 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\def\ii{\'\i}&#10;\begin{document}&#10;&#10;\noindent If the numbers of students whose specialization &#10;involves one subject  is smaller than 8, then&#10;the minimizing the number of placement&#10;groups difficult.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Lemma.}} Let $n\ge 8$ be any integer.  Then there &#10;exist integers $x_1,x_2,x_3$ such that&#10;$n=4x_1+5x_2+6x_3$.&#10; 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l |}&#10;  \hline&#10;  specialization &amp; Students\\&#10;  \hline&#10;  MF  &amp; Anna, Boris\\&#10;  MI  &amp; Clyde, Daniel \\&#10;  IF  &amp; Eva, Frank \\&#10;  \hline&#10;\end{tabular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l |}&#10;  \hline&#10;  Group &amp; Students\\&#10;  \hline&#10;  M  &amp; Anna, Boris, Clyde, Daniel\\&#10;  I  &amp; Clyde, Daniel, Eva, Frank \\&#10;  F  &amp; Anna, Boris, Eva, Frank \\&#10;  \hline&#10;\end{tabular}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these groups cannot be scheduled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if M is in period 1, then both F and I must be in period 2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A$ of applicants = student teachers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Eva and Frank cannot complete both subjects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n instance $(G,k)$ of {\sc bipartite subgraph}\\&#10;is a YES-instance $\Longleftrightarrow$ if $|V|+k$ groups suffice.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ransformation:} Vertices are subject, edges are students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If the numbers of students studying one subject are small then&#10;minimizing the number of placement groups is NP-hard.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Proof.}} Polynomial transformation &#10;from the problem {\sc bipartite subgraph}&#10; 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Input:}} Graph $G=(V,H)$, integer $k$.\\&#10;\textcolor{red}{{\bf Question:}} Is it possible to delete at most $k$ &#10;vertices to make $G$ bipartite?&#10; 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\Longrightarrow$ Let us delete $k$ vertices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n instance $(G,k)$ of {\sc bipartite subgraph}\\&#10;is a YES-instance $\Longleftrightarrow$ if $|V|+k$ groups suffice.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ransformation:} Vertices are subject, edges are students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If the numbers of students studying one subject are small then&#10;minimizing the number of placement groups is NP-hard.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c | l |}&#10;  \hline&#10;  &amp;${\bf p}(a_i)$&amp;${\bf s}(a_i)$\\&#10;  \hline&#10;  $a_1$ &amp; MF &amp; $\{s_1,s_2\}$ \\&#10;  $a_2$ &amp; IB &amp; $\{s_1,s_2,s_5,\dots\}$\\&#10;  $\vdots$ &amp; $\vdots$ &amp; $\vdots$ \\&#10;  \hline&#10;\end{tabular}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Proof.}} Polynomial transformation &#10;from the problem {\sc bipartite subgraph}&#10; 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Input:}} Graph $G=(V,H)$, integer $k$.\\&#10;\textcolor{red}{{\bf Question:}} Is it possible to delete at most $k$ &#10;vertices to make $G$ bipartite?&#10; 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\Longrightarrow$ Let us delete $k$ vertices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n instance $(G,k)$ of {\sc bipartite subgraph}\\&#10;is a YES-instance $\Longleftrightarrow$ if $|V|+k$ groups suffice.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ransformation:} Vertices are subject, edges are students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If the numbers of students studying one subject are small then&#10;minimizing the number of placement groups is NP-hard.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Proof.}} Polynomial transformation &#10;from the problem {\sc bipartite subgraph}&#10; 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Input:}} Graph $G=(V,H)$, integer $k$.\\&#10;\textcolor{red}{{\bf Question:}} Is it possible to delete at most $k$ &#10;vertices to make $G$ bipartite?&#10; 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\Longrightarrow$ Let us delete $k$ vertices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Now we can color the vertices by 2 colors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Placement A:\\&#10;separated subjects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An instance $(G,k)$ of {\sc bipartite subgraph}\\&#10;is a YES-instance $\Longleftrightarrow$ if $|V|+k$ groups suffice.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{\bf Transformation:} Vertices are subject, edges are students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ii{\'\i}&#10;\begin{document}&#10;&#10;&#10;\noindent \textcolor{red}{{\bf Theorem.}}&#10;If the numbers of students studying one subject are small then&#10;minimizing the number of placement groups is NP-hard.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Proof.}} Polynomial transformation &#10;from the problem {\sc bipartite subgraph}&#10; 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def\ml{l\kern-0.035cm\char39\kern-0.03cm}&#10;\def\mt{t\kern-0.035cm\char39\kern-0.03cm}&#10;\def\md{d\kern-0.035cm\char39\kern-0.03cm}&#10;&#10;&#10;\def\ii{\'\i}&#10;\begin{document}&#10;&#10;\noindent\textcolor{red}{{\bf Input:}} Graph $G=(V,H)$, integer $k$.\\&#10;\textcolor{red}{{\bf Question:}} Is it possible to delete at most $k$ &#10;vertices to make $G$ bipartite?&#10; 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$\Longrightarrow$ Let us delete $k$ vertices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Now we can color the vertices by 2 colors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Duplicate the deleted vertices\\&#10; and color them the by two&#10;different colors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P=\{M,F,B,I,\dots\}$ of subjects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S$ of schools with partial capacities $c_p(s)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An instance of {\sc tap} is a triple $I=(P,A,S)$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c c c c c |}&#10;  \hline&#10;  &amp; $c_M$ &amp; $c_F$ &amp; $c_B$ &amp; $c_I$ &amp; \dots\\&#10;  \hline&#10;  $s_1$ &amp; 2 &amp; 3 &amp; 4 &amp; 1 &amp; \dots \\&#10;  $s_2$ &amp; 1 &amp; 0 &amp; 2 &amp; 1 &amp; \dots \\&#10;  $\vdots$ &amp;  &amp; &amp;&amp;&amp; \\&#10;  \hline&#10;\end{tabular}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set $A$ of applicants = student teachers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tabular}{| c | c | l |}&#10;  \hline&#10;  &amp;${\bf p}(a_i)$&amp;${\bf s}(a_i)$\\&#10;  \hline&#10;  $a_1$ &amp; MF &amp; $\{s_1,s_2\}$ \\&#10;  $a_2$ &amp; IB &amp; $\{s_1,s_2,s_5,\dots\}$\\&#10;  $\vdots$ &amp; $\vdots$ &amp; $\vdots$ \\&#10;  \hline&#10;\end{tabular}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An instance of {\sc tap} is a triple $I=(P,A,S)$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each $a\in A$ has pair of subjects &#10;${\bf p}(a)$ &#10;&#10;\ \ and set of acceptable schools $S(a)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noindent&#10;Placements B:\\&#10;inseparable subjects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1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2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ullet$ each $a\in A$ has pair of subjects &#10;${\bf p}(a)$ &#10;&#10;\ \ and set of acceptable schools $S(a)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$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$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In this instance, all students can be placed.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1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1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\begin{tabular}{| c | c |  l |}&#10;  \hline&#10;  $a_1$ &amp; MF &amp; $s_1$\\&#10;  $a_2$ &amp; MI &amp; $s_1$ \\&#10;  $a_3$ &amp; FI &amp; $s_1,s_2$ \\&#10;   \hline&#10;  \end{tabular}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Applicants:&#10;\end{document}"/>
  <p:tag name="IGUANATEXSIZE" val="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\begin{tabular}{| c | c c c |}&#10;  \hline&#10;  &amp; $c_M$ &amp; $c_F$ &amp; $c_I$ \\ %\cline{2-2}&#10;\hline&#10;  $s_1$ &amp; 2 &amp; 1 &amp; 1 \\&#10;  $s_2$ &amp; 0 &amp; 1 &amp; 1 \\&#10;   \hline&#10;  \end{tabular}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Schools: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2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$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I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def\ml{l\kern-0.035cm\char39\kern-0.03cm}&#10;\def\mt{t\kern-0.035cm\char39\kern-0.03cm}&#10;\def\ii{\'\i}&#10;\begin{document}&#10;&#10;However, if the first step is unfortunate $\dots$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2974</TotalTime>
  <Words>1297</Words>
  <Application>Microsoft Office PowerPoint</Application>
  <PresentationFormat>Prezentácia na obrazovke (4:3)</PresentationFormat>
  <Paragraphs>338</Paragraphs>
  <Slides>47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2" baseType="lpstr">
      <vt:lpstr>Arial</vt:lpstr>
      <vt:lpstr>Calibri</vt:lpstr>
      <vt:lpstr>Impact</vt:lpstr>
      <vt:lpstr>Times New Roman</vt:lpstr>
      <vt:lpstr>NewsPrint</vt:lpstr>
      <vt:lpstr>The Teachers Assignment Problem</vt:lpstr>
      <vt:lpstr>First some geography</vt:lpstr>
      <vt:lpstr>Some history</vt:lpstr>
      <vt:lpstr>Numbers of graduates of teachers studies</vt:lpstr>
      <vt:lpstr>Graduates in combinations with Mathematics and Informatics</vt:lpstr>
      <vt:lpstr>Practical placement</vt:lpstr>
      <vt:lpstr>Assignment procedures elsewhere</vt:lpstr>
      <vt:lpstr>Assignment procedures elsewhere</vt:lpstr>
      <vt:lpstr>Prezentácia programu PowerPoint</vt:lpstr>
      <vt:lpstr>Not so successful stories</vt:lpstr>
      <vt:lpstr>Not so successful stories</vt:lpstr>
      <vt:lpstr>Not so successful stories</vt:lpstr>
      <vt:lpstr>Our task</vt:lpstr>
      <vt:lpstr>Outline of the talk</vt:lpstr>
      <vt:lpstr>The talk is based on publications</vt:lpstr>
      <vt:lpstr>Formal model: TAP</vt:lpstr>
      <vt:lpstr>Separated subjects –  network flows</vt:lpstr>
      <vt:lpstr>Separated subjects –  network flows</vt:lpstr>
      <vt:lpstr>Separated subjects –  create groups</vt:lpstr>
      <vt:lpstr>Separated subjects –  create groups</vt:lpstr>
      <vt:lpstr>Separated subjects –  create groups</vt:lpstr>
      <vt:lpstr>Separated subjects –  create groups</vt:lpstr>
      <vt:lpstr>Separated subjects –  create groups</vt:lpstr>
      <vt:lpstr>Separated subjects –  create groups</vt:lpstr>
      <vt:lpstr>Formal model: TAP</vt:lpstr>
      <vt:lpstr>Inseparable subjects </vt:lpstr>
      <vt:lpstr>Inseparable subjects </vt:lpstr>
      <vt:lpstr>Prezentácia programu PowerPoint</vt:lpstr>
      <vt:lpstr>Prezentácia programu PowerPoint</vt:lpstr>
      <vt:lpstr>Integer  linear program for TAP</vt:lpstr>
      <vt:lpstr>P.J.Šafárik university  in numbers </vt:lpstr>
      <vt:lpstr>Approximation algorithms</vt:lpstr>
      <vt:lpstr>Approximation algorithms: Greedy1</vt:lpstr>
      <vt:lpstr>Approximation algorithms: Greedy1</vt:lpstr>
      <vt:lpstr>Approximation algorithms: Greedy2</vt:lpstr>
      <vt:lpstr>Approximation algorithms: Greedy2</vt:lpstr>
      <vt:lpstr>Stability definition</vt:lpstr>
      <vt:lpstr>Prezentácia programu PowerPoint</vt:lpstr>
      <vt:lpstr>Prezentácia programu PowerPoint</vt:lpstr>
      <vt:lpstr>Prezentácia programu PowerPoint</vt:lpstr>
      <vt:lpstr>Prezentácia programu PowerPoint</vt:lpstr>
      <vt:lpstr>Master lists</vt:lpstr>
      <vt:lpstr>Master lists</vt:lpstr>
      <vt:lpstr>Subject specific preferences</vt:lpstr>
      <vt:lpstr>Subject specific preferences</vt:lpstr>
      <vt:lpstr>Minimizing instability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Matematicko-výpočtové problémy priradzovania študentov učiteľstva na praxe</dc:title>
  <dc:creator>Cechlárová</dc:creator>
  <cp:lastModifiedBy>Katka</cp:lastModifiedBy>
  <cp:revision>175</cp:revision>
  <cp:lastPrinted>2013-11-20T15:30:46Z</cp:lastPrinted>
  <dcterms:created xsi:type="dcterms:W3CDTF">2013-11-18T11:19:36Z</dcterms:created>
  <dcterms:modified xsi:type="dcterms:W3CDTF">2015-10-06T07:00:11Z</dcterms:modified>
</cp:coreProperties>
</file>