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38"/>
  </p:notesMasterIdLst>
  <p:sldIdLst>
    <p:sldId id="256" r:id="rId8"/>
    <p:sldId id="305" r:id="rId9"/>
    <p:sldId id="321" r:id="rId10"/>
    <p:sldId id="343" r:id="rId11"/>
    <p:sldId id="344" r:id="rId12"/>
    <p:sldId id="345" r:id="rId13"/>
    <p:sldId id="312" r:id="rId14"/>
    <p:sldId id="316" r:id="rId15"/>
    <p:sldId id="320" r:id="rId16"/>
    <p:sldId id="326" r:id="rId17"/>
    <p:sldId id="328" r:id="rId18"/>
    <p:sldId id="349" r:id="rId19"/>
    <p:sldId id="331" r:id="rId20"/>
    <p:sldId id="333" r:id="rId21"/>
    <p:sldId id="334" r:id="rId22"/>
    <p:sldId id="346" r:id="rId23"/>
    <p:sldId id="335" r:id="rId24"/>
    <p:sldId id="347" r:id="rId25"/>
    <p:sldId id="337" r:id="rId26"/>
    <p:sldId id="350" r:id="rId27"/>
    <p:sldId id="295" r:id="rId28"/>
    <p:sldId id="353" r:id="rId29"/>
    <p:sldId id="324" r:id="rId30"/>
    <p:sldId id="354" r:id="rId31"/>
    <p:sldId id="352" r:id="rId32"/>
    <p:sldId id="342" r:id="rId33"/>
    <p:sldId id="355" r:id="rId34"/>
    <p:sldId id="356" r:id="rId35"/>
    <p:sldId id="357" r:id="rId36"/>
    <p:sldId id="318" r:id="rId3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21386F"/>
    <a:srgbClr val="D0D8E8"/>
    <a:srgbClr val="003F82"/>
    <a:srgbClr val="E9EDF4"/>
    <a:srgbClr val="4F81BD"/>
    <a:srgbClr val="FFFF66"/>
    <a:srgbClr val="CCCC00"/>
    <a:srgbClr val="1C2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112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1400" b="1" i="0" u="none" strike="noStrike" kern="1200" baseline="0" dirty="0">
                <a:solidFill>
                  <a:prstClr val="black"/>
                </a:solidFill>
                <a:effectLst/>
                <a:latin typeface="+mn-lt"/>
                <a:ea typeface="+mn-ea"/>
                <a:cs typeface="Aharoni" panose="02010803020104030203" pitchFamily="2" charset="-79"/>
              </a:defRPr>
            </a:pPr>
            <a:r>
              <a:rPr lang="ru-RU" sz="1400" b="1" i="0" u="none" strike="noStrike" kern="1200" baseline="0" dirty="0" smtClean="0">
                <a:solidFill>
                  <a:prstClr val="black"/>
                </a:solidFill>
                <a:effectLst/>
                <a:latin typeface="+mn-lt"/>
                <a:ea typeface="+mn-ea"/>
                <a:cs typeface="Aharoni" panose="02010803020104030203" pitchFamily="2" charset="-79"/>
              </a:rPr>
              <a:t>Доля директоров школ - внутренних совместителей, %</a:t>
            </a:r>
            <a:endParaRPr lang="ru-RU" sz="1400" b="1" i="0" u="none" strike="noStrike" kern="1200" baseline="0" dirty="0">
              <a:solidFill>
                <a:prstClr val="black"/>
              </a:solidFill>
              <a:effectLst/>
              <a:latin typeface="+mn-lt"/>
              <a:ea typeface="+mn-ea"/>
              <a:cs typeface="Aharoni" panose="02010803020104030203" pitchFamily="2" charset="-79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Совместители!$BD$28</c:f>
              <c:strCache>
                <c:ptCount val="1"/>
                <c:pt idx="0">
                  <c:v>мегаполисы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Совместители!$BE$27:$BI$27</c:f>
              <c:strCache>
                <c:ptCount val="5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</c:strCache>
            </c:strRef>
          </c:cat>
          <c:val>
            <c:numRef>
              <c:f>Совместители!$BE$28:$BI$28</c:f>
              <c:numCache>
                <c:formatCode>0.00</c:formatCode>
                <c:ptCount val="5"/>
                <c:pt idx="0">
                  <c:v>52.042160737812914</c:v>
                </c:pt>
                <c:pt idx="1">
                  <c:v>44.399821508255236</c:v>
                </c:pt>
                <c:pt idx="2">
                  <c:v>44.742354419773783</c:v>
                </c:pt>
                <c:pt idx="3">
                  <c:v>33.624073266463149</c:v>
                </c:pt>
                <c:pt idx="4">
                  <c:v>28.75816993464052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Совместители!$BD$29</c:f>
              <c:strCache>
                <c:ptCount val="1"/>
                <c:pt idx="0">
                  <c:v>города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Совместители!$BE$27:$BI$27</c:f>
              <c:strCache>
                <c:ptCount val="5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</c:strCache>
            </c:strRef>
          </c:cat>
          <c:val>
            <c:numRef>
              <c:f>Совместители!$BE$29:$BI$29</c:f>
              <c:numCache>
                <c:formatCode>0.00</c:formatCode>
                <c:ptCount val="5"/>
                <c:pt idx="0">
                  <c:v>60.813953488372093</c:v>
                </c:pt>
                <c:pt idx="1">
                  <c:v>59.33316652070561</c:v>
                </c:pt>
                <c:pt idx="2">
                  <c:v>57.704694661216386</c:v>
                </c:pt>
                <c:pt idx="3">
                  <c:v>55.300662582822852</c:v>
                </c:pt>
                <c:pt idx="4">
                  <c:v>53.148710166919585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Совместители!$BD$30</c:f>
              <c:strCache>
                <c:ptCount val="1"/>
                <c:pt idx="0">
                  <c:v>сельские поселения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Совместители!$BE$27:$BI$27</c:f>
              <c:strCache>
                <c:ptCount val="5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</c:strCache>
            </c:strRef>
          </c:cat>
          <c:val>
            <c:numRef>
              <c:f>Совместители!$BE$30:$BI$30</c:f>
              <c:numCache>
                <c:formatCode>0.00</c:formatCode>
                <c:ptCount val="5"/>
                <c:pt idx="0">
                  <c:v>71.27867746288797</c:v>
                </c:pt>
                <c:pt idx="1">
                  <c:v>69.151489481857993</c:v>
                </c:pt>
                <c:pt idx="2">
                  <c:v>68.150301945873409</c:v>
                </c:pt>
                <c:pt idx="3">
                  <c:v>69.486983154670739</c:v>
                </c:pt>
                <c:pt idx="4">
                  <c:v>67.72401292458035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260160"/>
        <c:axId val="211261696"/>
      </c:lineChart>
      <c:catAx>
        <c:axId val="211260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1261696"/>
        <c:crosses val="autoZero"/>
        <c:auto val="1"/>
        <c:lblAlgn val="ctr"/>
        <c:lblOffset val="100"/>
        <c:noMultiLvlLbl val="0"/>
      </c:catAx>
      <c:valAx>
        <c:axId val="21126169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112601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Рис. 28. Распределение численности директоров государственных школ по возрасту, %, 2012-2013 уч.г.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'возраст-гос'!$B$112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4.6296296296296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1111111111111115E-2"/>
                  <c:y val="2.121889068003334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6666666666666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'возраст-гос'!$A$113:$A$116</c:f>
              <c:strCache>
                <c:ptCount val="4"/>
                <c:pt idx="0">
                  <c:v>моложе 25 лет</c:v>
                </c:pt>
                <c:pt idx="1">
                  <c:v>25-35 лет</c:v>
                </c:pt>
                <c:pt idx="2">
                  <c:v>35 лет и старше</c:v>
                </c:pt>
                <c:pt idx="3">
                  <c:v>пенсионеры</c:v>
                </c:pt>
              </c:strCache>
            </c:strRef>
          </c:cat>
          <c:val>
            <c:numRef>
              <c:f>'возраст-гос'!$B$113:$B$116</c:f>
              <c:numCache>
                <c:formatCode>0.0</c:formatCode>
                <c:ptCount val="4"/>
                <c:pt idx="0" formatCode="0.00">
                  <c:v>0.16470695886901221</c:v>
                </c:pt>
                <c:pt idx="1">
                  <c:v>5.5565722651782039</c:v>
                </c:pt>
                <c:pt idx="2">
                  <c:v>94.278720775952792</c:v>
                </c:pt>
                <c:pt idx="3">
                  <c:v>26.355401015692912</c:v>
                </c:pt>
              </c:numCache>
            </c:numRef>
          </c:val>
        </c:ser>
        <c:ser>
          <c:idx val="1"/>
          <c:order val="1"/>
          <c:tx>
            <c:strRef>
              <c:f>'возраст-гос'!$C$112</c:f>
              <c:strCache>
                <c:ptCount val="1"/>
                <c:pt idx="0">
                  <c:v>Город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'возраст-гос'!$A$113:$A$116</c:f>
              <c:strCache>
                <c:ptCount val="4"/>
                <c:pt idx="0">
                  <c:v>моложе 25 лет</c:v>
                </c:pt>
                <c:pt idx="1">
                  <c:v>25-35 лет</c:v>
                </c:pt>
                <c:pt idx="2">
                  <c:v>35 лет и старше</c:v>
                </c:pt>
                <c:pt idx="3">
                  <c:v>пенсионеры</c:v>
                </c:pt>
              </c:strCache>
            </c:strRef>
          </c:cat>
          <c:val>
            <c:numRef>
              <c:f>'возраст-гос'!$C$113:$C$116</c:f>
              <c:numCache>
                <c:formatCode>0.0</c:formatCode>
                <c:ptCount val="4"/>
                <c:pt idx="0" formatCode="0.00">
                  <c:v>1.7002947177510767E-2</c:v>
                </c:pt>
                <c:pt idx="1">
                  <c:v>3.2588982090228971</c:v>
                </c:pt>
                <c:pt idx="2">
                  <c:v>96.724098843799595</c:v>
                </c:pt>
                <c:pt idx="3">
                  <c:v>33.308773520743593</c:v>
                </c:pt>
              </c:numCache>
            </c:numRef>
          </c:val>
        </c:ser>
        <c:ser>
          <c:idx val="2"/>
          <c:order val="2"/>
          <c:tx>
            <c:strRef>
              <c:f>'возраст-гос'!$D$112</c:f>
              <c:strCache>
                <c:ptCount val="1"/>
                <c:pt idx="0">
                  <c:v>Село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1872265966754169E-7"/>
                  <c:y val="-4.6296296296296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11111111111111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666666666666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'возраст-гос'!$A$113:$A$116</c:f>
              <c:strCache>
                <c:ptCount val="4"/>
                <c:pt idx="0">
                  <c:v>моложе 25 лет</c:v>
                </c:pt>
                <c:pt idx="1">
                  <c:v>25-35 лет</c:v>
                </c:pt>
                <c:pt idx="2">
                  <c:v>35 лет и старше</c:v>
                </c:pt>
                <c:pt idx="3">
                  <c:v>пенсионеры</c:v>
                </c:pt>
              </c:strCache>
            </c:strRef>
          </c:cat>
          <c:val>
            <c:numRef>
              <c:f>'возраст-гос'!$D$113:$D$116</c:f>
              <c:numCache>
                <c:formatCode>0.0</c:formatCode>
                <c:ptCount val="4"/>
                <c:pt idx="0" formatCode="0.00">
                  <c:v>0.26467203682393559</c:v>
                </c:pt>
                <c:pt idx="1">
                  <c:v>7.1116225546605296</c:v>
                </c:pt>
                <c:pt idx="2">
                  <c:v>92.623705408515534</c:v>
                </c:pt>
                <c:pt idx="3">
                  <c:v>21.6494054468738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572992"/>
        <c:axId val="211578880"/>
      </c:barChart>
      <c:catAx>
        <c:axId val="211572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1578880"/>
        <c:crosses val="autoZero"/>
        <c:auto val="1"/>
        <c:lblAlgn val="ctr"/>
        <c:lblOffset val="100"/>
        <c:noMultiLvlLbl val="0"/>
      </c:catAx>
      <c:valAx>
        <c:axId val="21157888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115729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ВСЕ!$J$1677:$M$1677</c:f>
              <c:strCache>
                <c:ptCount val="4"/>
                <c:pt idx="0">
                  <c:v>директивный</c:v>
                </c:pt>
                <c:pt idx="1">
                  <c:v>аналитический</c:v>
                </c:pt>
                <c:pt idx="2">
                  <c:v>концептуальный</c:v>
                </c:pt>
                <c:pt idx="3">
                  <c:v>поведенческий</c:v>
                </c:pt>
              </c:strCache>
            </c:strRef>
          </c:cat>
          <c:val>
            <c:numRef>
              <c:f>ВСЕ!$J$1683:$M$1683</c:f>
              <c:numCache>
                <c:formatCode>0%</c:formatCode>
                <c:ptCount val="4"/>
                <c:pt idx="0">
                  <c:v>0.30100076982294072</c:v>
                </c:pt>
                <c:pt idx="1">
                  <c:v>0.30561970746728251</c:v>
                </c:pt>
                <c:pt idx="2">
                  <c:v>0.28329484218629714</c:v>
                </c:pt>
                <c:pt idx="3">
                  <c:v>0.30177059276366436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ВСЕ!$Q$1677:$S$1677</c:f>
              <c:strCache>
                <c:ptCount val="3"/>
                <c:pt idx="0">
                  <c:v>Транзакционный</c:v>
                </c:pt>
                <c:pt idx="1">
                  <c:v>Трансформационный</c:v>
                </c:pt>
                <c:pt idx="2">
                  <c:v>Остальные</c:v>
                </c:pt>
              </c:strCache>
            </c:strRef>
          </c:cat>
          <c:val>
            <c:numRef>
              <c:f>ВСЕ!$Q$1678:$S$1678</c:f>
              <c:numCache>
                <c:formatCode>0%</c:formatCode>
                <c:ptCount val="3"/>
                <c:pt idx="0">
                  <c:v>0.11</c:v>
                </c:pt>
                <c:pt idx="1">
                  <c:v>0.12</c:v>
                </c:pt>
                <c:pt idx="2">
                  <c:v>0.77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Наиболее важные требования к директору при приеме на </a:t>
            </a:r>
            <a:r>
              <a:rPr lang="ru-RU" sz="1400" dirty="0" smtClean="0"/>
              <a:t>работу по мнению работников ОУО, %</a:t>
            </a:r>
            <a:endParaRPr lang="ru-RU" sz="1400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Наиболее важные требования к директору при приеме на работу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Создает условия для непрерывного повышения квалификации работников</c:v>
                </c:pt>
                <c:pt idx="1">
                  <c:v>Обеспечивает объективность оценки качества образования обучающихся</c:v>
                </c:pt>
                <c:pt idx="2">
                  <c:v>Обеспечивает эффективное взаимодействие и сотрудничество с органами государственной власти, местного самоуправления, организациями, общественностью, родителями (лицами, их заменяющими), гражданами</c:v>
                </c:pt>
                <c:pt idx="3">
                  <c:v>Обеспечивает реализацию ФГОС</c:v>
                </c:pt>
                <c:pt idx="4">
                  <c:v>Определяет стратегию, цели и задачи развития образовательного учреждения</c:v>
                </c:pt>
                <c:pt idx="5">
                  <c:v>Решает кадровые, административные, финансовые, хозяйственные и иные вопросы в соответствии с уставом образовательного учреждения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0.03</c:v>
                </c:pt>
                <c:pt idx="1">
                  <c:v>0.06</c:v>
                </c:pt>
                <c:pt idx="2">
                  <c:v>0.18</c:v>
                </c:pt>
                <c:pt idx="3">
                  <c:v>0.2</c:v>
                </c:pt>
                <c:pt idx="4">
                  <c:v>0.25</c:v>
                </c:pt>
                <c:pt idx="5">
                  <c:v>0.28000000000000003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195008"/>
        <c:axId val="211429248"/>
      </c:barChart>
      <c:catAx>
        <c:axId val="2111950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211429248"/>
        <c:crosses val="autoZero"/>
        <c:auto val="1"/>
        <c:lblAlgn val="ctr"/>
        <c:lblOffset val="100"/>
        <c:noMultiLvlLbl val="0"/>
      </c:catAx>
      <c:valAx>
        <c:axId val="21142924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111950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400" dirty="0" smtClean="0"/>
              <a:t>Основное содержание подготовки директоров школ, % </a:t>
            </a:r>
            <a:endParaRPr lang="ru-RU" sz="1400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Неформальное общение с коллегами</c:v>
                </c:pt>
                <c:pt idx="1">
                  <c:v>Лидерство в педагогическом коллективе</c:v>
                </c:pt>
                <c:pt idx="2">
                  <c:v>Психология</c:v>
                </c:pt>
                <c:pt idx="3">
                  <c:v>Педагогика</c:v>
                </c:pt>
                <c:pt idx="4">
                  <c:v>Управление персоналом</c:v>
                </c:pt>
                <c:pt idx="5">
                  <c:v>Оценка деятельности современной школы</c:v>
                </c:pt>
                <c:pt idx="6">
                  <c:v>Государственная политика в системе общего образования РФ</c:v>
                </c:pt>
                <c:pt idx="7">
                  <c:v>Оценка качества образования</c:v>
                </c:pt>
                <c:pt idx="8">
                  <c:v>Экономико-финансовые основы управления современной школой</c:v>
                </c:pt>
                <c:pt idx="9">
                  <c:v>Менеджмент</c:v>
                </c:pt>
                <c:pt idx="10">
                  <c:v>Правовые основы управления школой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</c:v>
                </c:pt>
                <c:pt idx="1">
                  <c:v>5</c:v>
                </c:pt>
                <c:pt idx="2">
                  <c:v>9</c:v>
                </c:pt>
                <c:pt idx="3">
                  <c:v>9</c:v>
                </c:pt>
                <c:pt idx="4">
                  <c:v>30</c:v>
                </c:pt>
                <c:pt idx="5">
                  <c:v>40</c:v>
                </c:pt>
                <c:pt idx="6">
                  <c:v>43</c:v>
                </c:pt>
                <c:pt idx="7">
                  <c:v>45</c:v>
                </c:pt>
                <c:pt idx="8">
                  <c:v>48</c:v>
                </c:pt>
                <c:pt idx="9">
                  <c:v>51</c:v>
                </c:pt>
                <c:pt idx="10">
                  <c:v>53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2414464"/>
        <c:axId val="212417152"/>
      </c:barChart>
      <c:catAx>
        <c:axId val="21241446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12417152"/>
        <c:crosses val="autoZero"/>
        <c:auto val="1"/>
        <c:lblAlgn val="ctr"/>
        <c:lblOffset val="100"/>
        <c:noMultiLvlLbl val="0"/>
      </c:catAx>
      <c:valAx>
        <c:axId val="212417152"/>
        <c:scaling>
          <c:orientation val="minMax"/>
          <c:max val="55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2124144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Данные о подготовке  директоров школ, %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До назначения на должность директора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Лист1!$A$3:$A$7</c:f>
              <c:strCache>
                <c:ptCount val="5"/>
                <c:pt idx="0">
                  <c:v>Обучение по программам высшего образования «Менеджмент» или «Государственное и муниципальное управление»</c:v>
                </c:pt>
                <c:pt idx="1">
                  <c:v>Обучение по программам профессиональной переподготовки для руководителей и заместителей руководителей</c:v>
                </c:pt>
                <c:pt idx="2">
                  <c:v>Обучение по программам повышения квалификации для руководителей и заместителей руководителей</c:v>
                </c:pt>
                <c:pt idx="3">
                  <c:v>Участие в  семинарах</c:v>
                </c:pt>
                <c:pt idx="4">
                  <c:v>Участие в стажировках</c:v>
                </c:pt>
              </c:strCache>
            </c:strRef>
          </c:cat>
          <c:val>
            <c:numRef>
              <c:f>Лист1!$B$3:$B$7</c:f>
              <c:numCache>
                <c:formatCode>General</c:formatCode>
                <c:ptCount val="5"/>
                <c:pt idx="0">
                  <c:v>15</c:v>
                </c:pt>
                <c:pt idx="1">
                  <c:v>16</c:v>
                </c:pt>
                <c:pt idx="2">
                  <c:v>18</c:v>
                </c:pt>
                <c:pt idx="3">
                  <c:v>8</c:v>
                </c:pt>
                <c:pt idx="4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После назначения на должность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Лист1!$A$3:$A$7</c:f>
              <c:strCache>
                <c:ptCount val="5"/>
                <c:pt idx="0">
                  <c:v>Обучение по программам высшего образования «Менеджмент» или «Государственное и муниципальное управление»</c:v>
                </c:pt>
                <c:pt idx="1">
                  <c:v>Обучение по программам профессиональной переподготовки для руководителей и заместителей руководителей</c:v>
                </c:pt>
                <c:pt idx="2">
                  <c:v>Обучение по программам повышения квалификации для руководителей и заместителей руководителей</c:v>
                </c:pt>
                <c:pt idx="3">
                  <c:v>Участие в  семинарах</c:v>
                </c:pt>
                <c:pt idx="4">
                  <c:v>Участие в стажировках</c:v>
                </c:pt>
              </c:strCache>
            </c:strRef>
          </c:cat>
          <c:val>
            <c:numRef>
              <c:f>Лист1!$C$3:$C$7</c:f>
              <c:numCache>
                <c:formatCode>General</c:formatCode>
                <c:ptCount val="5"/>
                <c:pt idx="0">
                  <c:v>54</c:v>
                </c:pt>
                <c:pt idx="1">
                  <c:v>36</c:v>
                </c:pt>
                <c:pt idx="2">
                  <c:v>57</c:v>
                </c:pt>
                <c:pt idx="3">
                  <c:v>48</c:v>
                </c:pt>
                <c:pt idx="4">
                  <c:v>16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Не проходил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Лист1!$A$3:$A$7</c:f>
              <c:strCache>
                <c:ptCount val="5"/>
                <c:pt idx="0">
                  <c:v>Обучение по программам высшего образования «Менеджмент» или «Государственное и муниципальное управление»</c:v>
                </c:pt>
                <c:pt idx="1">
                  <c:v>Обучение по программам профессиональной переподготовки для руководителей и заместителей руководителей</c:v>
                </c:pt>
                <c:pt idx="2">
                  <c:v>Обучение по программам повышения квалификации для руководителей и заместителей руководителей</c:v>
                </c:pt>
                <c:pt idx="3">
                  <c:v>Участие в  семинарах</c:v>
                </c:pt>
                <c:pt idx="4">
                  <c:v>Участие в стажировках</c:v>
                </c:pt>
              </c:strCache>
            </c:strRef>
          </c:cat>
          <c:val>
            <c:numRef>
              <c:f>Лист1!$D$3:$D$7</c:f>
              <c:numCache>
                <c:formatCode>General</c:formatCode>
                <c:ptCount val="5"/>
                <c:pt idx="0">
                  <c:v>13</c:v>
                </c:pt>
                <c:pt idx="1">
                  <c:v>22</c:v>
                </c:pt>
                <c:pt idx="2">
                  <c:v>4</c:v>
                </c:pt>
                <c:pt idx="3">
                  <c:v>3</c:v>
                </c:pt>
                <c:pt idx="4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7852160"/>
        <c:axId val="217870336"/>
      </c:barChart>
      <c:catAx>
        <c:axId val="2178521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17870336"/>
        <c:crosses val="autoZero"/>
        <c:auto val="1"/>
        <c:lblAlgn val="ctr"/>
        <c:lblOffset val="100"/>
        <c:noMultiLvlLbl val="0"/>
      </c:catAx>
      <c:valAx>
        <c:axId val="21787033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178521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5637067261886728E-2"/>
          <c:y val="0.85683593982515804"/>
          <c:w val="0.89206723404520649"/>
          <c:h val="0.1269869516056678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Практики работы директоров школ с учителем, встречающиеся наиболее редко, %</a:t>
            </a:r>
            <a:endParaRPr lang="ru-RU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53556169023547651"/>
          <c:y val="0.13151661256741662"/>
          <c:w val="0.43805267883148119"/>
          <c:h val="0.840664028096339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Лист1!$A$2:$A$18</c:f>
              <c:strCache>
                <c:ptCount val="17"/>
                <c:pt idx="0">
                  <c:v>Я отношусь к учителям с достоинством и уважением</c:v>
                </c:pt>
                <c:pt idx="1">
                  <c:v>Я стремлюсь к созданию единого понимания целей и ценностей школы</c:v>
                </c:pt>
                <c:pt idx="2">
                  <c:v>Я оказываю учителям поддержку и демонстрирую уважение за их вклад в общее дело</c:v>
                </c:pt>
                <c:pt idx="3">
                  <c:v>Я стараюсь отметить успешно выполненную работу учителей</c:v>
                </c:pt>
                <c:pt idx="4">
                  <c:v>Я ставлю перед учителями задачу применять современные образовательные технологии</c:v>
                </c:pt>
                <c:pt idx="5">
                  <c:v>Я слежу за тем, чтобы учителя профессионально саморазвивались и овладевали новыми навыками</c:v>
                </c:pt>
                <c:pt idx="6">
                  <c:v>Я обсуждаю с учителями новые тренды и тенденции, которые будут влиять на нашу работу в будущем</c:v>
                </c:pt>
                <c:pt idx="7">
                  <c:v>Я ищу новые подходы для улучшения работы учителей</c:v>
                </c:pt>
                <c:pt idx="8">
                  <c:v>Я нахожу время порадоваться с учителями их достижениям</c:v>
                </c:pt>
                <c:pt idx="9">
                  <c:v>Я внимательно прислушиваюсь к различным мнениям и точкам зрения учителей</c:v>
                </c:pt>
                <c:pt idx="10">
                  <c:v>Я показываю на личном примере то, что я ожидаю от своих учителей</c:v>
                </c:pt>
                <c:pt idx="11">
                  <c:v>Я предоставляю учителям значительную свободу в выборе форм их работы</c:v>
                </c:pt>
                <c:pt idx="12">
                  <c:v>Я поддерживаю решения, принятые учителями</c:v>
                </c:pt>
                <c:pt idx="13">
                  <c:v>Я стараюсь браться за сложные дела, которые демонстрируют мои лидерские умения и способности</c:v>
                </c:pt>
                <c:pt idx="14">
                  <c:v>Я думаю о том, какой я лидер</c:v>
                </c:pt>
                <c:pt idx="15">
                  <c:v>Я регулярно опрашиваю учителей о влиянии моих действий на качество их работы.</c:v>
                </c:pt>
                <c:pt idx="16">
                  <c:v>Я иду на риск (экспериментирую), даже если возможна неудача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5</c:v>
                </c:pt>
                <c:pt idx="7">
                  <c:v>6</c:v>
                </c:pt>
                <c:pt idx="8">
                  <c:v>8</c:v>
                </c:pt>
                <c:pt idx="9">
                  <c:v>10</c:v>
                </c:pt>
                <c:pt idx="10">
                  <c:v>12</c:v>
                </c:pt>
                <c:pt idx="11">
                  <c:v>13</c:v>
                </c:pt>
                <c:pt idx="12">
                  <c:v>18</c:v>
                </c:pt>
                <c:pt idx="13">
                  <c:v>25</c:v>
                </c:pt>
                <c:pt idx="14">
                  <c:v>30</c:v>
                </c:pt>
                <c:pt idx="15">
                  <c:v>51</c:v>
                </c:pt>
                <c:pt idx="16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1"/>
        <c:axId val="217946752"/>
        <c:axId val="217973120"/>
      </c:barChart>
      <c:catAx>
        <c:axId val="2179467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anchor="ctr" anchorCtr="0"/>
          <a:lstStyle/>
          <a:p>
            <a:pPr>
              <a:defRPr sz="1200"/>
            </a:pPr>
            <a:endParaRPr lang="ru-RU"/>
          </a:p>
        </c:txPr>
        <c:crossAx val="217973120"/>
        <c:crosses val="autoZero"/>
        <c:auto val="0"/>
        <c:lblAlgn val="ctr"/>
        <c:lblOffset val="100"/>
        <c:noMultiLvlLbl val="0"/>
      </c:catAx>
      <c:valAx>
        <c:axId val="217973120"/>
        <c:scaling>
          <c:orientation val="minMax"/>
          <c:max val="55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2179467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19244993605992"/>
          <c:y val="3.9340998904186672E-2"/>
          <c:w val="0.84482944122522485"/>
          <c:h val="0.5095144258446451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8"/>
            <c:invertIfNegative val="0"/>
            <c:bubble3D val="0"/>
            <c:spPr>
              <a:solidFill>
                <a:srgbClr val="00B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Лист1!$A$4:$A$12</c:f>
              <c:strCache>
                <c:ptCount val="9"/>
                <c:pt idx="0">
                  <c:v>Надзор за дисциплиной учащихся</c:v>
                </c:pt>
                <c:pt idx="1">
                  <c:v>Надзор за обязанностями  учителей</c:v>
                </c:pt>
                <c:pt idx="2">
                  <c:v>Руководство учебным планом и преподаванием</c:v>
                </c:pt>
                <c:pt idx="4">
                  <c:v>Оценка общего качества работы школы</c:v>
                </c:pt>
                <c:pt idx="5">
                  <c:v>Оценка качества работы учителей</c:v>
                </c:pt>
                <c:pt idx="7">
                  <c:v>Управление бюджетом школы</c:v>
                </c:pt>
                <c:pt idx="8">
                  <c:v>Прием и увольнение учителей</c:v>
                </c:pt>
              </c:strCache>
            </c:strRef>
          </c:cat>
          <c:val>
            <c:numRef>
              <c:f>Лист1!$B$4:$B$12</c:f>
              <c:numCache>
                <c:formatCode>General</c:formatCode>
                <c:ptCount val="9"/>
                <c:pt idx="0">
                  <c:v>28</c:v>
                </c:pt>
                <c:pt idx="1">
                  <c:v>32</c:v>
                </c:pt>
                <c:pt idx="2">
                  <c:v>38</c:v>
                </c:pt>
                <c:pt idx="4">
                  <c:v>81</c:v>
                </c:pt>
                <c:pt idx="5">
                  <c:v>69</c:v>
                </c:pt>
                <c:pt idx="7">
                  <c:v>74</c:v>
                </c:pt>
                <c:pt idx="8">
                  <c:v>60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5575680"/>
        <c:axId val="245581312"/>
      </c:barChart>
      <c:catAx>
        <c:axId val="2455756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45581312"/>
        <c:crosses val="autoZero"/>
        <c:auto val="1"/>
        <c:lblAlgn val="ctr"/>
        <c:lblOffset val="100"/>
        <c:noMultiLvlLbl val="0"/>
      </c:catAx>
      <c:valAx>
        <c:axId val="24558131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455756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D14D1-6F8F-4981-BD44-0CB42BB1035E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65F57-0A45-47A6-A416-BB8954ED0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863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7B420-49E9-43F4-9910-E027CC532297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1485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7B420-49E9-43F4-9910-E027CC53229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485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7B420-49E9-43F4-9910-E027CC53229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485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3D1-82CB-47B9-95F7-D33685BDFA51}" type="datetime1">
              <a:rPr lang="en-US"/>
              <a:pPr>
                <a:defRPr/>
              </a:pPr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01E5-81BD-44E5-8E20-462C2C5FEFE5}" type="datetime1">
              <a:rPr lang="en-US"/>
              <a:pPr>
                <a:defRPr/>
              </a:pPr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D683-A615-41BD-A4D8-17705CB114A0}" type="datetime1">
              <a:rPr lang="en-US"/>
              <a:pPr>
                <a:defRPr/>
              </a:pPr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32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354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643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25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69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360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120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68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38C-AED8-4BA5-8652-AEE276FCC083}" type="datetime1">
              <a:rPr lang="en-US"/>
              <a:pPr>
                <a:defRPr/>
              </a:pPr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081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862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654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772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019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6977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4151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5082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3715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4A4C-A39D-40F9-985D-C7DCB93C0DB5}" type="datetime1">
              <a:rPr lang="en-US"/>
              <a:pPr>
                <a:defRPr/>
              </a:pPr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360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8370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2526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3196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0738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3945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671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8953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3157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51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BEA-EE38-406D-A93D-A1B7A0C50F31}" type="datetime1">
              <a:rPr lang="en-US"/>
              <a:pPr>
                <a:defRPr/>
              </a:pPr>
              <a:t>10/13/2015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28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511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360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7130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5069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881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2744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790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0519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530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F676-6045-4445-B3A3-69CE264AAD80}" type="datetime1">
              <a:rPr lang="en-US"/>
              <a:pPr>
                <a:defRPr/>
              </a:pPr>
              <a:t>10/13/2015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5037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1604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74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5229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641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096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2326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3554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3872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30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988B-86FF-4F79-A487-7C318366F71F}" type="datetime1">
              <a:rPr lang="en-US"/>
              <a:pPr>
                <a:defRPr/>
              </a:pPr>
              <a:t>10/13/2015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1548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571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7135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2591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9786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2489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74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3006-CC27-4FA3-A4A8-61ABC2F79F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FB03-6BAB-4A75-B137-42BD183F50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36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3006-CC27-4FA3-A4A8-61ABC2F79F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FB03-6BAB-4A75-B137-42BD183F50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496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3006-CC27-4FA3-A4A8-61ABC2F79F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FB03-6BAB-4A75-B137-42BD183F50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4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6C13-5674-4527-A7EC-B9690D91A02D}" type="datetime1">
              <a:rPr lang="en-US"/>
              <a:pPr>
                <a:defRPr/>
              </a:pPr>
              <a:t>10/13/2015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3006-CC27-4FA3-A4A8-61ABC2F79F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FB03-6BAB-4A75-B137-42BD183F50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9443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3006-CC27-4FA3-A4A8-61ABC2F79F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FB03-6BAB-4A75-B137-42BD183F50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4553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3006-CC27-4FA3-A4A8-61ABC2F79F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FB03-6BAB-4A75-B137-42BD183F50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956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3006-CC27-4FA3-A4A8-61ABC2F79F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FB03-6BAB-4A75-B137-42BD183F50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9209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3006-CC27-4FA3-A4A8-61ABC2F79F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FB03-6BAB-4A75-B137-42BD183F50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9662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3006-CC27-4FA3-A4A8-61ABC2F79F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FB03-6BAB-4A75-B137-42BD183F50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7277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3006-CC27-4FA3-A4A8-61ABC2F79F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FB03-6BAB-4A75-B137-42BD183F50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763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3006-CC27-4FA3-A4A8-61ABC2F79F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FB03-6BAB-4A75-B137-42BD183F50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112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FD65-7BC8-484C-874A-A3895B64CC55}" type="datetime1">
              <a:rPr lang="en-US"/>
              <a:pPr>
                <a:defRPr/>
              </a:pPr>
              <a:t>10/13/2015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2E26-330E-4C2F-B5E7-B7743EB347D8}" type="datetime1">
              <a:rPr lang="en-US"/>
              <a:pPr>
                <a:defRPr/>
              </a:pPr>
              <a:t>10/13/2015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FBE2B9D-1697-4090-97E9-0A438BE077E8}" type="datetime1">
              <a:rPr lang="en-US"/>
              <a:pPr>
                <a:defRPr/>
              </a:pPr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F37826-9FC6-4A47-B435-94C6280B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13.10.2015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06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13.10.2015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066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13.10.2015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38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13.10.2015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52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13.10.2015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05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F2B83006-CC27-4FA3-A4A8-61ABC2F79FC7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13.10.2015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FD61FB03-6BAB-4A75-B137-42BD183F501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80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.hse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vo.hse.ru/2015--2/152233643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el.um.edu.my/images/iel/Research/Asia%20Leadership%20Research%20Project.pd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6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memo.hse.ru/met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7.xml"/><Relationship Id="rId4" Type="http://schemas.openxmlformats.org/officeDocument/2006/relationships/chart" Target="../charts/char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edu/school/talis.ht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aber.worldbank.org/index.cf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8.xml"/><Relationship Id="rId4" Type="http://schemas.openxmlformats.org/officeDocument/2006/relationships/hyperlink" Target="http://socio.direktoria.org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0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655259"/>
          </a:xfrm>
        </p:spPr>
        <p:txBody>
          <a:bodyPr/>
          <a:lstStyle/>
          <a:p>
            <a:pPr eaLnBrk="1" hangingPunct="1"/>
            <a:r>
              <a:rPr lang="ru-RU" sz="1200" dirty="0" smtClean="0">
                <a:solidFill>
                  <a:srgbClr val="000066"/>
                </a:solidFill>
                <a:latin typeface="Myriad Pro Black" panose="020B0803030403020204" pitchFamily="34" charset="0"/>
                <a:ea typeface="ＭＳ Ｐゴシック"/>
                <a:cs typeface="ＭＳ Ｐゴシック"/>
              </a:rPr>
              <a:t/>
            </a:r>
            <a:br>
              <a:rPr lang="ru-RU" sz="1200" dirty="0" smtClean="0">
                <a:solidFill>
                  <a:srgbClr val="000066"/>
                </a:solidFill>
                <a:latin typeface="Myriad Pro Black" panose="020B0803030403020204" pitchFamily="34" charset="0"/>
                <a:ea typeface="ＭＳ Ｐゴシック"/>
                <a:cs typeface="ＭＳ Ｐゴシック"/>
              </a:rPr>
            </a:br>
            <a:r>
              <a:rPr lang="ru-RU" sz="1400" dirty="0" smtClean="0">
                <a:solidFill>
                  <a:srgbClr val="000066"/>
                </a:solidFill>
                <a:latin typeface="Myriad Pro Black" panose="020B0803030403020204" pitchFamily="34" charset="0"/>
                <a:ea typeface="ＭＳ Ｐゴシック"/>
                <a:cs typeface="ＭＳ Ｐゴシック"/>
              </a:rPr>
              <a:t/>
            </a:r>
            <a:br>
              <a:rPr lang="ru-RU" sz="1400" dirty="0" smtClean="0">
                <a:solidFill>
                  <a:srgbClr val="000066"/>
                </a:solidFill>
                <a:latin typeface="Myriad Pro Black" panose="020B0803030403020204" pitchFamily="34" charset="0"/>
                <a:ea typeface="ＭＳ Ｐゴシック"/>
                <a:cs typeface="ＭＳ Ｐゴシック"/>
              </a:rPr>
            </a:br>
            <a:r>
              <a:rPr lang="ru-RU" sz="2800" dirty="0">
                <a:solidFill>
                  <a:srgbClr val="000066"/>
                </a:solidFill>
                <a:latin typeface="Myriad Pro Black" panose="020B0803030403020204" pitchFamily="34" charset="0"/>
                <a:ea typeface="ＭＳ Ｐゴシック"/>
                <a:cs typeface="ＭＳ Ｐゴシック"/>
              </a:rPr>
              <a:t>Директор российской школы: </a:t>
            </a:r>
            <a:r>
              <a:rPr lang="ru-RU" sz="2800" dirty="0" smtClean="0">
                <a:solidFill>
                  <a:srgbClr val="000066"/>
                </a:solidFill>
                <a:latin typeface="Myriad Pro Black" panose="020B0803030403020204" pitchFamily="34" charset="0"/>
                <a:ea typeface="ＭＳ Ｐゴシック"/>
                <a:cs typeface="ＭＳ Ｐゴシック"/>
              </a:rPr>
              <a:t/>
            </a:r>
            <a:br>
              <a:rPr lang="ru-RU" sz="2800" dirty="0" smtClean="0">
                <a:solidFill>
                  <a:srgbClr val="000066"/>
                </a:solidFill>
                <a:latin typeface="Myriad Pro Black" panose="020B0803030403020204" pitchFamily="34" charset="0"/>
                <a:ea typeface="ＭＳ Ｐゴシック"/>
                <a:cs typeface="ＭＳ Ｐゴシック"/>
              </a:rPr>
            </a:br>
            <a:r>
              <a:rPr lang="ru-RU" sz="2800" dirty="0" smtClean="0">
                <a:solidFill>
                  <a:srgbClr val="000066"/>
                </a:solidFill>
                <a:latin typeface="Myriad Pro Black" panose="020B0803030403020204" pitchFamily="34" charset="0"/>
                <a:ea typeface="ＭＳ Ｐゴシック"/>
                <a:cs typeface="ＭＳ Ｐゴシック"/>
              </a:rPr>
              <a:t>между </a:t>
            </a:r>
            <a:r>
              <a:rPr lang="ru-RU" sz="2800" dirty="0">
                <a:solidFill>
                  <a:srgbClr val="000066"/>
                </a:solidFill>
                <a:latin typeface="Myriad Pro Black" panose="020B0803030403020204" pitchFamily="34" charset="0"/>
                <a:ea typeface="ＭＳ Ｐゴシック"/>
                <a:cs typeface="ＭＳ Ｐゴシック"/>
              </a:rPr>
              <a:t>«вчера» и «завтра»</a:t>
            </a:r>
            <a:endParaRPr lang="en-US" sz="2900" dirty="0" smtClean="0">
              <a:solidFill>
                <a:srgbClr val="21386F"/>
              </a:solidFill>
              <a:latin typeface="Myriad Pro Black" panose="020B0803030403020204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371600" y="5002967"/>
            <a:ext cx="6400800" cy="908050"/>
          </a:xfrm>
        </p:spPr>
        <p:txBody>
          <a:bodyPr anchor="ctr"/>
          <a:lstStyle/>
          <a:p>
            <a:pPr eaLnBrk="1" hangingPunct="1"/>
            <a:r>
              <a:rPr lang="ru-RU" sz="1400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Анатолий </a:t>
            </a:r>
            <a:r>
              <a:rPr lang="ru-RU" sz="1400" dirty="0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Каспржак, Надежда Бысик, </a:t>
            </a:r>
          </a:p>
          <a:p>
            <a:pPr eaLnBrk="1" hangingPunct="1"/>
            <a:r>
              <a:rPr lang="ru-RU" sz="1400" dirty="0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Наталья Исаева, Екатерина </a:t>
            </a:r>
            <a:r>
              <a:rPr lang="ru-RU" sz="1400" dirty="0" err="1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Куксо</a:t>
            </a:r>
            <a:r>
              <a:rPr lang="ru-RU" sz="1400" dirty="0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,</a:t>
            </a:r>
            <a:r>
              <a:rPr lang="en-US" sz="1400" dirty="0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 </a:t>
            </a:r>
            <a:r>
              <a:rPr lang="ru-RU" sz="1400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Рустам Байбурин, </a:t>
            </a:r>
            <a:endParaRPr lang="ru-RU" sz="1400" dirty="0" smtClean="0">
              <a:solidFill>
                <a:srgbClr val="000066"/>
              </a:solidFill>
              <a:latin typeface="Myriad Pro"/>
              <a:ea typeface="ＭＳ Ｐゴシック"/>
              <a:cs typeface="ＭＳ Ｐゴシック"/>
            </a:endParaRPr>
          </a:p>
          <a:p>
            <a:pPr eaLnBrk="1" hangingPunct="1"/>
            <a:r>
              <a:rPr lang="ru-RU" sz="1400" dirty="0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Институт образования НИУ ВШЭ </a:t>
            </a:r>
            <a:r>
              <a:rPr lang="en-US" sz="1400" dirty="0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http</a:t>
            </a:r>
            <a:r>
              <a:rPr lang="ru-RU" sz="1400" dirty="0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: </a:t>
            </a:r>
            <a:r>
              <a:rPr lang="en-US" sz="1400" dirty="0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  <a:hlinkClick r:id="rId3"/>
              </a:rPr>
              <a:t>www.ioe.hse.ru</a:t>
            </a:r>
            <a:r>
              <a:rPr lang="en-US" sz="1400" dirty="0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 </a:t>
            </a:r>
            <a:endParaRPr lang="ru-RU" sz="1400" dirty="0" smtClean="0">
              <a:solidFill>
                <a:srgbClr val="000066"/>
              </a:solidFill>
              <a:latin typeface="Myriad Pro"/>
              <a:ea typeface="ＭＳ Ｐゴシック"/>
              <a:cs typeface="ＭＳ Ｐゴシック"/>
            </a:endParaRP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 smtClean="0">
                <a:solidFill>
                  <a:schemeClr val="bg1"/>
                </a:solidFill>
              </a:rPr>
              <a:t>Институт  образования, Высшая школа </a:t>
            </a:r>
            <a:r>
              <a:rPr lang="ru-RU" sz="800" dirty="0">
                <a:solidFill>
                  <a:schemeClr val="bg1"/>
                </a:solidFill>
              </a:rPr>
              <a:t>экономики</a:t>
            </a:r>
            <a:r>
              <a:rPr lang="ru-RU" sz="800" dirty="0" smtClean="0">
                <a:solidFill>
                  <a:schemeClr val="bg1"/>
                </a:solidFill>
              </a:rPr>
              <a:t>, 201</a:t>
            </a:r>
            <a:r>
              <a:rPr lang="ru-RU" sz="800" dirty="0">
                <a:solidFill>
                  <a:schemeClr val="bg1"/>
                </a:solidFill>
              </a:rPr>
              <a:t>5</a:t>
            </a:r>
          </a:p>
          <a:p>
            <a:pPr algn="ctr">
              <a:spcBef>
                <a:spcPct val="20000"/>
              </a:spcBef>
            </a:pPr>
            <a:r>
              <a:rPr lang="en-US" sz="800" dirty="0" smtClean="0">
                <a:solidFill>
                  <a:schemeClr val="bg1"/>
                </a:solidFill>
              </a:rPr>
              <a:t>ioe.hse.ru</a:t>
            </a:r>
            <a:r>
              <a:rPr lang="ru-RU" sz="800" dirty="0" smtClean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дежда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2031"/>
            <a:ext cx="7283152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Исследование управленческих моделей директоров, 2014 г.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0691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Название:</a:t>
            </a:r>
            <a:r>
              <a:rPr lang="ru-RU" dirty="0" smtClean="0"/>
              <a:t> </a:t>
            </a:r>
            <a:r>
              <a:rPr lang="ru-RU" dirty="0"/>
              <a:t>Модели </a:t>
            </a:r>
            <a:r>
              <a:rPr lang="ru-RU" dirty="0" smtClean="0"/>
              <a:t>управления общеобразовательной организацией в </a:t>
            </a:r>
            <a:r>
              <a:rPr lang="ru-RU" dirty="0"/>
              <a:t>условиях реформ </a:t>
            </a:r>
            <a:r>
              <a:rPr lang="ru-RU" dirty="0" smtClean="0"/>
              <a:t>: опыт </a:t>
            </a:r>
            <a:r>
              <a:rPr lang="ru-RU" dirty="0"/>
              <a:t>социологического </a:t>
            </a:r>
            <a:r>
              <a:rPr lang="ru-RU" dirty="0" smtClean="0"/>
              <a:t>анализа </a:t>
            </a:r>
            <a:r>
              <a:rPr lang="en-US" dirty="0">
                <a:hlinkClick r:id="rId3"/>
              </a:rPr>
              <a:t>http://vo.hse.ru/2015--</a:t>
            </a:r>
            <a:r>
              <a:rPr lang="en-US" dirty="0" smtClean="0">
                <a:hlinkClick r:id="rId3"/>
              </a:rPr>
              <a:t>2/152233643.html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Цель</a:t>
            </a:r>
            <a:r>
              <a:rPr lang="ru-RU" dirty="0"/>
              <a:t>:</a:t>
            </a:r>
            <a:r>
              <a:rPr lang="ru-RU" dirty="0" smtClean="0"/>
              <a:t> выявить </a:t>
            </a:r>
            <a:r>
              <a:rPr lang="ru-RU" dirty="0"/>
              <a:t>модели управления школой</a:t>
            </a:r>
            <a:r>
              <a:rPr lang="ru-RU" dirty="0" smtClean="0"/>
              <a:t>, т</a:t>
            </a:r>
            <a:r>
              <a:rPr lang="ru-RU" dirty="0"/>
              <a:t>. е. устойчивые и </a:t>
            </a:r>
            <a:r>
              <a:rPr lang="ru-RU" dirty="0" smtClean="0"/>
              <a:t> воспроизводимые модели </a:t>
            </a:r>
            <a:r>
              <a:rPr lang="ru-RU" dirty="0"/>
              <a:t>отношений </a:t>
            </a:r>
            <a:r>
              <a:rPr lang="ru-RU" dirty="0" smtClean="0"/>
              <a:t>между директором </a:t>
            </a:r>
            <a:r>
              <a:rPr lang="ru-RU" dirty="0"/>
              <a:t>и различными агентами внутренней и внешней </a:t>
            </a:r>
            <a:r>
              <a:rPr lang="ru-RU" dirty="0" smtClean="0"/>
              <a:t>среды </a:t>
            </a:r>
            <a:r>
              <a:rPr lang="ru-RU" dirty="0"/>
              <a:t>школы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Выборка:</a:t>
            </a:r>
          </a:p>
          <a:p>
            <a:r>
              <a:rPr lang="ru-RU" dirty="0" smtClean="0"/>
              <a:t> </a:t>
            </a:r>
            <a:r>
              <a:rPr lang="ru-RU" dirty="0"/>
              <a:t>24 фокус-группы по 10-15 директоров школ в 7 субъектах РФ </a:t>
            </a:r>
            <a:endParaRPr lang="ru-RU" dirty="0" smtClean="0"/>
          </a:p>
          <a:p>
            <a:r>
              <a:rPr lang="ru-RU" dirty="0" smtClean="0"/>
              <a:t>опрос  </a:t>
            </a:r>
            <a:r>
              <a:rPr lang="ru-RU" dirty="0"/>
              <a:t>4477 директоров </a:t>
            </a:r>
            <a:r>
              <a:rPr lang="ru-RU" dirty="0" smtClean="0"/>
              <a:t>в </a:t>
            </a:r>
            <a:r>
              <a:rPr lang="ru-RU" dirty="0"/>
              <a:t>65 </a:t>
            </a:r>
            <a:r>
              <a:rPr lang="ru-RU" dirty="0" smtClean="0"/>
              <a:t>субъектах </a:t>
            </a:r>
            <a:r>
              <a:rPr lang="ru-RU" dirty="0"/>
              <a:t>РФ </a:t>
            </a:r>
            <a:endParaRPr lang="ru-RU" dirty="0" smtClean="0"/>
          </a:p>
          <a:p>
            <a:r>
              <a:rPr lang="ru-RU" dirty="0"/>
              <a:t>опрос  1248 работников ОУО в 65 субъектах РФ </a:t>
            </a:r>
          </a:p>
        </p:txBody>
      </p:sp>
    </p:spTree>
    <p:extLst>
      <p:ext uri="{BB962C8B-B14F-4D97-AF65-F5344CB8AC3E}">
        <p14:creationId xmlns:p14="http://schemas.microsoft.com/office/powerpoint/2010/main" val="2832464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дежда\Pictures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3581"/>
            <a:ext cx="7283152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Результаты анкетирования директоров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587119"/>
              </p:ext>
            </p:extLst>
          </p:nvPr>
        </p:nvGraphicFramePr>
        <p:xfrm>
          <a:off x="155986" y="1397735"/>
          <a:ext cx="5544616" cy="5180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61199"/>
                <a:gridCol w="1183417"/>
              </a:tblGrid>
              <a:tr h="565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Основная задача директора при управлении школой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%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658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Создание достойных условий для осуществления образовательного процесса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59,1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873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Обеспечение достижения учениками определенных образовательных результатов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18,8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58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Удовлетворение интересов учеников и их родителей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12,1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58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Создание благоприятного психологического климата в школе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4,6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18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Повышение рейтинга школы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4,5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58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Удовлетворение интересов педагогического коллектива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18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Затрудняюсь ответить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28184" y="1397735"/>
            <a:ext cx="26974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Подавляющее </a:t>
            </a:r>
            <a:r>
              <a:rPr lang="ru-RU" b="1" dirty="0">
                <a:solidFill>
                  <a:srgbClr val="FF0000"/>
                </a:solidFill>
              </a:rPr>
              <a:t>большинство директоров определяют себя как «хозяйственников</a:t>
            </a:r>
            <a:r>
              <a:rPr lang="ru-RU" b="1" dirty="0" smtClean="0">
                <a:solidFill>
                  <a:srgbClr val="FF0000"/>
                </a:solidFill>
              </a:rPr>
              <a:t>»,  </a:t>
            </a:r>
            <a:r>
              <a:rPr lang="ru-RU" b="1" dirty="0">
                <a:solidFill>
                  <a:srgbClr val="FF0000"/>
                </a:solidFill>
              </a:rPr>
              <a:t>для которых создание инфраструктурных условий оказывается важнее руководства процессом совершенствования образовательного  </a:t>
            </a:r>
            <a:r>
              <a:rPr lang="ru-RU" b="1" dirty="0" smtClean="0">
                <a:solidFill>
                  <a:srgbClr val="FF0000"/>
                </a:solidFill>
              </a:rPr>
              <a:t>процесса.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766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дежда\Pictures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3581"/>
            <a:ext cx="7283152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Цитаты из  фокус-групп директоров: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07818" y="1600199"/>
            <a:ext cx="8783782" cy="5091545"/>
          </a:xfrm>
        </p:spPr>
        <p:txBody>
          <a:bodyPr>
            <a:normAutofit fontScale="77500" lnSpcReduction="20000"/>
          </a:bodyPr>
          <a:lstStyle/>
          <a:p>
            <a:pPr marL="0" lv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ru-RU" i="1" dirty="0" smtClean="0"/>
              <a:t>	«</a:t>
            </a:r>
            <a:r>
              <a:rPr lang="ru-RU" i="1" dirty="0"/>
              <a:t>У меня рабочий день по часам распределяется следующим образом: 1 час беседа с бухгалтером, 2-3 часа обсуждение вопросов стройки, 1 час общение с родителями, потому что каждый день кто-то приходит, 40 минут столовая, на почту и документооборот уходит 3 часа, с 17:00 до 19:00 я смотрю </a:t>
            </a:r>
            <a:r>
              <a:rPr lang="ru-RU" i="1" dirty="0" err="1"/>
              <a:t>вебинары</a:t>
            </a:r>
            <a:r>
              <a:rPr lang="ru-RU" i="1" dirty="0"/>
              <a:t> на разные темы. Также регулярно отнимают время беседы с руководителями предприятий по вопросу выбивания средств»</a:t>
            </a:r>
            <a:endParaRPr lang="ru-RU" dirty="0"/>
          </a:p>
          <a:p>
            <a:pPr marL="0" lv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ru-RU" i="1" dirty="0" smtClean="0"/>
              <a:t>	«</a:t>
            </a:r>
            <a:r>
              <a:rPr lang="ru-RU" i="1" dirty="0"/>
              <a:t>Школу судят по ЕГЭ – в этой области я знаю все, в методическую работу не вникаю вообще» </a:t>
            </a:r>
            <a:endParaRPr lang="ru-RU" dirty="0"/>
          </a:p>
          <a:p>
            <a:pPr marL="0" lv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ru-RU" i="1" dirty="0" smtClean="0"/>
              <a:t>	«</a:t>
            </a:r>
            <a:r>
              <a:rPr lang="ru-RU" i="1" dirty="0"/>
              <a:t>Методические конкурсы, мероприятия – это все игры, если у меня идет долгострой, за который бьют, куда вложены деньги, конечно, я только в  теме строительства»</a:t>
            </a:r>
            <a:endParaRPr lang="ru-RU" dirty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450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дежда\Pictures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648"/>
            <a:ext cx="7211144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Результаты анкетирования работников ОУО: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8931329"/>
              </p:ext>
            </p:extLst>
          </p:nvPr>
        </p:nvGraphicFramePr>
        <p:xfrm>
          <a:off x="179512" y="1292796"/>
          <a:ext cx="4392488" cy="5304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876800" y="1320935"/>
            <a:ext cx="3911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«Основной </a:t>
            </a:r>
            <a:r>
              <a:rPr lang="ru-RU" dirty="0">
                <a:solidFill>
                  <a:srgbClr val="FF0000"/>
                </a:solidFill>
              </a:rPr>
              <a:t>стратегией школ становится </a:t>
            </a:r>
            <a:r>
              <a:rPr lang="ru-RU" b="1" dirty="0">
                <a:solidFill>
                  <a:srgbClr val="FF0000"/>
                </a:solidFill>
              </a:rPr>
              <a:t>адаптация, </a:t>
            </a:r>
            <a:r>
              <a:rPr lang="ru-RU" dirty="0">
                <a:solidFill>
                  <a:srgbClr val="FF0000"/>
                </a:solidFill>
              </a:rPr>
              <a:t>а доминирующей формой делегирования полномочий — </a:t>
            </a:r>
            <a:r>
              <a:rPr lang="ru-RU" b="1" dirty="0">
                <a:solidFill>
                  <a:srgbClr val="FF0000"/>
                </a:solidFill>
              </a:rPr>
              <a:t>авторитарное управление</a:t>
            </a:r>
            <a:r>
              <a:rPr lang="ru-RU" b="1" dirty="0" smtClean="0">
                <a:solidFill>
                  <a:srgbClr val="FF0000"/>
                </a:solidFill>
              </a:rPr>
              <a:t>». 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Существенная </a:t>
            </a:r>
            <a:r>
              <a:rPr lang="ru-RU" dirty="0">
                <a:solidFill>
                  <a:srgbClr val="FF0000"/>
                </a:solidFill>
              </a:rPr>
              <a:t>часть руководителей школ следует адаптивным паттернам поведения — прежде всего потому, что </a:t>
            </a:r>
            <a:r>
              <a:rPr lang="ru-RU" b="1" dirty="0">
                <a:solidFill>
                  <a:srgbClr val="FF0000"/>
                </a:solidFill>
              </a:rPr>
              <a:t>директор не видит школу как  образовательную организацию, для него это хозяйственный комплекс</a:t>
            </a:r>
            <a:r>
              <a:rPr lang="ru-RU" dirty="0">
                <a:solidFill>
                  <a:srgbClr val="FF0000"/>
                </a:solidFill>
              </a:rPr>
              <a:t>, который необходимо поддерживать в определенном состоянии, для того чтобы учителя осуществляли обучение.</a:t>
            </a: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22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адежда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283152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Исследование 2015 г. 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(7 </a:t>
            </a:r>
            <a:r>
              <a:rPr lang="en-US" sz="2800" dirty="0" smtClean="0">
                <a:solidFill>
                  <a:schemeClr val="bg1"/>
                </a:solidFill>
              </a:rPr>
              <a:t>System Leadership study</a:t>
            </a:r>
            <a:r>
              <a:rPr lang="ru-RU" sz="2800" dirty="0" smtClean="0">
                <a:solidFill>
                  <a:schemeClr val="bg1"/>
                </a:solidFill>
              </a:rPr>
              <a:t>)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41300" y="1384300"/>
            <a:ext cx="8445500" cy="5213052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ru-RU" b="1" dirty="0" smtClean="0"/>
              <a:t>Название</a:t>
            </a:r>
            <a:r>
              <a:rPr lang="ru-RU" dirty="0"/>
              <a:t>:</a:t>
            </a:r>
            <a:r>
              <a:rPr lang="ru-RU" dirty="0" smtClean="0"/>
              <a:t> </a:t>
            </a:r>
            <a:r>
              <a:rPr lang="ru-RU" i="1" dirty="0" smtClean="0"/>
              <a:t>Международное </a:t>
            </a:r>
            <a:r>
              <a:rPr lang="ru-RU" i="1" dirty="0"/>
              <a:t>сравнительное исследование директоров школ 7 </a:t>
            </a:r>
            <a:r>
              <a:rPr lang="ru-RU" i="1" dirty="0" smtClean="0"/>
              <a:t>S</a:t>
            </a:r>
            <a:r>
              <a:rPr lang="en-US" i="1" dirty="0" smtClean="0"/>
              <a:t>Y</a:t>
            </a:r>
            <a:r>
              <a:rPr lang="ru-RU" i="1" dirty="0" smtClean="0"/>
              <a:t>STEM </a:t>
            </a:r>
            <a:r>
              <a:rPr lang="ru-RU" i="1" dirty="0"/>
              <a:t>LEADERSHIP </a:t>
            </a:r>
            <a:r>
              <a:rPr lang="ru-RU" i="1" dirty="0" smtClean="0"/>
              <a:t>ST</a:t>
            </a:r>
            <a:r>
              <a:rPr lang="en-US" i="1" dirty="0" smtClean="0"/>
              <a:t>U</a:t>
            </a:r>
            <a:r>
              <a:rPr lang="ru-RU" i="1" dirty="0" smtClean="0"/>
              <a:t>DY (2015 </a:t>
            </a:r>
            <a:r>
              <a:rPr lang="ru-RU" i="1" dirty="0"/>
              <a:t>г</a:t>
            </a:r>
            <a:r>
              <a:rPr lang="ru-RU" i="1" dirty="0" smtClean="0"/>
              <a:t>.)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iel.um.edu.my/images/iel/Research/Asia%20Leadership%20Research%20Project.pdf</a:t>
            </a:r>
            <a:r>
              <a:rPr lang="ru-RU" dirty="0" smtClean="0"/>
              <a:t>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Цель</a:t>
            </a:r>
            <a:r>
              <a:rPr lang="ru-RU" dirty="0"/>
              <a:t>:</a:t>
            </a:r>
            <a:r>
              <a:rPr lang="ru-RU" dirty="0" smtClean="0"/>
              <a:t> проведение сравнительного и кросс-культурного анализа практик работы и подготовки директоров школ в 7-ми странах (Англия, Индонезия, Малайзия, Сингапур, Гонконг, Австралия, Россия).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ru-RU" b="1" dirty="0" smtClean="0"/>
              <a:t>Выборка: </a:t>
            </a:r>
            <a:r>
              <a:rPr lang="ru-RU" dirty="0" smtClean="0"/>
              <a:t>анкетирование  </a:t>
            </a:r>
            <a:r>
              <a:rPr lang="ru-RU" dirty="0"/>
              <a:t>300 директоров </a:t>
            </a:r>
            <a:r>
              <a:rPr lang="ru-RU" dirty="0" smtClean="0"/>
              <a:t>в 4-х регионах РФ: Хабаровском крае, Санкт-Петербурге, Северной Осетии и Нижегородской области, 26 полу-структурированных интервью с директорами.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657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адежда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682990"/>
              </p:ext>
            </p:extLst>
          </p:nvPr>
        </p:nvGraphicFramePr>
        <p:xfrm>
          <a:off x="4904928" y="1412776"/>
          <a:ext cx="4059559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8131380"/>
              </p:ext>
            </p:extLst>
          </p:nvPr>
        </p:nvGraphicFramePr>
        <p:xfrm>
          <a:off x="152400" y="1412776"/>
          <a:ext cx="4419600" cy="5039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1475656" y="116632"/>
            <a:ext cx="72831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bg1"/>
                </a:solidFill>
              </a:rPr>
              <a:t>Результаты исследования 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(</a:t>
            </a:r>
            <a:r>
              <a:rPr lang="ru-RU" sz="2800" dirty="0" smtClean="0">
                <a:solidFill>
                  <a:schemeClr val="bg1"/>
                </a:solidFill>
              </a:rPr>
              <a:t>подготовка директоров)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906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9700" y="274638"/>
            <a:ext cx="7277100" cy="6651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Международные </a:t>
            </a:r>
            <a:r>
              <a:rPr lang="ru-RU" dirty="0" smtClean="0">
                <a:solidFill>
                  <a:schemeClr val="bg1"/>
                </a:solidFill>
              </a:rPr>
              <a:t>тренды: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00" y="1562100"/>
            <a:ext cx="507139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02300" y="1869639"/>
            <a:ext cx="32258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>
                <a:solidFill>
                  <a:srgbClr val="FF0000"/>
                </a:solidFill>
              </a:rPr>
              <a:t>Доказана </a:t>
            </a:r>
            <a:r>
              <a:rPr lang="ru-RU" dirty="0">
                <a:solidFill>
                  <a:srgbClr val="FF0000"/>
                </a:solidFill>
              </a:rPr>
              <a:t>связь между деятельностью директора и академическими результатами </a:t>
            </a:r>
            <a:r>
              <a:rPr lang="ru-RU" dirty="0" smtClean="0">
                <a:solidFill>
                  <a:srgbClr val="FF0000"/>
                </a:solidFill>
              </a:rPr>
              <a:t>учащихся </a:t>
            </a:r>
            <a:r>
              <a:rPr lang="ru-RU" b="1" dirty="0" smtClean="0">
                <a:solidFill>
                  <a:srgbClr val="FF0000"/>
                </a:solidFill>
              </a:rPr>
              <a:t>-</a:t>
            </a:r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 smtClean="0">
                <a:solidFill>
                  <a:srgbClr val="FF0000"/>
                </a:solidFill>
              </a:rPr>
              <a:t>директорский фактор»;</a:t>
            </a:r>
            <a:endParaRPr lang="ru-RU" b="1" dirty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Instructional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leadership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– руководство учебным процессом для улучшения результатов учащихся;</a:t>
            </a:r>
          </a:p>
          <a:p>
            <a:pPr>
              <a:spcAft>
                <a:spcPts val="1200"/>
              </a:spcAft>
            </a:pP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Distributed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leadership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– создание и поддержка профессиональных сообществ учителей</a:t>
            </a:r>
          </a:p>
        </p:txBody>
      </p:sp>
    </p:spTree>
    <p:extLst>
      <p:ext uri="{BB962C8B-B14F-4D97-AF65-F5344CB8AC3E}">
        <p14:creationId xmlns:p14="http://schemas.microsoft.com/office/powerpoint/2010/main" val="3163012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адежда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08524"/>
              </p:ext>
            </p:extLst>
          </p:nvPr>
        </p:nvGraphicFramePr>
        <p:xfrm>
          <a:off x="107504" y="1412776"/>
          <a:ext cx="8712968" cy="52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283152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Результаты исследования (практики работы)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022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адежда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283152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Результаты исследования  (интервью)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92700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ru-RU" b="1" dirty="0" smtClean="0"/>
              <a:t>Назначение: </a:t>
            </a:r>
            <a:r>
              <a:rPr lang="ru-RU" i="1" dirty="0" smtClean="0"/>
              <a:t>«Ну</a:t>
            </a:r>
            <a:r>
              <a:rPr lang="ru-RU" i="1" dirty="0"/>
              <a:t>, скорее всего не меня привлекло, а меня привлекли. Школу нужно было поднимать на новый уровень</a:t>
            </a:r>
            <a:r>
              <a:rPr lang="ru-RU" i="1" dirty="0" smtClean="0"/>
              <a:t>».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ru-RU" b="1" dirty="0" smtClean="0"/>
              <a:t>Подготовка: </a:t>
            </a:r>
            <a:r>
              <a:rPr lang="ru-RU" i="1" dirty="0" smtClean="0"/>
              <a:t>«…</a:t>
            </a:r>
            <a:r>
              <a:rPr lang="ru-RU" i="1" dirty="0"/>
              <a:t>для начинающего руководителя нужны беседы с начальником органа управления образованием. Должна быть возможность прийти и обраться с проблемой, вопросом. Некоторые предпочитают замалчивать. Такой был опыт у моего прошлого руководителя негативный . Он говорил: не спрашивайте и не звоните, они подумают, что мы ничего не знаем</a:t>
            </a:r>
            <a:r>
              <a:rPr lang="ru-RU" i="1" dirty="0" smtClean="0"/>
              <a:t>».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ru-RU" b="1" dirty="0" smtClean="0"/>
              <a:t>Практики работы: </a:t>
            </a:r>
            <a:r>
              <a:rPr lang="ru-RU" i="1" dirty="0" smtClean="0"/>
              <a:t>«Т.е</a:t>
            </a:r>
            <a:r>
              <a:rPr lang="ru-RU" i="1" dirty="0"/>
              <a:t>. лидер это отец семьи, он должен создавать такие условия, когда комфортно всем. Тогда он лидер, тогда он заботится обо всех».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ru-RU" i="1" dirty="0"/>
              <a:t>«Я работаю в команде, с другой стороны я не могу полностью погрузиться в команду, потому что я понимаю, что мне нужно быть всегда на шаг впереди». </a:t>
            </a:r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266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Надежда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ru-RU" dirty="0" smtClean="0"/>
              <a:t>	Механизмы </a:t>
            </a:r>
            <a:r>
              <a:rPr lang="ru-RU" dirty="0"/>
              <a:t>назначения на должность, аттестации и оценки эффективности деятельности директоров в разных регионах содержательно однообразны, а практики их реализации несут серьезные риски (не проводится аттестация, годовые контракты, нет запроса)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ru-RU" dirty="0" smtClean="0"/>
              <a:t>	Директора </a:t>
            </a:r>
            <a:r>
              <a:rPr lang="ru-RU" dirty="0"/>
              <a:t>не имеют четких ориентиров в том, каким современными методами и способами могут быть достигнуты высокие образовательные  результаты учащихся, поэтому  используют привычные и </a:t>
            </a:r>
            <a:r>
              <a:rPr lang="ru-RU" dirty="0" smtClean="0"/>
              <a:t>проверенные </a:t>
            </a:r>
            <a:r>
              <a:rPr lang="ru-RU" dirty="0"/>
              <a:t>временем методы педагогического руководства. </a:t>
            </a:r>
            <a:endParaRPr lang="ru-RU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ru-RU" dirty="0" smtClean="0"/>
              <a:t>	Задачу </a:t>
            </a:r>
            <a:r>
              <a:rPr lang="ru-RU" dirty="0"/>
              <a:t>педагогического лидерства не ставит перед директорами ни государство (в нормативных документах), ни они сами.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283152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Выводы: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11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730758"/>
              </p:ext>
            </p:extLst>
          </p:nvPr>
        </p:nvGraphicFramePr>
        <p:xfrm>
          <a:off x="255588" y="1052052"/>
          <a:ext cx="8657583" cy="557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1539"/>
                <a:gridCol w="3496044"/>
              </a:tblGrid>
              <a:tr h="4418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Описание ситуации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Исследовательские вопросы</a:t>
                      </a:r>
                      <a:endParaRPr lang="ru-RU" dirty="0"/>
                    </a:p>
                  </a:txBody>
                  <a:tcPr/>
                </a:tc>
              </a:tr>
              <a:tr h="1225428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+mn-lt"/>
                          <a:ea typeface="+mn-ea"/>
                          <a:cs typeface="+mn-cs"/>
                        </a:rPr>
                        <a:t>В РФ исследования директоров школ не проводились с середины 90-х</a:t>
                      </a:r>
                      <a:r>
                        <a:rPr lang="ru-RU" sz="1600" baseline="0" dirty="0" smtClean="0">
                          <a:latin typeface="+mn-lt"/>
                          <a:ea typeface="+mn-ea"/>
                          <a:cs typeface="+mn-cs"/>
                        </a:rPr>
                        <a:t>  (нет данных).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Что изменилось сегодня? В какой степени директора школ ориентированы на результат, лучшие образцы, готовы опираться</a:t>
                      </a:r>
                      <a:r>
                        <a:rPr lang="ru-RU" sz="1600" baseline="0" dirty="0" smtClean="0"/>
                        <a:t> на коллектив?</a:t>
                      </a:r>
                      <a:endParaRPr lang="ru-RU" sz="1600" dirty="0"/>
                    </a:p>
                  </a:txBody>
                  <a:tcPr/>
                </a:tc>
              </a:tr>
              <a:tr h="99744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В последние годы реформы в образовании идут одна за другой («Наша новая школа», НСОТ, </a:t>
                      </a:r>
                      <a:r>
                        <a:rPr lang="ru-RU" sz="1600" dirty="0" err="1" smtClean="0"/>
                        <a:t>подушевое</a:t>
                      </a:r>
                      <a:r>
                        <a:rPr lang="ru-RU" sz="1600" dirty="0" smtClean="0"/>
                        <a:t> финансирование, автономные учреждения и т. д.)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Способны и готовы ли директора российских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школ поддержать реформы, стать агентами перемен?</a:t>
                      </a:r>
                    </a:p>
                  </a:txBody>
                  <a:tcPr/>
                </a:tc>
              </a:tr>
              <a:tr h="28213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В 90-х гг. реформы системы образования были направлены на хозяйственную самостоятельность школ. Директор представляется как </a:t>
                      </a:r>
                      <a:r>
                        <a:rPr lang="ru-RU" sz="1600" b="1" dirty="0" smtClean="0"/>
                        <a:t>эффективный менеджер</a:t>
                      </a:r>
                      <a:r>
                        <a:rPr lang="ru-RU" sz="1600" dirty="0" smtClean="0"/>
                        <a:t>.</a:t>
                      </a:r>
                    </a:p>
                    <a:p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настоящее время приоритет образовательной политики – реализация ФГОС, достижение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учащимися высоких образовательных результатов . Директор  несет 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ответственность за образовательных результаты 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учащихся школы (ФГОС, независимая оценка качества образования, аккредитация, эффективный контракт,  рейтинги школ).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 российские директора управляют образовательным процессом?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Как директоров готовят  к управлению образовательным процессом в нынешней системе переподготовки и повышения квалификации?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 bwMode="auto">
          <a:xfrm>
            <a:off x="1640114" y="188640"/>
            <a:ext cx="7273057" cy="84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Основания </a:t>
            </a: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исследования: «загадки»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08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дежда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0"/>
            <a:ext cx="7139136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МЭО: управленческие практики директоров разных </a:t>
            </a:r>
            <a:r>
              <a:rPr lang="ru-RU" sz="3200" b="1" dirty="0" smtClean="0">
                <a:solidFill>
                  <a:schemeClr val="bg1"/>
                </a:solidFill>
              </a:rPr>
              <a:t>школ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/>
              <a:t>Название исследования:</a:t>
            </a:r>
            <a:r>
              <a:rPr lang="ru-RU" dirty="0" smtClean="0"/>
              <a:t> Мониторинг экономики образования </a:t>
            </a:r>
            <a:r>
              <a:rPr lang="en-US" dirty="0">
                <a:hlinkClick r:id="rId3"/>
              </a:rPr>
              <a:t>http://memo.hse.ru/met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 smtClean="0"/>
              <a:t>(анкета  для директоров общеобразовательных школ)</a:t>
            </a:r>
          </a:p>
          <a:p>
            <a:pPr marL="0" indent="0">
              <a:buNone/>
            </a:pPr>
            <a:r>
              <a:rPr lang="ru-RU" b="1" dirty="0" smtClean="0"/>
              <a:t>Цель:</a:t>
            </a:r>
            <a:r>
              <a:rPr lang="ru-RU" dirty="0" smtClean="0"/>
              <a:t> изучение управленческих практик директоров разных групп школ (городские, с высокими результатами, комплексы…)</a:t>
            </a:r>
          </a:p>
          <a:p>
            <a:pPr marL="0" indent="0">
              <a:buNone/>
            </a:pPr>
            <a:r>
              <a:rPr lang="ru-RU" b="1" dirty="0" smtClean="0"/>
              <a:t>Выборка: </a:t>
            </a:r>
            <a:r>
              <a:rPr lang="ru-RU" dirty="0" smtClean="0"/>
              <a:t>1200 респондентов из 64 регионов. Выборка репрезентативна для РФ.</a:t>
            </a:r>
          </a:p>
        </p:txBody>
      </p:sp>
    </p:spTree>
    <p:extLst>
      <p:ext uri="{BB962C8B-B14F-4D97-AF65-F5344CB8AC3E}">
        <p14:creationId xmlns:p14="http://schemas.microsoft.com/office/powerpoint/2010/main" val="1957494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8"/>
            <a:ext cx="9144000" cy="6858000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5927" y="1377255"/>
            <a:ext cx="5472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Обязанности, которые директора считают наиболее важными в реальной практике работы, %</a:t>
            </a:r>
            <a:endParaRPr lang="ru-RU" sz="1600" b="1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836342001"/>
              </p:ext>
            </p:extLst>
          </p:nvPr>
        </p:nvGraphicFramePr>
        <p:xfrm>
          <a:off x="323528" y="1950593"/>
          <a:ext cx="5624599" cy="446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123709" y="1629909"/>
            <a:ext cx="2870371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 smtClean="0">
                <a:solidFill>
                  <a:srgbClr val="FF0000"/>
                </a:solidFill>
              </a:rPr>
              <a:t>.</a:t>
            </a:r>
            <a:endParaRPr lang="ru-RU" sz="1600" dirty="0" smtClean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rgbClr val="FF0000"/>
                </a:solidFill>
              </a:rPr>
              <a:t>Функции</a:t>
            </a:r>
            <a:r>
              <a:rPr lang="ru-RU" sz="2400" dirty="0">
                <a:solidFill>
                  <a:srgbClr val="FF0000"/>
                </a:solidFill>
              </a:rPr>
              <a:t>, связанные с </a:t>
            </a:r>
            <a:r>
              <a:rPr lang="ru-RU" sz="2400" dirty="0" smtClean="0">
                <a:solidFill>
                  <a:srgbClr val="FF0000"/>
                </a:solidFill>
              </a:rPr>
              <a:t>управлением образовательным процессом, </a:t>
            </a:r>
            <a:r>
              <a:rPr lang="ru-RU" sz="2400" dirty="0">
                <a:solidFill>
                  <a:srgbClr val="FF0000"/>
                </a:solidFill>
              </a:rPr>
              <a:t>педагогическим лидерством и взаимодействием с общественностью, не являются </a:t>
            </a:r>
            <a:r>
              <a:rPr lang="ru-RU" sz="2400" dirty="0" smtClean="0">
                <a:solidFill>
                  <a:srgbClr val="FF0000"/>
                </a:solidFill>
              </a:rPr>
              <a:t>приоритетными.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60500" y="274638"/>
            <a:ext cx="7226300" cy="90646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МЭО: практики управления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59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дежда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5" y="-136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056784" cy="115212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TALIS</a:t>
            </a:r>
            <a:r>
              <a:rPr lang="ru-RU" sz="3200" dirty="0" smtClean="0">
                <a:solidFill>
                  <a:schemeClr val="bg1"/>
                </a:solidFill>
              </a:rPr>
              <a:t> - Международное исследование преподавания и обучения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527" y="1484784"/>
            <a:ext cx="8800969" cy="4776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/>
              <a:t>Название: </a:t>
            </a:r>
            <a:r>
              <a:rPr lang="ru-RU" sz="2600" dirty="0"/>
              <a:t>Международное  </a:t>
            </a:r>
            <a:r>
              <a:rPr lang="ru-RU" sz="2600" i="1" dirty="0"/>
              <a:t>исследование преподавания и учения </a:t>
            </a:r>
            <a:r>
              <a:rPr lang="ru-RU" sz="2600" dirty="0"/>
              <a:t> </a:t>
            </a:r>
            <a:r>
              <a:rPr lang="ru-RU" sz="2600" b="1" dirty="0" smtClean="0"/>
              <a:t>(</a:t>
            </a:r>
            <a:r>
              <a:rPr lang="en-US" sz="2600" b="1" dirty="0" smtClean="0"/>
              <a:t>Teaching </a:t>
            </a:r>
            <a:r>
              <a:rPr lang="en-US" sz="2600" b="1" dirty="0"/>
              <a:t>and Learning International </a:t>
            </a:r>
            <a:r>
              <a:rPr lang="en-US" sz="2600" b="1" dirty="0" smtClean="0"/>
              <a:t>Survey)</a:t>
            </a:r>
            <a:r>
              <a:rPr lang="ru-RU" sz="2600" b="1" dirty="0" smtClean="0"/>
              <a:t> </a:t>
            </a:r>
            <a:r>
              <a:rPr lang="en-US" sz="2600" b="1" dirty="0">
                <a:hlinkClick r:id="rId3"/>
              </a:rPr>
              <a:t>http://</a:t>
            </a:r>
            <a:r>
              <a:rPr lang="en-US" sz="2600" b="1" dirty="0" smtClean="0">
                <a:hlinkClick r:id="rId3"/>
              </a:rPr>
              <a:t>www.oecd.org/edu/school/talis.htm</a:t>
            </a:r>
            <a:r>
              <a:rPr lang="ru-RU" sz="2600" b="1" dirty="0" smtClean="0"/>
              <a:t> </a:t>
            </a:r>
            <a:endParaRPr lang="en-US" sz="2600" b="1" dirty="0"/>
          </a:p>
          <a:p>
            <a:pPr marL="0" indent="0">
              <a:spcBef>
                <a:spcPts val="600"/>
              </a:spcBef>
              <a:buNone/>
            </a:pPr>
            <a:r>
              <a:rPr lang="ru-RU" sz="2600" b="1" dirty="0" smtClean="0"/>
              <a:t>Цели: </a:t>
            </a:r>
            <a:r>
              <a:rPr lang="ru-RU" sz="2600" dirty="0"/>
              <a:t>получение на репрезентативной для стран выборки достоверных данных об </a:t>
            </a:r>
            <a:r>
              <a:rPr lang="ru-RU" sz="2600" dirty="0" smtClean="0"/>
              <a:t>оценке воздействия директоров школ в разных странах  на качество преподавания и воздействия учителей на образовательные результаты учащихся для </a:t>
            </a:r>
            <a:endParaRPr lang="ru-RU" sz="2600" dirty="0"/>
          </a:p>
          <a:p>
            <a:pPr marL="0" indent="0">
              <a:spcBef>
                <a:spcPts val="600"/>
              </a:spcBef>
              <a:buNone/>
            </a:pPr>
            <a:r>
              <a:rPr lang="ru-RU" sz="2600" b="1" dirty="0"/>
              <a:t>Выборка: </a:t>
            </a:r>
            <a:r>
              <a:rPr lang="ru-RU" sz="2600" dirty="0" smtClean="0"/>
              <a:t> </a:t>
            </a:r>
            <a:r>
              <a:rPr lang="en-US" sz="2600" dirty="0" smtClean="0"/>
              <a:t>198</a:t>
            </a:r>
            <a:r>
              <a:rPr lang="ru-RU" sz="2600" dirty="0" smtClean="0">
                <a:solidFill>
                  <a:srgbClr val="FF0000"/>
                </a:solidFill>
              </a:rPr>
              <a:t> </a:t>
            </a:r>
            <a:r>
              <a:rPr lang="ru-RU" sz="2600" dirty="0" smtClean="0"/>
              <a:t> директоров школ в </a:t>
            </a:r>
            <a:r>
              <a:rPr lang="ru-RU" sz="2600" dirty="0"/>
              <a:t>14 регионах РФ.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600" b="1" dirty="0" smtClean="0"/>
              <a:t>Методология: </a:t>
            </a:r>
            <a:r>
              <a:rPr lang="ru-RU" sz="2600" dirty="0" smtClean="0"/>
              <a:t>анкетный опрос учителей и директоров школ</a:t>
            </a:r>
          </a:p>
          <a:p>
            <a:pPr marL="0" indent="0">
              <a:spcBef>
                <a:spcPts val="600"/>
              </a:spcBef>
              <a:buNone/>
            </a:pPr>
            <a:endParaRPr lang="ru-RU" sz="2000" dirty="0"/>
          </a:p>
          <a:p>
            <a:pPr marL="0" indent="0">
              <a:spcBef>
                <a:spcPts val="600"/>
              </a:spcBef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2823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63" y="1651731"/>
            <a:ext cx="6136237" cy="407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402477" y="6033011"/>
            <a:ext cx="53374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3F82"/>
                </a:solidFill>
                <a:latin typeface="Myriad Pro"/>
              </a:rPr>
              <a:t>*МС – Международное среднее по странам участницам TALIS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88100" y="2248630"/>
            <a:ext cx="252956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Российские директора большую часть рабочего времени тратят на административную работу и управление школой. 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206499" y="274638"/>
            <a:ext cx="7711163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Распределение времени работы директора школы по разным направлениям управления, %</a:t>
            </a:r>
            <a:r>
              <a:rPr lang="ru-RU" sz="2800" b="1" dirty="0">
                <a:solidFill>
                  <a:schemeClr val="bg1"/>
                </a:solidFill>
              </a:rPr>
              <a:t/>
            </a:r>
            <a:br>
              <a:rPr lang="ru-RU" sz="2800" b="1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45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дежда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5" y="-136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056784" cy="936104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TALIS</a:t>
            </a:r>
            <a:r>
              <a:rPr lang="ru-RU" sz="3200" dirty="0">
                <a:solidFill>
                  <a:schemeClr val="bg1"/>
                </a:solidFill>
              </a:rPr>
              <a:t> Международное исследование преподавания и обучения </a:t>
            </a:r>
            <a:r>
              <a:rPr lang="ru-RU" sz="3200" dirty="0" smtClean="0">
                <a:solidFill>
                  <a:schemeClr val="bg1"/>
                </a:solidFill>
              </a:rPr>
              <a:t>(результаты)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337" y="5388000"/>
            <a:ext cx="8341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 увеличением стажа и опыта работы  директора меньше делегируют полномочия. Почти половина директоров принимают решения самостоятельно.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6" y="1468582"/>
            <a:ext cx="7994072" cy="391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84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дежда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5" y="-136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056784" cy="93610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SABER Teachers </a:t>
            </a:r>
            <a:r>
              <a:rPr lang="en-US" sz="3200" dirty="0" smtClean="0">
                <a:solidFill>
                  <a:schemeClr val="bg1"/>
                </a:solidFill>
              </a:rPr>
              <a:t>Russia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784976" cy="4738216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400" b="1" dirty="0"/>
              <a:t>Название: </a:t>
            </a:r>
            <a:r>
              <a:rPr lang="ru-RU" sz="2400" dirty="0"/>
              <a:t>Международное сопоставительное исследование «</a:t>
            </a:r>
            <a:r>
              <a:rPr lang="en-US" sz="2400" dirty="0"/>
              <a:t>SABER</a:t>
            </a:r>
            <a:r>
              <a:rPr lang="ru-RU" sz="2400" dirty="0"/>
              <a:t>-учителя</a:t>
            </a:r>
            <a:r>
              <a:rPr lang="ru-RU" sz="2400" dirty="0" smtClean="0"/>
              <a:t>» 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saber.worldbank.org/index.cfm</a:t>
            </a:r>
            <a:r>
              <a:rPr lang="ru-RU" sz="2400" dirty="0" smtClean="0"/>
              <a:t> </a:t>
            </a:r>
            <a:endParaRPr lang="ru-RU" sz="2400" dirty="0"/>
          </a:p>
          <a:p>
            <a:pPr marL="0" indent="0">
              <a:spcBef>
                <a:spcPts val="600"/>
              </a:spcBef>
              <a:buNone/>
            </a:pPr>
            <a:r>
              <a:rPr lang="ru-RU" sz="2400" b="1" dirty="0"/>
              <a:t>Цели: </a:t>
            </a:r>
            <a:r>
              <a:rPr lang="ru-RU" sz="2400" dirty="0" smtClean="0"/>
              <a:t>сравнить  образовательную политику в отношении учителей школ и качества их преподавания  в трех регионах России (между собой, со странами – соседями и с лучшими мировыми образовательными системами ) </a:t>
            </a:r>
            <a:endParaRPr lang="ru-RU" sz="2400" dirty="0"/>
          </a:p>
          <a:p>
            <a:pPr marL="0" indent="0">
              <a:spcBef>
                <a:spcPts val="600"/>
              </a:spcBef>
              <a:buNone/>
            </a:pPr>
            <a:r>
              <a:rPr lang="ru-RU" sz="2400" b="1" dirty="0"/>
              <a:t>Выборка: </a:t>
            </a:r>
            <a:r>
              <a:rPr lang="ru-RU" sz="2400" dirty="0"/>
              <a:t>3 региона России – Томская область, Ивановская область, Санкт-Петербург</a:t>
            </a:r>
            <a:endParaRPr lang="en-US" sz="2400" dirty="0"/>
          </a:p>
          <a:p>
            <a:pPr marL="0" indent="0">
              <a:spcBef>
                <a:spcPts val="600"/>
              </a:spcBef>
              <a:buNone/>
            </a:pPr>
            <a:r>
              <a:rPr lang="ru-RU" sz="2400" b="1" dirty="0"/>
              <a:t>Методология: </a:t>
            </a:r>
            <a:r>
              <a:rPr lang="ru-RU" sz="2400" dirty="0"/>
              <a:t>экспертный опрос, изучение нормативно-правовых документов. 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089857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59000" y="274638"/>
            <a:ext cx="6527800" cy="86836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Профили стратегии работы с учителями в регионах РФ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000" b="1" dirty="0"/>
              <a:t> </a:t>
            </a:r>
            <a:endParaRPr lang="ru-RU" sz="2000" dirty="0" smtClean="0"/>
          </a:p>
          <a:p>
            <a:pPr marL="0" indent="0">
              <a:spcBef>
                <a:spcPts val="600"/>
              </a:spcBef>
              <a:buNone/>
            </a:pP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1" t="23730" r="10491" b="21173"/>
          <a:stretch/>
        </p:blipFill>
        <p:spPr bwMode="auto">
          <a:xfrm>
            <a:off x="265394" y="1342419"/>
            <a:ext cx="4306606" cy="376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1043608" y="4365104"/>
            <a:ext cx="1584176" cy="113147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FF0000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6" t="22250" r="8544" b="6159"/>
          <a:stretch/>
        </p:blipFill>
        <p:spPr bwMode="auto">
          <a:xfrm>
            <a:off x="4419600" y="1342419"/>
            <a:ext cx="4416145" cy="4004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7200" y="5525998"/>
            <a:ext cx="8470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В России служебные обязанности директора школы зависят от муниципального образования, в котором находится школа, а в системе в целом нет единой фокусировки на повышение качества преподавания. </a:t>
            </a:r>
          </a:p>
        </p:txBody>
      </p:sp>
    </p:spTree>
    <p:extLst>
      <p:ext uri="{BB962C8B-B14F-4D97-AF65-F5344CB8AC3E}">
        <p14:creationId xmlns:p14="http://schemas.microsoft.com/office/powerpoint/2010/main" val="14811410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26988" y="196570"/>
            <a:ext cx="6527800" cy="86836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Социальный капитал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образовательных организаций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000" b="1" dirty="0"/>
              <a:t> </a:t>
            </a:r>
            <a:endParaRPr lang="ru-RU" sz="2000" dirty="0" smtClean="0"/>
          </a:p>
          <a:p>
            <a:pPr marL="0" indent="0">
              <a:spcBef>
                <a:spcPts val="600"/>
              </a:spcBef>
              <a:buNone/>
            </a:pPr>
            <a:endParaRPr lang="ru-RU" sz="20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57200" y="1600200"/>
            <a:ext cx="4946073" cy="4637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sz="1800" b="1" dirty="0" smtClean="0"/>
              <a:t>Цель исследования </a:t>
            </a:r>
            <a:r>
              <a:rPr lang="ru-RU" sz="1800" dirty="0" smtClean="0"/>
              <a:t>– оценить уровень социального капитала школ (качество взаимодействий учителей, работа </a:t>
            </a:r>
            <a:r>
              <a:rPr lang="ru-RU" sz="1800" dirty="0" err="1" smtClean="0"/>
              <a:t>внутришкольных</a:t>
            </a:r>
            <a:r>
              <a:rPr lang="ru-RU" sz="1800" dirty="0" smtClean="0"/>
              <a:t> команд, уровень доверия в организации, позиция </a:t>
            </a:r>
            <a:r>
              <a:rPr lang="ru-RU" sz="1800" dirty="0" smtClean="0"/>
              <a:t>директора и т. Д.)</a:t>
            </a:r>
            <a:endParaRPr lang="en-US" sz="18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sz="1800" b="1" i="1" dirty="0" smtClean="0"/>
              <a:t>Помочь директорам в работе над содержательными изменениями в школах.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ru-RU" sz="1800" b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sz="1800" b="1" dirty="0" smtClean="0"/>
              <a:t>Выборка: </a:t>
            </a:r>
            <a:r>
              <a:rPr lang="ru-RU" sz="1800" dirty="0" smtClean="0"/>
              <a:t> </a:t>
            </a:r>
            <a:r>
              <a:rPr lang="ru-RU" sz="1800" dirty="0" smtClean="0"/>
              <a:t>398 школ в 2 регионах РФ. Более 7000 респондентов.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ru-RU" sz="1800" b="1" dirty="0" smtClean="0"/>
              <a:t>Методология</a:t>
            </a:r>
            <a:r>
              <a:rPr lang="ru-RU" sz="1800" dirty="0" smtClean="0"/>
              <a:t>  </a:t>
            </a:r>
          </a:p>
          <a:p>
            <a:pPr fontAlgn="auto">
              <a:spcAft>
                <a:spcPts val="0"/>
              </a:spcAft>
            </a:pPr>
            <a:r>
              <a:rPr lang="ru-RU" sz="1800" dirty="0" smtClean="0"/>
              <a:t>Анкетирование </a:t>
            </a:r>
            <a:r>
              <a:rPr lang="ru-RU" sz="1800" dirty="0" smtClean="0"/>
              <a:t>всех сотрудников школ</a:t>
            </a:r>
          </a:p>
          <a:p>
            <a:pPr fontAlgn="auto">
              <a:spcAft>
                <a:spcPts val="0"/>
              </a:spcAft>
            </a:pPr>
            <a:r>
              <a:rPr lang="ru-RU" sz="1800" dirty="0" smtClean="0"/>
              <a:t>Анализ социальных сетей школ</a:t>
            </a:r>
          </a:p>
          <a:p>
            <a:pPr fontAlgn="auto">
              <a:spcAft>
                <a:spcPts val="0"/>
              </a:spcAft>
            </a:pPr>
            <a:r>
              <a:rPr lang="ru-RU" sz="1800" dirty="0" smtClean="0"/>
              <a:t>Интервьюирование директоров</a:t>
            </a:r>
            <a:endParaRPr lang="ru-RU" sz="1800" dirty="0"/>
          </a:p>
        </p:txBody>
      </p:sp>
      <p:pic>
        <p:nvPicPr>
          <p:cNvPr id="12" name="Picture 2" descr="http://direktor.ru/images/footer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700808"/>
            <a:ext cx="3048000" cy="6286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721306" y="3612231"/>
            <a:ext cx="31976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Исследование проводилось совместно с Издательской фирмой «Сентябрь»</a:t>
            </a:r>
          </a:p>
          <a:p>
            <a:endParaRPr lang="ru-RU" b="1" dirty="0" smtClean="0"/>
          </a:p>
          <a:p>
            <a:r>
              <a:rPr lang="ru-RU" b="1" dirty="0" smtClean="0"/>
              <a:t>Подробности на </a:t>
            </a:r>
            <a:endParaRPr lang="en-US" b="1" dirty="0" smtClean="0"/>
          </a:p>
          <a:p>
            <a:r>
              <a:rPr lang="es-ES_tradnl" b="1" dirty="0" smtClean="0">
                <a:hlinkClick r:id="rId4"/>
              </a:rPr>
              <a:t>http://socio.direktoria.org</a:t>
            </a:r>
            <a:r>
              <a:rPr lang="es-ES_tradnl" b="1" dirty="0" smtClean="0"/>
              <a:t> </a:t>
            </a:r>
            <a:endParaRPr lang="ru-RU" b="1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07804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26988" y="196570"/>
            <a:ext cx="6527800" cy="86836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Социальный капитал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образовательных организаций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000" b="1" dirty="0"/>
              <a:t> </a:t>
            </a:r>
            <a:endParaRPr lang="ru-RU" sz="2000" dirty="0" smtClean="0"/>
          </a:p>
          <a:p>
            <a:pPr marL="0" indent="0">
              <a:spcBef>
                <a:spcPts val="600"/>
              </a:spcBef>
              <a:buNone/>
            </a:pPr>
            <a:endParaRPr lang="ru-RU" sz="2000" dirty="0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87781" y="1433945"/>
            <a:ext cx="8167007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atin typeface="+mj-lt"/>
              </a:rPr>
              <a:t>Социальный капитал высокий, </a:t>
            </a:r>
          </a:p>
          <a:p>
            <a:pPr lvl="0" algn="ctr"/>
            <a:r>
              <a:rPr lang="ru-RU" sz="3600" b="1" dirty="0" smtClean="0">
                <a:latin typeface="+mj-lt"/>
              </a:rPr>
              <a:t>но только на словах</a:t>
            </a:r>
          </a:p>
          <a:p>
            <a:pPr lvl="0"/>
            <a:endParaRPr lang="ru-RU" sz="2800" dirty="0">
              <a:solidFill>
                <a:srgbClr val="FF0000"/>
              </a:solidFill>
              <a:latin typeface="+mj-lt"/>
            </a:endParaRPr>
          </a:p>
          <a:p>
            <a:pPr lvl="0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 респондентов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утверждают, что им нравится, когда их уроки посещают коллеги. Но только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дают открытые уроки,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35%</a:t>
            </a:r>
            <a:r>
              <a:rPr lang="ru-RU" sz="2400" dirty="0" smtClean="0">
                <a:solidFill>
                  <a:srgbClr val="003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отмечают, что к ним на «рабочие» уроки часто приходят коллеги.</a:t>
            </a:r>
          </a:p>
          <a:p>
            <a:pPr lvl="0"/>
            <a:endParaRPr lang="ru-RU" sz="2400" dirty="0">
              <a:solidFill>
                <a:srgbClr val="003F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73% респондентов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состоят в группах по решению профессиональных проблем, но только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встречаются часто.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003F82"/>
                </a:solidFill>
                <a:latin typeface="+mj-lt"/>
              </a:rPr>
              <a:t> </a:t>
            </a:r>
          </a:p>
          <a:p>
            <a:endParaRPr lang="ru-RU" sz="1200" dirty="0">
              <a:solidFill>
                <a:srgbClr val="003F82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9426209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26988" y="196570"/>
            <a:ext cx="6527800" cy="868362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Педагогические лидеры школ – чаще заместители директоров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000" b="1" dirty="0"/>
              <a:t> </a:t>
            </a:r>
            <a:endParaRPr lang="ru-RU" sz="2000" dirty="0" smtClean="0"/>
          </a:p>
          <a:p>
            <a:pPr marL="0" indent="0">
              <a:spcBef>
                <a:spcPts val="600"/>
              </a:spcBef>
              <a:buNone/>
            </a:pPr>
            <a:endParaRPr lang="ru-RU" sz="2000" dirty="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70876" y="1428561"/>
            <a:ext cx="825381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21386F"/>
              </a:solidFill>
              <a:latin typeface="Myriad Pro"/>
            </a:endParaRPr>
          </a:p>
          <a:p>
            <a:pPr algn="ctr"/>
            <a:endParaRPr lang="ru-RU" b="1" dirty="0" smtClean="0">
              <a:solidFill>
                <a:srgbClr val="21386F"/>
              </a:solidFill>
              <a:latin typeface="Myriad Pro"/>
            </a:endParaRPr>
          </a:p>
          <a:p>
            <a:pPr algn="ctr"/>
            <a:endParaRPr lang="ru-RU" b="1" dirty="0">
              <a:solidFill>
                <a:srgbClr val="21386F"/>
              </a:solidFill>
              <a:latin typeface="Myriad Pro"/>
            </a:endParaRPr>
          </a:p>
          <a:p>
            <a:pPr algn="ctr"/>
            <a:endParaRPr lang="ru-RU" b="1" dirty="0" smtClean="0">
              <a:solidFill>
                <a:srgbClr val="21386F"/>
              </a:solidFill>
              <a:latin typeface="Myriad Pro"/>
            </a:endParaRPr>
          </a:p>
          <a:p>
            <a:pPr algn="ctr"/>
            <a:endParaRPr lang="ru-RU" b="1" dirty="0">
              <a:solidFill>
                <a:srgbClr val="21386F"/>
              </a:solidFill>
              <a:latin typeface="Myriad Pro"/>
            </a:endParaRPr>
          </a:p>
          <a:p>
            <a:pPr algn="ctr"/>
            <a:endParaRPr lang="ru-RU" b="1" dirty="0" smtClean="0">
              <a:solidFill>
                <a:srgbClr val="21386F"/>
              </a:solidFill>
              <a:latin typeface="Myriad Pro"/>
            </a:endParaRPr>
          </a:p>
          <a:p>
            <a:pPr algn="ctr"/>
            <a:endParaRPr lang="ru-RU" b="1" dirty="0">
              <a:solidFill>
                <a:srgbClr val="21386F"/>
              </a:solidFill>
              <a:latin typeface="Myriad Pro"/>
            </a:endParaRPr>
          </a:p>
          <a:p>
            <a:pPr algn="ctr"/>
            <a:endParaRPr lang="ru-RU" b="1" dirty="0" smtClean="0">
              <a:solidFill>
                <a:srgbClr val="21386F"/>
              </a:solidFill>
              <a:latin typeface="Myriad Pro"/>
            </a:endParaRPr>
          </a:p>
          <a:p>
            <a:pPr algn="ctr"/>
            <a:endParaRPr lang="ru-RU" b="1" dirty="0">
              <a:solidFill>
                <a:srgbClr val="21386F"/>
              </a:solidFill>
              <a:latin typeface="Myriad Pro"/>
            </a:endParaRPr>
          </a:p>
          <a:p>
            <a:pPr algn="ctr"/>
            <a:endParaRPr lang="ru-RU" b="1" dirty="0" smtClean="0">
              <a:solidFill>
                <a:srgbClr val="21386F"/>
              </a:solidFill>
              <a:latin typeface="Myriad Pro"/>
            </a:endParaRPr>
          </a:p>
          <a:p>
            <a:pPr algn="ctr"/>
            <a:endParaRPr lang="ru-RU" b="1" dirty="0">
              <a:solidFill>
                <a:srgbClr val="21386F"/>
              </a:solidFill>
              <a:latin typeface="Myriad Pro"/>
            </a:endParaRPr>
          </a:p>
          <a:p>
            <a:pPr algn="ctr"/>
            <a:endParaRPr lang="ru-RU" b="1" dirty="0" smtClean="0">
              <a:solidFill>
                <a:srgbClr val="21386F"/>
              </a:solidFill>
              <a:latin typeface="Myriad Pro"/>
            </a:endParaRPr>
          </a:p>
          <a:p>
            <a:r>
              <a:rPr lang="ru-RU" b="1" dirty="0" smtClean="0">
                <a:latin typeface="Myriad Pro"/>
              </a:rPr>
              <a:t>Публикации: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Myriad Pro"/>
              </a:rPr>
              <a:t>Ушаков К.М., </a:t>
            </a:r>
            <a:r>
              <a:rPr lang="ru-RU" dirty="0" err="1">
                <a:latin typeface="Myriad Pro"/>
              </a:rPr>
              <a:t>Куксо</a:t>
            </a:r>
            <a:r>
              <a:rPr lang="ru-RU" dirty="0">
                <a:latin typeface="Myriad Pro"/>
              </a:rPr>
              <a:t> Е.Н. Возможности сетевого анализа для исследований в образовании // Народное образование, 3-2015, стр. </a:t>
            </a:r>
            <a:r>
              <a:rPr lang="ru-RU" dirty="0" smtClean="0">
                <a:latin typeface="Myriad Pro"/>
              </a:rPr>
              <a:t>79-88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Myriad Pro"/>
              </a:rPr>
              <a:t>Ушаков К. М. Диагностика реальной структуры образовательной организации // Вопросы образования. 2013. № 4</a:t>
            </a:r>
          </a:p>
          <a:p>
            <a:endParaRPr lang="ru-RU" dirty="0" smtClean="0">
              <a:solidFill>
                <a:srgbClr val="21386F"/>
              </a:solidFill>
              <a:latin typeface="Myriad Pro"/>
            </a:endParaRPr>
          </a:p>
          <a:p>
            <a:endParaRPr lang="en-US" dirty="0" smtClean="0">
              <a:solidFill>
                <a:srgbClr val="21386F"/>
              </a:solidFill>
              <a:latin typeface="Myriad Pro"/>
            </a:endParaRPr>
          </a:p>
          <a:p>
            <a:endParaRPr lang="en-US" dirty="0">
              <a:solidFill>
                <a:srgbClr val="21386F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61269"/>
              </p:ext>
            </p:extLst>
          </p:nvPr>
        </p:nvGraphicFramePr>
        <p:xfrm>
          <a:off x="1688055" y="1314626"/>
          <a:ext cx="6766732" cy="32265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3366"/>
                <a:gridCol w="3383366"/>
              </a:tblGrid>
              <a:tr h="5452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</a:t>
                      </a:r>
                      <a:r>
                        <a:rPr lang="ru-RU" sz="1800" b="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входящих связей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35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Директора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 smtClean="0">
                          <a:solidFill>
                            <a:srgbClr val="003F82"/>
                          </a:solidFill>
                          <a:effectLst/>
                        </a:rPr>
                        <a:t>9,3</a:t>
                      </a:r>
                      <a:endParaRPr lang="ru-RU" sz="2400" b="1" dirty="0">
                        <a:solidFill>
                          <a:srgbClr val="003F8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35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Заместители (среднее)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9,7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40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Наиболее влиятельные заместители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12,9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35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Учителя (среднее)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 smtClean="0">
                          <a:solidFill>
                            <a:srgbClr val="003F82"/>
                          </a:solidFill>
                          <a:effectLst/>
                        </a:rPr>
                        <a:t>3,5</a:t>
                      </a:r>
                      <a:endParaRPr lang="ru-RU" sz="2400" b="1" dirty="0">
                        <a:solidFill>
                          <a:srgbClr val="003F8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46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Наиболее влиятельные учителя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 smtClean="0">
                          <a:solidFill>
                            <a:srgbClr val="003F82"/>
                          </a:solidFill>
                          <a:effectLst/>
                        </a:rPr>
                        <a:t>9,7</a:t>
                      </a:r>
                      <a:endParaRPr lang="ru-RU" sz="2400" b="1" dirty="0">
                        <a:solidFill>
                          <a:srgbClr val="003F8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35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Среднее по школьным сетям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 smtClean="0">
                          <a:solidFill>
                            <a:srgbClr val="003F82"/>
                          </a:solidFill>
                          <a:effectLst/>
                        </a:rPr>
                        <a:t>4,2</a:t>
                      </a:r>
                      <a:endParaRPr lang="ru-RU" sz="2400" b="1" dirty="0">
                        <a:solidFill>
                          <a:srgbClr val="003F8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1578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517859" y="132836"/>
            <a:ext cx="7273057" cy="84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Для ответа на исследовательские вопросы были  использованы результаты нескольких </a:t>
            </a: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масштабных </a:t>
            </a: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исследований последних лет: 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865187"/>
          </a:xfrm>
        </p:spPr>
        <p:txBody>
          <a:bodyPr>
            <a:noAutofit/>
          </a:bodyPr>
          <a:lstStyle/>
          <a:p>
            <a:endParaRPr lang="ru-RU" sz="1800" dirty="0" smtClean="0"/>
          </a:p>
          <a:p>
            <a:endParaRPr lang="ru-RU" sz="1800" dirty="0"/>
          </a:p>
          <a:p>
            <a:r>
              <a:rPr lang="ru-RU" sz="1800" dirty="0" smtClean="0"/>
              <a:t>Проводились в России, результаты использованы  сотрудниками Центра развития лидерства в образовании</a:t>
            </a:r>
            <a:endParaRPr lang="ru-RU" sz="18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55588" y="2586038"/>
            <a:ext cx="4389436" cy="3552826"/>
          </a:xfrm>
        </p:spPr>
        <p:txBody>
          <a:bodyPr>
            <a:noAutofit/>
          </a:bodyPr>
          <a:lstStyle/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1300" dirty="0" smtClean="0"/>
              <a:t>Мониторинг </a:t>
            </a:r>
            <a:r>
              <a:rPr lang="ru-RU" sz="1300" dirty="0"/>
              <a:t>экономики образования </a:t>
            </a:r>
            <a:r>
              <a:rPr lang="ru-RU" sz="1300" dirty="0" smtClean="0"/>
              <a:t>(</a:t>
            </a:r>
            <a:r>
              <a:rPr lang="ru-RU" sz="1300" b="1" dirty="0" smtClean="0"/>
              <a:t>МЭО</a:t>
            </a:r>
            <a:r>
              <a:rPr lang="ru-RU" sz="1300" dirty="0" smtClean="0"/>
              <a:t>) НИУ ВШЭ. </a:t>
            </a:r>
            <a:r>
              <a:rPr lang="ru-RU" sz="1300" dirty="0"/>
              <a:t>В 2014 году в исследовании приняло участие 1292 руководителей общеобразовательных организаций учреждений из 64 регионов </a:t>
            </a:r>
            <a:r>
              <a:rPr lang="ru-RU" sz="1300" dirty="0" smtClean="0"/>
              <a:t>РФ. 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1300" dirty="0" smtClean="0"/>
              <a:t>Пилотная </a:t>
            </a:r>
            <a:r>
              <a:rPr lang="ru-RU" sz="1300" dirty="0"/>
              <a:t>апробация инструментария </a:t>
            </a:r>
            <a:r>
              <a:rPr lang="ru-RU" sz="1300" dirty="0" smtClean="0"/>
              <a:t>Международного </a:t>
            </a:r>
            <a:r>
              <a:rPr lang="ru-RU" sz="1300" dirty="0"/>
              <a:t>сопоставительного исследования «</a:t>
            </a:r>
            <a:r>
              <a:rPr lang="ru-RU" sz="1300" b="1" dirty="0"/>
              <a:t>SABER-учителя</a:t>
            </a:r>
            <a:r>
              <a:rPr lang="ru-RU" sz="1300" dirty="0"/>
              <a:t>» в трех городах России: Томск, Иваново, Санкт-Петербург </a:t>
            </a:r>
            <a:r>
              <a:rPr lang="ru-RU" sz="1300" dirty="0" smtClean="0"/>
              <a:t>.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1300" dirty="0" smtClean="0"/>
              <a:t>Сравнительное </a:t>
            </a:r>
            <a:r>
              <a:rPr lang="ru-RU" sz="1300" dirty="0"/>
              <a:t>исследование ОЭСР «</a:t>
            </a:r>
            <a:r>
              <a:rPr lang="ru-RU" sz="1300" dirty="0" err="1"/>
              <a:t>Teaching</a:t>
            </a:r>
            <a:r>
              <a:rPr lang="ru-RU" sz="1300" dirty="0"/>
              <a:t> </a:t>
            </a:r>
            <a:r>
              <a:rPr lang="ru-RU" sz="1300" dirty="0" err="1"/>
              <a:t>and</a:t>
            </a:r>
            <a:r>
              <a:rPr lang="ru-RU" sz="1300" dirty="0"/>
              <a:t> </a:t>
            </a:r>
            <a:r>
              <a:rPr lang="ru-RU" sz="1300" dirty="0" err="1"/>
              <a:t>learning</a:t>
            </a:r>
            <a:r>
              <a:rPr lang="ru-RU" sz="1300" dirty="0"/>
              <a:t> </a:t>
            </a:r>
            <a:r>
              <a:rPr lang="ru-RU" sz="1300" dirty="0" err="1"/>
              <a:t>international</a:t>
            </a:r>
            <a:r>
              <a:rPr lang="ru-RU" sz="1300" dirty="0"/>
              <a:t> </a:t>
            </a:r>
            <a:r>
              <a:rPr lang="ru-RU" sz="1300" dirty="0" err="1"/>
              <a:t>survey</a:t>
            </a:r>
            <a:r>
              <a:rPr lang="ru-RU" sz="1300" dirty="0" smtClean="0"/>
              <a:t>» (</a:t>
            </a:r>
            <a:r>
              <a:rPr lang="en-US" sz="1300" b="1" dirty="0" smtClean="0"/>
              <a:t>TALIS</a:t>
            </a:r>
            <a:r>
              <a:rPr lang="ru-RU" sz="1300" b="1" dirty="0" smtClean="0"/>
              <a:t>-2013</a:t>
            </a:r>
            <a:r>
              <a:rPr lang="ru-RU" sz="1300" dirty="0" smtClean="0"/>
              <a:t>), проведено Институтом </a:t>
            </a:r>
            <a:r>
              <a:rPr lang="ru-RU" sz="1300" dirty="0"/>
              <a:t>образования НИУ ВШЭ совместно с Международной ассоциацией по оценке образовательных достижений (IEA) в </a:t>
            </a:r>
            <a:r>
              <a:rPr lang="ru-RU" sz="1300" dirty="0" smtClean="0"/>
              <a:t>России. Опроса </a:t>
            </a:r>
            <a:r>
              <a:rPr lang="ru-RU" sz="1300" dirty="0"/>
              <a:t>4000 учителей 5-9 классов, а также директоров 200 российских </a:t>
            </a:r>
            <a:r>
              <a:rPr lang="ru-RU" sz="1300" dirty="0" smtClean="0"/>
              <a:t>школ в  </a:t>
            </a:r>
            <a:r>
              <a:rPr lang="ru-RU" sz="1300" dirty="0"/>
              <a:t>14 </a:t>
            </a:r>
            <a:r>
              <a:rPr lang="ru-RU" sz="1300" dirty="0" smtClean="0"/>
              <a:t>регионах РФ.</a:t>
            </a:r>
            <a:endParaRPr lang="ru-RU" sz="13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873625" y="1382713"/>
            <a:ext cx="4041775" cy="639762"/>
          </a:xfrm>
        </p:spPr>
        <p:txBody>
          <a:bodyPr>
            <a:noAutofit/>
          </a:bodyPr>
          <a:lstStyle/>
          <a:p>
            <a:r>
              <a:rPr lang="ru-RU" sz="1800" dirty="0"/>
              <a:t>Проводили </a:t>
            </a:r>
            <a:r>
              <a:rPr lang="ru-RU" sz="1800" dirty="0" smtClean="0"/>
              <a:t>сотрудники </a:t>
            </a:r>
            <a:r>
              <a:rPr lang="ru-RU" sz="1800" dirty="0"/>
              <a:t>Центра развития лидерства в </a:t>
            </a:r>
            <a:r>
              <a:rPr lang="ru-RU" sz="1800" dirty="0" smtClean="0"/>
              <a:t>образовании</a:t>
            </a:r>
            <a:endParaRPr lang="ru-RU" sz="180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70375" cy="4363244"/>
          </a:xfrm>
        </p:spPr>
        <p:txBody>
          <a:bodyPr>
            <a:normAutofit fontScale="85000"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1700" dirty="0" smtClean="0"/>
              <a:t>Проект </a:t>
            </a:r>
            <a:r>
              <a:rPr lang="ru-RU" sz="1700" dirty="0"/>
              <a:t>«</a:t>
            </a:r>
            <a:r>
              <a:rPr lang="ru-RU" sz="1700" b="1" dirty="0"/>
              <a:t>Руководящие кадры (лидеры) российских школ: </a:t>
            </a:r>
            <a:r>
              <a:rPr lang="ru-RU" sz="1700" dirty="0"/>
              <a:t>кто и как управляет обновлением образовательного процесса (российская часть международного сравнительного </a:t>
            </a:r>
            <a:r>
              <a:rPr lang="ru-RU" sz="1700" dirty="0" smtClean="0"/>
              <a:t>исследования 7</a:t>
            </a:r>
            <a:r>
              <a:rPr lang="en-US" sz="1700" dirty="0" smtClean="0"/>
              <a:t> System Leadership Study</a:t>
            </a:r>
            <a:r>
              <a:rPr lang="ru-RU" sz="1700" dirty="0" smtClean="0"/>
              <a:t>)», 2014 г. Опрос 1299 директоров в 8-ми регионах РФ.</a:t>
            </a:r>
          </a:p>
          <a:p>
            <a:pPr marL="457200" indent="-457200" algn="just">
              <a:buFont typeface="+mj-lt"/>
              <a:buAutoNum type="arabicPeriod"/>
            </a:pPr>
            <a:endParaRPr lang="ru-RU" sz="17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sz="1700" dirty="0" smtClean="0"/>
              <a:t>«</a:t>
            </a:r>
            <a:r>
              <a:rPr lang="ru-RU" sz="1700" b="1" dirty="0"/>
              <a:t>Исследование эффективных моделей государственно-общественного управления </a:t>
            </a:r>
            <a:r>
              <a:rPr lang="ru-RU" sz="1700" dirty="0"/>
              <a:t>образованием, связанных с личностными и профессиональными характеристиками руководителей общеобразовательных организаций, с целью разработки и распространения рекомендаций по повышению профессионального уровня управленческих кадров на всей территории </a:t>
            </a:r>
            <a:r>
              <a:rPr lang="ru-RU" sz="1700" dirty="0" smtClean="0"/>
              <a:t>РФ» (в рамках ФЦПРО 2014 – 2015 гг.). </a:t>
            </a:r>
            <a:r>
              <a:rPr lang="ru-RU" sz="1700" dirty="0"/>
              <a:t>Опрос 4477 </a:t>
            </a:r>
            <a:r>
              <a:rPr lang="ru-RU" sz="1700" dirty="0" smtClean="0"/>
              <a:t>директоров, 1299 работников органов управления образованием., 10 фокус-групп, 26 интервью.</a:t>
            </a:r>
            <a:endParaRPr lang="ru-RU" sz="1700" dirty="0"/>
          </a:p>
          <a:p>
            <a:endParaRPr lang="ru-RU" dirty="0"/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19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62144" y="6437014"/>
            <a:ext cx="8419723" cy="420986"/>
          </a:xfrm>
          <a:prstGeom prst="rect">
            <a:avLst/>
          </a:prstGeom>
        </p:spPr>
        <p:txBody>
          <a:bodyPr anchor="ctr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800" dirty="0" smtClean="0">
                <a:solidFill>
                  <a:schemeClr val="bg1"/>
                </a:solidFill>
                <a:latin typeface="Myriad Pro"/>
                <a:ea typeface="ＭＳ Ｐゴシック"/>
                <a:cs typeface="ＭＳ Ｐゴシック"/>
              </a:rPr>
              <a:t>Институт образования НИУ ВШЭ, Россия, Москва, Потаповский пер., д. </a:t>
            </a:r>
            <a:r>
              <a:rPr lang="en-US" sz="800" dirty="0" smtClean="0">
                <a:solidFill>
                  <a:schemeClr val="bg1"/>
                </a:solidFill>
                <a:latin typeface="Myriad Pro"/>
                <a:ea typeface="ＭＳ Ｐゴシック"/>
                <a:cs typeface="ＭＳ Ｐゴシック"/>
              </a:rPr>
              <a:t>16 </a:t>
            </a:r>
            <a:r>
              <a:rPr lang="ru-RU" sz="800" dirty="0" smtClean="0">
                <a:solidFill>
                  <a:schemeClr val="bg1"/>
                </a:solidFill>
                <a:latin typeface="Myriad Pro"/>
                <a:ea typeface="ＭＳ Ｐゴシック"/>
                <a:cs typeface="ＭＳ Ｐゴシック"/>
              </a:rPr>
              <a:t>стр. 10</a:t>
            </a:r>
          </a:p>
          <a:p>
            <a:pPr marL="0" indent="0" algn="ctr">
              <a:buNone/>
            </a:pPr>
            <a:r>
              <a:rPr lang="ru-RU" sz="800" dirty="0" smtClean="0">
                <a:solidFill>
                  <a:schemeClr val="bg1"/>
                </a:solidFill>
                <a:latin typeface="Myriad Pro"/>
                <a:ea typeface="ＭＳ Ｐゴシック"/>
                <a:cs typeface="ＭＳ Ｐゴシック"/>
              </a:rPr>
              <a:t>Тел.: (495) 623-52-49, </a:t>
            </a:r>
            <a:r>
              <a:rPr lang="en-US" sz="800" dirty="0" smtClean="0">
                <a:solidFill>
                  <a:schemeClr val="bg1"/>
                </a:solidFill>
                <a:latin typeface="Myriad Pro"/>
                <a:ea typeface="ＭＳ Ｐゴシック"/>
                <a:cs typeface="ＭＳ Ｐゴシック"/>
              </a:rPr>
              <a:t>http://ioe.hse.ru</a:t>
            </a:r>
            <a:endParaRPr lang="ru-RU" sz="800" dirty="0" smtClean="0">
              <a:solidFill>
                <a:schemeClr val="bg1"/>
              </a:solidFill>
              <a:latin typeface="Myriad Pro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5591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дежда\Pictures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97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Статистический портрет современного директора российской школы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628800"/>
            <a:ext cx="8421086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</a:rPr>
              <a:t>Работает </a:t>
            </a:r>
            <a:r>
              <a:rPr lang="ru-RU" sz="2400" dirty="0">
                <a:solidFill>
                  <a:prstClr val="black"/>
                </a:solidFill>
              </a:rPr>
              <a:t>в государственной школе в сельской </a:t>
            </a:r>
            <a:r>
              <a:rPr lang="ru-RU" sz="2400" dirty="0" smtClean="0">
                <a:solidFill>
                  <a:prstClr val="black"/>
                </a:solidFill>
              </a:rPr>
              <a:t>местности;</a:t>
            </a:r>
            <a:endParaRPr lang="ru-RU" sz="24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Женщина;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Имеет полную занятость, при этом совмещает основную работу руководителя общеобразовательным учреждением с другой деятельностью в школе, в частности, преподавательской;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Квалификационная категория – первая;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Образование – высшее педагогическое;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</a:rPr>
              <a:t>Педагогический стаж более </a:t>
            </a:r>
            <a:r>
              <a:rPr lang="ru-RU" sz="2400" dirty="0">
                <a:solidFill>
                  <a:prstClr val="black"/>
                </a:solidFill>
              </a:rPr>
              <a:t>20 лет;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Находится в возрасте от 35 до 55 лет (реально – от 40, учитывая стаж в 20 лет).</a:t>
            </a:r>
          </a:p>
        </p:txBody>
      </p:sp>
    </p:spTree>
    <p:extLst>
      <p:ext uri="{BB962C8B-B14F-4D97-AF65-F5344CB8AC3E}">
        <p14:creationId xmlns:p14="http://schemas.microsoft.com/office/powerpoint/2010/main" val="402820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дежда\Pictures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97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Статистический портрет современного директора российской школы </a:t>
            </a: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093185678"/>
              </p:ext>
            </p:extLst>
          </p:nvPr>
        </p:nvGraphicFramePr>
        <p:xfrm>
          <a:off x="4714126" y="1604935"/>
          <a:ext cx="4176464" cy="3147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880296" y="5139050"/>
            <a:ext cx="4032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Доля директоров, имеющих педагогическую нагрузку, стремительно сокращается в мегаполисах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880194961"/>
              </p:ext>
            </p:extLst>
          </p:nvPr>
        </p:nvGraphicFramePr>
        <p:xfrm>
          <a:off x="173607" y="1514625"/>
          <a:ext cx="4384537" cy="3748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99155" y="5262939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Подавляющее большинство директоров государственных школ (а именно 94,3%) находятся в возрасте старше 35 лет. Причем в городской местности эта цифра еще выше – 96,7%. </a:t>
            </a:r>
          </a:p>
        </p:txBody>
      </p:sp>
    </p:spTree>
    <p:extLst>
      <p:ext uri="{BB962C8B-B14F-4D97-AF65-F5344CB8AC3E}">
        <p14:creationId xmlns:p14="http://schemas.microsoft.com/office/powerpoint/2010/main" val="410375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689" y="13828"/>
            <a:ext cx="7563555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Исследование стилей  </a:t>
            </a:r>
            <a:r>
              <a:rPr lang="ru-RU" sz="2800" b="1" dirty="0">
                <a:solidFill>
                  <a:schemeClr val="bg1"/>
                </a:solidFill>
              </a:rPr>
              <a:t>принятия директорами управленческих решений, 2014 г.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Цель исследования:</a:t>
            </a:r>
            <a:r>
              <a:rPr lang="ru-RU" dirty="0" smtClean="0"/>
              <a:t> определить</a:t>
            </a:r>
            <a:r>
              <a:rPr lang="ru-RU" dirty="0"/>
              <a:t>, склонны ли современные российские директора использовать лидерский стиль и модели управления, адекватные целям и задачам изменений </a:t>
            </a:r>
            <a:r>
              <a:rPr lang="ru-RU" dirty="0" smtClean="0"/>
              <a:t>государственной </a:t>
            </a:r>
            <a:r>
              <a:rPr lang="ru-RU" dirty="0"/>
              <a:t>политики в образовании.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Выборка:</a:t>
            </a:r>
            <a:r>
              <a:rPr lang="ru-RU" dirty="0" smtClean="0"/>
              <a:t> </a:t>
            </a:r>
            <a:r>
              <a:rPr lang="ru-RU" dirty="0"/>
              <a:t>1299 респондентов в 7-ми регионах </a:t>
            </a:r>
            <a:r>
              <a:rPr lang="ru-RU" dirty="0" smtClean="0"/>
              <a:t>РФ (Самарская </a:t>
            </a:r>
            <a:r>
              <a:rPr lang="ru-RU" dirty="0"/>
              <a:t>область, Новосибирская область, Ярославская область, Ставропольский край, Хабаровский край, Краснодарский край, Пермский край и </a:t>
            </a:r>
            <a:r>
              <a:rPr lang="ru-RU" dirty="0" smtClean="0"/>
              <a:t>Санкт-Петербург).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Методология</a:t>
            </a:r>
            <a:r>
              <a:rPr lang="ru-RU" dirty="0"/>
              <a:t>:</a:t>
            </a:r>
            <a:r>
              <a:rPr lang="ru-RU" dirty="0" smtClean="0"/>
              <a:t> </a:t>
            </a:r>
            <a:r>
              <a:rPr lang="ru-RU" dirty="0"/>
              <a:t>А. </a:t>
            </a:r>
            <a:r>
              <a:rPr lang="ru-RU" dirty="0" err="1"/>
              <a:t>Роу</a:t>
            </a:r>
            <a:r>
              <a:rPr lang="ru-RU" dirty="0"/>
              <a:t> [</a:t>
            </a:r>
            <a:r>
              <a:rPr lang="en-US" dirty="0"/>
              <a:t>Reardon</a:t>
            </a:r>
            <a:r>
              <a:rPr lang="ru-RU" dirty="0"/>
              <a:t>, </a:t>
            </a:r>
            <a:r>
              <a:rPr lang="en-US" dirty="0"/>
              <a:t>Reardon</a:t>
            </a:r>
            <a:r>
              <a:rPr lang="ru-RU" dirty="0"/>
              <a:t> &amp; </a:t>
            </a:r>
            <a:r>
              <a:rPr lang="en-US" dirty="0"/>
              <a:t>Rowe</a:t>
            </a:r>
            <a:r>
              <a:rPr lang="ru-RU" dirty="0"/>
              <a:t>, 1996].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513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4237" y="4842604"/>
            <a:ext cx="81774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Существенных 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различий в распределении 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опрошенных директоров по стилям 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принятия 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управленческих решений нет!</a:t>
            </a:r>
          </a:p>
          <a:p>
            <a:r>
              <a:rPr lang="ru-RU" sz="2000" dirty="0" smtClean="0">
                <a:latin typeface="+mn-lt"/>
              </a:rPr>
              <a:t>Это опровергает представления многих, особенно зарубежных авторов, о том</a:t>
            </a:r>
            <a:r>
              <a:rPr lang="ru-RU" sz="2000" dirty="0" smtClean="0">
                <a:latin typeface="+mn-lt"/>
              </a:rPr>
              <a:t>, что </a:t>
            </a:r>
            <a:r>
              <a:rPr lang="ru-RU" sz="2000" dirty="0" smtClean="0">
                <a:latin typeface="+mn-lt"/>
              </a:rPr>
              <a:t>у российских директоров преобладает директивный стиль управления.</a:t>
            </a:r>
            <a:endParaRPr lang="ru-RU" sz="2000" dirty="0">
              <a:latin typeface="+mn-lt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637586114"/>
              </p:ext>
            </p:extLst>
          </p:nvPr>
        </p:nvGraphicFramePr>
        <p:xfrm>
          <a:off x="1011382" y="1502874"/>
          <a:ext cx="6468918" cy="3096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20800" y="88900"/>
            <a:ext cx="7670800" cy="132873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Распределение </a:t>
            </a:r>
            <a:r>
              <a:rPr lang="ru-RU" sz="2800" b="1" dirty="0" smtClean="0">
                <a:solidFill>
                  <a:schemeClr val="bg1"/>
                </a:solidFill>
              </a:rPr>
              <a:t>директоров </a:t>
            </a:r>
            <a:r>
              <a:rPr lang="ru-RU" sz="2800" b="1" dirty="0">
                <a:solidFill>
                  <a:schemeClr val="bg1"/>
                </a:solidFill>
              </a:rPr>
              <a:t/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по стилям принятия управленческих решений</a:t>
            </a: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9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5554" y="4567919"/>
            <a:ext cx="85328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Только 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12% 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руководителей школ могут 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быть отнесены к трансформационным лидерам.</a:t>
            </a:r>
            <a:r>
              <a:rPr lang="ru-RU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000" dirty="0">
                <a:latin typeface="+mn-lt"/>
              </a:rPr>
              <a:t>И только 11</a:t>
            </a:r>
            <a:r>
              <a:rPr lang="ru-RU" sz="2000" dirty="0" smtClean="0">
                <a:latin typeface="+mn-lt"/>
              </a:rPr>
              <a:t>% </a:t>
            </a:r>
            <a:r>
              <a:rPr lang="ru-RU" sz="2000" dirty="0">
                <a:latin typeface="+mn-lt"/>
              </a:rPr>
              <a:t>– транзакционные </a:t>
            </a:r>
            <a:r>
              <a:rPr lang="ru-RU" sz="2000" dirty="0" smtClean="0">
                <a:latin typeface="+mn-lt"/>
              </a:rPr>
              <a:t>лидеры</a:t>
            </a:r>
            <a:r>
              <a:rPr lang="en-US" sz="2000" dirty="0" smtClean="0"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– руководители с </a:t>
            </a:r>
            <a:r>
              <a:rPr lang="ru-RU" sz="2000" dirty="0">
                <a:latin typeface="+mn-lt"/>
              </a:rPr>
              <a:t>предрасположенностью к эффективной реализации изменений </a:t>
            </a:r>
            <a:r>
              <a:rPr lang="ru-RU" sz="2000" dirty="0" smtClean="0">
                <a:latin typeface="+mn-lt"/>
              </a:rPr>
              <a:t>и смещению стиля </a:t>
            </a:r>
            <a:r>
              <a:rPr lang="ru-RU" sz="2000" dirty="0">
                <a:latin typeface="+mn-lt"/>
              </a:rPr>
              <a:t>лидерства в сторону </a:t>
            </a:r>
            <a:r>
              <a:rPr lang="ru-RU" sz="2000" dirty="0" smtClean="0">
                <a:latin typeface="+mn-lt"/>
              </a:rPr>
              <a:t>трансформационного. 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Таков реформаторский потенциал нынешнего корпуса директоров.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71600" y="179169"/>
            <a:ext cx="74803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</a:rPr>
              <a:t>Доля директоров общеобразовательных учреждений, использующих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концептуальный и аналитический стили принятия решений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157029240"/>
              </p:ext>
            </p:extLst>
          </p:nvPr>
        </p:nvGraphicFramePr>
        <p:xfrm>
          <a:off x="5006566" y="1405075"/>
          <a:ext cx="3716448" cy="3003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514920"/>
              </p:ext>
            </p:extLst>
          </p:nvPr>
        </p:nvGraphicFramePr>
        <p:xfrm>
          <a:off x="255588" y="1427234"/>
          <a:ext cx="4626322" cy="2717055"/>
        </p:xfrm>
        <a:graphic>
          <a:graphicData uri="http://schemas.openxmlformats.org/drawingml/2006/table">
            <a:tbl>
              <a:tblPr firstRow="1" firstCol="1" bandRow="1"/>
              <a:tblGrid>
                <a:gridCol w="1119220"/>
                <a:gridCol w="1838292"/>
                <a:gridCol w="1668810"/>
              </a:tblGrid>
              <a:tr h="707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Концептуальный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Аналитический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60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6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сего директоров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1299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1299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6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 них данного стиля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155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139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12%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11%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82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5092000" y="1354955"/>
            <a:ext cx="3652754" cy="50601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Если Вы собираетесь успешно реализовать нововведения, то опираться Вам для этого надлежит на директоров в возрасте от 35 лет с серьезным управленческим стажем, возглавляющих крупные гимназии и лицеи.</a:t>
            </a:r>
          </a:p>
          <a:p>
            <a:pPr marL="0" indent="0">
              <a:buFont typeface="Arial" pitchFamily="34" charset="0"/>
              <a:buNone/>
            </a:pPr>
            <a:endParaRPr lang="ru-RU" sz="1800" dirty="0" smtClean="0"/>
          </a:p>
          <a:p>
            <a:pPr marL="0" indent="0" algn="just">
              <a:buFont typeface="Arial" pitchFamily="34" charset="0"/>
              <a:buNone/>
            </a:pPr>
            <a:r>
              <a:rPr lang="ru-RU" sz="1800" dirty="0" smtClean="0"/>
              <a:t>Именно в таком сообществе окажется наибольшее количество агентов  реформ (руководителей использующих концептуальный стиль принятия управленческих решений в качестве доминирующего), чем в любой другой группе руководителей школ.</a:t>
            </a:r>
            <a:endParaRPr lang="ru-RU" sz="18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6713" y="1461209"/>
            <a:ext cx="2616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Давно</a:t>
            </a:r>
            <a:r>
              <a:rPr lang="ru-RU" i="1" dirty="0">
                <a:solidFill>
                  <a:schemeClr val="bg1"/>
                </a:solidFill>
              </a:rPr>
              <a:t> здесь </a:t>
            </a:r>
            <a:r>
              <a:rPr lang="ru-RU" b="1" i="1" dirty="0">
                <a:solidFill>
                  <a:schemeClr val="bg1"/>
                </a:solidFill>
              </a:rPr>
              <a:t>сидим</a:t>
            </a:r>
            <a:r>
              <a:rPr lang="ru-RU" i="1" dirty="0">
                <a:solidFill>
                  <a:schemeClr val="bg1"/>
                </a:solidFill>
              </a:rPr>
              <a:t>...</a:t>
            </a:r>
            <a:r>
              <a:rPr lang="ru-RU" dirty="0"/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66" y="1354955"/>
            <a:ext cx="4798566" cy="2594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75" y="3981233"/>
            <a:ext cx="4600725" cy="243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1400" y="274638"/>
            <a:ext cx="7703354" cy="80486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Наиболее </a:t>
            </a:r>
            <a:r>
              <a:rPr lang="ru-RU" sz="3200" dirty="0">
                <a:solidFill>
                  <a:schemeClr val="bg1"/>
                </a:solidFill>
              </a:rPr>
              <a:t>интересный вывод или совет руководителям УО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6359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10539</TotalTime>
  <Words>1915</Words>
  <Application>Microsoft Office PowerPoint</Application>
  <PresentationFormat>Экран (4:3)</PresentationFormat>
  <Paragraphs>233</Paragraphs>
  <Slides>30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Office Theme</vt:lpstr>
      <vt:lpstr>Тема Office</vt:lpstr>
      <vt:lpstr>2_Тема Office</vt:lpstr>
      <vt:lpstr>3_Тема Office</vt:lpstr>
      <vt:lpstr>4_Тема Office</vt:lpstr>
      <vt:lpstr>5_Тема Office</vt:lpstr>
      <vt:lpstr>1_Тема Office</vt:lpstr>
      <vt:lpstr>  Директор российской школы:  между «вчера» и «завтра»</vt:lpstr>
      <vt:lpstr>Презентация PowerPoint</vt:lpstr>
      <vt:lpstr>Презентация PowerPoint</vt:lpstr>
      <vt:lpstr>Статистический портрет современного директора российской школы </vt:lpstr>
      <vt:lpstr>Статистический портрет современного директора российской школы </vt:lpstr>
      <vt:lpstr>Исследование стилей  принятия директорами управленческих решений, 2014 г. </vt:lpstr>
      <vt:lpstr>Распределение директоров  по стилям принятия управленческих решений </vt:lpstr>
      <vt:lpstr>Презентация PowerPoint</vt:lpstr>
      <vt:lpstr> Наиболее интересный вывод или совет руководителям УО </vt:lpstr>
      <vt:lpstr>Исследование управленческих моделей директоров, 2014 г.</vt:lpstr>
      <vt:lpstr>Результаты анкетирования директоров</vt:lpstr>
      <vt:lpstr>Цитаты из  фокус-групп директоров:</vt:lpstr>
      <vt:lpstr>Результаты анкетирования работников ОУО:</vt:lpstr>
      <vt:lpstr>Исследование 2015 г.  (7 System Leadership study)</vt:lpstr>
      <vt:lpstr>Презентация PowerPoint</vt:lpstr>
      <vt:lpstr>Международные тренды:</vt:lpstr>
      <vt:lpstr>Результаты исследования (практики работы) </vt:lpstr>
      <vt:lpstr>Результаты исследования  (интервью)</vt:lpstr>
      <vt:lpstr>Выводы:</vt:lpstr>
      <vt:lpstr>МЭО: управленческие практики директоров разных школ</vt:lpstr>
      <vt:lpstr>МЭО: практики управления</vt:lpstr>
      <vt:lpstr>TALIS - Международное исследование преподавания и обучения </vt:lpstr>
      <vt:lpstr>Распределение времени работы директора школы по разным направлениям управления, % </vt:lpstr>
      <vt:lpstr>TALIS Международное исследование преподавания и обучения (результаты)  </vt:lpstr>
      <vt:lpstr>SABER Teachers Russia</vt:lpstr>
      <vt:lpstr>Профили стратегии работы с учителями в регионах РФ</vt:lpstr>
      <vt:lpstr>Социальный капитал  образовательных организаций</vt:lpstr>
      <vt:lpstr>Социальный капитал  образовательных организаций</vt:lpstr>
      <vt:lpstr>Педагогические лидеры школ – чаще заместители директоров</vt:lpstr>
      <vt:lpstr>Презентация PowerPoint</vt:lpstr>
    </vt:vector>
  </TitlesOfParts>
  <Company>hse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Надежда</cp:lastModifiedBy>
  <cp:revision>290</cp:revision>
  <dcterms:created xsi:type="dcterms:W3CDTF">2010-09-30T06:45:29Z</dcterms:created>
  <dcterms:modified xsi:type="dcterms:W3CDTF">2015-10-13T18:47:43Z</dcterms:modified>
</cp:coreProperties>
</file>