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1" r:id="rId3"/>
    <p:sldId id="282" r:id="rId4"/>
    <p:sldId id="289" r:id="rId5"/>
    <p:sldId id="283" r:id="rId6"/>
    <p:sldId id="284" r:id="rId7"/>
    <p:sldId id="285" r:id="rId8"/>
    <p:sldId id="286" r:id="rId9"/>
    <p:sldId id="287" r:id="rId10"/>
    <p:sldId id="288" r:id="rId11"/>
    <p:sldId id="257" r:id="rId12"/>
    <p:sldId id="258" r:id="rId13"/>
    <p:sldId id="262" r:id="rId14"/>
    <p:sldId id="261" r:id="rId15"/>
    <p:sldId id="260" r:id="rId16"/>
    <p:sldId id="268" r:id="rId17"/>
    <p:sldId id="263" r:id="rId18"/>
    <p:sldId id="267" r:id="rId19"/>
    <p:sldId id="264" r:id="rId20"/>
    <p:sldId id="265" r:id="rId21"/>
    <p:sldId id="266" r:id="rId22"/>
    <p:sldId id="269" r:id="rId23"/>
    <p:sldId id="276" r:id="rId24"/>
    <p:sldId id="272" r:id="rId25"/>
    <p:sldId id="273" r:id="rId26"/>
    <p:sldId id="274" r:id="rId27"/>
    <p:sldId id="275" r:id="rId28"/>
    <p:sldId id="277" r:id="rId29"/>
    <p:sldId id="278" r:id="rId30"/>
    <p:sldId id="270" r:id="rId31"/>
    <p:sldId id="280" r:id="rId32"/>
    <p:sldId id="271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53" autoAdjust="0"/>
  </p:normalViewPr>
  <p:slideViewPr>
    <p:cSldViewPr>
      <p:cViewPr varScale="1">
        <p:scale>
          <a:sx n="52" d="100"/>
          <a:sy n="52" d="100"/>
        </p:scale>
        <p:origin x="-116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184526F-D013-4FAE-BECB-1D678087096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DE740B-8F08-4F5F-BD3F-CD685C204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983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D7D761-D2FE-4BB5-9661-0692108A43D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A540C2-A290-41AA-9180-17CB37AE608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5E9EB61-FAF2-482C-8B9C-04BABAFF186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F0A3A5-0C79-4A70-BCF6-F493200439D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75BA10-E7FB-420B-97F8-C5F554665D7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912AAE-3A53-4AF6-8280-629E06FE1D0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b="0" dirty="0" smtClean="0"/>
          </a:p>
        </p:txBody>
      </p:sp>
      <p:sp>
        <p:nvSpPr>
          <p:cNvPr id="993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7AF3ED-27CA-487C-94F4-CE28445151F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03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861F8-A4A9-4675-8BEF-34628C84543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13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7DC272-B8F1-4663-8835-1EB3B88EBEE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7006DC-002F-4C35-9331-914A0AA8551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34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EC9BBB-B52D-4749-9829-5578F172C16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44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FFE683-5B31-4DF6-8D1C-DEB99CE225F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F00AB1-A213-4A79-89E3-ED17648710F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52959B-2314-4E23-8E33-78D7242F8CC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C2AFD-6870-44F5-AF86-4ED8FD070D5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8DA5A-DDDB-4608-B67C-D45193B6A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EDB9-3766-4EA1-A94D-0529A36BFCB8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C5223-C825-40D6-BD06-7374144AF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5C6B5-ED45-4395-90A3-9441E0A4A77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06670-4C73-4625-923A-42481664D7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83688-4D37-4E61-BB62-9A9DAD26F7B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1269D-47A8-4D3F-BD86-809E9E78E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060D4-AB27-433A-9F2C-F26A02213ADF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127ED-5577-4A28-B46A-D79503E27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A146A-2BE8-4247-BB2E-8B3C25533A5D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BB745-2809-49FF-8399-F2D322AED7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2604D-F933-4CE6-8BB9-9F1CC3E3A705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2FC78-E415-4CEE-9C4C-48F5CF588A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CDB3C-5DAA-44E6-92F7-66BBE0BCBFE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2979B-0F71-4318-8518-715F5E224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C3906-8E53-437E-BD70-52161AE1B1B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15BD-7013-4D02-BBE9-DD63181E42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17A80-590F-420D-A8CC-0BAFE4755227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DD0EA-E45B-4842-8A52-BCB32CC32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E6317-D976-4CC9-8E83-A99E6E463891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EA84D-E0B0-424E-83FE-A2A8F29FD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8F0FCA-AFD2-4A16-A27C-37C8CA87ED44}" type="datetimeFigureOut">
              <a:rPr lang="ru-RU"/>
              <a:pPr>
                <a:defRPr/>
              </a:pPr>
              <a:t>11.11.2015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32AF7D-1665-43F3-88FB-503AD357FD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Полисемия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Семантика 1 курс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Акциональный</a:t>
            </a:r>
            <a:r>
              <a:rPr lang="ru-RU" dirty="0" smtClean="0"/>
              <a:t> класс предиката как характеристика контекста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ru-RU" dirty="0" smtClean="0"/>
              <a:t>Неверно, что глагол всегда относится к одному и тому же </a:t>
            </a:r>
            <a:r>
              <a:rPr lang="ru-RU" dirty="0" err="1" smtClean="0"/>
              <a:t>акциональному</a:t>
            </a:r>
            <a:r>
              <a:rPr lang="ru-RU" dirty="0" smtClean="0"/>
              <a:t> типу</a:t>
            </a:r>
          </a:p>
          <a:p>
            <a:r>
              <a:rPr lang="ru-RU" dirty="0" smtClean="0"/>
              <a:t>Один глагол в разных контекстах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ru-RU" dirty="0" smtClean="0">
                <a:sym typeface="Wingdings" pitchFamily="2" charset="2"/>
              </a:rPr>
              <a:t>разные </a:t>
            </a:r>
            <a:r>
              <a:rPr lang="ru-RU" dirty="0" err="1" smtClean="0">
                <a:sym typeface="Wingdings" pitchFamily="2" charset="2"/>
              </a:rPr>
              <a:t>акциональные</a:t>
            </a:r>
            <a:r>
              <a:rPr lang="ru-RU" dirty="0" smtClean="0">
                <a:sym typeface="Wingdings" pitchFamily="2" charset="2"/>
              </a:rPr>
              <a:t> классы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ym typeface="Wingdings" pitchFamily="2" charset="2"/>
              </a:rPr>
              <a:t>+/</a:t>
            </a:r>
            <a:r>
              <a:rPr lang="de-DE" dirty="0" smtClean="0">
                <a:sym typeface="Wingdings" pitchFamily="2" charset="2"/>
              </a:rPr>
              <a:t>-</a:t>
            </a:r>
            <a:r>
              <a:rPr lang="ru-RU" dirty="0" smtClean="0">
                <a:sym typeface="Wingdings" pitchFamily="2" charset="2"/>
              </a:rPr>
              <a:t> объект</a:t>
            </a:r>
          </a:p>
          <a:p>
            <a:pPr>
              <a:buNone/>
            </a:pPr>
            <a:r>
              <a:rPr lang="ru-RU" i="1" dirty="0" smtClean="0">
                <a:sym typeface="Wingdings" pitchFamily="2" charset="2"/>
              </a:rPr>
              <a:t>	</a:t>
            </a:r>
            <a:r>
              <a:rPr lang="ru-RU" sz="2600" i="1" dirty="0" smtClean="0">
                <a:sym typeface="Wingdings" pitchFamily="2" charset="2"/>
              </a:rPr>
              <a:t>Вася читает </a:t>
            </a:r>
            <a:r>
              <a:rPr lang="en-US" sz="2600" i="1" dirty="0" smtClean="0">
                <a:sym typeface="Wingdings" pitchFamily="2" charset="2"/>
              </a:rPr>
              <a:t>VS. </a:t>
            </a:r>
            <a:r>
              <a:rPr lang="ru-RU" sz="2600" i="1" dirty="0" smtClean="0">
                <a:sym typeface="Wingdings" pitchFamily="2" charset="2"/>
              </a:rPr>
              <a:t>Вася читает книгу</a:t>
            </a:r>
          </a:p>
          <a:p>
            <a:pPr>
              <a:buFont typeface="Wingdings" pitchFamily="2" charset="2"/>
              <a:buChar char="Ø"/>
            </a:pPr>
            <a:r>
              <a:rPr lang="ru-RU" i="1" dirty="0" smtClean="0">
                <a:sym typeface="Wingdings" pitchFamily="2" charset="2"/>
              </a:rPr>
              <a:t>разные субъекты </a:t>
            </a:r>
          </a:p>
          <a:p>
            <a:pPr>
              <a:buNone/>
            </a:pPr>
            <a:r>
              <a:rPr lang="en-US" sz="2600" i="1" dirty="0" smtClean="0">
                <a:sym typeface="Wingdings" pitchFamily="2" charset="2"/>
              </a:rPr>
              <a:t>	</a:t>
            </a:r>
            <a:r>
              <a:rPr lang="ru-RU" sz="2600" i="1" dirty="0" smtClean="0">
                <a:sym typeface="Wingdings" pitchFamily="2" charset="2"/>
              </a:rPr>
              <a:t>Вася выходит на улицу </a:t>
            </a:r>
            <a:r>
              <a:rPr lang="en-US" sz="2600" i="1" dirty="0" smtClean="0">
                <a:sym typeface="Wingdings" pitchFamily="2" charset="2"/>
              </a:rPr>
              <a:t>VS. </a:t>
            </a:r>
            <a:r>
              <a:rPr lang="ru-RU" sz="2600" i="1" dirty="0" smtClean="0">
                <a:sym typeface="Wingdings" pitchFamily="2" charset="2"/>
              </a:rPr>
              <a:t>Окна выходят в сад</a:t>
            </a:r>
            <a:endParaRPr lang="en-US" sz="2600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600" dirty="0" smtClean="0">
                <a:sym typeface="Wingdings" pitchFamily="2" charset="2"/>
              </a:rPr>
              <a:t> </a:t>
            </a:r>
            <a:r>
              <a:rPr lang="ru-RU" sz="2600" dirty="0" smtClean="0">
                <a:sym typeface="Wingdings" pitchFamily="2" charset="2"/>
              </a:rPr>
              <a:t>Существенный сдвиг типа ситуации: </a:t>
            </a:r>
            <a:r>
              <a:rPr lang="ru-RU" sz="2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разные значения</a:t>
            </a:r>
            <a:r>
              <a:rPr lang="ru-RU" sz="2600" dirty="0" smtClean="0">
                <a:sym typeface="Wingdings" pitchFamily="2" charset="2"/>
              </a:rPr>
              <a:t>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Многозначность как универсалия</a:t>
            </a:r>
            <a:br>
              <a:rPr lang="ru-RU" sz="3600" b="1" dirty="0" smtClean="0"/>
            </a:br>
            <a:r>
              <a:rPr lang="ru-RU" sz="3600" b="1" dirty="0" smtClean="0"/>
              <a:t>естественного языка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0403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Язык математики: операции над математическими объектами (выделение из множества, сравнение, установление тождества и др.)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Определение прямоугольного треугольника; теоремы о прямоугольном треугольнике 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Можно ли допустить, чтобы у сочетания </a:t>
            </a:r>
            <a:r>
              <a:rPr lang="ru-RU" i="1" dirty="0" smtClean="0"/>
              <a:t>прямоугольный треугольник </a:t>
            </a:r>
            <a:r>
              <a:rPr lang="ru-RU" dirty="0" smtClean="0"/>
              <a:t>было несколько значений? Например, </a:t>
            </a:r>
            <a:r>
              <a:rPr lang="en-US" dirty="0" smtClean="0"/>
              <a:t>‘</a:t>
            </a:r>
            <a:r>
              <a:rPr lang="ru-RU" dirty="0" smtClean="0"/>
              <a:t>ромб</a:t>
            </a:r>
            <a:r>
              <a:rPr lang="en-US" dirty="0" smtClean="0"/>
              <a:t>’</a:t>
            </a:r>
            <a:r>
              <a:rPr lang="ru-RU" dirty="0" smtClean="0"/>
              <a:t> или  </a:t>
            </a:r>
            <a:r>
              <a:rPr lang="en-US" dirty="0" smtClean="0"/>
              <a:t>‘</a:t>
            </a:r>
            <a:r>
              <a:rPr lang="ru-RU" dirty="0" smtClean="0"/>
              <a:t>квадратный корень</a:t>
            </a:r>
            <a:r>
              <a:rPr lang="en-US" dirty="0" smtClean="0"/>
              <a:t>’</a:t>
            </a:r>
            <a:r>
              <a:rPr lang="ru-RU" dirty="0" smtClean="0"/>
              <a:t>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Нет, это неудобно.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Многозначность как универсалия</a:t>
            </a:r>
            <a:br>
              <a:rPr lang="ru-RU" b="1" dirty="0" smtClean="0"/>
            </a:br>
            <a:r>
              <a:rPr lang="ru-RU" b="1" dirty="0" smtClean="0"/>
              <a:t>естественного языка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 удивлению математиков, языки устроены так, что у большинства естественно-языковых единиц (не-терминов!) имеется по нескольку значений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Неудобно?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Усилия математиков, логиков и философов по оптимизации естественного языка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Видимо, это важнейший принцип языкового устройства: вместо того, чтобы с ним бороться, правильнее осознать его как принцип или </a:t>
            </a:r>
            <a:r>
              <a:rPr lang="ru-RU" b="1" i="1" dirty="0" smtClean="0"/>
              <a:t>норму </a:t>
            </a:r>
            <a:r>
              <a:rPr lang="ru-RU" dirty="0" smtClean="0"/>
              <a:t>и начать описывать ее устройство.</a:t>
            </a:r>
            <a:endParaRPr lang="ru-RU" b="1" i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Пример естественно-языковой многозначности: </a:t>
            </a:r>
            <a:r>
              <a:rPr lang="ru-RU" i="1" dirty="0" smtClean="0"/>
              <a:t>быстро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Быстро бежит / быстро работает </a:t>
            </a:r>
            <a:r>
              <a:rPr lang="ru-RU" b="1" dirty="0" smtClean="0"/>
              <a:t>(1)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ru-RU" dirty="0" smtClean="0"/>
              <a:t>последовательные фазы ситуации </a:t>
            </a:r>
            <a:r>
              <a:rPr lang="en-US" dirty="0" smtClean="0"/>
              <a:t>P </a:t>
            </a:r>
            <a:r>
              <a:rPr lang="ru-RU" dirty="0" smtClean="0"/>
              <a:t>разделяются малыми промежутками времени</a:t>
            </a:r>
            <a:r>
              <a:rPr lang="en-US" dirty="0" smtClean="0"/>
              <a:t>’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Быстро написал письмо / покрасил дверь </a:t>
            </a:r>
            <a:r>
              <a:rPr lang="ru-RU" b="1" dirty="0" smtClean="0"/>
              <a:t>(2)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ru-RU" dirty="0" smtClean="0"/>
              <a:t>количество времени, занимаемое ситуацией </a:t>
            </a:r>
            <a:r>
              <a:rPr lang="en-US" dirty="0" smtClean="0"/>
              <a:t>P</a:t>
            </a:r>
            <a:r>
              <a:rPr lang="ru-RU" dirty="0" smtClean="0"/>
              <a:t>, мал</a:t>
            </a:r>
            <a:r>
              <a:rPr lang="ru-RU" b="1" dirty="0" smtClean="0"/>
              <a:t>о</a:t>
            </a:r>
            <a:r>
              <a:rPr lang="en-US" dirty="0" smtClean="0"/>
              <a:t>’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Быстро ответил / быстро пришел</a:t>
            </a:r>
            <a:r>
              <a:rPr lang="ru-RU" b="1" i="1" dirty="0" smtClean="0"/>
              <a:t> </a:t>
            </a:r>
            <a:r>
              <a:rPr lang="ru-RU" b="1" dirty="0" smtClean="0"/>
              <a:t>(3)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ru-RU" dirty="0" smtClean="0"/>
              <a:t>количество времени между некоторой временн</a:t>
            </a:r>
            <a:r>
              <a:rPr lang="ru-RU" b="1" dirty="0" smtClean="0"/>
              <a:t>о</a:t>
            </a:r>
            <a:r>
              <a:rPr lang="ru-RU" dirty="0" smtClean="0"/>
              <a:t>й точкой и началом ситуации, мал</a:t>
            </a:r>
            <a:r>
              <a:rPr lang="ru-RU" b="1" dirty="0" smtClean="0"/>
              <a:t>о</a:t>
            </a:r>
            <a:r>
              <a:rPr lang="en-US" dirty="0" smtClean="0"/>
              <a:t>’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NB!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Разные значения: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если (1) интерпретировать как (2), получится, что человек мало работает, а если (3) как (1) – что он тараторил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 различить  разные значения,  например, (1) и (2)?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Медленно, скоро, немедленно, тут же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sz="3200" b="1" smtClean="0"/>
              <a:t>Многозначность как универсалия</a:t>
            </a:r>
            <a:br>
              <a:rPr lang="ru-RU" sz="3200" b="1" smtClean="0"/>
            </a:br>
            <a:r>
              <a:rPr lang="ru-RU" sz="3200" b="1" smtClean="0"/>
              <a:t>естественного языка</a:t>
            </a:r>
            <a:r>
              <a:rPr lang="en-US" sz="3200" smtClean="0"/>
              <a:t/>
            </a:r>
            <a:br>
              <a:rPr lang="en-US" sz="3200" smtClean="0"/>
            </a:b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732462"/>
          </a:xfrm>
        </p:spPr>
        <p:txBody>
          <a:bodyPr/>
          <a:lstStyle/>
          <a:p>
            <a:r>
              <a:rPr lang="ru-RU" sz="2300" b="1" dirty="0" smtClean="0"/>
              <a:t>Три</a:t>
            </a:r>
            <a:r>
              <a:rPr lang="ru-RU" sz="2300" dirty="0" smtClean="0"/>
              <a:t> разных значения, как если бы </a:t>
            </a:r>
            <a:r>
              <a:rPr lang="en-US" sz="2300" dirty="0" smtClean="0"/>
              <a:t>‘</a:t>
            </a:r>
            <a:r>
              <a:rPr lang="ru-RU" sz="2300" dirty="0" smtClean="0"/>
              <a:t>прямоугольный треугольник</a:t>
            </a:r>
            <a:r>
              <a:rPr lang="en-US" sz="2300" dirty="0" smtClean="0"/>
              <a:t>’</a:t>
            </a:r>
            <a:r>
              <a:rPr lang="ru-RU" sz="2300" dirty="0" smtClean="0"/>
              <a:t> = не только </a:t>
            </a:r>
            <a:r>
              <a:rPr lang="en-US" sz="2300" dirty="0" smtClean="0"/>
              <a:t>‘</a:t>
            </a:r>
            <a:r>
              <a:rPr lang="ru-RU" sz="2300" dirty="0" smtClean="0"/>
              <a:t>ромб</a:t>
            </a:r>
            <a:r>
              <a:rPr lang="en-US" sz="2300" dirty="0" smtClean="0"/>
              <a:t>’</a:t>
            </a:r>
            <a:r>
              <a:rPr lang="ru-RU" sz="2300" dirty="0" smtClean="0"/>
              <a:t>, но и </a:t>
            </a:r>
            <a:r>
              <a:rPr lang="en-US" sz="2300" dirty="0" smtClean="0"/>
              <a:t>‘</a:t>
            </a:r>
            <a:r>
              <a:rPr lang="ru-RU" sz="2300" dirty="0" smtClean="0"/>
              <a:t>квадрат</a:t>
            </a:r>
            <a:r>
              <a:rPr lang="en-US" sz="2300" dirty="0" smtClean="0"/>
              <a:t>’</a:t>
            </a:r>
            <a:r>
              <a:rPr lang="ru-RU" sz="2300" dirty="0" smtClean="0"/>
              <a:t>?</a:t>
            </a:r>
          </a:p>
          <a:p>
            <a:r>
              <a:rPr lang="ru-RU" sz="2300" dirty="0" smtClean="0"/>
              <a:t>Между тем,  для языковой единицы три значения – это не так много.</a:t>
            </a:r>
          </a:p>
          <a:p>
            <a:r>
              <a:rPr lang="ru-RU" sz="2300" dirty="0" smtClean="0"/>
              <a:t>Сколько принято выделять значений у  глагола </a:t>
            </a:r>
            <a:r>
              <a:rPr lang="ru-RU" sz="2300" i="1" dirty="0" smtClean="0"/>
              <a:t>идти?</a:t>
            </a:r>
          </a:p>
          <a:p>
            <a:r>
              <a:rPr lang="ru-RU" sz="2300" i="1" dirty="0" smtClean="0"/>
              <a:t>27</a:t>
            </a:r>
          </a:p>
          <a:p>
            <a:r>
              <a:rPr lang="ru-RU" sz="2300" dirty="0" smtClean="0"/>
              <a:t>Имени</a:t>
            </a:r>
            <a:r>
              <a:rPr lang="ru-RU" sz="2300" i="1" dirty="0" smtClean="0"/>
              <a:t> рука?</a:t>
            </a:r>
          </a:p>
          <a:p>
            <a:r>
              <a:rPr lang="ru-RU" sz="2300" i="1" dirty="0" smtClean="0"/>
              <a:t>10</a:t>
            </a:r>
          </a:p>
          <a:p>
            <a:r>
              <a:rPr lang="en-US" sz="2300" i="1" dirty="0" smtClean="0"/>
              <a:t>Hand</a:t>
            </a:r>
            <a:r>
              <a:rPr lang="ru-RU" sz="2300" i="1" dirty="0" smtClean="0"/>
              <a:t>  </a:t>
            </a:r>
          </a:p>
          <a:p>
            <a:r>
              <a:rPr lang="ru-RU" sz="2300" i="1" dirty="0" smtClean="0"/>
              <a:t> </a:t>
            </a:r>
            <a:r>
              <a:rPr lang="en-US" sz="2300" i="1" dirty="0" smtClean="0"/>
              <a:t>17 </a:t>
            </a:r>
            <a:r>
              <a:rPr lang="ru-RU" sz="2300" i="1" dirty="0" smtClean="0"/>
              <a:t>(</a:t>
            </a:r>
            <a:r>
              <a:rPr lang="ru-RU" sz="2300" i="1" dirty="0" err="1" smtClean="0"/>
              <a:t>сущ</a:t>
            </a:r>
            <a:r>
              <a:rPr lang="ru-RU" sz="2300" i="1" dirty="0" smtClean="0"/>
              <a:t>) -- </a:t>
            </a:r>
            <a:r>
              <a:rPr lang="en-US" sz="2300" i="1" dirty="0" smtClean="0"/>
              <a:t>4</a:t>
            </a:r>
            <a:r>
              <a:rPr lang="ru-RU" sz="2300" i="1" dirty="0" smtClean="0"/>
              <a:t> (</a:t>
            </a:r>
            <a:r>
              <a:rPr lang="ru-RU" sz="2300" i="1" dirty="0" err="1" smtClean="0"/>
              <a:t>прил</a:t>
            </a:r>
            <a:r>
              <a:rPr lang="ru-RU" sz="2300" i="1" dirty="0" smtClean="0"/>
              <a:t>)</a:t>
            </a:r>
            <a:r>
              <a:rPr lang="en-US" sz="2300" i="1" dirty="0" smtClean="0"/>
              <a:t> </a:t>
            </a:r>
            <a:r>
              <a:rPr lang="ru-RU" sz="2300" i="1" dirty="0" smtClean="0"/>
              <a:t> -- </a:t>
            </a:r>
            <a:r>
              <a:rPr lang="en-US" sz="2300" i="1" dirty="0" smtClean="0"/>
              <a:t>3</a:t>
            </a:r>
            <a:r>
              <a:rPr lang="ru-RU" sz="2300" i="1" dirty="0" smtClean="0"/>
              <a:t> (глагол)</a:t>
            </a:r>
          </a:p>
          <a:p>
            <a:r>
              <a:rPr lang="ru-RU" sz="2300" i="1" dirty="0" smtClean="0"/>
              <a:t>Творительного падежа?</a:t>
            </a:r>
          </a:p>
          <a:p>
            <a:r>
              <a:rPr lang="ru-RU" sz="2300" i="1" dirty="0" smtClean="0"/>
              <a:t>19</a:t>
            </a:r>
          </a:p>
          <a:p>
            <a:r>
              <a:rPr lang="en-US" sz="2300" dirty="0" smtClean="0"/>
              <a:t>NB! </a:t>
            </a:r>
            <a:r>
              <a:rPr lang="ru-RU" sz="2300" dirty="0" smtClean="0"/>
              <a:t>Значения разные, ничуть не ближе ромба с квадратом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Для того, чтобы описать полисемию, нужно выделить значения.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Как делим?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Группируем похожие употребления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Для каждой группы придумываем толкование, которое бы их покрывало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формируем СПИСОК значений – внутри могут быть </a:t>
            </a:r>
            <a:r>
              <a:rPr lang="ru-RU" dirty="0" err="1" smtClean="0"/>
              <a:t>подзначения</a:t>
            </a:r>
            <a:r>
              <a:rPr lang="ru-RU" dirty="0" smtClean="0"/>
              <a:t>, нюансы… (см. устройство словарной статьи)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Группы употреблений = группы контекстов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Разные типы контекстов </a:t>
            </a:r>
            <a:r>
              <a:rPr lang="ru-RU" b="1" dirty="0" smtClean="0"/>
              <a:t>требуют</a:t>
            </a:r>
            <a:r>
              <a:rPr lang="en-US" b="1" dirty="0" smtClean="0"/>
              <a:t>| coerce</a:t>
            </a:r>
            <a:r>
              <a:rPr lang="ru-RU" b="1" dirty="0" smtClean="0"/>
              <a:t> (вынуждают) </a:t>
            </a:r>
            <a:r>
              <a:rPr lang="ru-RU" dirty="0" smtClean="0"/>
              <a:t>разные значения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Дистрибутивность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Языковые значения </a:t>
            </a:r>
            <a:r>
              <a:rPr lang="ru-RU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могут быть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многочисленны, потому что они  контекстно распределены </a:t>
            </a:r>
            <a:r>
              <a:rPr lang="ru-RU" dirty="0" smtClean="0"/>
              <a:t>(«опознаются»  по характерным для них контекстам ): разные значения =</a:t>
            </a:r>
            <a:r>
              <a:rPr lang="en-US" dirty="0" smtClean="0"/>
              <a:t>&gt;</a:t>
            </a:r>
            <a:r>
              <a:rPr lang="ru-RU" dirty="0" smtClean="0"/>
              <a:t> разные группы контекстов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i="1" smtClean="0"/>
              <a:t>Быстро: 3 группы контекстов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413"/>
            <a:ext cx="8964613" cy="55895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(1) </a:t>
            </a:r>
            <a:r>
              <a:rPr lang="ru-RU" sz="2400" i="1" dirty="0" smtClean="0"/>
              <a:t>Быстро бежит / быстро работает / постукивает пальцами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Процесс, деятельность ,  последовательность  действий или событий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</a:t>
            </a:r>
            <a:r>
              <a:rPr lang="ru-RU" sz="2400" i="1" dirty="0" smtClean="0"/>
              <a:t>Олег быстро чихает 4 раза и уходит со сцены </a:t>
            </a:r>
            <a:r>
              <a:rPr lang="ru-RU" sz="2400" dirty="0" smtClean="0"/>
              <a:t>)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? Молчал  / кричал ? Мычал ? Топал ногами?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(2) </a:t>
            </a:r>
            <a:r>
              <a:rPr lang="ru-RU" sz="2400" i="1" dirty="0" smtClean="0"/>
              <a:t>Быстро написал письмо / покрасил дверь / сварил суп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Действия, которые имеют результат: время до достижения этого результата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/>
              <a:t>? отругал домработницу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/>
              <a:t>(3) </a:t>
            </a:r>
            <a:r>
              <a:rPr lang="ru-RU" sz="2400" i="1" dirty="0" smtClean="0"/>
              <a:t>Быстро ответил / быстро пришел</a:t>
            </a:r>
            <a:endParaRPr lang="ru-RU" sz="24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Реакции  -- </a:t>
            </a:r>
            <a:r>
              <a:rPr lang="ru-RU" sz="2400" i="1" dirty="0" smtClean="0"/>
              <a:t>быстро вспотел / дернул стоп-кран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Мотивированность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Связь</a:t>
            </a:r>
            <a:r>
              <a:rPr lang="ru-RU" b="1" i="1" dirty="0" smtClean="0"/>
              <a:t> </a:t>
            </a:r>
            <a:r>
              <a:rPr lang="ru-RU" b="1" dirty="0" smtClean="0"/>
              <a:t>выбранного контекста  с его значением: 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мотивированность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поведения языковой единицы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NB!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 семантического согласования: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кондитер жарит хворост на газовой плите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(Ю.Д. Апресян, Лексическая семантика, М. 1974 / первый том двухтомника 1995)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Диффузность</a:t>
            </a:r>
            <a:endParaRPr lang="ru-RU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412875"/>
            <a:ext cx="8435975" cy="5256213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000" i="1" dirty="0" smtClean="0"/>
              <a:t>Илья всегда быстро проверял наши контрольные работы </a:t>
            </a:r>
            <a:r>
              <a:rPr lang="ru-RU" sz="6000" dirty="0" smtClean="0"/>
              <a:t>(Перцов: 43)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000" b="1" dirty="0" err="1" smtClean="0"/>
              <a:t>Не</a:t>
            </a:r>
            <a:r>
              <a:rPr lang="ru-RU" sz="6000" dirty="0" err="1" smtClean="0"/>
              <a:t>дискретные</a:t>
            </a:r>
            <a:r>
              <a:rPr lang="ru-RU" sz="6000" dirty="0" smtClean="0"/>
              <a:t> группы: </a:t>
            </a:r>
            <a:r>
              <a:rPr lang="ru-RU" sz="6000" b="1" dirty="0" smtClean="0"/>
              <a:t>всегда</a:t>
            </a:r>
            <a:r>
              <a:rPr lang="ru-RU" sz="6000" dirty="0" smtClean="0"/>
              <a:t> промежуточные случаи, которые разделяют свойства разных классов употреблений.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6000" dirty="0" smtClean="0"/>
              <a:t>NB! </a:t>
            </a:r>
            <a:r>
              <a:rPr lang="ru-RU" sz="6000" dirty="0" smtClean="0"/>
              <a:t> </a:t>
            </a:r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Художественные тексты</a:t>
            </a:r>
            <a:r>
              <a:rPr lang="ru-RU" sz="6000" dirty="0" smtClean="0"/>
              <a:t>: чем больше значений у слова, тем глубже текст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i="1" dirty="0" smtClean="0"/>
              <a:t>пустое сердце бьется ровно </a:t>
            </a:r>
            <a:r>
              <a:rPr lang="ru-RU" sz="6000" dirty="0" smtClean="0"/>
              <a:t>(Лермонтов)</a:t>
            </a:r>
            <a:endParaRPr lang="ru-RU" sz="6000" i="1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i="1" dirty="0" smtClean="0"/>
              <a:t>Сердце бьется  </a:t>
            </a:r>
            <a:r>
              <a:rPr lang="ru-RU" sz="6000" dirty="0" smtClean="0"/>
              <a:t>(1) </a:t>
            </a:r>
            <a:r>
              <a:rPr lang="ru-RU" sz="6000" i="1" dirty="0" smtClean="0"/>
              <a:t>Пустое сердце </a:t>
            </a:r>
            <a:r>
              <a:rPr lang="ru-RU" sz="6000" dirty="0" smtClean="0"/>
              <a:t>(2)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i="1" dirty="0" smtClean="0"/>
              <a:t>Смотрим и </a:t>
            </a:r>
            <a:r>
              <a:rPr lang="ru-RU" sz="6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видим</a:t>
            </a:r>
            <a:r>
              <a:rPr lang="ru-RU" sz="6000" i="1" dirty="0" smtClean="0"/>
              <a:t>, что вышла ошибка </a:t>
            </a:r>
            <a:r>
              <a:rPr lang="ru-RU" sz="6000" dirty="0" smtClean="0"/>
              <a:t>(Галич)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Когнитивный принцип организации значения – другой, чем чисто дистрибутивный:  человек связывает разные значения слова более тесно, значения  не независимы</a:t>
            </a:r>
            <a:endParaRPr lang="ru-RU" sz="6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60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6000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Грамматика – невозможна без семантики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Сочетаемость разных глаголов с одним и тем же грамматическим показателем → разные эффекты.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Ср. СВ в русском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он шел</a:t>
            </a:r>
            <a:r>
              <a:rPr lang="ru-RU" dirty="0" smtClean="0"/>
              <a:t> → </a:t>
            </a:r>
            <a:r>
              <a:rPr lang="ru-RU" i="1" dirty="0" smtClean="0"/>
              <a:t>он </a:t>
            </a:r>
            <a:r>
              <a:rPr lang="ru-RU" b="1" i="1" dirty="0" smtClean="0"/>
              <a:t>по</a:t>
            </a:r>
            <a:r>
              <a:rPr lang="ru-RU" i="1" dirty="0" smtClean="0"/>
              <a:t>шел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он ел → он </a:t>
            </a:r>
            <a:r>
              <a:rPr lang="ru-RU" b="1" i="1" dirty="0" smtClean="0"/>
              <a:t>по</a:t>
            </a:r>
            <a:r>
              <a:rPr lang="ru-RU" i="1" dirty="0" smtClean="0"/>
              <a:t>ел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err="1" smtClean="0"/>
              <a:t>Прогрессив</a:t>
            </a:r>
            <a:r>
              <a:rPr lang="ru-RU" dirty="0" smtClean="0"/>
              <a:t> в </a:t>
            </a:r>
            <a:r>
              <a:rPr lang="ru-RU" dirty="0" err="1" smtClean="0"/>
              <a:t>англий</a:t>
            </a:r>
            <a:r>
              <a:rPr lang="en-US" dirty="0" smtClean="0"/>
              <a:t>c</a:t>
            </a:r>
            <a:r>
              <a:rPr lang="ru-RU" dirty="0" smtClean="0"/>
              <a:t>ком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i="1" dirty="0" smtClean="0"/>
              <a:t>He is walking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*</a:t>
            </a:r>
            <a:r>
              <a:rPr lang="en-US" i="1" dirty="0" smtClean="0"/>
              <a:t>He is knowing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i="1" dirty="0" smtClean="0"/>
              <a:t>→ </a:t>
            </a:r>
            <a:r>
              <a:rPr lang="ru-RU" dirty="0" smtClean="0"/>
              <a:t>Семантика грамматических показателей вступает во взаимодействие с семантикой глаголов: семантическая классификация предикатов</a:t>
            </a:r>
            <a:endParaRPr lang="ru-RU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256213" y="2690688"/>
            <a:ext cx="2916237" cy="522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начало ситуации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29238" y="2996952"/>
            <a:ext cx="29146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конец ситуации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Способы представления многозначности</a:t>
            </a:r>
            <a:endParaRPr lang="ru-RU" dirty="0"/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Инвариант (/абстрактная схема)</a:t>
            </a:r>
          </a:p>
          <a:p>
            <a:r>
              <a:rPr lang="ru-RU" smtClean="0"/>
              <a:t>Исходное-производное значение</a:t>
            </a:r>
          </a:p>
          <a:p>
            <a:r>
              <a:rPr lang="ru-RU" smtClean="0"/>
              <a:t>Радиальная полисемия</a:t>
            </a:r>
          </a:p>
          <a:p>
            <a:r>
              <a:rPr lang="ru-RU" smtClean="0"/>
              <a:t>Цепочечная полисемия</a:t>
            </a:r>
          </a:p>
          <a:p>
            <a:r>
              <a:rPr lang="ru-RU" smtClean="0"/>
              <a:t>Прототип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Инвариант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Выйти</a:t>
            </a:r>
            <a:r>
              <a:rPr lang="ru-RU" dirty="0" smtClean="0"/>
              <a:t> (Апресян 1995, Перцов 2001: 39)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‘</a:t>
            </a:r>
            <a:r>
              <a:rPr lang="ru-RU" dirty="0" smtClean="0"/>
              <a:t>физически или абстрактно переместиться / перемещаться из некоторого замкнутого физического или абстрактного пространства в другое пространство </a:t>
            </a:r>
            <a:r>
              <a:rPr lang="en-US" dirty="0" smtClean="0"/>
              <a:t>[</a:t>
            </a:r>
            <a:r>
              <a:rPr lang="ru-RU" dirty="0" smtClean="0"/>
              <a:t>как правило, более открытое</a:t>
            </a:r>
            <a:r>
              <a:rPr lang="en-US" dirty="0" smtClean="0"/>
              <a:t>]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ru-RU" dirty="0" smtClean="0"/>
              <a:t>обычно с положительной оценкой</a:t>
            </a:r>
            <a:r>
              <a:rPr lang="en-US" dirty="0" smtClean="0"/>
              <a:t>]’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Употребления, которые трудно уложить в инвариантное значение: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О</a:t>
            </a:r>
            <a:r>
              <a:rPr lang="ru-RU" i="1" dirty="0" smtClean="0"/>
              <a:t>кна выходят в сад;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Вышел в люди,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В</a:t>
            </a:r>
            <a:r>
              <a:rPr lang="ru-RU" i="1" dirty="0" smtClean="0"/>
              <a:t>ышла рожица кривая,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Вышло как-то не по-человечески …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dirty="0" smtClean="0"/>
              <a:t>Исходное значение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513"/>
            <a:ext cx="8507413" cy="5616575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Голодный  человек </a:t>
            </a:r>
            <a:r>
              <a:rPr lang="ru-RU" dirty="0" smtClean="0"/>
              <a:t>–? – </a:t>
            </a:r>
            <a:r>
              <a:rPr lang="ru-RU" i="1" dirty="0" smtClean="0"/>
              <a:t>голодные глаза (смотрел на мой пирожок голодными глазами)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через две минуты</a:t>
            </a:r>
            <a:r>
              <a:rPr lang="ru-RU" dirty="0" smtClean="0"/>
              <a:t>– ? – </a:t>
            </a:r>
            <a:r>
              <a:rPr lang="ru-RU" i="1" dirty="0"/>
              <a:t>ч</a:t>
            </a:r>
            <a:r>
              <a:rPr lang="ru-RU" i="1" dirty="0" smtClean="0"/>
              <a:t>ерез дорогу</a:t>
            </a:r>
            <a:r>
              <a:rPr lang="ru-RU" dirty="0" smtClean="0"/>
              <a:t> </a:t>
            </a: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/>
              <a:t>Б</a:t>
            </a:r>
            <a:r>
              <a:rPr lang="ru-RU" i="1" dirty="0" smtClean="0"/>
              <a:t>росить работу</a:t>
            </a:r>
            <a:r>
              <a:rPr lang="ru-RU" dirty="0" smtClean="0"/>
              <a:t> – ? – </a:t>
            </a:r>
            <a:r>
              <a:rPr lang="ru-RU" i="1" dirty="0" smtClean="0"/>
              <a:t>Бросить камень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Портрет на стене </a:t>
            </a:r>
            <a:r>
              <a:rPr lang="ru-RU" dirty="0" smtClean="0"/>
              <a:t>–? – </a:t>
            </a:r>
            <a:r>
              <a:rPr lang="ru-RU" i="1" dirty="0"/>
              <a:t> </a:t>
            </a:r>
            <a:r>
              <a:rPr lang="ru-RU" i="1" dirty="0" smtClean="0"/>
              <a:t>приложил все усилия, но уперся в стену непонимания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Перекрыл кислород  </a:t>
            </a:r>
            <a:r>
              <a:rPr lang="ru-RU" dirty="0" smtClean="0"/>
              <a:t>( 2 смысла)</a:t>
            </a:r>
            <a:r>
              <a:rPr lang="ru-RU" i="1" dirty="0" smtClean="0"/>
              <a:t> </a:t>
            </a:r>
            <a:r>
              <a:rPr lang="ru-RU" dirty="0" smtClean="0"/>
              <a:t>– ? – п</a:t>
            </a:r>
            <a:r>
              <a:rPr lang="ru-RU" i="1" dirty="0" smtClean="0"/>
              <a:t>ерекрыл трубу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Раскрыл книгу – Понравилась книга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Редкие  минуты </a:t>
            </a:r>
            <a:r>
              <a:rPr lang="ru-RU" dirty="0" smtClean="0"/>
              <a:t>– ? –</a:t>
            </a:r>
            <a:r>
              <a:rPr lang="ru-RU" i="1" dirty="0" smtClean="0"/>
              <a:t> редкие зубы </a:t>
            </a:r>
            <a:r>
              <a:rPr lang="ru-RU" dirty="0" smtClean="0"/>
              <a:t>– ? – </a:t>
            </a:r>
            <a:r>
              <a:rPr lang="ru-RU" i="1" dirty="0" smtClean="0"/>
              <a:t> редкие поезда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Семантические сдвиги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Традиционно выделяется два главных механизма семантического сдвига: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Метонимия</a:t>
            </a:r>
            <a:r>
              <a:rPr lang="ru-RU" dirty="0" smtClean="0"/>
              <a:t> – основана 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смежности</a:t>
            </a:r>
            <a:r>
              <a:rPr lang="ru-RU" dirty="0" smtClean="0"/>
              <a:t>, семантической связанности исходного и производного употреблений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Метафора</a:t>
            </a:r>
            <a:r>
              <a:rPr lang="ru-RU" dirty="0" smtClean="0"/>
              <a:t> --основана на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сходстве</a:t>
            </a:r>
            <a:r>
              <a:rPr lang="ru-RU" dirty="0" smtClean="0"/>
              <a:t> исходного и производного значений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u="sng" dirty="0" smtClean="0"/>
              <a:t>Базовые метафоры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Пространство – время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Человеческое тело как источник метафоризации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Цепочечная полисемия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Радиальная полисемия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Прототипы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413" cy="48529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Единственное  исходное значение?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Не обязательно все  значения будут иметь хоть один общий признак, ср. сходство родственников:  семейное сходство / </a:t>
            </a:r>
            <a:r>
              <a:rPr lang="en-US" i="1" dirty="0" smtClean="0"/>
              <a:t>family resemblance</a:t>
            </a:r>
            <a:r>
              <a:rPr lang="ru-RU" i="1" dirty="0" smtClean="0"/>
              <a:t>  </a:t>
            </a:r>
            <a:r>
              <a:rPr lang="ru-RU" dirty="0" smtClean="0"/>
              <a:t>(</a:t>
            </a:r>
            <a:r>
              <a:rPr lang="ru-RU" dirty="0" err="1" smtClean="0"/>
              <a:t>Витгенштейн</a:t>
            </a:r>
            <a:r>
              <a:rPr lang="ru-RU" dirty="0" smtClean="0"/>
              <a:t>).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ПРОТОТИП (Э. </a:t>
            </a:r>
            <a:r>
              <a:rPr lang="ru-RU" dirty="0" err="1" smtClean="0"/>
              <a:t>Рош</a:t>
            </a:r>
            <a:r>
              <a:rPr lang="ru-RU" dirty="0" smtClean="0"/>
              <a:t>) – главный представитель категории, «наилучший экземпляр», к которому приближаются остальные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Прототипические</a:t>
            </a:r>
            <a:r>
              <a:rPr lang="ru-RU" dirty="0" smtClean="0"/>
              <a:t> фрукты, птицы, болезни…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Прототипы</a:t>
            </a:r>
            <a:r>
              <a:rPr lang="ru-RU" dirty="0" smtClean="0"/>
              <a:t> : частотны, упоминаются первыми, раньше усваиваются, быстрее определяются в психолингвистических экспериментах, важны для обучения языку.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Прототип для </a:t>
            </a:r>
            <a:r>
              <a:rPr lang="ru-RU" i="1" dirty="0" smtClean="0"/>
              <a:t>выйти, быстро, бросить, рука, через</a:t>
            </a:r>
            <a:r>
              <a:rPr lang="ru-RU" dirty="0" smtClean="0"/>
              <a:t>…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Цепочечно-радиальная модель</a:t>
            </a:r>
          </a:p>
        </p:txBody>
      </p:sp>
      <p:sp>
        <p:nvSpPr>
          <p:cNvPr id="1741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417" y="1700808"/>
            <a:ext cx="8194047" cy="463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Что нам нужно, чтобы понять, как устроена естественно-языковая многозначность?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70852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Набор </a:t>
            </a:r>
            <a:r>
              <a:rPr lang="ru-RU" dirty="0" err="1" smtClean="0"/>
              <a:t>подзначений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Семантические связи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Правила, по которым происходят семантические сдвиги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Типы регулярных  сдвигов (регулярная многозначность)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NB! </a:t>
            </a:r>
            <a:r>
              <a:rPr lang="ru-RU" dirty="0" smtClean="0"/>
              <a:t>важная оговорка: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Полисемия (</a:t>
            </a:r>
            <a:r>
              <a:rPr lang="ru-RU" i="1" dirty="0" smtClean="0"/>
              <a:t>берег реки – берег надежды</a:t>
            </a:r>
            <a:r>
              <a:rPr lang="ru-RU" dirty="0" smtClean="0"/>
              <a:t>) и омонимия (</a:t>
            </a:r>
            <a:r>
              <a:rPr lang="en-US" i="1" dirty="0" smtClean="0"/>
              <a:t>river bank --   bank</a:t>
            </a:r>
            <a:r>
              <a:rPr lang="ru-RU" dirty="0" smtClean="0"/>
              <a:t>);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Диагностика: разные этимологии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 если не знаем?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Вал </a:t>
            </a:r>
            <a:r>
              <a:rPr lang="ru-RU" dirty="0" smtClean="0"/>
              <a:t>– </a:t>
            </a:r>
            <a:r>
              <a:rPr lang="ru-RU" i="1" dirty="0" smtClean="0"/>
              <a:t>вал</a:t>
            </a:r>
            <a:r>
              <a:rPr lang="ru-RU" dirty="0" smtClean="0"/>
              <a:t> (крепостной)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Регулярна ли многозначность?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12875"/>
            <a:ext cx="8785225" cy="52292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Предметы не проецируются один на другой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/>
              <a:t>Игольное ушко  </a:t>
            </a:r>
            <a:r>
              <a:rPr lang="ru-RU" dirty="0" smtClean="0"/>
              <a:t>/ </a:t>
            </a:r>
            <a:r>
              <a:rPr lang="ru-RU" i="1" dirty="0" smtClean="0"/>
              <a:t>носик чайника </a:t>
            </a:r>
            <a:r>
              <a:rPr lang="ru-RU" dirty="0" smtClean="0"/>
              <a:t>/ </a:t>
            </a:r>
            <a:r>
              <a:rPr lang="ru-RU" i="1" dirty="0" smtClean="0"/>
              <a:t>ножка стола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/ </a:t>
            </a:r>
            <a:r>
              <a:rPr lang="en-US" i="1" dirty="0" smtClean="0"/>
              <a:t>foot of the tree</a:t>
            </a:r>
            <a:r>
              <a:rPr lang="ru-RU" i="1" dirty="0" smtClean="0"/>
              <a:t> / </a:t>
            </a:r>
            <a:r>
              <a:rPr lang="en-US" i="1" dirty="0" smtClean="0"/>
              <a:t>of the mountain</a:t>
            </a:r>
            <a:r>
              <a:rPr lang="ru-RU" i="1" dirty="0" smtClean="0"/>
              <a:t> /</a:t>
            </a:r>
            <a:r>
              <a:rPr lang="en-US" i="1" dirty="0" smtClean="0"/>
              <a:t> head of the department</a:t>
            </a: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Одушевление = «повышение в ранге» (с человека – на животное, организацию, инструмент, механизм…)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Обратный перенос = «понижение в ранге»: с животного на человека части тела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Менее продуктивно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 </a:t>
            </a:r>
            <a:r>
              <a:rPr lang="ru-RU" b="1" i="1" dirty="0" smtClean="0"/>
              <a:t>ножка</a:t>
            </a:r>
            <a:r>
              <a:rPr lang="ru-RU" i="1" dirty="0" smtClean="0"/>
              <a:t> стола </a:t>
            </a:r>
            <a:r>
              <a:rPr lang="ru-RU" dirty="0" smtClean="0"/>
              <a:t>-- </a:t>
            </a:r>
            <a:r>
              <a:rPr lang="en-US" dirty="0" smtClean="0"/>
              <a:t>*c</a:t>
            </a:r>
            <a:r>
              <a:rPr lang="ru-RU" i="1" dirty="0" err="1" smtClean="0"/>
              <a:t>толешница</a:t>
            </a:r>
            <a:r>
              <a:rPr lang="ru-RU" i="1" dirty="0" smtClean="0"/>
              <a:t>  </a:t>
            </a:r>
            <a:r>
              <a:rPr lang="ru-RU" dirty="0" smtClean="0"/>
              <a:t>как часть тела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Метафоры, претендующие на универсальность</a:t>
            </a:r>
            <a:endParaRPr lang="ru-RU" dirty="0"/>
          </a:p>
        </p:txBody>
      </p:sp>
      <p:sp>
        <p:nvSpPr>
          <p:cNvPr id="20483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r>
              <a:rPr lang="en-US" dirty="0" smtClean="0"/>
              <a:t>MORE IS UP (</a:t>
            </a:r>
            <a:r>
              <a:rPr lang="ru-RU" dirty="0" smtClean="0"/>
              <a:t> Дж. Лаков</a:t>
            </a:r>
            <a:r>
              <a:rPr lang="en-US" dirty="0" smtClean="0"/>
              <a:t>)</a:t>
            </a:r>
            <a:endParaRPr lang="ru-RU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Температура растет, успеваемость падает, высокий рейтинг, снижение качества, высочайшая квалификация, куча уроков,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/>
              <a:t>г</a:t>
            </a:r>
            <a:r>
              <a:rPr lang="ru-RU" i="1" dirty="0" smtClean="0"/>
              <a:t>оры мусора …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2048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2286000"/>
            <a:ext cx="2376488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/>
              <a:t>Универсальная метонимия:</a:t>
            </a:r>
            <a:br>
              <a:rPr lang="ru-RU" sz="3600" b="1" dirty="0" smtClean="0"/>
            </a:br>
            <a:r>
              <a:rPr lang="ru-RU" sz="3600" b="1" dirty="0" smtClean="0"/>
              <a:t>Часть – целое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Главный пример смежности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Допускает переход от части к целому (всегда?)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Причесал волосы </a:t>
            </a:r>
            <a:r>
              <a:rPr lang="ru-RU" dirty="0" smtClean="0"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ru-RU" dirty="0" smtClean="0">
                <a:sym typeface="Wingdings" pitchFamily="2" charset="2"/>
              </a:rPr>
              <a:t>причесал голову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ym typeface="Wingdings" pitchFamily="2" charset="2"/>
              </a:rPr>
              <a:t>Ср. </a:t>
            </a:r>
            <a:r>
              <a:rPr lang="ru-RU" i="1" dirty="0" smtClean="0">
                <a:sym typeface="Wingdings" pitchFamily="2" charset="2"/>
              </a:rPr>
              <a:t>отрезал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ym typeface="Wingdings" pitchFamily="2" charset="2"/>
              </a:rPr>
              <a:t>Попробовал кусок торта / торт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ym typeface="Wingdings" pitchFamily="2" charset="2"/>
              </a:rPr>
              <a:t> </a:t>
            </a:r>
            <a:r>
              <a:rPr lang="en-US" i="1" dirty="0" smtClean="0">
                <a:sym typeface="Wingdings" pitchFamily="2" charset="2"/>
              </a:rPr>
              <a:t>VS</a:t>
            </a:r>
            <a:r>
              <a:rPr lang="ru-RU" i="1" dirty="0" smtClean="0">
                <a:sym typeface="Wingdings" pitchFamily="2" charset="2"/>
              </a:rPr>
              <a:t> съел кусок торта</a:t>
            </a:r>
            <a:r>
              <a:rPr lang="ru-RU" i="1" dirty="0">
                <a:sym typeface="Wingdings" pitchFamily="2" charset="2"/>
              </a:rPr>
              <a:t> </a:t>
            </a:r>
            <a:r>
              <a:rPr lang="ru-RU" i="1" dirty="0" smtClean="0">
                <a:sym typeface="Wingdings" pitchFamily="2" charset="2"/>
              </a:rPr>
              <a:t>/*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ru-RU" i="1" dirty="0" smtClean="0">
                <a:sym typeface="Wingdings" pitchFamily="2" charset="2"/>
              </a:rPr>
              <a:t>торт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i="1" dirty="0" smtClean="0">
                <a:sym typeface="Wingdings" pitchFamily="2" charset="2"/>
              </a:rPr>
              <a:t>Съел всю тарелку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sym typeface="Wingdings" pitchFamily="2" charset="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ym typeface="Wingdings" pitchFamily="2" charset="2"/>
              </a:rPr>
              <a:t>Механизм, который позволяет нам ограничивать метонимию?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NB!</a:t>
            </a:r>
            <a:r>
              <a:rPr lang="ru-RU" dirty="0" smtClean="0"/>
              <a:t>  элемент – множество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/>
              <a:t>Мереология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Акциональные классы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9715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= Семантические типы предикатов</a:t>
            </a:r>
            <a:r>
              <a:rPr lang="en-US" dirty="0" smtClean="0"/>
              <a:t>, </a:t>
            </a:r>
            <a:r>
              <a:rPr lang="en-US" dirty="0" err="1" smtClean="0"/>
              <a:t>Aktionsart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Еще Аристотель!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XX </a:t>
            </a:r>
            <a:r>
              <a:rPr lang="ru-RU" dirty="0" smtClean="0"/>
              <a:t>в.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Ю.С. Маслов  статья "Вид и лексическое значение глагола в современном русском литературном языке" (1948)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Zeno </a:t>
            </a:r>
            <a:r>
              <a:rPr lang="en-US" dirty="0" err="1" smtClean="0"/>
              <a:t>Vendler</a:t>
            </a:r>
            <a:r>
              <a:rPr lang="en-US" dirty="0" smtClean="0"/>
              <a:t> </a:t>
            </a:r>
            <a:r>
              <a:rPr lang="de-DE" dirty="0" smtClean="0"/>
              <a:t> 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статья</a:t>
            </a:r>
            <a:r>
              <a:rPr lang="de-DE" dirty="0" smtClean="0"/>
              <a:t> </a:t>
            </a:r>
            <a:r>
              <a:rPr lang="en-US" dirty="0" smtClean="0"/>
              <a:t>”</a:t>
            </a:r>
            <a:r>
              <a:rPr lang="de-DE" dirty="0" smtClean="0"/>
              <a:t>Verbs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times</a:t>
            </a:r>
            <a:r>
              <a:rPr lang="en-US" dirty="0" smtClean="0"/>
              <a:t>”</a:t>
            </a:r>
            <a:r>
              <a:rPr lang="ru-RU" dirty="0" smtClean="0"/>
              <a:t> </a:t>
            </a:r>
            <a:r>
              <a:rPr lang="en-US" dirty="0" smtClean="0"/>
              <a:t>(1957)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47106" name="Picture 2" descr="http://iling.spb.ru/grammatikon/image_masl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9" y="2204865"/>
            <a:ext cx="1296144" cy="1662978"/>
          </a:xfrm>
          <a:prstGeom prst="rect">
            <a:avLst/>
          </a:prstGeom>
          <a:noFill/>
        </p:spPr>
      </p:pic>
      <p:pic>
        <p:nvPicPr>
          <p:cNvPr id="47108" name="Picture 4" descr="LINGUISTICS-IN-PHILOSOPHY-Zeno-Vendler-1st-Printing-HC-DJ-VG-N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3790" y="4725144"/>
            <a:ext cx="1460698" cy="208671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200" b="1" smtClean="0"/>
              <a:t>Регулярная многозначность (Ю.Д. Апресян, Лексическая семантика): примеры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8477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Дерево – древесина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Материал – изделие из этого материала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Фрукт – дерево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Растение – цветок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Танец - музыка к нему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Автор –произведение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Животное – мясо животного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Организация – здание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Сосуд – мера вещества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Предмет одежды – человек, который его носит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Голос – певец с таким голосом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Столица – правительство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Параметр – высокое значение параметра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mtClean="0"/>
              <a:t>Действие </a:t>
            </a:r>
            <a:r>
              <a:rPr lang="ru-RU" dirty="0" smtClean="0"/>
              <a:t>– место </a:t>
            </a:r>
            <a:r>
              <a:rPr lang="ru-RU" smtClean="0"/>
              <a:t>действия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mtClean="0"/>
              <a:t>Состояние </a:t>
            </a:r>
            <a:r>
              <a:rPr lang="ru-RU" dirty="0" smtClean="0"/>
              <a:t>– переход в это состояние: </a:t>
            </a:r>
            <a:r>
              <a:rPr lang="ru-RU" i="1" dirty="0" smtClean="0"/>
              <a:t>чернеть</a:t>
            </a:r>
            <a:r>
              <a:rPr lang="ru-RU" dirty="0" smtClean="0"/>
              <a:t>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93775"/>
          </a:xfrm>
        </p:spPr>
        <p:txBody>
          <a:bodyPr/>
          <a:lstStyle/>
          <a:p>
            <a:r>
              <a:rPr lang="ru-RU" smtClean="0"/>
              <a:t>Семантика – это сложно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589587"/>
          </a:xfrm>
        </p:spPr>
        <p:txBody>
          <a:bodyPr/>
          <a:lstStyle/>
          <a:p>
            <a:r>
              <a:rPr lang="ru-RU" sz="2400" dirty="0" smtClean="0"/>
              <a:t>Кажется, что все правила нарушаются</a:t>
            </a:r>
          </a:p>
          <a:p>
            <a:r>
              <a:rPr lang="ru-RU" sz="2400" dirty="0" smtClean="0"/>
              <a:t>История семантики очень коротка, слишком мало проведено исследований, мы пока просто мало знаем</a:t>
            </a:r>
          </a:p>
          <a:p>
            <a:r>
              <a:rPr lang="ru-RU" sz="2400" dirty="0" smtClean="0"/>
              <a:t>Не потому, что нет правил, а потому, что мы не умеем их формулировать</a:t>
            </a:r>
          </a:p>
          <a:p>
            <a:r>
              <a:rPr lang="ru-RU" sz="2400" dirty="0" smtClean="0"/>
              <a:t>Мы подходим к устройству языковых представлений с мерками естественных для нас  представлений об устройстве мира, выработанных тысячелетними размышлениями человека об устройстве мира. </a:t>
            </a:r>
          </a:p>
          <a:p>
            <a:r>
              <a:rPr lang="ru-RU" sz="2400" dirty="0" smtClean="0"/>
              <a:t>Но язык – не плод размышлений, а плод интуитивного восприятия человеком фактов и предметов действительности, и воссоздать эту картину (тоже складывавшуюся постепенно) непросто.</a:t>
            </a:r>
          </a:p>
          <a:p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68313" y="274638"/>
            <a:ext cx="8218487" cy="993775"/>
          </a:xfrm>
        </p:spPr>
        <p:txBody>
          <a:bodyPr/>
          <a:lstStyle/>
          <a:p>
            <a:r>
              <a:rPr lang="ru-RU" smtClean="0"/>
              <a:t>Семантика – это сложно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5895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Семантика незаметна глазу, семантические признаки не имеют непосредственных  формальных коррелятов.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Главное: может быть, система устроена сложно – но ее не может не быть вовсе: неясно, как человек может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запомнить</a:t>
            </a:r>
            <a:r>
              <a:rPr lang="ru-RU" sz="2400" dirty="0" smtClean="0"/>
              <a:t>  огромный нужный ему  массив информации и соотнести  его со столь сложно устроенной системой языковых выражений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Лингвистическая мода: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Фонетика 20-30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Морфология 30-40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 Синтаксис 60 -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Семантика – та область, которой будет заниматься новое поколение лингвистов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</a:t>
            </a:r>
            <a:r>
              <a:rPr lang="ru-RU" dirty="0" err="1" smtClean="0"/>
              <a:t>Вендлера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Наибольшее влияние в мировой традиции – классификация </a:t>
            </a:r>
            <a:r>
              <a:rPr lang="ru-RU" dirty="0" err="1" smtClean="0"/>
              <a:t>Вендлера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4 класса: 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/>
              <a:t>states, achievements, activities, accomplishments</a:t>
            </a:r>
            <a:r>
              <a:rPr lang="en-US" dirty="0" smtClean="0"/>
              <a:t>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Статические ситуации (</a:t>
            </a:r>
            <a:r>
              <a:rPr lang="en-US" smtClean="0"/>
              <a:t>states)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Основное противопоставление: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ru-RU" dirty="0" smtClean="0"/>
              <a:t>статические </a:t>
            </a:r>
            <a:r>
              <a:rPr lang="en-US" dirty="0" smtClean="0"/>
              <a:t>VS. </a:t>
            </a:r>
            <a:r>
              <a:rPr lang="ru-RU" dirty="0" smtClean="0"/>
              <a:t>динамические ситуации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Статические ситуации (</a:t>
            </a:r>
            <a:r>
              <a:rPr lang="ru-RU" dirty="0" err="1" smtClean="0"/>
              <a:t>=состояния</a:t>
            </a:r>
            <a:r>
              <a:rPr lang="ru-RU" dirty="0" smtClean="0"/>
              <a:t>): Ситуация не меняется во времени, для ее продолжения не требуется специальных усилий субъекта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err="1" smtClean="0"/>
              <a:t>Вендлер</a:t>
            </a:r>
            <a:r>
              <a:rPr lang="ru-RU" sz="2800" dirty="0" smtClean="0"/>
              <a:t>: диагностические контексты для состояний: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	</a:t>
            </a:r>
            <a:r>
              <a:rPr lang="ru-RU" dirty="0" err="1" smtClean="0"/>
              <a:t>прогрессив</a:t>
            </a:r>
            <a:r>
              <a:rPr lang="ru-RU" dirty="0" smtClean="0"/>
              <a:t> </a:t>
            </a:r>
            <a:r>
              <a:rPr lang="en-US" dirty="0" smtClean="0"/>
              <a:t>*</a:t>
            </a:r>
            <a:r>
              <a:rPr lang="en-US" i="1" dirty="0" smtClean="0"/>
              <a:t>I am understanding (what 				you are telling me)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i="1" dirty="0" smtClean="0"/>
              <a:t>	What she did next was ____________ (* like tomatoes)</a:t>
            </a:r>
            <a:endParaRPr lang="ru-RU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Динамические ситуации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52578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процессы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имеют длительность</a:t>
            </a:r>
            <a:r>
              <a:rPr lang="en-US" dirty="0" smtClean="0"/>
              <a:t>) </a:t>
            </a: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VS.</a:t>
            </a:r>
            <a:r>
              <a:rPr lang="ru-RU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(моментальные) события</a:t>
            </a:r>
            <a:r>
              <a:rPr lang="ru-RU" dirty="0" smtClean="0"/>
              <a:t> (=</a:t>
            </a:r>
            <a:r>
              <a:rPr lang="en-US" dirty="0" smtClean="0"/>
              <a:t>achievements</a:t>
            </a:r>
            <a:r>
              <a:rPr lang="ru-RU" dirty="0" smtClean="0"/>
              <a:t>) (не имеют длительности, </a:t>
            </a:r>
            <a:r>
              <a:rPr lang="ru-RU" dirty="0" err="1" smtClean="0"/>
              <a:t>пунктивны</a:t>
            </a:r>
            <a:r>
              <a:rPr lang="ru-RU" dirty="0" smtClean="0"/>
              <a:t>: мгновенный переход от одного состояния к другому): </a:t>
            </a:r>
            <a:r>
              <a:rPr lang="ru-RU" i="1" dirty="0" smtClean="0"/>
              <a:t>лопнуть</a:t>
            </a:r>
            <a:r>
              <a:rPr lang="ru-RU" dirty="0" smtClean="0"/>
              <a:t>, </a:t>
            </a:r>
            <a:r>
              <a:rPr lang="ru-RU" i="1" dirty="0" smtClean="0"/>
              <a:t>найти, упасть, побежать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err="1" smtClean="0"/>
              <a:t>Вендлер</a:t>
            </a:r>
            <a:r>
              <a:rPr lang="ru-RU" dirty="0" smtClean="0"/>
              <a:t>: диагностические контексты для событий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Обстоятельства длительности</a:t>
            </a:r>
            <a:r>
              <a:rPr lang="en-US" dirty="0" smtClean="0"/>
              <a:t>:  * </a:t>
            </a:r>
            <a:r>
              <a:rPr lang="en-US" i="1" dirty="0" smtClean="0"/>
              <a:t>I found it for two hours.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Begin / stop / finish: * </a:t>
            </a:r>
            <a:r>
              <a:rPr lang="en-US" i="1" dirty="0" smtClean="0"/>
              <a:t>He began to reach the summit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Процессы</a:t>
            </a:r>
          </a:p>
        </p:txBody>
      </p:sp>
      <p:sp>
        <p:nvSpPr>
          <p:cNvPr id="460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предельные (имеют естественный предел в развитии, = </a:t>
            </a:r>
            <a:r>
              <a:rPr lang="en-US" b="1" smtClean="0"/>
              <a:t>accomplishments</a:t>
            </a:r>
            <a:r>
              <a:rPr lang="ru-RU" smtClean="0"/>
              <a:t>) 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	</a:t>
            </a:r>
            <a:r>
              <a:rPr lang="ru-RU" i="1" smtClean="0"/>
              <a:t>читать книгу, лепить снеговика, делать доклад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en-US" smtClean="0"/>
              <a:t>VS.</a:t>
            </a:r>
          </a:p>
          <a:p>
            <a:pPr>
              <a:buFont typeface="Arial" charset="0"/>
              <a:buNone/>
            </a:pPr>
            <a:r>
              <a:rPr lang="ru-RU" smtClean="0"/>
              <a:t>Непредельные</a:t>
            </a:r>
            <a:r>
              <a:rPr lang="en-US" smtClean="0"/>
              <a:t> (</a:t>
            </a:r>
            <a:r>
              <a:rPr lang="ru-RU" smtClean="0"/>
              <a:t>не имеют естественного предела в развитии, = </a:t>
            </a:r>
            <a:r>
              <a:rPr lang="en-US" b="1" smtClean="0"/>
              <a:t>activities</a:t>
            </a:r>
            <a:r>
              <a:rPr lang="en-US" smtClean="0"/>
              <a:t>)</a:t>
            </a: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	</a:t>
            </a:r>
            <a:r>
              <a:rPr lang="ru-RU" i="1" smtClean="0"/>
              <a:t>гулять, заниматься танцами, учиться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Accomplishments VS. activities</a:t>
            </a:r>
            <a:endParaRPr lang="ru-RU" smtClean="0"/>
          </a:p>
        </p:txBody>
      </p:sp>
      <p:sp>
        <p:nvSpPr>
          <p:cNvPr id="471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Вендлер: диагностический контекст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Wingdings" pitchFamily="2" charset="2"/>
              <a:buChar char="Ø"/>
            </a:pPr>
            <a:r>
              <a:rPr lang="ru-RU" smtClean="0"/>
              <a:t>Обстоятельства срока завершения (</a:t>
            </a:r>
            <a:r>
              <a:rPr lang="en-US" smtClean="0"/>
              <a:t>in + NP</a:t>
            </a:r>
            <a:r>
              <a:rPr lang="ru-RU" smtClean="0"/>
              <a:t>)</a:t>
            </a:r>
          </a:p>
          <a:p>
            <a:pPr>
              <a:buFont typeface="Arial" charset="0"/>
              <a:buNone/>
            </a:pPr>
            <a:r>
              <a:rPr lang="en-US" i="1" smtClean="0"/>
              <a:t>I wrote a letter in two hours</a:t>
            </a:r>
            <a:r>
              <a:rPr lang="en-US" smtClean="0"/>
              <a:t> [accomplishment];</a:t>
            </a:r>
          </a:p>
          <a:p>
            <a:pPr>
              <a:buFont typeface="Arial" charset="0"/>
              <a:buNone/>
            </a:pPr>
            <a:r>
              <a:rPr lang="en-US" smtClean="0"/>
              <a:t>VS. *</a:t>
            </a:r>
            <a:r>
              <a:rPr lang="en-US" i="1" smtClean="0"/>
              <a:t>I walked in two hours</a:t>
            </a:r>
            <a:r>
              <a:rPr lang="en-US" smtClean="0"/>
              <a:t> [activity]</a:t>
            </a: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3175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Итак: классификация предикатов по </a:t>
            </a:r>
            <a:r>
              <a:rPr lang="ru-RU" dirty="0" err="1" smtClean="0"/>
              <a:t>Вендлеру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состояния</a:t>
            </a:r>
            <a:r>
              <a:rPr lang="en-US" dirty="0" smtClean="0"/>
              <a:t> ------------------------ </a:t>
            </a:r>
            <a:r>
              <a:rPr lang="ru-RU" dirty="0" smtClean="0"/>
              <a:t>динамические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</a:t>
            </a:r>
            <a:r>
              <a:rPr lang="ru-RU" dirty="0" smtClean="0"/>
              <a:t>					ситуации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		длительные 	мгновенные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				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achievements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	предельные непредельные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accomplishments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4067175" y="3213100"/>
            <a:ext cx="252095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588125" y="3213100"/>
            <a:ext cx="1008063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627313" y="4437063"/>
            <a:ext cx="1512887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140200" y="4437063"/>
            <a:ext cx="719138" cy="79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5056</TotalTime>
  <Words>1690</Words>
  <Application>Microsoft Office PowerPoint</Application>
  <PresentationFormat>Экран (4:3)</PresentationFormat>
  <Paragraphs>277</Paragraphs>
  <Slides>32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Полисемия</vt:lpstr>
      <vt:lpstr>Грамматика – невозможна без семантики</vt:lpstr>
      <vt:lpstr>Акциональные классы</vt:lpstr>
      <vt:lpstr>Классификация Вендлера</vt:lpstr>
      <vt:lpstr>Статические ситуации (states)</vt:lpstr>
      <vt:lpstr>Динамические ситуации</vt:lpstr>
      <vt:lpstr>Процессы</vt:lpstr>
      <vt:lpstr>Accomplishments VS. activities</vt:lpstr>
      <vt:lpstr>Итак: классификация предикатов по Вендлеру </vt:lpstr>
      <vt:lpstr>Акциональный класс предиката как характеристика контекста </vt:lpstr>
      <vt:lpstr>Многозначность как универсалия естественного языка </vt:lpstr>
      <vt:lpstr>Многозначность как универсалия естественного языка </vt:lpstr>
      <vt:lpstr>Пример естественно-языковой многозначности: быстро</vt:lpstr>
      <vt:lpstr>Многозначность как универсалия естественного языка </vt:lpstr>
      <vt:lpstr>Для того, чтобы описать полисемию, нужно выделить значения. </vt:lpstr>
      <vt:lpstr>Дистрибутивность</vt:lpstr>
      <vt:lpstr>Быстро: 3 группы контекстов</vt:lpstr>
      <vt:lpstr>Мотивированность</vt:lpstr>
      <vt:lpstr>Диффузность</vt:lpstr>
      <vt:lpstr>Способы представления многозначности</vt:lpstr>
      <vt:lpstr>Инвариант</vt:lpstr>
      <vt:lpstr>Исходное значение</vt:lpstr>
      <vt:lpstr>Семантические сдвиги</vt:lpstr>
      <vt:lpstr>Прототипы</vt:lpstr>
      <vt:lpstr>Цепочечно-радиальная модель</vt:lpstr>
      <vt:lpstr>Что нам нужно, чтобы понять, как устроена естественно-языковая многозначность?</vt:lpstr>
      <vt:lpstr>Регулярна ли многозначность?</vt:lpstr>
      <vt:lpstr>Метафоры, претендующие на универсальность</vt:lpstr>
      <vt:lpstr>Универсальная метонимия: Часть – целое </vt:lpstr>
      <vt:lpstr>Регулярная многозначность (Ю.Д. Апресян, Лексическая семантика): примеры</vt:lpstr>
      <vt:lpstr>Семантика – это сложно</vt:lpstr>
      <vt:lpstr>Семантика – это сложно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Полисемия</dc:title>
  <dc:creator>asus</dc:creator>
  <cp:lastModifiedBy>Tanja</cp:lastModifiedBy>
  <cp:revision>42</cp:revision>
  <dcterms:created xsi:type="dcterms:W3CDTF">2012-12-13T21:24:02Z</dcterms:created>
  <dcterms:modified xsi:type="dcterms:W3CDTF">2015-11-11T13:15:42Z</dcterms:modified>
</cp:coreProperties>
</file>