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512" r:id="rId3"/>
    <p:sldId id="515" r:id="rId4"/>
    <p:sldId id="507" r:id="rId5"/>
    <p:sldId id="508" r:id="rId6"/>
    <p:sldId id="509" r:id="rId7"/>
    <p:sldId id="499" r:id="rId8"/>
    <p:sldId id="497" r:id="rId9"/>
    <p:sldId id="505" r:id="rId10"/>
    <p:sldId id="516" r:id="rId11"/>
    <p:sldId id="517" r:id="rId12"/>
    <p:sldId id="500" r:id="rId13"/>
    <p:sldId id="498" r:id="rId14"/>
    <p:sldId id="510" r:id="rId15"/>
    <p:sldId id="511" r:id="rId16"/>
    <p:sldId id="520" r:id="rId17"/>
    <p:sldId id="521" r:id="rId18"/>
    <p:sldId id="518" r:id="rId19"/>
    <p:sldId id="522" r:id="rId20"/>
    <p:sldId id="523" r:id="rId21"/>
    <p:sldId id="503" r:id="rId22"/>
    <p:sldId id="513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9F"/>
    <a:srgbClr val="F52C43"/>
    <a:srgbClr val="17176D"/>
    <a:srgbClr val="F5770F"/>
    <a:srgbClr val="B3BCD7"/>
    <a:srgbClr val="FFFFFF"/>
    <a:srgbClr val="1F497D"/>
    <a:srgbClr val="DAA600"/>
    <a:srgbClr val="FE6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9" autoAdjust="0"/>
    <p:restoredTop sz="95683" autoAdjust="0"/>
  </p:normalViewPr>
  <p:slideViewPr>
    <p:cSldViewPr>
      <p:cViewPr varScale="1">
        <p:scale>
          <a:sx n="88" d="100"/>
          <a:sy n="88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5;&#1072;&#1090;&#1072;&#1096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2668160"/>
        <c:axId val="111612288"/>
      </c:barChart>
      <c:catAx>
        <c:axId val="102668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11612288"/>
        <c:crosses val="autoZero"/>
        <c:auto val="1"/>
        <c:lblAlgn val="ctr"/>
        <c:lblOffset val="100"/>
        <c:noMultiLvlLbl val="0"/>
      </c:catAx>
      <c:valAx>
        <c:axId val="111612288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2668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581333028348196"/>
          <c:y val="3.403617921595456E-2"/>
          <c:w val="0.49689591090420948"/>
          <c:h val="0.897210738767817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Публичные площадки</c:v>
                </c:pt>
                <c:pt idx="1">
                  <c:v>Общественные объединения предпринимателей</c:v>
                </c:pt>
                <c:pt idx="2">
                  <c:v>Общественные Советы и Общественные Палаты</c:v>
                </c:pt>
                <c:pt idx="3">
                  <c:v>Неделя российского бизнеса </c:v>
                </c:pt>
                <c:pt idx="4">
                  <c:v>Личные контакты с представителями органов государственного и местного самоуправления </c:v>
                </c:pt>
                <c:pt idx="5">
                  <c:v>Петербургский международный экономический форум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68</c:v>
                </c:pt>
                <c:pt idx="2">
                  <c:v>71</c:v>
                </c:pt>
                <c:pt idx="3">
                  <c:v>72</c:v>
                </c:pt>
                <c:pt idx="4">
                  <c:v>86</c:v>
                </c:pt>
                <c:pt idx="5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28"/>
        <c:axId val="113665152"/>
        <c:axId val="113666688"/>
      </c:barChart>
      <c:catAx>
        <c:axId val="11366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3666688"/>
        <c:crosses val="autoZero"/>
        <c:auto val="0"/>
        <c:lblAlgn val="r"/>
        <c:lblOffset val="100"/>
        <c:noMultiLvlLbl val="0"/>
      </c:catAx>
      <c:valAx>
        <c:axId val="11366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36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54701493725347E-2"/>
          <c:y val="1.8725191516779805E-2"/>
          <c:w val="0.54436324423339189"/>
          <c:h val="0.89730544984605121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7"/>
              <c:layout>
                <c:manualLayout>
                  <c:x val="2.9253995932819058E-3"/>
                  <c:y val="6.5416038005091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Лист1!$A$4:$A$11</c:f>
              <c:strCache>
                <c:ptCount val="8"/>
                <c:pt idx="0">
                  <c:v>Наука, образование</c:v>
                </c:pt>
                <c:pt idx="1">
                  <c:v>Предприниматели</c:v>
                </c:pt>
                <c:pt idx="2">
                  <c:v>Профессиональные сообщества</c:v>
                </c:pt>
                <c:pt idx="3">
                  <c:v>общественные объединения</c:v>
                </c:pt>
                <c:pt idx="4">
                  <c:v>Представители культуры, искусства</c:v>
                </c:pt>
                <c:pt idx="5">
                  <c:v>бизнес- объединения</c:v>
                </c:pt>
                <c:pt idx="6">
                  <c:v>гос. Организации</c:v>
                </c:pt>
                <c:pt idx="7">
                  <c:v>НКО</c:v>
                </c:pt>
              </c:strCache>
            </c:strRef>
          </c:cat>
          <c:val>
            <c:numRef>
              <c:f>Лист1!$B$4:$B$11</c:f>
              <c:numCache>
                <c:formatCode>0%</c:formatCode>
                <c:ptCount val="8"/>
                <c:pt idx="0">
                  <c:v>0.19</c:v>
                </c:pt>
                <c:pt idx="1">
                  <c:v>0.18</c:v>
                </c:pt>
                <c:pt idx="2">
                  <c:v>0.18</c:v>
                </c:pt>
                <c:pt idx="3">
                  <c:v>0.1</c:v>
                </c:pt>
                <c:pt idx="4">
                  <c:v>0.1</c:v>
                </c:pt>
                <c:pt idx="5">
                  <c:v>0.04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5"/>
        <c:holeSize val="77"/>
      </c:doughnutChart>
    </c:plotArea>
    <c:legend>
      <c:legendPos val="r"/>
      <c:layout>
        <c:manualLayout>
          <c:xMode val="edge"/>
          <c:yMode val="edge"/>
          <c:x val="0.62750905133271673"/>
          <c:y val="0.29517499389564833"/>
          <c:w val="0.31381329285604365"/>
          <c:h val="0.67936297368280008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16D04-DE07-47C2-A9B8-AD71831A6789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 данным Росаккредитации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C4F5-3244-49CF-A415-00AE406D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853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98F963-BE64-41A4-BF9C-379138196E6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 smtClean="0"/>
              <a:t>по данным Росаккредитации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E16F1E-2C8F-4D55-ABAD-AE8855920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89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0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Общественный контроль представляет достаточно широкий набор инструментов, который строится, прежде всего, вокруг принципов прозрачности государственной власти и участия общества в ее работе. Они обеспечиваются путем принятия государством специальных нормативных актов о раскрытии информации, контроля со стороны граждан, некоммерческих организаций, советов, комитетов при государственных органах. Также существенную роль играют волонтерские движения, общественные инициативы, голосования, обсуждения, петиции, экспертизы, журналистские расследования. Иногда к инструментам общественного контроля в качестве его своеобразного итога относят выборы и референдумы.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5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5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5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5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8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43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3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2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37D2-24BC-4DF9-8847-C3959F42444F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1EBC-BC26-403A-AB41-D8D19CBC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0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9798-F3BC-4306-A2A9-ECEB6A40FD95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C7D0-4D17-49C1-AC36-9D6E62AC1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6FFE-BBA5-423F-AB86-FDA9519176A2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52F3-C66C-4740-BD0E-7311921B9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2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1DB4-4C37-498B-98EC-196EF53E99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1EBC-BC26-403A-AB41-D8D19CBC3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B483-9618-4DE3-9A31-8FC4DFACA7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B893-81E2-4FBE-A158-D5E816FFB7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2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D91D-F74B-463B-A84E-D2125B976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1587-9BED-48FC-BDF5-273085EFE7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2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29DF-41C3-40F3-8014-652114051E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A72E-CE1F-449A-BCC5-AF1C86E1A7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3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B472-1E9E-421F-9BF4-18C1F24CA1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8243-07B8-4971-B116-E55266E78D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7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FB8E-449A-44A2-9BA2-043A2FF14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2F93-2C5F-4E37-87A2-5F4D5EBFCC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4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3D98-D450-481D-AAA6-96F8425FAE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8E12-89E4-4F49-BDC3-0F6F322ED8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3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261A-B9F4-42B6-A0A6-FDA8774FF2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47E9-082E-4D48-81F5-DA6724A1C2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B062-B701-4119-B5FE-D8B43D444A22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B893-81E2-4FBE-A158-D5E816FFB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35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0EDA-D5AA-4DEA-AEE3-AC52C87946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D4F7-E615-4544-A3BE-E2B7871F55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D9CC-A7D9-4474-AF2D-034F626C3D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C7D0-4D17-49C1-AC36-9D6E62AC1C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1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9982-98AD-4704-AA6A-62FB1181CC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52F3-C66C-4740-BD0E-7311921B99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0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16FED-67E9-4A81-A192-012987D4C5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5D149-1897-4D91-ABC5-96E39E26C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8" y="44626"/>
            <a:ext cx="1856201" cy="85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33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E270-E9D9-49B4-8745-51B420CF2172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1587-9BED-48FC-BDF5-273085EFE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1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62A2-D7C3-4F69-89D7-54883CE6D306}" type="datetime1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A72E-CE1F-449A-BCC5-AF1C86E1A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9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5B16-35C3-468E-9259-8BA30E25153F}" type="datetime1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8243-07B8-4971-B116-E55266E78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CE53-CAB7-4C93-86BA-F98CC921FF56}" type="datetime1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2F93-2C5F-4E37-87A2-5F4D5EBFC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5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88FC-966C-44B2-9A52-AF84C622E6CC}" type="datetime1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8E12-89E4-4F49-BDC3-0F6F322E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0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403A-DA76-4367-A028-FE85C89C67D8}" type="datetime1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47E9-082E-4D48-81F5-DA6724A1C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7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D85D-702A-42ED-96A5-4E669C16BCE2}" type="datetime1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D4F7-E615-4544-A3BE-E2B7871F5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0E99AB-1C28-49F9-9B03-C4709B33BB65}" type="datetime1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91CD8-401F-43CF-915A-9C537B45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A83BC2-6B96-4F7E-9414-1FC8511B93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по данным Росаккредитации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91CD8-401F-43CF-915A-9C537B45D0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1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2" y="-876299"/>
            <a:ext cx="2143125" cy="523220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endParaRPr lang="ru-RU" altLang="ru-RU" sz="280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052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1522" y="250285"/>
            <a:ext cx="2845831" cy="4641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Прямоугольник 10"/>
          <p:cNvSpPr/>
          <p:nvPr/>
        </p:nvSpPr>
        <p:spPr>
          <a:xfrm>
            <a:off x="2" y="1229855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Narrow" pitchFamily="34" charset="0"/>
              </a:rPr>
              <a:t>Общественные советы при Федеральных органах исполнительной власти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 Narrow" pitchFamily="34" charset="0"/>
              </a:rPr>
              <a:t>Особенности формата взаимодействия бизнеса и власти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3EA-0745-42EA-9BC5-6850727F9F92}" type="slidenum">
              <a:rPr lang="ru-RU" smtClean="0">
                <a:solidFill>
                  <a:srgbClr val="1F497D">
                    <a:lumMod val="75000"/>
                  </a:srgbClr>
                </a:solidFill>
              </a:rPr>
              <a:pPr/>
              <a:t>1</a:t>
            </a:fld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6444208" y="2510992"/>
          <a:ext cx="2497464" cy="173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"/>
          <a:stretch/>
        </p:blipFill>
        <p:spPr bwMode="auto">
          <a:xfrm>
            <a:off x="1" y="2147120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39754" y="2219131"/>
            <a:ext cx="4680520" cy="1137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8165" y="4221091"/>
            <a:ext cx="3239342" cy="3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16 декабря</a:t>
            </a:r>
            <a:r>
              <a:rPr lang="en-US" sz="13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, 2015</a:t>
            </a:r>
            <a:endParaRPr lang="ru-RU" sz="1300" dirty="0">
              <a:solidFill>
                <a:srgbClr val="1F497D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4" y="3861048"/>
            <a:ext cx="1259632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2" y="4881939"/>
            <a:ext cx="67208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Владимир Юрьевич Саламатов</a:t>
            </a:r>
          </a:p>
          <a:p>
            <a:pPr algn="r"/>
            <a:endParaRPr lang="ru-RU" sz="1600" dirty="0" smtClean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algn="r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Председатель Общественного совета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при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Федеральной службе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по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аккредитации, </a:t>
            </a:r>
          </a:p>
          <a:p>
            <a:pPr algn="r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Генеральный директор</a:t>
            </a:r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ОАО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«ЦМТ» </a:t>
            </a:r>
          </a:p>
        </p:txBody>
      </p:sp>
    </p:spTree>
    <p:extLst>
      <p:ext uri="{BB962C8B-B14F-4D97-AF65-F5344CB8AC3E}">
        <p14:creationId xmlns:p14="http://schemas.microsoft.com/office/powerpoint/2010/main" val="33928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2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0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4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85" y="908720"/>
            <a:ext cx="897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Деятельность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Общественных советов в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разных странах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5857"/>
            <a:ext cx="2133600" cy="365125"/>
          </a:xfrm>
        </p:spPr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983" y="3010224"/>
            <a:ext cx="72111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3200" dirty="0" smtClean="0">
                <a:solidFill>
                  <a:srgbClr val="F52C43"/>
                </a:solidFill>
                <a:latin typeface="Arial Narrow" panose="020B0606020202030204" pitchFamily="34" charset="0"/>
              </a:rPr>
              <a:t>231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Советник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Основные 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функции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консультации </a:t>
            </a:r>
            <a:r>
              <a:rPr lang="ru-RU" sz="1600" dirty="0">
                <a:solidFill>
                  <a:srgbClr val="01209F"/>
                </a:solidFill>
                <a:latin typeface="Arial Narrow" panose="020B0606020202030204" pitchFamily="34" charset="0"/>
              </a:rPr>
              <a:t>Правительства и участие в разработке </a:t>
            </a:r>
            <a:r>
              <a:rPr lang="ru-RU" sz="1600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социальной и экономической  </a:t>
            </a:r>
            <a:r>
              <a:rPr lang="ru-RU" sz="1600" dirty="0">
                <a:solidFill>
                  <a:srgbClr val="01209F"/>
                </a:solidFill>
                <a:latin typeface="Arial Narrow" panose="020B0606020202030204" pitchFamily="34" charset="0"/>
              </a:rPr>
              <a:t>политики</a:t>
            </a:r>
            <a:r>
              <a:rPr lang="ru-RU" sz="1600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создание </a:t>
            </a:r>
            <a:r>
              <a:rPr lang="ru-RU" sz="1600" dirty="0">
                <a:solidFill>
                  <a:srgbClr val="01209F"/>
                </a:solidFill>
                <a:latin typeface="Arial Narrow" panose="020B0606020202030204" pitchFamily="34" charset="0"/>
              </a:rPr>
              <a:t>условий для диалога между </a:t>
            </a:r>
            <a:r>
              <a:rPr lang="ru-RU" sz="1600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социопрофессиональными </a:t>
            </a:r>
            <a:r>
              <a:rPr lang="ru-RU" sz="1600" dirty="0">
                <a:solidFill>
                  <a:srgbClr val="01209F"/>
                </a:solidFill>
                <a:latin typeface="Arial Narrow" panose="020B0606020202030204" pitchFamily="34" charset="0"/>
              </a:rPr>
              <a:t>категориями, чьи интересы, изначально отличающиеся друг от друга, сближаются в процессе выработки предложений, направленных на достижение общественного  интереса</a:t>
            </a:r>
            <a:r>
              <a:rPr lang="ru-RU" sz="1600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1209F"/>
                </a:solidFill>
                <a:latin typeface="Arial Narrow" panose="020B0606020202030204" pitchFamily="34" charset="0"/>
              </a:rPr>
              <a:t>информирование  </a:t>
            </a:r>
            <a:r>
              <a:rPr lang="ru-RU" sz="1600" dirty="0">
                <a:solidFill>
                  <a:srgbClr val="01209F"/>
                </a:solidFill>
                <a:latin typeface="Arial Narrow" panose="020B0606020202030204" pitchFamily="34" charset="0"/>
              </a:rPr>
              <a:t>политических органов</a:t>
            </a:r>
          </a:p>
        </p:txBody>
      </p:sp>
      <p:pic>
        <p:nvPicPr>
          <p:cNvPr id="2050" name="Picture 2" descr="http://flags.redpixart.com/img/1449/flag_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" y="1722862"/>
            <a:ext cx="1636863" cy="12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47664" y="1628800"/>
            <a:ext cx="7115783" cy="1415772"/>
          </a:xfrm>
          <a:prstGeom prst="rect">
            <a:avLst/>
          </a:prstGeom>
          <a:solidFill>
            <a:srgbClr val="0120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Национальный социальный и экономический совет (НСЭС)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Деятельность закреплена в Конституции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беспечивает участие различных профессиональных категорий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в выработке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экономической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и социальной политики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Правительства Франции</a:t>
            </a:r>
          </a:p>
        </p:txBody>
      </p:sp>
    </p:spTree>
    <p:extLst>
      <p:ext uri="{BB962C8B-B14F-4D97-AF65-F5344CB8AC3E}">
        <p14:creationId xmlns:p14="http://schemas.microsoft.com/office/powerpoint/2010/main" val="10100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2" y="-876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1520" y="250285"/>
            <a:ext cx="2845830" cy="46419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92758" y="296416"/>
            <a:ext cx="2499722" cy="37193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23161" y="783967"/>
            <a:ext cx="88924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Общественный Совет при Федеральной службе по аккредитации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= формат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ЭСПЕРТНОГО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общественного совета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002" y="2484398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Экспертная проработка всех аспектов деятельности Росаккредитации с точки зрения влияния на профессиональную среду и систему аккредитации в целом;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Постоянная оперативная обратная связь, позволяющая, в том числе, объективно оценить деятельность ФОИВ на базе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KPI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(КПЭ);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Совершенствование нормативно-правовой базы и встраивание в международную систему аккредитации и признания соответствия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9907" y="5112761"/>
            <a:ext cx="5459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888302"/>
            <a:ext cx="1584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447837" y="4967149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Основа ОС: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15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экспертов – члены 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60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экспертов  - члены Комитетов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80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экспертов – привлекаются к обсуждению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836712"/>
            <a:ext cx="8972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Общественный Совет при Федеральной службе по аккредитации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(приказы Росаккредитации № 2567 от 10.07.13 г. и № 2769 от 31.07.13 г.)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229082"/>
            <a:ext cx="1656184" cy="19128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Мониторинг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хода реформы 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системы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аккредитации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7421" y="4268014"/>
            <a:ext cx="1603353" cy="189014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Обеспечение учета мнения общественности при формировании методической базы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19169" y="2229085"/>
            <a:ext cx="1575181" cy="19128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Общественный контроль и оценка деятельности участников единой национальной системы аккредитации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10137" y="2229086"/>
            <a:ext cx="1612405" cy="1912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Рассмотрение инициатив граждан и организаций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97421" y="2229084"/>
            <a:ext cx="1595061" cy="19128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Предложения и рекомендации по вопросам деятельности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ФСА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245305"/>
            <a:ext cx="1660836" cy="19128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Приглашение на заседания представителей заинтересованных лиц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0137" y="4268010"/>
            <a:ext cx="1612405" cy="189729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Обращение в органы государственной власти Российской Федерации для получения информации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53000" y="4268014"/>
            <a:ext cx="1611288" cy="189014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Обобщение и анализ практики аккредитации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19169" y="4252452"/>
            <a:ext cx="1575181" cy="19128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Взаимодействие со СМИ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3000" y="2229082"/>
            <a:ext cx="1611288" cy="19128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Разработка и утверждение Кодекса этики членов Общественного совета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281667"/>
            <a:ext cx="9129712" cy="4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Одно испытание – признание везде</a:t>
            </a:r>
            <a:endParaRPr lang="ru-RU" sz="20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671013"/>
            <a:ext cx="9129712" cy="4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Задачи и компетенции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0.iconfinder.com/data/icons/elite-outdoors-nature/513/dead-tree-512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46" y="2996952"/>
            <a:ext cx="3868688" cy="38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879107"/>
            <a:ext cx="897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  <a:cs typeface="Arial" pitchFamily="34" charset="0"/>
              </a:rPr>
              <a:t>Структура и Рабочие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  <a:cs typeface="Arial" pitchFamily="34" charset="0"/>
              </a:rPr>
              <a:t>инструменты Общественного совета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2114470"/>
            <a:ext cx="4123184" cy="7384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органов по сертификации</a:t>
            </a:r>
            <a:endParaRPr lang="ru-RU" sz="20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7089" y="2118325"/>
            <a:ext cx="3955393" cy="7346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испытательных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лабораторий</a:t>
            </a:r>
            <a:endParaRPr lang="ru-RU" sz="20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3009528"/>
            <a:ext cx="4123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экспертов по аккредитации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7088" y="3010953"/>
            <a:ext cx="3955393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организаций и ИП, </a:t>
            </a:r>
            <a:r>
              <a:rPr lang="ru-RU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аккредитованных</a:t>
            </a:r>
          </a:p>
          <a:p>
            <a:pPr algn="ctr"/>
            <a:r>
              <a:rPr lang="ru-RU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области обеспечения единства измерений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2" y="4405473"/>
            <a:ext cx="4123183" cy="5499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по контролю за деятельностью аккредитованных лиц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484786"/>
            <a:ext cx="9144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КОМИТЕТЫ ПО ВОПРОСАМ ДЕЯТЕЛЬНОСТИ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01" y="3954089"/>
            <a:ext cx="9144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РАБОЧИЕ ГРУППЫ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5890" y="4407527"/>
            <a:ext cx="3956591" cy="5334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по нормотворческой деятельности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4598" y="5095373"/>
            <a:ext cx="8587680" cy="50405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по вопросу 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методического обеспечения аттестации экспертов по аккредитации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0052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952" y="5877276"/>
            <a:ext cx="8587681" cy="7818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подгруппы по аккредитации испытательных лабораторий, органов по сертификации, органов инспекции, органов по сертификации систем менеджмента качества, провайдеров межлабораторных сличительных испытаний, по вопросам в области обеспечения единства измерений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559225" y="5599433"/>
            <a:ext cx="300807" cy="270327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1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886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2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2" y="-876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6856" cy="41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021288"/>
            <a:ext cx="648072" cy="361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30964" r="1313" b="430"/>
          <a:stretch/>
        </p:blipFill>
        <p:spPr bwMode="auto">
          <a:xfrm>
            <a:off x="26543" y="2657829"/>
            <a:ext cx="9036495" cy="36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1" t="30964" r="2686" b="7761"/>
          <a:stretch/>
        </p:blipFill>
        <p:spPr bwMode="auto">
          <a:xfrm>
            <a:off x="6876258" y="3498237"/>
            <a:ext cx="2021305" cy="317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191" y="2657829"/>
            <a:ext cx="260310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04760" y="2616880"/>
            <a:ext cx="3424953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www.wto.wtcmoscow.ru</a:t>
            </a:r>
            <a:endParaRPr lang="ru-RU" sz="2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52740"/>
            <a:ext cx="9129712" cy="8197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3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Открытый кабинет руководителя Общественного совета </a:t>
            </a:r>
            <a:endParaRPr lang="ru-RU" sz="23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02129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Контакты: </a:t>
            </a:r>
          </a:p>
          <a:p>
            <a:pPr algn="just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+7 (495) 258-11-10 </a:t>
            </a:r>
          </a:p>
          <a:p>
            <a:pPr algn="just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+7 (968) 593-29-80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539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b="24064"/>
          <a:stretch/>
        </p:blipFill>
        <p:spPr bwMode="auto">
          <a:xfrm>
            <a:off x="208187" y="4029860"/>
            <a:ext cx="1422915" cy="6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00" y="5006386"/>
            <a:ext cx="1240221" cy="18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298" y="856363"/>
            <a:ext cx="912971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Общественный контроль в действии: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жалоба о болезни ребенка после покупки детской мебели</a:t>
            </a:r>
            <a:endParaRPr lang="ru-RU" sz="23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179512" y="1988840"/>
            <a:ext cx="8784976" cy="936105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Ассоциация мебельной и  деревообрабатывающей промышленности России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1"/>
            <a:ext cx="725636" cy="59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Выноска со стрелкой вниз 26"/>
          <p:cNvSpPr/>
          <p:nvPr/>
        </p:nvSpPr>
        <p:spPr>
          <a:xfrm>
            <a:off x="172368" y="3068960"/>
            <a:ext cx="8784976" cy="936105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Общественный совет</a:t>
            </a: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169070" y="4082542"/>
            <a:ext cx="8784976" cy="923844"/>
          </a:xfrm>
          <a:prstGeom prst="downArrowCallou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внеплановая проверка органа по сертификации </a:t>
            </a:r>
          </a:p>
        </p:txBody>
      </p:sp>
      <p:sp>
        <p:nvSpPr>
          <p:cNvPr id="25" name="Счетверенная стрелка 24"/>
          <p:cNvSpPr/>
          <p:nvPr/>
        </p:nvSpPr>
        <p:spPr>
          <a:xfrm rot="2621473">
            <a:off x="3463083" y="4547085"/>
            <a:ext cx="2253740" cy="2266788"/>
          </a:xfrm>
          <a:prstGeom prst="quadArrow">
            <a:avLst>
              <a:gd name="adj1" fmla="val 6504"/>
              <a:gd name="adj2" fmla="val 351"/>
              <a:gd name="adj3" fmla="val 22500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676456" y="6453336"/>
            <a:ext cx="453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04" y="87747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36043" y="16177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145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347864" y="2555186"/>
            <a:ext cx="2376264" cy="31354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3393" y="3154552"/>
            <a:ext cx="2088232" cy="20746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РЕЕСТРЫ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Федеральной Государственной информационной системы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(ФГИС)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988840"/>
            <a:ext cx="1732844" cy="230425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Общественные организации: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Общество защиты прав потребителей,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«Общественный контроль России»,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РСПП, ОПОРА РОССИИ, Делова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я Россия и др.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365104"/>
            <a:ext cx="1757420" cy="20320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Федеральные надзорные органы:</a:t>
            </a:r>
          </a:p>
          <a:p>
            <a:pPr algn="just"/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Роспотребнадзор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Россельхознадзор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Росздравнадзор и др.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53071"/>
            <a:ext cx="9143999" cy="6757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Выявление и ликвидация «СЕРЫХ» СЕРТИФИКАТОВ 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22504"/>
            <a:ext cx="1944215" cy="2794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84784"/>
            <a:ext cx="1872208" cy="888513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>
            <a:off x="2143125" y="3230116"/>
            <a:ext cx="1420764" cy="17795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Выявление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5580111" y="3573016"/>
            <a:ext cx="1152129" cy="5868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Запрос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5508102" y="4306262"/>
            <a:ext cx="1152129" cy="5868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4037858">
            <a:off x="2571315" y="3935200"/>
            <a:ext cx="379812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0" y="4365104"/>
            <a:ext cx="1728192" cy="461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68083" y="639718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8325662">
            <a:off x="2645761" y="3966105"/>
            <a:ext cx="379812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«серый»    сертификат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116632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172555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7507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2" y="-876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1520" y="250285"/>
            <a:ext cx="2845830" cy="46419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92758" y="296416"/>
            <a:ext cx="2499722" cy="37193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251520" y="1025052"/>
            <a:ext cx="84239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Примеры разрешенных вопросов: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Общественный Совет при </a:t>
            </a:r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МВД России</a:t>
            </a:r>
            <a:endParaRPr lang="ru-RU" sz="22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9907" y="5112761"/>
            <a:ext cx="5459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" name="Picture 2" descr="https://mvd.ru/media/mvd-2015/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5856"/>
            <a:ext cx="13620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282596"/>
            <a:ext cx="79312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Деятельность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Совета позволила решить важную проблема в жизни города, связанную с систематическим нарушением ПДД водителями эвакуаторов: ОС в ходе обсуждения была достигнута договоренность о направлении обращения в Прокуратуру г. Москвы с просьбой разъяснения правовых коллизий, возникающих в процессе реализации своих полномочий Московской автодорожной инспекцией, подготовке методических рекомендации для сотрудников полиции по действиям в конфликтных ситуациях и доведению информации до граждан с помощью средств массовой информации.</a:t>
            </a:r>
          </a:p>
        </p:txBody>
      </p:sp>
      <p:pic>
        <p:nvPicPr>
          <p:cNvPr id="1028" name="Picture 4" descr="http://avto-rus93.ru/attachments/Image/data-slider-evakuator-950x450.png?template=gener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56" y="1136045"/>
            <a:ext cx="2420496" cy="11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2" y="-876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1520" y="250285"/>
            <a:ext cx="2845830" cy="46419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92758" y="296416"/>
            <a:ext cx="2499722" cy="37193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403246" y="947138"/>
            <a:ext cx="84239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Примеры разрешенных вопросов: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Общественный Совет при </a:t>
            </a:r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Минэнерго России</a:t>
            </a:r>
            <a:endParaRPr lang="ru-RU" sz="22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9907" y="5112761"/>
            <a:ext cx="5459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82596"/>
            <a:ext cx="79312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•	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разрабатываемой при участие ОС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Энергостратегии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России до 2035 года помимо целевого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консервативного сценариев  по настоянию общественного совета будет разработан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стресс-сценарий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предусматривающего дальнейшее падение цен на энергоресурсы. Речь идет об оперативном реагировании и внесении изменений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энергополитику в соответствии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 геополитическими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условиями, что особенно актуально в настоящий момент.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Гл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43380"/>
            <a:ext cx="876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tsn.ua/media/images3/original/Oct2014/3845514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1" y="997500"/>
            <a:ext cx="140493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7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2" y="-876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1520" y="250285"/>
            <a:ext cx="2845830" cy="46419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92758" y="296416"/>
            <a:ext cx="2499722" cy="37193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324545" y="816712"/>
            <a:ext cx="84239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Примеры разрешенных вопросов: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9907" y="5112761"/>
            <a:ext cx="5459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82596"/>
            <a:ext cx="79312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•  разработан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внедрен в эксплуатацию портал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www.os.economy.gov.ru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для проведения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заочных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заседаний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участие в работе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Аттестационных комиссий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департаментов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Министерства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прошли обсуждение три государственные программы Российской Федерации: «Экономическое развитие и инновационная экономика», «Развитие внешнеэкономической деятельности» «Управление федеральным имуществом»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25683"/>
            <a:ext cx="7450221" cy="9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1024165"/>
            <a:ext cx="8972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Основные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каналы взаимодействия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бизнеса 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власти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(процент использования российскими бизнесменами)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89633"/>
              </p:ext>
            </p:extLst>
          </p:nvPr>
        </p:nvGraphicFramePr>
        <p:xfrm>
          <a:off x="657199" y="2060848"/>
          <a:ext cx="797415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99201" y="162357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995" y="6320993"/>
            <a:ext cx="5838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Источник: исследование РСПП совместно с Агентством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FleishmanHillard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Vanguard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19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15" y="1033787"/>
            <a:ext cx="8972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Представление интересов бизнеса при принятии решений Евразийским экономическим союзом о применении мер торговой защиты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942" y="2021871"/>
            <a:ext cx="33123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Меры торговой защиты: антидемпинговые, компенсационные и специальные защитные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916257" y="2321864"/>
            <a:ext cx="1204739" cy="64807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20072" y="2509536"/>
            <a:ext cx="2952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/>
              <a:t>Наиболее </a:t>
            </a:r>
            <a:r>
              <a:rPr lang="ru-RU" sz="1800" dirty="0" smtClean="0"/>
              <a:t>активный инструментарий защиты внутреннего рынка всеми странами ВТО 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24419" y="363090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Расследование проводится специализированным (профессиональным) органом </a:t>
            </a:r>
          </a:p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Решение принимается СТРАНАМИ  ЕАЭС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3835" y="4604066"/>
            <a:ext cx="7908021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90% инициированных в ТС – ЕАЭС антидемпинговых мер Заявители (производители)  были представлены ТОЛЬКО Россией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943" y="5724706"/>
            <a:ext cx="811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Как «защитить» интересы бизнеса на всех стадиях наднациональных процедур с учетом национальных и межгосударственных интересов?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1" name="AutoShape 12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2402" y="-8762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2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1522" y="250285"/>
            <a:ext cx="2845831" cy="4641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Прямоугольник 10"/>
          <p:cNvSpPr/>
          <p:nvPr/>
        </p:nvSpPr>
        <p:spPr>
          <a:xfrm>
            <a:off x="-36511" y="980728"/>
            <a:ext cx="9143998" cy="1016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Благодарю 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3EA-0745-42EA-9BC5-6850727F9F92}" type="slidenum">
              <a:rPr lang="ru-RU" smtClean="0">
                <a:solidFill>
                  <a:srgbClr val="1F497D">
                    <a:lumMod val="75000"/>
                  </a:srgbClr>
                </a:solidFill>
              </a:rPr>
              <a:pPr/>
              <a:t>21</a:t>
            </a:fld>
            <a:endParaRPr lang="ru-RU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"/>
          <a:stretch/>
        </p:blipFill>
        <p:spPr bwMode="auto">
          <a:xfrm>
            <a:off x="1" y="2147120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9754" y="2219131"/>
            <a:ext cx="4680520" cy="1137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0354" y="3861048"/>
            <a:ext cx="1259632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6964" y="50851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wtcmoscow.ru</a:t>
            </a:r>
            <a:endParaRPr lang="ru-RU" sz="3200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57" y="969742"/>
            <a:ext cx="8972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Общественный контроль как эффективный инструмент взаимодействия власти и общества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139" y="3691818"/>
            <a:ext cx="3960440" cy="45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Принципы: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9110" y="4757947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обладает властно-правовым характером;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является обязательным;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субъектами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общественного контроля не могут быть органы государственной власти и местного самоуправления;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общественный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контроль осуществляется от имени общественности и граждан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5" y="194382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ФЗ №212 от 21.07.2014 «Об основах общественного контроля в Российской Федерации»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2447330"/>
            <a:ext cx="7920881" cy="1631216"/>
            <a:chOff x="611560" y="2570711"/>
            <a:chExt cx="7920881" cy="1631216"/>
          </a:xfrm>
        </p:grpSpPr>
        <p:sp>
          <p:nvSpPr>
            <p:cNvPr id="3" name="Пятиугольник 2"/>
            <p:cNvSpPr/>
            <p:nvPr/>
          </p:nvSpPr>
          <p:spPr>
            <a:xfrm>
              <a:off x="611560" y="2570711"/>
              <a:ext cx="7920881" cy="107996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5576" y="2677898"/>
              <a:ext cx="2304256" cy="8951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Общественный контроль</a:t>
              </a: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2570711"/>
              <a:ext cx="475252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– это механизм, который позволяет обществу контролировать власть, как на этапе принятия, так и на этапе реализации решений и оценки полученного результата.</a:t>
              </a:r>
              <a:r>
                <a:rPr lang="ru-RU" dirty="0" smtClean="0">
                  <a:solidFill>
                    <a:schemeClr val="bg1"/>
                  </a:solidFill>
                  <a:latin typeface="Arial"/>
                </a:rPr>
                <a:t/>
              </a:r>
              <a:br>
                <a:rPr lang="ru-RU" dirty="0" smtClean="0">
                  <a:solidFill>
                    <a:schemeClr val="bg1"/>
                  </a:solidFill>
                  <a:latin typeface="Arial"/>
                </a:rPr>
              </a:br>
              <a:r>
                <a:rPr lang="ru-RU" dirty="0" smtClean="0">
                  <a:solidFill>
                    <a:schemeClr val="bg1"/>
                  </a:solidFill>
                  <a:latin typeface="Arial"/>
                </a:rPr>
                <a:t/>
              </a:r>
              <a:br>
                <a:rPr lang="ru-RU" dirty="0" smtClean="0">
                  <a:solidFill>
                    <a:schemeClr val="bg1"/>
                  </a:solidFill>
                  <a:latin typeface="Arial"/>
                </a:rPr>
              </a:b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53139" y="4737218"/>
            <a:ext cx="1401346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Особенности: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20747" y="3725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Прозрачность государственной власти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Участие общества в работе власти</a:t>
            </a:r>
          </a:p>
        </p:txBody>
      </p:sp>
    </p:spTree>
    <p:extLst>
      <p:ext uri="{BB962C8B-B14F-4D97-AF65-F5344CB8AC3E}">
        <p14:creationId xmlns:p14="http://schemas.microsoft.com/office/powerpoint/2010/main" val="61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85" y="908721"/>
            <a:ext cx="897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Формы общественного контроля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188897"/>
            <a:ext cx="2133600" cy="365125"/>
          </a:xfrm>
        </p:spPr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06486"/>
            <a:ext cx="2808312" cy="602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общественный мониторинг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4809" y="1484784"/>
            <a:ext cx="58326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постоянное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или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временное наблюдение за деятельностью органов и организаций;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2412972"/>
            <a:ext cx="2808312" cy="602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общественная проверка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4809" y="2400040"/>
            <a:ext cx="58326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сбор и анализ информации, проверка фактов и обстоятельств, касающихся общественно значимой деятельности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органов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46483"/>
            <a:ext cx="2808312" cy="729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общественная экспертиза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98190" y="3250365"/>
            <a:ext cx="58326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оценка актов, решений, документов и других материалов,  действий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органов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организаций с использованием специалистов, привлеченных на общественных началах;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348156"/>
            <a:ext cx="2808312" cy="729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общественное обсуждение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8190" y="4252038"/>
            <a:ext cx="58326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публичное обсуждение общественно значимых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вопросов и проектов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решений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участием уполномоченных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лиц указанных органов и организаций,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граждан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общественных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объединений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373884"/>
            <a:ext cx="2808312" cy="1180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общественные (публичные) слушания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98190" y="5386571"/>
            <a:ext cx="58326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 обсуждение деятельности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указанных органов и организаций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имеющей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особую общественную значимость либо затрагивающих права и свободы человека и гражданина,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интересы негосударственных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некоммерческих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0755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58" y="1287971"/>
            <a:ext cx="897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Субъекты общественного контроля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1628800"/>
            <a:ext cx="590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Общественная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палата РФ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Общественные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палаты субъектов РФ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Общественные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палаты (советы) муниципальных образований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Общественные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советы при федеральных органах исполнительной власти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	                общественные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советы при органах исполнительной власти субъектов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РФ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1024165"/>
            <a:ext cx="8972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Общественный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Совет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= совещательно-консультативный орган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общественного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контроля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 descr="http://www.indhucommodities.com/images/busines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2" y="3334542"/>
            <a:ext cx="711442" cy="7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renemedia.com/wp-content/uploads/2014/02/1391651831_icon-ios7-peopl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7" y="261815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6144" y="2787029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граждане Российской Федерации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                 –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элемент гражданского общества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2448" y="351459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организации и общественные объединения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-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элемент профессионального диалога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7984" y="4543033"/>
            <a:ext cx="874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МЕХАНИЗМ ВЗАИМОДЕЙСТВИЯ бизнеса с ФОИВ: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6007" y="5063162"/>
            <a:ext cx="6000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учет потребностей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интересов;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защита прав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осуществления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общественного контроля при реализации государственной  политики и нормативно – правовому регулированию в сфере деятельности ФОИВ</a:t>
            </a:r>
          </a:p>
        </p:txBody>
      </p:sp>
      <p:pic>
        <p:nvPicPr>
          <p:cNvPr id="17" name="Picture 8" descr="https://d30y9cdsu7xlg0.cloudfront.net/png/15212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72" y="4220752"/>
            <a:ext cx="691617" cy="6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67969"/>
              </p:ext>
            </p:extLst>
          </p:nvPr>
        </p:nvGraphicFramePr>
        <p:xfrm>
          <a:off x="107505" y="1484784"/>
          <a:ext cx="8856983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5" y="908720"/>
            <a:ext cx="89728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Состав Общественных Советов при Федеральных органах исполнительной власти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1484784"/>
            <a:ext cx="33123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59 Общественных Советов при ФОИВ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0414" y="2492389"/>
            <a:ext cx="1949586" cy="754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Состав ОС: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484784"/>
            <a:ext cx="8568952" cy="51125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3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2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5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908720"/>
            <a:ext cx="89728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  <a:cs typeface="Arial" pitchFamily="34" charset="0"/>
              </a:rPr>
              <a:t>Количество членов Общественных Советов при ФОИВ</a:t>
            </a:r>
            <a:endParaRPr lang="ru-RU" sz="2100" dirty="0">
              <a:solidFill>
                <a:prstClr val="black">
                  <a:lumMod val="75000"/>
                  <a:lumOff val="25000"/>
                </a:prst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1484784"/>
            <a:ext cx="33123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08865"/>
            <a:ext cx="973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115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8114" y="1727520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Минкульт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15508"/>
            <a:ext cx="4176464" cy="42098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0087" y="2324408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50 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и более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1738" y="2635458"/>
            <a:ext cx="17956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Ростехнадзор</a:t>
            </a:r>
            <a:endParaRPr lang="ru-RU" sz="16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Минобороны</a:t>
            </a:r>
            <a:endParaRPr lang="ru-RU" sz="16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Росрыболовство</a:t>
            </a:r>
            <a:endParaRPr lang="ru-RU" sz="16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4066085"/>
            <a:ext cx="3466728" cy="24482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539644"/>
            <a:ext cx="4680520" cy="29856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0671" y="3743454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31- 42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9302" y="4261476"/>
            <a:ext cx="4741099" cy="2130628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МЧС </a:t>
            </a:r>
            <a:endParaRPr lang="ru-RU" sz="15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Росмолодеж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Минпромторг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Минсельхоз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Роструд 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ФСКН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Минтруда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Минэкономразвития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Росавтодор 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Росстат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Минюст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Роснедра 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МВД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Роспечать</a:t>
            </a:r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Минвостокразвития России</a:t>
            </a:r>
          </a:p>
          <a:p>
            <a:endParaRPr lang="ru-RU" sz="1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30080" y="4106255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21 - 30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324408"/>
            <a:ext cx="3394720" cy="17416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51833" y="2379758"/>
            <a:ext cx="762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11 - 17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02330" y="2779457"/>
            <a:ext cx="3356478" cy="1046803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ФАС </a:t>
            </a:r>
            <a:endParaRPr lang="ru-RU" sz="14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Росархив 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Рособоронзаказ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ФСБ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Минобрнауки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Минспорт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Росаккредитация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Роскомнадзор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Рособрнадзор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46810" y="4601953"/>
            <a:ext cx="3356478" cy="2130628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Росграница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Росгидромет 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Минфин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Росздравнадзор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Росреестр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ФССП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ФСИН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Росморречфлот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ФНС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Ространснадзор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Ростуризм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Минприроды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Минтранс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Росавиация 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25556" y="1639534"/>
            <a:ext cx="1850900" cy="681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Прямоугольник 16"/>
          <p:cNvSpPr/>
          <p:nvPr/>
        </p:nvSpPr>
        <p:spPr>
          <a:xfrm>
            <a:off x="6946578" y="1782902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Росфиннадзор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273192"/>
            <a:ext cx="3133863" cy="5111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AutoShape 10" descr="data:image/jpeg;base64,/9j/4AAQSkZJRgABAQAAAQABAAD/2wCEAAkGBxQSEhQUExQVFBUVFhQVFBcYFRUVFhUVFxQXFhQUFBQYHCggGBolHhQWITEhJSkrLi4uFx8zODMsNygtLiwBCgoKDg0OGhAQGiwkHSQsLSwsLDUsLCwsLCwsLCwsLCwsLCwsLCwsLCwsLCwsLCwsLCwsLCwsLCwsLCwsLCwsLP/AABEIAOEA4QMBEQACEQEDEQH/xAAcAAEAAQUBAQAAAAAAAAAAAAAABQIDBAYHAQj/xABJEAABAgMDBggJCgYBBQAAAAABAAIDBBEFITEGEjJBUXETImF0gZGhswckNFKCkrHB0RQjM0JDU2K04fAIFnKistLxFTVzo8L/xAAaAQEAAgMBAAAAAAAAAAAAAAAAAQIDBAUG/8QANhEBAAIBAgIFCgUFAQEAAAAAAAECAwQREjEFITJBURMzYXGBkaGxwdEUIkLh8BUjNFLxQ5L/2gAMAwEAAhEDEQA/AO4oCAgICAgICAgICAgICAgICAgICAgICAgICAgICAgICAgICAgICAgICAgICAgICAgICAgICAgICAgICAgICAgICAgICAgICAgICAgICAgICAgICAgICAgICAgICAgICAgICC3MR2w2ue8hrWgucTgGgVJPQFEztG8rUpN7RWsbzPVDmmRmUUabtKJEc+IILmxCyFnO4NjG0awuZXNzjt25y1MOSb5Jnuei6R0eLTaStIiOPeN575nv6/CPs6WIzdo61t7w85tL3hm7R1pvBtKCy2mnNkY7oTnB4a01Y4h4bntzy0i8ENzljyz+Sdm5oK0nUUjJy9PLl1fFCeC3KN0eG+XjPL40HjNe41dEgu0XEm8kE0J5WqmnycUcM84bnS+ijDaMtI2rb4T/AD6t7Ww4wgICAgICAgICAgICAgICAgINfyjyi+TnMYGueBnPzq0aNQNNZXO1mu8jPDSN55z6P3kT7DcNy6ED1SCDwlBzzwr27RjZRhoYvHjEfVhNOHpEdTeVaeqvypHe9F0FpYibarJyr1R6/wBvr6GTkdZPyaAC4UiRKOePNFOJD6BTpqVkx04Y2aGu1U6jLNu7u+/t/ZPcIrtIERADwbjgbj0oOVzjXWXPtiMrmsOewefLvNIkLe0kgbKtK08kTivFoeq0d66/TTgyc5+ccp9vf7Xa5SZbFY2Iw5zXtDmnaCKgroRMTG8PJZMdsdppaOuOqV5SoICAgICAgICAgICAgICAgjbdtUS8OuL3XQ27XbTyDE/qtXV6mMFN++eUekaPYUmZmKYsXjQmuJv+2ia3HawYcpXP0ml4/wC5k6/rK0Q3dsydpXXTsrEydqbmwZrlTc2Yc7aBAxPWo3WiHCso7Y4SejF9TR4zXtNHCgFN9KXLQybWnih63ovLaMEY+qa+Eths/KGapxZmo2RIbSfWF6RlvH6mXJ0fpLc8W3qmWVEysmm4vlelsT4qfL39DFHRGknuv74+yy7LmY+8lPVifFT5fJ6D+j6SO6/w+zHjZcxz9vBb/TCc7/JRObJ4wvTorRx+i0+ufs1228oTGoYsSJHLa5tQ1jRXG4DkVOu/altVjHpYmcOOKz75di8EMyYlmQnO8+MANQAiOoByLo4oiKREPGdIZLZNRa1uc/ZuiyNMQEBAQEBAQEBAQEBAQEBBy62Z4zUeLxtCI+Dmg0Iax5aQ2u2hv5V5vVXtOombdcR1behKXgWqxjQ3g3ww0AAZtwAwpRb9OkcURtNZj2fZbeFUTKGC0ElzrqnRd8FljpDBM7bz7p+y0bSwXZYwtQf6o+K2PK1b39Ozej3sqFlGx4q0PPJm9mK18mux0nhmJ39TUy0nFaa25oe3bbOaRTMG1xv6AFqZNfbJHDSu3plbHG7kc1FDpiIRgXXdQCy1rw44h6To7sw2ay9FQ6yzairLNjQERITdS1SpCzMq9GrqOTvfgTdWyofJEjD+8n3rpY+y8XrPPWb4rtUQEBAQEBAQEBAQEBAQEBBxNx8amuczHfOXldd563rGyScdwbcT1rBWZSi7dnHhpo44e5Wre2450Z+J5xXa3l7uuOvDE7J2w5x5YQXuxOsrnayZ4nmumKxGojbwj6vbUdxSsGLm08TU7MluFmMytM5zr6VpRpOHQute3BjiXd0uXyWKb7b7fd0Kzsk4+bcYbh/UQeoj3qlbxaN2zHSuDv3j2MS1cmJmn0YPps95S1obWPpPTf7fCfs1uNk/MDGHT02f7KsXqtbpHTTyt8J+yllhRtYA3uHuUWzVhT+o4I759zEtKy3Q2FziLqXCp1gY9KtizRa0RDXvrK5LcNYdq8CH/a2/+WN/kuxj7Ly+s89Zv6u1RAQcy8MtoRYTpTgosSETwx4j3MqWmFSoBvxOO1TCJbNkBlSJ+Xq6gjw6NjtF3G1PaPNdSvIajUoS2dAQEBAQEBAQEBAQcQefGprnMx3z15fXeen1jYJR3FWvCUXbV4TvQ5w/FduOT3WK++Os+iE1YDrjv9wWhrI/NHqee6Z89WfR9ZZNpnilYMPNo4mqWdMmHMZ4oS1xuOF4ofautesWxxEu7o8cZMc0nv8Au6rYeWLcwB0I+i4HsICw1x8PUjJ0RaZ3rf4KrSyyg0+ji9TP9lFqSU6Hzf7V+P2a3N5VQTg2J1N/2VPJyt/Sc0c5j4/ZguyiZqY/+0e9VnBMslOjMnfaELbFq8I0tDaA8tTdes2HDwzvuv8Ag4xTxTO8uk+A+3mmA+Udc9jnRIf4mOpnDeD2OHKutTsw83q/PS6fw6s19jh0Njh+VDZgW1Z0KbhOhRmhwIIBoM5h85jtRqB1JujZxmDFj2NP10s3GlzZiATq5buhzeS/JE7qTGzvVl2hDmITI0J2cyI0OaeQ6iNRGBGogqBlICAgICAgICAgIOGxXeNTXOZjvnrzGu89In5R3FWvCUZbBTvQ5zMOo5w/Efau1TrrHqew0tt8NJ9EfJK2BE0huP76lp62OUuV0xH5qT6/ozbSPFK1sPNz8TUII+cdvXY23rDv6C0VpvadobdZZ4qxuz3LNqKss2NAREgupaplSFmYV6Q1NTaI6pnrksmPQ4lpBq1zSQ5p2ghdDFP5XkdZWJyy3qzcqZ5o4s2HjZFYHH1qVPSVk2hp7zCR/nifbj8ld0OH/wBhOGDjlQ7whTuyVHrf7pwwccseL4QZ0/Xl27mE+0lOGDjlAWxa8aaLTMRjEza5oDGtDa0rSgGNAp2Vmd3UfAdFrJxxqbMuDRWtBwMIntJKSQ6MoSICAgICAgICAg4THPjc1zqY75681rfPSQnpR3FWvCUbbJuKjvHPpwcd28/H3rr4uxD1nR08Wmp/O9mWG6jiNoHYf1WDVx+WGp0zX+3S3p+cfskbQPFK1cXNyMTV5L6f0/cu3h51dDJ/h29nzhvtmRGlt49+vlW5NYnm49cl6dmZj2vLVk25oPE4wqBWGCeMQLiOQha+9Jmfy8vQ2o1OoiI2yT/9S1l7Gk0A2nBguF5+rsBV7Vx1jeYj3eKI1eptO3lLe+WOHsHbqHRqV+Cvgxzqc1ud598sS0IgIu2jXX23quTsyy6Kd9RWZ9PyliWfiUx8ltXH9yWySRuWaGjZVMqVEZFRK2EF1B1/wEeSTPOndxBUSQ6WoSICAgICAgICAg4LMHxub51Md89ec1vnZE9KO4q14hKNtk3FR3jRJtnHPX++pdPFMcD0HR2ori0s2tPVEyvWY0h4qDgdypntW1FNZq8Wo03VO0xMTt3/ALpGfPFK1MXNy8bWpL6b0l2sPOro5P8ADt7PnDdrL0VuuIkrUigBv0YaITG8JUGIHZuDL6g1OzCq0KUn82++/FPV3bb/AGbM25cttva1ktgtdWoGlUB2cBVoAYLzUXu4225MnlrV2jfu+fP1/wDV6eTid5/n7IeMBnGmHZXXTkqtvHvwxu177cXUxJnA7wmTsy2dF5+vt+UrNn4neq05M2pj88tikjcs8OddXMm5SojIiC2CguIOw+AjySZ50e4gqJIdLUJEBAQEBAQEBAQcBmj43N86me+evO6zzskJ2VdxVrwlH2oVWRr0aCK1WWtp2N1UJtFFpFmeNyvi5tnG1qD9IdV66sTMREw7mkxVy4+C8bxLcbLjuDcQd7QdVFeNRbwWt0Jhns2mPcs2pHd+H1eSm1T+KnwVjoCs/wDp8P3QEWKdjeo7KbU/E+hE9AxH/p8P3UCI78PqDZTWonUz4Jr0Fj77z7oY8xXWSewdQUeVtbqlljo7DgnirvM+MrUhid62KcnJ1HalsMmblnhzL81cyVKiMiFBQCguVQdh8A3kkzzo/l4CiSHTFCRAQEBAQEBAQEHzxaZ8cmudzPZFiFcylYtqbRMbxt9YEvKRuLpDVq69a2Z0WGf0/MYdpxHDG7DFpGP7u2rD+C09uXzXmkxzhAxZg7R+8Vb8Dhj/AKrstCaPnDq69at+Cw+HxlMLMaLXWTj+ix58VKU/LG3W2cbEsKXESZDHVo4urS46JI9ixZrTXFvDsafJOPDNo5x93ULPyMBZVsYj+pgPaCFipl3jeWSOlpjqtT4/9Ylp5FP++b6h+KTkbFOmKf6T7/2a5MZJOb9q31T8VXyvoTPStZ/TPvWG5NHXEHQ39VWdRt3IjpKO6vxYNr2W2HDcakkU5BiBgrYc02vEMU6u2W0RttCDkMeldanJydR2pbFKQnU0T1V7Qs0Odfm8mjtVmNGRHDag8ZfheoFwtNLxTfd7UHYfAL5JM87P5eAkpdNUAgICAgICAgICD50tfyua51Ncv2sRc7F/lW9X1gZcueKuiM62A0vewOiZzGw2mp+aaKMYTmg1JvrQ3G9c7FMzji07de8+nnMtu0RxTHW1lkhTOq7FhJuvALqtuqbyGG7UrZdRvttHKf57OvmnHi5+r+fJEPbQkbDTqW5W3FWJ8WvMbTsqh/H2LW1XY9rPjYkjGcyLnNNHA3H/AJWG1YtTaXc0VYtThtydHsfK+O1tCIbt7SD2FYYxxHJsW6Lw264mY/nqXJ/LWJS+Ew+k4fFVnHBXoin+0+6GvzOVznfZNHpH4KvkfST0XWP1T7mG7KR5wYwdZUTp475Wp0dTvmUTadpPiAhxFNgCzYsVazvBfT48fXHNHSJv6V0acnC1HaluUrGxq0HHVfsWSHPvzZTnNMNz3OzAHNbgTUlrjcQfw9oWO+S0XisR3b8/SmtImu8+KGnoma6hrqOLhiLqg3g34K9LcUbq2jadmNGiBri0gGhprIuu1pS3FWLeKbV4ZmFD41WkAAcU9mFaYqyrrngE8jmudn8vAUqumoCAgICAgICAgIPnO1mkzk0Bj8rmtVftYlblz8f+Tb1fYhIS8F2bojodt5L1vpYtqxYrgAeENCC3jOND9U6OOKpFKxyiFuKZ70BFzycH4ki92JOOjrp0qeGPA3lZbBd5vW7abtQ/exSQOYRjQY3DUabda1dV2Pa2KI6Bpnesc9mHd6P5Nqs/RWJ2IWrRUSy1Qj1MKXUhSrCzMK1Wvn5LEjj0rcpyeb1HaltssOTb7Vkhz780nAncyFmtiiE7hC4nNJ4uaAM2jTfjdctXJimc3FNd44dvbvK9LxFNt9utETM1CNTm41+qKgF+c6p1uIqAdSmcWTu/nV9PitGSv8/newLQmGvdVo7N13LrPSrafFbHExb+fz6IzZIvPUsFtx/pPw171sMLsHgD8jmedn8vAUqunICAgICAgICAgIPnO1fLJrnU13sRc/H/AJNvV9YGbLxDTFdAYk08lzWkmhc0GmNCQDRVvO1ZmFqxvMISdeWvc0E0DnAdBoopO9YlNo2mYY3CnarIh6DX98i1dV2fa2aI+BpnesU9mHc0HJtUhorG7MLVoKsskI20pF0F1H01i41FWktcK7QQQlbRbkwVzVyRvViBWWhZmFerXz8liTxK268nm9R2pTkk8gXOcNxPsWWIc+8rkeYf57uzbXZtU7QpujokZ/nns212JsbrYiO853Xy1GCbG8vSK41O8k+1Tsbu0eALyOZ5278vAUDpyAgICAgICAgICD5ztcH5XN0BPjU1hT76INa5cZa49TM2khlwCKY03hw9y6EZaTymPelgzsUNcDnNNCDStK0IU2mLRMbpjqndCzcQOc51W3lxxricO1K7ViI3Jned1kAaiDjgHHDcNaiclY5zCYVhh2Gm0imrUDetPUZqWjaJ3Z6I6Bpnek9mHd0HJuFhtYS3hS5rPrFoBPb+u5Y537nVvN4pPBG8q8qGwWu+Yc4gX34DZQm8rHXinfiRpZzWr/dhH28PnobYpIAHzjmgEl7nF0UtFw0iR0KMcc5hr4Oxa1PZHojqj4MW1ocuCOAc51wrWtN9TS/k9itWbb9a2mtmnfysIiYWaqc/JjymJ3rbryec1HalMypuWaHPvzVRypY0fEKCgFBcqg7R4AfI5nnbvy8BQl09AQEBAQEBAQEBB89To8cm+dTPfPXA1fnZITEsLlrjCtEKsiFihWgeMCmUrE6LismLm2MbXoOmd66f6Yd3Qcm1WforG7ELVoFVmN2SOTAte0OGfnZrWaRoCSKucXON52kqKU4Wtjw+Sjbff9upghXZIWZhXq18/JjSuJW3Xk87n7UpiVNyyw593swVLGwIhQUAoK6oO1+AHyOZ5278vAUJdPQEBAQEBAQEBAQfPk4PHJvnUz3z1wNZ52RMyw4q1oGFaIVZELFCvA8YElLHnRcVlxc2xja5B0zvXT/TDuaDk2qztFY3YhZtFRLJVCPUwpZSFKsLMwrVa+fkxpbErbryedz9qUvKlZYaF3swVLGwHlBQCgrqg7Z4APIpnnbu4gKEuoICAgICAgICAgIOATY8bm+dTPfPXntZ52RMyzblrwMK0QqyIWKFeBSwJKWPPi4rLi5tjGh8noLXzTWuFWkuqNvEK389prh3j0fN1sFprhmY5/u6zZ+R8u5lQYjdzgf8gVgpltMdZHSWavhPs+2zEtLIiF97E/s+Cmcs+DNXpTJ/rHx+7XJnJGG37R/9vwVfLz4JnpG890MUZNwxi556Wj3KltTaO6Exrr+EI63LOhw4Ti0X3Xk1OkFfBmve8RKvl73tETLWJbErr15OZn7UpaVKyQ0LvZgqzGxzKPLDEDeICRWo1Ztbq1IGe2+lL1SclYtw79a0VmY3YoKshXVSh27+H/yKZ527uIKhLqCAgICAgICAgICDgcyPG5vnUz3z153WedkTUs25a8DCtAKsiFihWgUsCmRjT4uKy4ubYxtXgOIiEgkEOuIuI3FdXbesbu5odpr1t9sfKKZY2gimnKGu7SKrF5Ovg3Z0eC3OvzVWhldNAaTDvYPcqTiqR0fg8J96Cj5UTBxLPV/VRGGqJ0OKPH3sV1uxz9YDc1vvCnyGPwTXSYo7vijZ+be/ScTyauoLLjx1ryhXJjpSPywjpfErdrycLP2pSsqVkhoXJgqVGTKxiZaK2tzQ7NbTznws92dgdFt2K1ctY8rSfGfpLNjmeC3q+sIYFbTCqqg7f/D95FM87d3EFB1FAQEBAQEBAQEBBwaOPG5rnUx3z15zWedkTcsLlrwMO0AqSISKFeopYFMjFtEcUrLi5tjG1OH9I7eutHZh3NDybTZ2iqutCzaSrLJVCPUwpZS1SrCzHVqsGfkxIGJW1Xk89n7UpSWKyQ0bvJgqVFQtMiAYOaMX0dXAPMMuGbS/6IX11lYbYYm8X3/nX92SMm1eFHArMxqqoO4/w++RTPO3dxBQdRQEBAQEBAQEBAQcJi+VTXOZjvnrzet87InJYXLWgYdoBVkQkYK9RTDCSMS0hxSs2Hm2MbUGfSO3rsR2YdvQ8m0WdoqjrQs2iolkqhXqYVspaisLMdWq18/JhwcVtV5PP5+1KTlzcskNGzyOVKjCeUFIKCqqDuX8Ph8SmedO7iCg6kgICAgICAgICCxNRKBBw6G6sxME648Y9cRx9681rfOz6xsMsLlrQMO0AqyISMFao8hhTIwbV0Ss+Dm2MbToZ+cdvXY/TDtaGeptNnaKo68LNoqJXqhHqYVspapVhamFarXz8mFCN62a8nAzdqUlLlZIaNnkYqVGG8oKQgqqg7X/AA/RKSsyNsxX/wBMMIOtICAgICAgICAgsTMLOCDmuU+S8RkV0aC3ODjV7BjXW5u2uxc3WaKck8dOfgI6WngLnAtOsOFD1FcbJivTtRsLc7HaRiFhkQsaM3aFkrAtNmm7aq/k7TyFmak4sUcWG6m0ghdHTaO++9uqGWLbQiomScxpNaSdYwru5V1LY946m1pNZ5KdrclyA90IUiMcw/iaR7VrWrMPRYdRjyR+WYWp2YaRcR1qjaidkQ+INqmGO9oUCKFOzH5Wsd7Ok7AmJg8SG4N1ucCB0VxWWmOXM1Wuxx1RO8s6cyJjhoLG1LRSm39Vs7OJ5WZmZlCxZeJCNIsN7D+JpA6DgUhS0rL4wOsKVWK+INo60FIiitKiqCcsPJabnHBsKC/NOL3tLGAbanHoqg+hMhcmGyEu2CDU3ue7znnE7tXQg2oIPUBAQEBAQEBAQUuYCgxo9mw36TGneAUGG7JuWP2TPVCjhjwHn8sy33LPVCbQL0Ow4DdGGwbmhSPTZMPzQgCyWeaEFTrKhkULGneAUGM/JiVOMGH6jfgo2W4p8VJyWlfuYfqN+CnZHFPivwbAl2aMJg3NHwRC8bNZ5o6kHn/TGbAgOsqGcWg7wCgxYmTEq7GBDPoN+CCn+VZX7iH6jfggvQMn5dmjBhjcxo9yDPZAaMAEFwBB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0" y="-10286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60" name="AutoShape 16" descr="data:image/jpeg;base64,/9j/4AAQSkZJRgABAQAAAQABAAD/2wCEAAkGBhQSERUUExQUFRQWGBoaGBcYGBwXGBgXFxoXGBcYFxgcHCYeFxwkGhcXHy8gJCcpLCwsFR4xNTAqNSYrLCkBCQoKDgwOGg8PGi8kHyQsLCwsLCwsLCwsKSksLCwsKSwsLCwpLCwsKSwpLCwsLCwsLCwsLCwsLCwsLCwpLCksKf/AABEIAL8BCAMBIgACEQEDEQH/xAAbAAACAwEBAQAAAAAAAAAAAAADBAIFBgEAB//EAEkQAAECAwQFBwcJBwQCAwAAAAECEQADIQQSMUEFUWFxkQYTIoGh0fAUMkJSscHhIzNTYnKSstLxFRYkQ4Ki0zRzk+JjwhdEVP/EABoBAAMBAQEBAAAAAAAAAAAAAAECAwQABQb/xAAsEQACAQIFAgYCAwEBAAAAAAAAAQIDERITITFRQWEEIjJxgfChsSMzkRRC/9oADAMBAAIRAxEAPwDk7nT6o/qPdsBhZXOa09vdFjPFOqEVAx8/iPaS0B/K60+OqOhMzWnx1RJo4qBcNiBmTWoUdvdAZgm608T3QxWIqg3BYqrXMmgYjiYHyXsiZ0+Zz0tMy7KJAUAut5IcA4GuMGtppEOSM1rYR60pQ4KQYqn5XYRrUPauTstQcWcJrqA7Gion6DAwQ3jcxjeT1u7EYmKmbLfV+gYP1UgRqMLgjKK0eQGu07no7VatIHzCma7TeP1jRzrPl+tH74F5M8UzBMBmzKUPR7Y9zKj6Ii9XY6xwWLCOzDsBUybEp6AA8PfF3YudQCKB8akk9sFTZwBBFUhHO4yjY7orSh+Vkk9JSkLvEFQpkwr6MEt1qnAE8/TUJakj+6K/QstK7Wu8kK6KSxAOatcayZZUhNEIG5IELOST1GjHgw87Sk0H55T7LohadpZeHOrO9SceMbGdITqHCEZ1kBjlUjwM4PkzI0kpqqWHwqnvjw0ioCi1NlRDZ5vv7YuzZfDYtTHOlI6mwvTxm1euHzI8CYJFPL07MHpAjcN+IVDizKnpHPgqYuAmj7FEOojc0WkqwAA0hryVN1iBhC5q6DZb6mSsugbMtcxwpICuiyilgwLMpzxi0tSprNKmAJAZiATTCuHZBrDITz00XU+dqFOimLHmRqHAR06rvrr7ixpLoZCfOtLsZp6gPywBUyd9Kvs/LGymyAchwgKrInVBVdcHOi+THKnTfpFdn5Y4qfNHpnrAPujUTLENUDVo8GKZy4EdF8mel22b63FI7oelLWfPLA4EJY9RNItZVgEGMkMzimrGgavVAdWL6HKmzO2nRklTlXO1zJGIfMIyrSPRa2uTQ7jvo5A7THotGq2tGSlTS6Gzm4dUKrEMTpgZnD7x7IWKhrjBJeZmqD8qIpEQVHjOFawFdoGuOsxgsCXA/KRriKp41wbMApaoT0HS2y8nTMHFL+6GbRNGuFdHqa1yNZUocUKx1jVvi0Vo/Zk5PVG3tBPXX47hqGTwnMR2dzdWEWE1EKzSNYjOmythQ2d4XucIcVMDecniIAZqdY4iDqABMRWPLlQQLS46SeIjqpyX84cRBOBLl0ECmimEEm2gPiOIgU1aSD0hXbBVzgHJkfxqtqB7TG0tApGM5MkeWH7B/EO+NpaDSFq7hhsVFpRtgUxDmu3txxMHXKJJ8dW34xzm4S9ii1FRI7PcG16tUSTKg92ONAvcNiCpdDAlmGFQmsMIKAxXRiXmzj9cfgTFnzcVmhD0532x+FMXIEdPcERVUqOc1DSkxEphLjCRkQKbKEOKMLrS+/xTb8YohWAWCfBz9g2ZQNSiw7zqbqwhoopCs6HTuI0V9t81W4+wx6OW4Hm1/ZPsMcjVSWhCozWzLTKBIVMloVqKbxy2wqvSEofzpf8AxQrpS4FzAogX0hnehSHSaJOKgBxhSy25ATKvKqhTgsTdBJvA01BJDOxeJyjqzfChF04ys9l+vYd/acsfzh/wxBWlZf0vXzPwiolWgCVdK2U6j6WBCBQMxe6oV9beICq1i6Ev/Luk1oQoqAY0IwDtT29hH/549/vwXB0rL+l4yvhEV6WR9Ik7Oa+EUwtIeWbxN1JBx6JJUxD6rwP9O6BKWCU3lEgCrg68Bmx29oZ3UEJKhFFlNt0s/wAxH/Hlm4yr7M4Tlz0+VWcpIPyodg2II98LzLQL4WFVIc0PnNXKrmvWYDInjymQRgJkuhydWG4PD4SFSmoxufT+gelcfbzg/NCdotEsGqE9an9hjKc0VLIqQCScT0UuThXAR06PCZqgUugpvA6kqYgjal8PqkRny+5XKXJopltl6pfE90CXpOV/4R1nujO+SJC0DoNcU56JBUL4ep1hLbG1wNMtIvvda4ClrjvfS1ML113AhstCZZof2rK1yeJ7oGrSsrXJ4nujOTCn5a7cYgFOFHUksHqDdvOB3QGYaMLrMMg70erPi+PdDKkgOCRpV6Vl5czxECVpdAH8vqIMZ6chNwMReGO1w/WxcdeyOzglQpdBJD4NqvA5AuHGsbYbKRO1i40NOvWpwq66DUfbTShGOwxqJ1mJxmrO68Q21yQKgcM4wNimFIcUIQrED6WXsz1bM4tVW5d1N6YqoeiEGhJGOuhMLKm+jOirl4qxJ+lXxHvECXYU/Sr4p/LGbtRUl3mEsLxa6zEgIY7QoK2A66QLnVEoCVq6amrTMMabC/VC5T5G04NMLKjHnFcU/ljybOj11dd38sZuVMKnIWtg4qQKhKlCuAokuMqYx5Sui/OLNWYLzZJoG6TFTFtUdlPkOhol2ZGS1f2/lgS7Mn6RXH4CKAqN5hMmUZ+l6wcMd8KTpi7gVfVXJ+HsPZrhlSfIjaNRoOUL00maAL2Jq/RTV3EW5nIA+d4frGW0LalIs0xQPSvCtDiA9Dsidk0rOWoJ5xtt1OdBlrI7YlKm22VhBtXRo1Tpf0iuo/GITrQjC9MJ2N3RQ2fSk5YUOcIWGYXUsdYNKFgeEd8tmlRTzqnCQqtwVNzMpoOl13c3EcqIGnsWqEpPpTOD0zfIVbhnjHVXPWmdndFPZ7atT/KrYrSK3AWWFF2KammAxeFf2hMKCrnFXrwT6IFQS+GyGy7gwtGgUhHrLps+ECMpHrq4RQWu3LBIC1khRBdsqaqVem6IzZ60qAK1MWNG3Fqa3gqj3FLHSkpIlraY/RNK6jHooLTOU7FRIuqOw9FTEUwwj0aKcMKM9Rq5rOUiflh9ge1UJWRTS5gvICnTdvXdr4jBsYseVCflEH6nvMUJMTluz3PDrFQh7fpjU6Ym5NCSADMBSM7ovuz1AqjhsiFrmJJN1Xp9AYBKcno4agZ9u+z5LSJSlqv1megkhwzG8WzIpTwC2uz2JKlAqLuQWvEB8qBiN3CkJfUnOolLDZtlPOnC+4KcVYucb1DSmQAyI3uMTEhYYi6QLz1bGjsHyq0WbWGtV/3xS2sJvq5t7j0fFodaiwSeln8icxTlzjAb91aFapks8FiDlMJW4sknUUngYtHcl4nSmzR2tPyix9dX4jA0I6QDPUU18Kwa2/OzPtHtLwtM2dkTWqRVMdm2VImAXW+VKGL9JAIrrweopwMCRZASQyX5wpLkslIwNC7O9atdGuqKJV5QSVJS5AcnByzlo1No5MyAhLzAgihUVBlUxF9gM8DCN4dyc5JWTZnZVmTzTsCXViGoLjEl+izrbWzb+TpSQhKmDi44LdJw5ZQL7wQGfGLZWgbMHe0jijvir0nYpSG5ubffHNhrp7IZSuySabFrcgApACRRJcNiUpvAtTzn4wqtTBvGogiJs36uGPt8aoFNiy0Jz2GrEKD/AG5nYtJ90OTJxu3Xpq7fbVoQsqmCPsTff3Q2BE1uNDb7whafPVedy7M+wBm3M3COTp8xLoKlYkEXnxxwNY5PxjtonJUb1w1U56Tu+Q6IbthwMIZiqAld9QoStgym7CKFzHUSpoACVEAqKWC2F4M711NWOT5vOBzcBqcQOiXN1gMiDXHpbY4vSBrhUN11dW8ur726F1AwM21LcG+otgbxOyldULzJpzJwA6hgOqJLUGFYEsxVIiy70f8A6Zb4Xk/hECC2oDiRqxGHt7YnYFDydb5rTt9AQFvD0Y+2nikZ0t/c2UvTYYkLUpRF4gl1FTB3AJII6jxOsx2WlT+eQFIJcD0UBRukP9RuoQvLmlJcY1FQDQhjjsJg1iRMmTAlDOQRgGCS4VRmAYnjtjmM42BmWpSaqUSoX2ZxQlLqL40OXtj1qSQgErUQtjXWXd6kuK1asWM/k/OR0UlK0swLpFCXI6RcB4CvQ1oOSWoKKRlUB4CkuRHJcletCgpLqV9VWObBiD76QvNmEYKNMMmOcHtMtaFMqhFRg1c6UOHZshQkk6z44RaJFiy1V6j7DHolMRXEChz2bHj0UMlTc+r2mxylKBmpKgA1CR7IVXZbHVpKqfWJyf1SBTjDVukJWz5Pq2Dg8VqrEjV2tgHO9hWMNR2my9KpPAkn+SfMWR6STlmc3+rTDGF1Isn0J4jugirGjV2mBrsydXae+J4iuOfIMiy/QniO6OHyX6A8U/ljvkqdR4nviCrKlsO098HEdinyQWbL9AfvJ/LGc5Uolc0TLRdOYd89wi9mWROrtPfFFyis4EosKlszri1J+ZEakpYXc0sjQJnG/fYKAUwDkukUDGGf3NJFVkfVCW4uamJaBnFdmlPToJAOtkh2i2RYiQHWe3vhHNrS5VTkygXyPAbpt1N7mido5MqWlKVT1FKaJBIIApgz7OEXhsAzKuJgE7QqcrwO/wBohcx8hxyKdPJJAHzg29IN19Fx2QMclpTsqYR1v7hFmNFId3N4bQfdWIL0cjVvG3VhgfbAzXydikIK5LyfpTwhC16DlAkc4eHxi6NjS2fZ3QjaLImp8eyGVSXIruzPLlBC0JxAEwasULMWUualMpmBU5Z7rh0hiXBLPUMRUQqqWPKZIJYFSgTsKFvjG6k2OyhIqg01J9wh5Tta41N6NGMtk+WVk9GiixZJTVJukAJHRCmJBfLa6pnBvORzlOlk1aO2OFWqA2yNdarPIJ6JSP6SfYYTNjl16Y+4vvgKquGGxnxaAyOmkMz416ZLXbtKNnk0CXPDEFaSSCHyZ0kAlth3PGmTZZXrHqSvCJFEkZqPVM7o7NXDOsZiVbEgVUDVAZzUBJCjhUO1KO0Lzg8tgodEF8asSdTCjVeuEas803pcF7nZtZhWZKlGrr/uyDlujqrDqouGSa7ivJzRip8paUXXCkkuWHm7u2LD91ZjYy/v/CFtAIJVNCUhSb2JocE6yDF8bMpsBxPfEZ1LMpCTtoUv7rTNcv73wgtl5PzpawtC5QI+viNRpgYsVyVak8THOZV9XthcxjubF7fZ7UsulaJaWa6hZamJNHLworRVqb57+890WJlHUniYFOStqNqxOcFTtoJfsUszQE1RN5QJzLlROzCBTOTkxstwfwTFzInLNCwI1EsW1R6YhXgmLKbFcjKWvRSpYJVg2o7tgj0XGkCQhT6tpzEejRB3Wplnubi0ENn7npk+6rQgtO/v364sbQmnj9coRmRiresrR9AAwJcEVAFxIsRBjhVHCIg8E4hNEUWnx8mdleEXSlRTae+bPDjFqXqRKp6WXvJ2c1hkK1Adjg9jxpDO6AZjTh8YynI9V6xy06ioHZ0lD3g9UaiWhktnnvzidTST92NDWK9kFSp2AL0DnXqhe0T0pU107SKY+2JSzdOw+D39Zgs+yJWxPEaoRDEJyCWZqdoOfwhRfnDaCOsVEPTgxSBTqegHwEKXCC5GANduztjkcI3sYTtBxhlD18YCFZycYZHFGpvKZD5zAOopUI+kS9Hy7o6CeAj5raP9RZ/91Pvj6jKV0RHV21YNLqVtosUv1EfdHdC3kSPUR90d0WFpxhcRnuy1kL+SI9RH3R3QNVnR6iPup9mOUNKV2wAq3t2PX49sFXO0FVWdPqhtwbhwq0BVJSxoB1Y98MrHjxWF1iKXFsLcm/nJ7UAWfYI0RIaM3yYV8pPH/kPsEaNUCr6gQ2AKXHDHi4MDU5gIJxRhdc2vE8AYPMRAblRvbiGhkKyu55gk7f17HgtpnAilfd8Y6UBmOTg+z3vEFJphv3xW4liv0jVCsSGDnXUR6BaQmXUqGRb2h/G0x6NdPYzT3N7biq6Locvg7a4q1CaT5qfvDvgvKa3mQhCrl8XmIvXciRkXwMUaOWyVKCU2QFRLABTknUBzbkxOpSlJ3SFp1FFWZaLkzMwj7w74CuTM/wDH94fmhSbymU7fs9bsT6TsksotzWRodRirt3K66xVYwgKDpdRDpOBHQqNsKqM+Pv8ApR1ol15PN1yvvfGBrkr9eSP6vjFJL5UqUxTYwbxupZy6sSB0KlomrlNMSq4bHLCiLwBS5IAJJHRqGBrsMHJlwDOiPTJK38+TxMU2nr3NKdSCGyfuiSuWJP8AIkj+n4RX2/TPPIWkoQkhLi6GwOfGKRpSTTaEdWLVjS8hpv8ADhQqylBQ7ffGtXPF1xXgeNe32xguQOm+YlKDgOs+cQAeinWR2Rq/3jSuomoSrU6Md1+JVqbc3ZFKc0oK46q0EhrivHbAxOmD0F9XcQ3shGZynWKX0HcU+5ULTeUyz/MSOJ9jxNUp8D5seS7lrWQVCWtR2mobEM1IBaFLZzLN1XpAtucNWKabytShN0TATuUa6z0YVTyrdKU32b7WP3IbJlwLmx5LhEqZdHyZ4jvgE6RM9RuHfFVM5TD6RXD/AKwpaOUD4KXwHfBVKfB2bHkHpAET5DsPlke2PqUoUj5BaLXf5lWfPJ7D1x9Rk6UUU/Mr4TP8UJXi7L5KUpK7+BidCilwtadJqzlLrTBeBzrLwgPl63+aVnlMzx/l7IzZbNGNDL+G1UxauqBLHj445mF/LVfRq4LyDD0NWpogu2q+jVwX+SGwsGJBFQFcDVbFfRn+78kCXa1t5h7fywyiwYkL8nJwTNnuW+UPsGqNL5QGx7D3RkuT9oCZk8qUJfyhqSAAWGZi+Olpf/6EffR3w9Sm2yUZpLVjSrQnX2GAJtA19h7oXXpZGVol/fT3wE6ZQP8A7CPvDvgKm+A5i5HplpGvsPdCM+0hmfsPdETyiTlaEeOuF5ungf56T1QypvgV1Y8hJk4Hpj+oNqgSrSMj4298B/brFxOG0Ma9sQmaZSqqZrHUx7RFctvoTzVyJaVmvLVvH4hHoBpDSC1pKXCvNruUnXHovGLiibkpM+gcuZX8GrYpHtb3x8sVMIUCCxBcHURgY+xcsJP8HN2XTwUmMBO5QS6sldVrUxAIZSLoA6WAWAcH267JtbIzWOnlbKM9aylSEFcmYkJAJvSlqmrS14MFzJkwvlSmqq0tbJE4ILzEqTLCLoQm7eBWrG+911BOG3ZBP2ygJCbigQKkNkpKwKlzUKF4l2X9UAxVpuWfQV5pBwqTzQvGuLS9tVPVyCqjZ3SC3fdg9E6aRKRKBvqMuapbBmuqRcYEq/qZmLkbYPK5Ry0zJa7ijzctMsdFKQRfJWbgUyHSSlhi5fGFbdpFJSsXVdIkgnKoLVfV20YODyzaWASBdW4uVCme69G69W8HGC4X1sDFbS5WzGvG4Ddcs+IGTtqESSLt/WEHYxpjr2b4s/20A5ANXpe1iWM0lqyxi52nEo2mfzi5i2Z0E/hGoasgBqil3bVCpK4PRR+TOyYO1Kvyw+oxW6KV0VfaQeyYI0dmkyigFZSFX2IJboMKiore9+qBJ2bCldIHoecBMAUohCgUKJAN0KDXg4pdLK6obXbUKSrpAfOUoCSyRIIYZEV1dInGoJfM0BZquxJYhRAOOoBTZ3iHwiCRIfpXW6OBV9W8DsJv7ahok9XfUdaIFpdKDMmLQtBBUWAd7tGyYbtkWMu3oAlPPReTXopUGe78m6UuhLBnDkknAY16FSGS91+he87Lz8vHZApK5QmKcC4WahLYE0bjhsLUPYbq2uh17MFblhU1ak+aVqIo1CSRQYboXWmkW/lErIDE+gMCC2QzbLhmvb5iVDojM5AUh0+lgNdSvKmRL/3h7o3Nm5dgOCl6mo/WMJOHyaGym+4Uh2WLpUAQanhm4O3LZCSpRn6iiqShsam0csEv5pf2d41bzrgCuWgHo+OMVMzSOLIAJYY6rwBwe8yhXO7hUiAqtaqOhQaj1B9EYtj0GwcuRE8iHH5Hzpc/gt18snFA3UD/AOwjn74Uqh+pv/aKjyxYYmWSBQA3rvSJwDereQNm6OomzKdBZYAVvH0r4ca6NuEdkw4/J2dPn8FjM5YH6McP+0Amcq1eoOB/NFdNtq00KWz6Tv6NXxfo45vuZO0TbxJw+FIeNCHAjrz5LFE+/LnK9aYk8Ql4rlzIbsPzM37aPwiO6Ps6FzAlRuhlVcBiASMQcw3XDQtG/wB6IWerX3qL2OcErSVJvJBBKTmMxQvhGiTYpBmqQEoXdVLGJAKJi1KmL870EFCXyqdsIfs+WBXG6ollpLFJ82gq4FCMyNcDFilsKuWFHAq6Xoz1SSRnQhqGBLzbAWgTSejaSzLSAnmwSpwLxvLqXON0JLDe0esdlBRLZKb15YJUaNdSxUH6QHSYBn2588ilB+kMD6Sfq0UN5P3XgFrs6ACUlzePpAuNcFbWuDuMWiyoaYQAk3nSLwLJSzjUfOOfo0eKlYh5UlGvXmNVMDr8DCAlCAKkPvfIba1fxQtF2A1cSTMIPnHEfiTHYEDXrT+JMcgVClPY+98qJBVY5wFSUe8GPkKtDzn+amHckn2CPt2k/mZjZJJ4VMYuZpsigI8dcSlVcHZIMaamtz59P0HPx5mb9xXdDNlTOQlKOZmUBB6JeqlFxTEBRAdw7FqRr5umC2COHxhNekzql/dHjOFz2+g2Sl1M1pFM2YCnmZgBWFOpyQyQgAlq0zLmm8lOVoia1JamzdvFdWzOkaw6QUScOpIpkRHk6QWMFLDah73hlWaVkgZN9bmVOgp30Z4jvgE3Rq5YWVBugRiDmNRjXztKTTiuaR/VFRpieoy1A3mY4/pHKtJux2UlqZzRQ8/+k8FN74tJgcQvySkJXaChfmlJ7FJV7o+hS9FWYfy3+73RSpVUJWYkKbnG6MKAwicmabyQqqXDuHZLh2zwEbY2GzPSUf7PyxxVgs4Hzf8AbL/JEn4iI6oSMpekFnQzYtmL6M2FSkLr9ZtydsCL5KfNLdoDtsd22NG28lkZSkfdl+5Meuyx/LT43QqrpcjOjJmHlkEEB73tG6OqfMU16o1omJD9E1NHJAGVNWOONcYCtsAni9NaWMPndhcl8mNtoKZSaH5zA7hXr1bM6Q4tLLUxvAkl95z25R7lQkBAYAC9luMaGy8i1rdTsFOcRgajKHzYpJvuDLbbS7GdWqJyVrX0L5AqamnRBVxpGhm8il6+0QH9zV+sOMLnU31OyanBWeSzFXXmULK1sXQxbYZgL76UgNqVMQhKucJvZOdT664kPvyYm5/dBfr9vwgK+SR9bt/6wFVhz+BnSnwZybOKvOJO8vAlRphyR+t2/wDWITOSlPOh8+nyJkVOCu0eHlTvtS/YmFpyIvOS6EpmzkKCFAEBlB0lkjI7o086zSW/08jqSPa2ESddQbX3Yo6Lkk/u587QOrX3nVE1JaldoPV7dWzOkbY2KXX+HQNyRTIiOKsEn6BLfZT3Q3/REXIkZGTKRddR6RvZ6glqbSTXYd4HbZKUtdbN2VeGCcDvJ4RrV2KT9CPup7oiqRI+hH3R3R2ejsmRi4isRsFS5OUsD+lPdAJspHqtwENnrgXIZkGr1p/EmPRcaXlJCXHrJzf0hlHo5yxajRjh0PvFqS6FfZPsMYualo3M0dE7j7Iwc4Y7O59dHwG2M3iFqitDZgJnXXrbqhQg6+3X8N20Q3MFfG3bQDXtEKLnOWb9Yii5AJiCxHbvVELsE4EoRWaZHySt0Wy4qdM/Nq3Q8PUhJbMoOSq2tkraSOKTH1RMsao+R6DW1qlH66e0t74+vJFBFPF+pexLw3pfuDk2dL/rHFyE6oLJRE1JEZLmkVKBqEBmDwBBpxFWy7n10fAY1gKj441xoA1TtEFXOAKTj4x6u7aIWnbIaKoHOGcNcFjG8rR0R9r3GPoWhpE0ykETCxSlqjMbUKj5/wArz0R9r3GPpHJlb2eV9hP4RFKz/jj8iUv7JfBOZZp3r9qf8MKzJE4en2p/xRcrVCs2MeLsasJVcxN9ftT/AIoEuzTPX7U/44syICRD4gWKk2SZ657PyxCZYlt84e33ERZqgM3Pxk+umoY1hlJsVxRl+TskG0zwasca6scffGtTYk+3M5j47NojK8m/9XaK5j31NaDbtjZpNBuildtS+F+idJJr/f2LKsSGZs9sAm2ROrthxTwvMJaJJvko0hNVjTqgUyyJ1QwZkCXWKpsSyFjZU6oGuyJ1CGLsRUmDdi2Rn9PpAlhg3TTHo7ykPRH20++PRsp+kzT9R91XNxDUwz2DU2J1xiZ4qdnuDnKlI2CpofCuum74RkpqaxDxHQah1FJ0t4XuAQ3MhWaIyo1AlJeBLEEMBvw6AyJEVWmh8mrcYsyuK3TPzZ3GKQ9SJy2MdYVtOlnUtP4hH2GUeiI+MBTKB1Edhj7LKTSLeM/8kPC9QyVUwiM1ZI2foPfrics+Ph1RCYkE+Nzt2RjNYFSOzuc5UpAVitYZUgQFSY65wNaRC8zUIYmJECmCCjjG8sfNT9r3GPoHJFT2WSfqJ9kYLlonoo3+4xuuRinsUn7I7Hitb+mPuSpf2v2LhcUGmbevnkSJd51JK1lLXrocAJJolyPOyi4nz2il0lYzMmJmyyEzEgpIWOitBd0lqjE8Yz00r3Zom3bQTsluKFrPygup6cpayUy2qZippJcEMwAc1pDknSoUsIKSlSk3w+Y3Yp1hwIRlaEmeTqlKKE3i6lgqWpRcEYswDAZ0G2GpcqcQy1ISD5xl0WrIEk+bhixOpotJRdyUXJDq9ffrA1NnC81NCdXuDnKlIkEhKWAYDa51PWpqcd8RmhxEtixluTY/jp2+NxGF5On+OnCN0RD+I9S9kSo+n5f7IGAThQw00BWYiirKy7EVwzMTC8xMXTuTsBiKjEiNUQmQRTP8pT0U/bHvj0e5TA3EfbG/PKPRupLyoyVH5mfcTLr48ZRlZi9kbG0WZQBbUY+fKnK9Ga+9JfiTGaur2KUXuMLVCsyF505ea+CRCq1ryV2CIKHcviGlwuoQrMUrNfZ8YGqcB5yyOo98UUBXMauwlpOstQpgfZA5ulLOnzpiz1d6Y9Y2tRMuzoWVEecogJG0gmvCKRg73JymrWMOtNY+2oT0E7QMscIyX/xbOAyOuofbGqkqpdBBusC4Y0DB2FS1MYfxTTsT8MrXOpLa23Uzw7e2JHr8N3RCYsj1ffxbaYhLtZzAHbGJ9jWiRTAVpj0y2bB2wFVtJyHb3xyTDcmUwuUs8cMw4kgdTwlbNMykedNPUg/lh1FvYVyS3KLlsOgj7XuMbTkGr+Clbj7TGXteiZttSDKQTLBe+pSQ+4Xn4iNFyX0dOlyhKCwFJcXS2ZJDG4rHfF6kf4ku5GEv5W+xfWpLvCglsY7P54A3iH1UPsAitC5p9XHV8YyKPc04h5czZC65tM27Hrlx7YXImmgKabOob6a44bNObFLdXtuk5w2FcnYmTmLp48fpABOpWIz7HNIqocR/jgCrAti8xmG006gIZRVtwYuxR8nQ9vm+NUfQAikYjQuiJku0mYWCVjokl3wyDmorG1RLmaknj3iO8SvMvZCUH5flkSICtAhhVmmeqPH9UKzpCxintHfEEizYvOIhaYRA7Quvm9vwhYqPq9vwjRGDJOaGgBA1I31wy4QJBW9B2wVIWchTuYPWtKQcNgYrmd5VIPNoxa+PYrPe/bHYZ5S2RapQPRZKgSBiwf2Oc49G2k/IjJUXm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84" y="217270"/>
            <a:ext cx="2869580" cy="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16" y="752721"/>
            <a:ext cx="897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Деятельность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Общественных советов в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cs typeface="Arial" pitchFamily="34" charset="0"/>
              </a:rPr>
              <a:t>разных странах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11868"/>
            <a:ext cx="2133600" cy="365125"/>
          </a:xfrm>
        </p:spPr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195" y="2377023"/>
            <a:ext cx="68126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Около </a:t>
            </a:r>
            <a:r>
              <a:rPr lang="ru-RU" sz="4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900</a:t>
            </a:r>
            <a:r>
              <a:rPr lang="ru-RU" sz="4000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консультативных комитетов при различных ведомствах</a:t>
            </a:r>
          </a:p>
          <a:p>
            <a:endParaRPr lang="ru-RU" dirty="0">
              <a:solidFill>
                <a:srgbClr val="17176D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Участие в заседаниях принимают около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63 000 </a:t>
            </a:r>
            <a:r>
              <a:rPr lang="ru-RU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человек в год</a:t>
            </a:r>
          </a:p>
          <a:p>
            <a:pPr algn="ctr"/>
            <a:endParaRPr lang="ru-RU" dirty="0">
              <a:solidFill>
                <a:srgbClr val="17176D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	Создаются (согласно целям или общественному запросу):</a:t>
            </a:r>
          </a:p>
          <a:p>
            <a:endParaRPr lang="ru-RU" dirty="0" smtClean="0">
              <a:solidFill>
                <a:srgbClr val="17176D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17176D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17176D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17176D"/>
              </a:solidFill>
              <a:latin typeface="Arial Narrow" panose="020B0606020202030204" pitchFamily="34" charset="0"/>
            </a:endParaRPr>
          </a:p>
          <a:p>
            <a:endParaRPr lang="ru-RU" sz="800" dirty="0" smtClean="0">
              <a:solidFill>
                <a:srgbClr val="17176D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		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Типы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консультативных комитетов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475656" y="5877272"/>
            <a:ext cx="7416824" cy="41971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Государственная политика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Управление ненаучными программами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Рассмотрение грантов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Переговоры по регулированию</a:t>
            </a:r>
            <a:endParaRPr lang="ru-RU" dirty="0">
              <a:solidFill>
                <a:srgbClr val="17176D"/>
              </a:solidFill>
            </a:endParaRPr>
          </a:p>
        </p:txBody>
      </p:sp>
      <p:pic>
        <p:nvPicPr>
          <p:cNvPr id="1026" name="Picture 2" descr="http://www.elite-spa.ru/_mod_files/ce_images/america_306100348_st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653" y="1268760"/>
            <a:ext cx="1317542" cy="13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4195" y="1423712"/>
            <a:ext cx="6605519" cy="991025"/>
          </a:xfrm>
          <a:prstGeom prst="rect">
            <a:avLst/>
          </a:prstGeom>
          <a:solidFill>
            <a:srgbClr val="171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56538" y="1340768"/>
            <a:ext cx="4040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Федеральные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консультативные комитеты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F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ederal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dvisory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ommittees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74195" y="3875326"/>
            <a:ext cx="6507805" cy="453776"/>
          </a:xfrm>
          <a:prstGeom prst="rect">
            <a:avLst/>
          </a:prstGeom>
          <a:noFill/>
          <a:ln>
            <a:solidFill>
              <a:srgbClr val="171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 стрелкой 25"/>
          <p:cNvCxnSpPr>
            <a:stCxn id="24" idx="2"/>
          </p:cNvCxnSpPr>
          <p:nvPr/>
        </p:nvCxnSpPr>
        <p:spPr>
          <a:xfrm flipH="1">
            <a:off x="5101712" y="4329102"/>
            <a:ext cx="26386" cy="410320"/>
          </a:xfrm>
          <a:prstGeom prst="straightConnector1">
            <a:avLst/>
          </a:prstGeom>
          <a:ln w="19050">
            <a:solidFill>
              <a:srgbClr val="17176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987824" y="4329102"/>
            <a:ext cx="1" cy="410320"/>
          </a:xfrm>
          <a:prstGeom prst="straightConnector1">
            <a:avLst/>
          </a:prstGeom>
          <a:ln w="19050">
            <a:solidFill>
              <a:srgbClr val="17176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313674" y="4339710"/>
            <a:ext cx="1" cy="410320"/>
          </a:xfrm>
          <a:prstGeom prst="straightConnector1">
            <a:avLst/>
          </a:prstGeom>
          <a:ln w="19050">
            <a:solidFill>
              <a:srgbClr val="17176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442174" y="4708695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7176D"/>
                </a:solidFill>
                <a:latin typeface="Arial Narrow" panose="020B0606020202030204" pitchFamily="34" charset="0"/>
              </a:rPr>
              <a:t>Конгрессом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33905" y="4690691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7176D"/>
                </a:solidFill>
                <a:latin typeface="Arial Narrow" panose="020B0606020202030204" pitchFamily="34" charset="0"/>
              </a:rPr>
              <a:t>Ведомствами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03983" y="4702718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7176D"/>
                </a:solidFill>
                <a:latin typeface="Arial Narrow" panose="020B0606020202030204" pitchFamily="34" charset="0"/>
              </a:rPr>
              <a:t>Президентом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1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20834</TotalTime>
  <Words>1249</Words>
  <Application>Microsoft Office PowerPoint</Application>
  <PresentationFormat>Экран (4:3)</PresentationFormat>
  <Paragraphs>246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Gubenko, Roman M.</dc:creator>
  <cp:lastModifiedBy>Galkina, Natalia M.</cp:lastModifiedBy>
  <cp:revision>918</cp:revision>
  <cp:lastPrinted>2015-12-15T14:24:20Z</cp:lastPrinted>
  <dcterms:created xsi:type="dcterms:W3CDTF">2013-07-30T08:40:05Z</dcterms:created>
  <dcterms:modified xsi:type="dcterms:W3CDTF">2015-12-16T14:32:02Z</dcterms:modified>
</cp:coreProperties>
</file>