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311" r:id="rId3"/>
    <p:sldId id="312" r:id="rId4"/>
    <p:sldId id="314" r:id="rId5"/>
    <p:sldId id="320" r:id="rId6"/>
    <p:sldId id="319" r:id="rId7"/>
    <p:sldId id="321" r:id="rId8"/>
    <p:sldId id="323" r:id="rId9"/>
    <p:sldId id="324" r:id="rId10"/>
    <p:sldId id="325" r:id="rId11"/>
    <p:sldId id="327" r:id="rId12"/>
    <p:sldId id="329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F82"/>
    <a:srgbClr val="0099FF"/>
    <a:srgbClr val="000066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489" autoAdjust="0"/>
  </p:normalViewPr>
  <p:slideViewPr>
    <p:cSldViewPr snapToGrid="0" snapToObjects="1">
      <p:cViewPr varScale="1">
        <p:scale>
          <a:sx n="66" d="100"/>
          <a:sy n="66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25A44-53B6-4A8A-AC21-A4A016EA592F}" type="doc">
      <dgm:prSet loTypeId="urn:microsoft.com/office/officeart/2005/8/layout/vList3#1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BA557-87BF-4433-B46D-87DDA745C9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b="1" i="0" u="none" dirty="0" smtClean="0"/>
            <a:t>Адаптационный курс «Социально-политическая  и экономическая история стран Азии»</a:t>
          </a:r>
          <a:endParaRPr lang="ru-RU" sz="2000" dirty="0"/>
        </a:p>
      </dgm:t>
    </dgm:pt>
    <dgm:pt modelId="{2A69228A-2660-4C76-86FD-72FCAA7811C8}" type="parTrans" cxnId="{8E0D7ACA-2766-48F6-8A03-5D1A4BFD3024}">
      <dgm:prSet/>
      <dgm:spPr/>
      <dgm:t>
        <a:bodyPr/>
        <a:lstStyle/>
        <a:p>
          <a:endParaRPr lang="ru-RU"/>
        </a:p>
      </dgm:t>
    </dgm:pt>
    <dgm:pt modelId="{C55A2A24-10C8-4233-B06D-C7C290585BB5}" type="sibTrans" cxnId="{8E0D7ACA-2766-48F6-8A03-5D1A4BFD3024}">
      <dgm:prSet/>
      <dgm:spPr/>
      <dgm:t>
        <a:bodyPr/>
        <a:lstStyle/>
        <a:p>
          <a:endParaRPr lang="ru-RU"/>
        </a:p>
      </dgm:t>
    </dgm:pt>
    <dgm:pt modelId="{53A0730E-371E-4F73-99F2-513802EAEC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b="1" i="0" u="none" dirty="0" smtClean="0"/>
            <a:t>«Бизнес и предпринимательство в Азии»</a:t>
          </a:r>
          <a:endParaRPr lang="en-US" sz="2000" b="1" dirty="0" smtClean="0">
            <a:solidFill>
              <a:srgbClr val="C00000"/>
            </a:solidFill>
          </a:endParaRPr>
        </a:p>
      </dgm:t>
    </dgm:pt>
    <dgm:pt modelId="{E95D4EDF-0A9E-4E56-ABF8-B9678BF9ABA6}" type="parTrans" cxnId="{C15B10F9-F634-499C-BB9D-423002FC9734}">
      <dgm:prSet/>
      <dgm:spPr/>
      <dgm:t>
        <a:bodyPr/>
        <a:lstStyle/>
        <a:p>
          <a:endParaRPr lang="ru-RU"/>
        </a:p>
      </dgm:t>
    </dgm:pt>
    <dgm:pt modelId="{B54E3257-1027-458F-BFC6-CB9F32143671}" type="sibTrans" cxnId="{C15B10F9-F634-499C-BB9D-423002FC9734}">
      <dgm:prSet/>
      <dgm:spPr/>
      <dgm:t>
        <a:bodyPr/>
        <a:lstStyle/>
        <a:p>
          <a:endParaRPr lang="ru-RU"/>
        </a:p>
      </dgm:t>
    </dgm:pt>
    <dgm:pt modelId="{6838BD66-3F2A-43C1-80CF-DE51317AF85E}" type="pres">
      <dgm:prSet presAssocID="{B5425A44-53B6-4A8A-AC21-A4A016EA59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9A254-5111-4A97-BEB7-BDD01BA2BFD7}" type="pres">
      <dgm:prSet presAssocID="{53FBA557-87BF-4433-B46D-87DDA745C908}" presName="composite" presStyleCnt="0"/>
      <dgm:spPr/>
    </dgm:pt>
    <dgm:pt modelId="{3316341D-77DD-4E88-A726-E16100190441}" type="pres">
      <dgm:prSet presAssocID="{53FBA557-87BF-4433-B46D-87DDA745C908}" presName="imgShp" presStyleLbl="fgImgPlace1" presStyleIdx="0" presStyleCnt="2" custScaleX="134882" custScaleY="127285" custLinFactNeighborX="-39747" custLinFactNeighborY="72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1FEFFDF1-8EC9-4EF4-9675-4C12ADBFC027}" type="pres">
      <dgm:prSet presAssocID="{53FBA557-87BF-4433-B46D-87DDA745C908}" presName="txShp" presStyleLbl="node1" presStyleIdx="0" presStyleCnt="2" custScaleX="91799" custScaleY="68525" custLinFactNeighborX="18187" custLinFactNeighborY="8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42D9A-C8C9-4699-8136-37624FB277C5}" type="pres">
      <dgm:prSet presAssocID="{C55A2A24-10C8-4233-B06D-C7C290585BB5}" presName="spacing" presStyleCnt="0"/>
      <dgm:spPr/>
    </dgm:pt>
    <dgm:pt modelId="{4912910E-1F41-4C9C-8F92-6449697A90DE}" type="pres">
      <dgm:prSet presAssocID="{53A0730E-371E-4F73-99F2-513802EAEC83}" presName="composite" presStyleCnt="0"/>
      <dgm:spPr/>
    </dgm:pt>
    <dgm:pt modelId="{08780EE6-47E3-4842-9400-B0B264E0F9EE}" type="pres">
      <dgm:prSet presAssocID="{53A0730E-371E-4F73-99F2-513802EAEC83}" presName="imgShp" presStyleLbl="fgImgPlace1" presStyleIdx="1" presStyleCnt="2" custAng="10800000" custFlipVert="1" custFlipHor="1" custScaleX="115371" custScaleY="117788" custLinFactNeighborX="-34567" custLinFactNeighborY="-17651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C59D5AE1-B4CD-4A8B-A309-126BEAE20263}" type="pres">
      <dgm:prSet presAssocID="{53A0730E-371E-4F73-99F2-513802EAEC83}" presName="txShp" presStyleLbl="node1" presStyleIdx="1" presStyleCnt="2" custScaleX="93515" custScaleY="63427" custLinFactNeighborX="16267" custLinFactNeighborY="21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BF27E-F213-420B-A4E2-02F1E9003F45}" type="presOf" srcId="{53FBA557-87BF-4433-B46D-87DDA745C908}" destId="{1FEFFDF1-8EC9-4EF4-9675-4C12ADBFC027}" srcOrd="0" destOrd="0" presId="urn:microsoft.com/office/officeart/2005/8/layout/vList3#1"/>
    <dgm:cxn modelId="{8E0D7ACA-2766-48F6-8A03-5D1A4BFD3024}" srcId="{B5425A44-53B6-4A8A-AC21-A4A016EA592F}" destId="{53FBA557-87BF-4433-B46D-87DDA745C908}" srcOrd="0" destOrd="0" parTransId="{2A69228A-2660-4C76-86FD-72FCAA7811C8}" sibTransId="{C55A2A24-10C8-4233-B06D-C7C290585BB5}"/>
    <dgm:cxn modelId="{089EE829-541B-4AFF-AAEC-47D2D33E26B2}" type="presOf" srcId="{B5425A44-53B6-4A8A-AC21-A4A016EA592F}" destId="{6838BD66-3F2A-43C1-80CF-DE51317AF85E}" srcOrd="0" destOrd="0" presId="urn:microsoft.com/office/officeart/2005/8/layout/vList3#1"/>
    <dgm:cxn modelId="{C15B10F9-F634-499C-BB9D-423002FC9734}" srcId="{B5425A44-53B6-4A8A-AC21-A4A016EA592F}" destId="{53A0730E-371E-4F73-99F2-513802EAEC83}" srcOrd="1" destOrd="0" parTransId="{E95D4EDF-0A9E-4E56-ABF8-B9678BF9ABA6}" sibTransId="{B54E3257-1027-458F-BFC6-CB9F32143671}"/>
    <dgm:cxn modelId="{60DCDC86-0B3A-42B0-A317-D6BD5FED4F3A}" type="presOf" srcId="{53A0730E-371E-4F73-99F2-513802EAEC83}" destId="{C59D5AE1-B4CD-4A8B-A309-126BEAE20263}" srcOrd="0" destOrd="0" presId="urn:microsoft.com/office/officeart/2005/8/layout/vList3#1"/>
    <dgm:cxn modelId="{AD2B24E3-7833-4898-A2A9-C38F429CB84B}" type="presParOf" srcId="{6838BD66-3F2A-43C1-80CF-DE51317AF85E}" destId="{17F9A254-5111-4A97-BEB7-BDD01BA2BFD7}" srcOrd="0" destOrd="0" presId="urn:microsoft.com/office/officeart/2005/8/layout/vList3#1"/>
    <dgm:cxn modelId="{78B53EAF-F0FA-4AD0-BE43-0EDE6FE32DC2}" type="presParOf" srcId="{17F9A254-5111-4A97-BEB7-BDD01BA2BFD7}" destId="{3316341D-77DD-4E88-A726-E16100190441}" srcOrd="0" destOrd="0" presId="urn:microsoft.com/office/officeart/2005/8/layout/vList3#1"/>
    <dgm:cxn modelId="{610CB450-2F40-4916-886F-8317939ED406}" type="presParOf" srcId="{17F9A254-5111-4A97-BEB7-BDD01BA2BFD7}" destId="{1FEFFDF1-8EC9-4EF4-9675-4C12ADBFC027}" srcOrd="1" destOrd="0" presId="urn:microsoft.com/office/officeart/2005/8/layout/vList3#1"/>
    <dgm:cxn modelId="{F7D74A6E-0F88-40F9-9482-BF1A10DFA42A}" type="presParOf" srcId="{6838BD66-3F2A-43C1-80CF-DE51317AF85E}" destId="{F8042D9A-C8C9-4699-8136-37624FB277C5}" srcOrd="1" destOrd="0" presId="urn:microsoft.com/office/officeart/2005/8/layout/vList3#1"/>
    <dgm:cxn modelId="{FA0D93E4-243D-46A1-ACCC-EE7B02A30E54}" type="presParOf" srcId="{6838BD66-3F2A-43C1-80CF-DE51317AF85E}" destId="{4912910E-1F41-4C9C-8F92-6449697A90DE}" srcOrd="2" destOrd="0" presId="urn:microsoft.com/office/officeart/2005/8/layout/vList3#1"/>
    <dgm:cxn modelId="{3BD399B9-9074-474F-A8D3-CDF5E7F5354C}" type="presParOf" srcId="{4912910E-1F41-4C9C-8F92-6449697A90DE}" destId="{08780EE6-47E3-4842-9400-B0B264E0F9EE}" srcOrd="0" destOrd="0" presId="urn:microsoft.com/office/officeart/2005/8/layout/vList3#1"/>
    <dgm:cxn modelId="{792D2D77-F43E-4DBF-B101-B0EC675C6520}" type="presParOf" srcId="{4912910E-1F41-4C9C-8F92-6449697A90DE}" destId="{C59D5AE1-B4CD-4A8B-A309-126BEAE2026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25A44-53B6-4A8A-AC21-A4A016EA592F}" type="doc">
      <dgm:prSet loTypeId="urn:microsoft.com/office/officeart/2005/8/layout/vList3#2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BA557-87BF-4433-B46D-87DDA745C9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3200" dirty="0" smtClean="0">
              <a:solidFill>
                <a:schemeClr val="tx1"/>
              </a:solidFill>
            </a:rPr>
            <a:t>«</a:t>
          </a:r>
          <a:r>
            <a:rPr lang="ru-RU" sz="3200" b="1" dirty="0" smtClean="0">
              <a:solidFill>
                <a:schemeClr val="tx1"/>
              </a:solidFill>
            </a:rPr>
            <a:t>Политика России в Восточной Азии</a:t>
          </a:r>
          <a:r>
            <a:rPr lang="ru-RU" sz="3200" dirty="0" smtClean="0">
              <a:solidFill>
                <a:schemeClr val="tx1"/>
              </a:solidFill>
            </a:rPr>
            <a:t>»</a:t>
          </a:r>
        </a:p>
      </dgm:t>
    </dgm:pt>
    <dgm:pt modelId="{2A69228A-2660-4C76-86FD-72FCAA7811C8}" type="parTrans" cxnId="{8E0D7ACA-2766-48F6-8A03-5D1A4BFD3024}">
      <dgm:prSet/>
      <dgm:spPr/>
      <dgm:t>
        <a:bodyPr/>
        <a:lstStyle/>
        <a:p>
          <a:endParaRPr lang="ru-RU"/>
        </a:p>
      </dgm:t>
    </dgm:pt>
    <dgm:pt modelId="{C55A2A24-10C8-4233-B06D-C7C290585BB5}" type="sibTrans" cxnId="{8E0D7ACA-2766-48F6-8A03-5D1A4BFD3024}">
      <dgm:prSet/>
      <dgm:spPr/>
      <dgm:t>
        <a:bodyPr/>
        <a:lstStyle/>
        <a:p>
          <a:endParaRPr lang="ru-RU"/>
        </a:p>
      </dgm:t>
    </dgm:pt>
    <dgm:pt modelId="{6838BD66-3F2A-43C1-80CF-DE51317AF85E}" type="pres">
      <dgm:prSet presAssocID="{B5425A44-53B6-4A8A-AC21-A4A016EA59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9A254-5111-4A97-BEB7-BDD01BA2BFD7}" type="pres">
      <dgm:prSet presAssocID="{53FBA557-87BF-4433-B46D-87DDA745C908}" presName="composite" presStyleCnt="0"/>
      <dgm:spPr/>
    </dgm:pt>
    <dgm:pt modelId="{3316341D-77DD-4E88-A726-E16100190441}" type="pres">
      <dgm:prSet presAssocID="{53FBA557-87BF-4433-B46D-87DDA745C908}" presName="imgShp" presStyleLbl="fgImgPlace1" presStyleIdx="0" presStyleCnt="1" custScaleX="87051" custScaleY="87139" custLinFactNeighborX="-35955" custLinFactNeighborY="-34615"/>
      <dgm:spPr>
        <a:prstGeom prst="flowChartMagneticTap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1FEFFDF1-8EC9-4EF4-9675-4C12ADBFC027}" type="pres">
      <dgm:prSet presAssocID="{53FBA557-87BF-4433-B46D-87DDA745C908}" presName="txShp" presStyleLbl="node1" presStyleIdx="0" presStyleCnt="1" custAng="0" custScaleX="101532" custScaleY="51265" custLinFactNeighborX="12591" custLinFactNeighborY="46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43894-530D-40E1-80EE-AAC35491BFC0}" type="presOf" srcId="{B5425A44-53B6-4A8A-AC21-A4A016EA592F}" destId="{6838BD66-3F2A-43C1-80CF-DE51317AF85E}" srcOrd="0" destOrd="0" presId="urn:microsoft.com/office/officeart/2005/8/layout/vList3#2"/>
    <dgm:cxn modelId="{978F80E7-50A8-468B-AD95-DAE1C27DA1C7}" type="presOf" srcId="{53FBA557-87BF-4433-B46D-87DDA745C908}" destId="{1FEFFDF1-8EC9-4EF4-9675-4C12ADBFC027}" srcOrd="0" destOrd="0" presId="urn:microsoft.com/office/officeart/2005/8/layout/vList3#2"/>
    <dgm:cxn modelId="{8E0D7ACA-2766-48F6-8A03-5D1A4BFD3024}" srcId="{B5425A44-53B6-4A8A-AC21-A4A016EA592F}" destId="{53FBA557-87BF-4433-B46D-87DDA745C908}" srcOrd="0" destOrd="0" parTransId="{2A69228A-2660-4C76-86FD-72FCAA7811C8}" sibTransId="{C55A2A24-10C8-4233-B06D-C7C290585BB5}"/>
    <dgm:cxn modelId="{B244A1D1-8BC7-4518-920C-06CB76C04C98}" type="presParOf" srcId="{6838BD66-3F2A-43C1-80CF-DE51317AF85E}" destId="{17F9A254-5111-4A97-BEB7-BDD01BA2BFD7}" srcOrd="0" destOrd="0" presId="urn:microsoft.com/office/officeart/2005/8/layout/vList3#2"/>
    <dgm:cxn modelId="{A1F7936F-E601-43A1-807F-6FBD9674296D}" type="presParOf" srcId="{17F9A254-5111-4A97-BEB7-BDD01BA2BFD7}" destId="{3316341D-77DD-4E88-A726-E16100190441}" srcOrd="0" destOrd="0" presId="urn:microsoft.com/office/officeart/2005/8/layout/vList3#2"/>
    <dgm:cxn modelId="{C1D453F4-93C0-49D3-B2A3-6528CD78FA6B}" type="presParOf" srcId="{17F9A254-5111-4A97-BEB7-BDD01BA2BFD7}" destId="{1FEFFDF1-8EC9-4EF4-9675-4C12ADBFC02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25A44-53B6-4A8A-AC21-A4A016EA592F}" type="doc">
      <dgm:prSet loTypeId="urn:microsoft.com/office/officeart/2005/8/layout/vList3#3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400E0-81CA-480A-9AD4-B1FA7A7498C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b="1" i="0" u="none" dirty="0" smtClean="0"/>
            <a:t>Научно-исследовательский семинар</a:t>
          </a:r>
        </a:p>
        <a:p>
          <a:pPr algn="l"/>
          <a:r>
            <a:rPr lang="ru-RU" sz="2000" b="1" i="0" u="none" dirty="0" smtClean="0"/>
            <a:t> "Новые подходы к изучению социально-политического и экономического развития Азии"</a:t>
          </a:r>
          <a:endParaRPr lang="en-US" sz="2000" b="1" dirty="0" smtClean="0">
            <a:solidFill>
              <a:srgbClr val="C00000"/>
            </a:solidFill>
          </a:endParaRPr>
        </a:p>
        <a:p>
          <a:pPr algn="l"/>
          <a:r>
            <a:rPr lang="en-US" sz="1600" dirty="0" smtClean="0"/>
            <a:t>- is aimed at training students to conduct research and to use the newest methods of study in the political, economic, social and cultural patterns of Asian countries and peoples.</a:t>
          </a:r>
          <a:endParaRPr lang="ru-RU" sz="1600" dirty="0"/>
        </a:p>
      </dgm:t>
    </dgm:pt>
    <dgm:pt modelId="{3A91FDD2-5DB7-4074-99C4-5C0F9068EFBE}" type="parTrans" cxnId="{CFD9AE7C-233D-488B-9D1B-471372868A3D}">
      <dgm:prSet/>
      <dgm:spPr/>
      <dgm:t>
        <a:bodyPr/>
        <a:lstStyle/>
        <a:p>
          <a:endParaRPr lang="ru-RU"/>
        </a:p>
      </dgm:t>
    </dgm:pt>
    <dgm:pt modelId="{840D100F-A58E-4A12-837C-9A2008599A07}" type="sibTrans" cxnId="{CFD9AE7C-233D-488B-9D1B-471372868A3D}">
      <dgm:prSet/>
      <dgm:spPr/>
      <dgm:t>
        <a:bodyPr/>
        <a:lstStyle/>
        <a:p>
          <a:endParaRPr lang="ru-RU"/>
        </a:p>
      </dgm:t>
    </dgm:pt>
    <dgm:pt modelId="{6838BD66-3F2A-43C1-80CF-DE51317AF85E}" type="pres">
      <dgm:prSet presAssocID="{B5425A44-53B6-4A8A-AC21-A4A016EA59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6FC4A-536F-4E6D-9878-E667A633FFF9}" type="pres">
      <dgm:prSet presAssocID="{2EB400E0-81CA-480A-9AD4-B1FA7A7498C3}" presName="composite" presStyleCnt="0"/>
      <dgm:spPr/>
    </dgm:pt>
    <dgm:pt modelId="{21B560E5-2E0C-455A-BCE0-A4CC41DE7BC3}" type="pres">
      <dgm:prSet presAssocID="{2EB400E0-81CA-480A-9AD4-B1FA7A7498C3}" presName="imgShp" presStyleLbl="fgImgPlace1" presStyleIdx="0" presStyleCnt="1" custScaleX="93912" custScaleY="90199" custLinFactNeighborX="-37211" custLinFactNeighborY="-33759"/>
      <dgm:spPr>
        <a:prstGeom prst="flowChartMagneticTap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92F35AF9-5011-43D1-B96E-1675A2DA509E}" type="pres">
      <dgm:prSet presAssocID="{2EB400E0-81CA-480A-9AD4-B1FA7A7498C3}" presName="txShp" presStyleLbl="node1" presStyleIdx="0" presStyleCnt="1" custScaleX="109289" custScaleY="81295" custLinFactNeighborX="4168" custLinFactNeighborY="44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7F545-42DB-42C6-B23F-9386D064EE99}" type="presOf" srcId="{B5425A44-53B6-4A8A-AC21-A4A016EA592F}" destId="{6838BD66-3F2A-43C1-80CF-DE51317AF85E}" srcOrd="0" destOrd="0" presId="urn:microsoft.com/office/officeart/2005/8/layout/vList3#3"/>
    <dgm:cxn modelId="{CFD9AE7C-233D-488B-9D1B-471372868A3D}" srcId="{B5425A44-53B6-4A8A-AC21-A4A016EA592F}" destId="{2EB400E0-81CA-480A-9AD4-B1FA7A7498C3}" srcOrd="0" destOrd="0" parTransId="{3A91FDD2-5DB7-4074-99C4-5C0F9068EFBE}" sibTransId="{840D100F-A58E-4A12-837C-9A2008599A07}"/>
    <dgm:cxn modelId="{473D91E4-FE83-4706-A093-8C425789BC4A}" type="presOf" srcId="{2EB400E0-81CA-480A-9AD4-B1FA7A7498C3}" destId="{92F35AF9-5011-43D1-B96E-1675A2DA509E}" srcOrd="0" destOrd="0" presId="urn:microsoft.com/office/officeart/2005/8/layout/vList3#3"/>
    <dgm:cxn modelId="{5A65ACB4-0F9A-4BE1-B640-D8072E321585}" type="presParOf" srcId="{6838BD66-3F2A-43C1-80CF-DE51317AF85E}" destId="{8286FC4A-536F-4E6D-9878-E667A633FFF9}" srcOrd="0" destOrd="0" presId="urn:microsoft.com/office/officeart/2005/8/layout/vList3#3"/>
    <dgm:cxn modelId="{7A00D314-B6C9-40D3-9074-BA8C434682CA}" type="presParOf" srcId="{8286FC4A-536F-4E6D-9878-E667A633FFF9}" destId="{21B560E5-2E0C-455A-BCE0-A4CC41DE7BC3}" srcOrd="0" destOrd="0" presId="urn:microsoft.com/office/officeart/2005/8/layout/vList3#3"/>
    <dgm:cxn modelId="{DF8278CF-D716-40BD-B3C2-015B266F28C3}" type="presParOf" srcId="{8286FC4A-536F-4E6D-9878-E667A633FFF9}" destId="{92F35AF9-5011-43D1-B96E-1675A2DA509E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425A44-53B6-4A8A-AC21-A4A016EA592F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BA557-87BF-4433-B46D-87DDA745C908}">
      <dgm:prSet phldrT="[Текст]"/>
      <dgm:spPr/>
      <dgm:t>
        <a:bodyPr/>
        <a:lstStyle/>
        <a:p>
          <a:pPr algn="l"/>
          <a:r>
            <a:rPr lang="ru-RU" dirty="0" smtClean="0"/>
            <a:t>«Современный политический процесс в Азии</a:t>
          </a:r>
        </a:p>
        <a:p>
          <a:pPr algn="l"/>
          <a:r>
            <a:rPr lang="ru-RU" dirty="0" smtClean="0"/>
            <a:t>«Государство и особенности экономического развития современной Азии» </a:t>
          </a:r>
        </a:p>
        <a:p>
          <a:pPr algn="l"/>
          <a:r>
            <a:rPr lang="ru-RU" dirty="0" smtClean="0"/>
            <a:t>«Пост-тоталитарный Китай и политическая экономия перехода»</a:t>
          </a:r>
          <a:r>
            <a:rPr lang="en-US" dirty="0" smtClean="0"/>
            <a:t> </a:t>
          </a:r>
          <a:endParaRPr lang="ru-RU" dirty="0"/>
        </a:p>
      </dgm:t>
    </dgm:pt>
    <dgm:pt modelId="{C55A2A24-10C8-4233-B06D-C7C290585BB5}" type="sibTrans" cxnId="{8E0D7ACA-2766-48F6-8A03-5D1A4BFD3024}">
      <dgm:prSet/>
      <dgm:spPr/>
      <dgm:t>
        <a:bodyPr/>
        <a:lstStyle/>
        <a:p>
          <a:endParaRPr lang="ru-RU"/>
        </a:p>
      </dgm:t>
    </dgm:pt>
    <dgm:pt modelId="{2A69228A-2660-4C76-86FD-72FCAA7811C8}" type="parTrans" cxnId="{8E0D7ACA-2766-48F6-8A03-5D1A4BFD3024}">
      <dgm:prSet/>
      <dgm:spPr/>
      <dgm:t>
        <a:bodyPr/>
        <a:lstStyle/>
        <a:p>
          <a:endParaRPr lang="ru-RU"/>
        </a:p>
      </dgm:t>
    </dgm:pt>
    <dgm:pt modelId="{6838BD66-3F2A-43C1-80CF-DE51317AF85E}" type="pres">
      <dgm:prSet presAssocID="{B5425A44-53B6-4A8A-AC21-A4A016EA59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9A254-5111-4A97-BEB7-BDD01BA2BFD7}" type="pres">
      <dgm:prSet presAssocID="{53FBA557-87BF-4433-B46D-87DDA745C908}" presName="composite" presStyleCnt="0"/>
      <dgm:spPr/>
      <dgm:t>
        <a:bodyPr/>
        <a:lstStyle/>
        <a:p>
          <a:endParaRPr lang="ru-RU"/>
        </a:p>
      </dgm:t>
    </dgm:pt>
    <dgm:pt modelId="{3316341D-77DD-4E88-A726-E16100190441}" type="pres">
      <dgm:prSet presAssocID="{53FBA557-87BF-4433-B46D-87DDA745C908}" presName="imgShp" presStyleLbl="fgImgPlace1" presStyleIdx="0" presStyleCnt="1" custScaleX="97206" custScaleY="97112" custLinFactNeighborX="-9183" custLinFactNeighborY="-349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EFFDF1-8EC9-4EF4-9675-4C12ADBFC027}" type="pres">
      <dgm:prSet presAssocID="{53FBA557-87BF-4433-B46D-87DDA745C908}" presName="txShp" presStyleLbl="node1" presStyleIdx="0" presStyleCnt="1" custScaleX="126256" custScaleY="110654" custLinFactNeighborX="6042" custLinFactNeighborY="3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47D0A-AE83-400D-83C8-39BDE821EE20}" type="presOf" srcId="{B5425A44-53B6-4A8A-AC21-A4A016EA592F}" destId="{6838BD66-3F2A-43C1-80CF-DE51317AF85E}" srcOrd="0" destOrd="0" presId="urn:microsoft.com/office/officeart/2005/8/layout/vList3#3"/>
    <dgm:cxn modelId="{95B3330A-8856-4F40-852E-C0B60D9F5D16}" type="presOf" srcId="{53FBA557-87BF-4433-B46D-87DDA745C908}" destId="{1FEFFDF1-8EC9-4EF4-9675-4C12ADBFC027}" srcOrd="0" destOrd="0" presId="urn:microsoft.com/office/officeart/2005/8/layout/vList3#3"/>
    <dgm:cxn modelId="{8E0D7ACA-2766-48F6-8A03-5D1A4BFD3024}" srcId="{B5425A44-53B6-4A8A-AC21-A4A016EA592F}" destId="{53FBA557-87BF-4433-B46D-87DDA745C908}" srcOrd="0" destOrd="0" parTransId="{2A69228A-2660-4C76-86FD-72FCAA7811C8}" sibTransId="{C55A2A24-10C8-4233-B06D-C7C290585BB5}"/>
    <dgm:cxn modelId="{155976C7-DE43-4511-B546-3BF03C5CF42F}" type="presParOf" srcId="{6838BD66-3F2A-43C1-80CF-DE51317AF85E}" destId="{17F9A254-5111-4A97-BEB7-BDD01BA2BFD7}" srcOrd="0" destOrd="0" presId="urn:microsoft.com/office/officeart/2005/8/layout/vList3#3"/>
    <dgm:cxn modelId="{C1663A42-B7D5-40D2-82B0-7B4A833573E9}" type="presParOf" srcId="{17F9A254-5111-4A97-BEB7-BDD01BA2BFD7}" destId="{3316341D-77DD-4E88-A726-E16100190441}" srcOrd="0" destOrd="0" presId="urn:microsoft.com/office/officeart/2005/8/layout/vList3#3"/>
    <dgm:cxn modelId="{0B91DCC3-B0CA-4BC8-8C70-9663200DEE6E}" type="presParOf" srcId="{17F9A254-5111-4A97-BEB7-BDD01BA2BFD7}" destId="{1FEFFDF1-8EC9-4EF4-9675-4C12ADBFC027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FDF1-8EC9-4EF4-9675-4C12ADBFC027}">
      <dsp:nvSpPr>
        <dsp:cNvPr id="0" name=""/>
        <dsp:cNvSpPr/>
      </dsp:nvSpPr>
      <dsp:spPr>
        <a:xfrm rot="10800000">
          <a:off x="3561923" y="2262816"/>
          <a:ext cx="5582076" cy="1371375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25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Адаптационный курс «Социально-политическая  и экономическая история стран Азии»</a:t>
          </a:r>
          <a:endParaRPr lang="ru-RU" sz="2000" kern="1200" dirty="0"/>
        </a:p>
      </dsp:txBody>
      <dsp:txXfrm rot="10800000">
        <a:off x="3904767" y="2262816"/>
        <a:ext cx="5239232" cy="1371375"/>
      </dsp:txXfrm>
    </dsp:sp>
    <dsp:sp modelId="{3316341D-77DD-4E88-A726-E16100190441}">
      <dsp:nvSpPr>
        <dsp:cNvPr id="0" name=""/>
        <dsp:cNvSpPr/>
      </dsp:nvSpPr>
      <dsp:spPr>
        <a:xfrm>
          <a:off x="186002" y="147286"/>
          <a:ext cx="2699362" cy="25473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9D5AE1-B4CD-4A8B-A309-126BEAE20263}">
      <dsp:nvSpPr>
        <dsp:cNvPr id="0" name=""/>
        <dsp:cNvSpPr/>
      </dsp:nvSpPr>
      <dsp:spPr>
        <a:xfrm rot="10800000">
          <a:off x="3393753" y="4130092"/>
          <a:ext cx="5686422" cy="1269349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250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«Бизнес и предпринимательство в Азии»</a:t>
          </a:r>
          <a:endParaRPr lang="en-US" sz="2000" b="1" kern="1200" dirty="0" smtClean="0">
            <a:solidFill>
              <a:srgbClr val="C00000"/>
            </a:solidFill>
          </a:endParaRPr>
        </a:p>
      </dsp:txBody>
      <dsp:txXfrm rot="10800000">
        <a:off x="3711090" y="4130092"/>
        <a:ext cx="5369085" cy="1269349"/>
      </dsp:txXfrm>
    </dsp:sp>
    <dsp:sp modelId="{08780EE6-47E3-4842-9400-B0B264E0F9EE}">
      <dsp:nvSpPr>
        <dsp:cNvPr id="0" name=""/>
        <dsp:cNvSpPr/>
      </dsp:nvSpPr>
      <dsp:spPr>
        <a:xfrm rot="10800000" flipH="1" flipV="1">
          <a:off x="361199" y="2792969"/>
          <a:ext cx="2308893" cy="23572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FDF1-8EC9-4EF4-9675-4C12ADBFC027}">
      <dsp:nvSpPr>
        <dsp:cNvPr id="0" name=""/>
        <dsp:cNvSpPr/>
      </dsp:nvSpPr>
      <dsp:spPr>
        <a:xfrm rot="10800000">
          <a:off x="2894025" y="3271671"/>
          <a:ext cx="6173917" cy="1570369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50804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«</a:t>
          </a:r>
          <a:r>
            <a:rPr lang="ru-RU" sz="3200" b="1" kern="1200" dirty="0" smtClean="0">
              <a:solidFill>
                <a:schemeClr val="tx1"/>
              </a:solidFill>
            </a:rPr>
            <a:t>Политика России в Восточной Азии</a:t>
          </a:r>
          <a:r>
            <a:rPr lang="ru-RU" sz="3200" kern="1200" dirty="0" smtClean="0">
              <a:solidFill>
                <a:schemeClr val="tx1"/>
              </a:solidFill>
            </a:rPr>
            <a:t>»</a:t>
          </a:r>
        </a:p>
      </dsp:txBody>
      <dsp:txXfrm rot="10800000">
        <a:off x="3286617" y="3271671"/>
        <a:ext cx="5781325" cy="1570369"/>
      </dsp:txXfrm>
    </dsp:sp>
    <dsp:sp modelId="{3316341D-77DD-4E88-A726-E16100190441}">
      <dsp:nvSpPr>
        <dsp:cNvPr id="0" name=""/>
        <dsp:cNvSpPr/>
      </dsp:nvSpPr>
      <dsp:spPr>
        <a:xfrm>
          <a:off x="0" y="233581"/>
          <a:ext cx="2666581" cy="2669276"/>
        </a:xfrm>
        <a:prstGeom prst="flowChartMagneticTap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35AF9-5011-43D1-B96E-1675A2DA509E}">
      <dsp:nvSpPr>
        <dsp:cNvPr id="0" name=""/>
        <dsp:cNvSpPr/>
      </dsp:nvSpPr>
      <dsp:spPr>
        <a:xfrm rot="10800000">
          <a:off x="1990622" y="2878298"/>
          <a:ext cx="6358137" cy="238254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2373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Научно-исследовательский семинар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/>
            <a:t> "Новые подходы к изучению социально-политического и экономического развития Азии"</a:t>
          </a:r>
          <a:endParaRPr lang="en-US" sz="2000" b="1" kern="1200" dirty="0" smtClean="0">
            <a:solidFill>
              <a:srgbClr val="C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is aimed at training students to conduct research and to use the newest methods of study in the political, economic, social and cultural patterns of Asian countries and peoples.</a:t>
          </a:r>
          <a:endParaRPr lang="ru-RU" sz="1600" kern="1200" dirty="0"/>
        </a:p>
      </dsp:txBody>
      <dsp:txXfrm rot="10800000">
        <a:off x="2586257" y="2878298"/>
        <a:ext cx="5762502" cy="2382541"/>
      </dsp:txXfrm>
    </dsp:sp>
    <dsp:sp modelId="{21B560E5-2E0C-455A-BCE0-A4CC41DE7BC3}">
      <dsp:nvSpPr>
        <dsp:cNvPr id="0" name=""/>
        <dsp:cNvSpPr/>
      </dsp:nvSpPr>
      <dsp:spPr>
        <a:xfrm>
          <a:off x="0" y="449949"/>
          <a:ext cx="2752312" cy="2643494"/>
        </a:xfrm>
        <a:prstGeom prst="flowChartMagneticTap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FFDF1-8EC9-4EF4-9675-4C12ADBFC027}">
      <dsp:nvSpPr>
        <dsp:cNvPr id="0" name=""/>
        <dsp:cNvSpPr/>
      </dsp:nvSpPr>
      <dsp:spPr>
        <a:xfrm rot="10800000">
          <a:off x="1446009" y="2132570"/>
          <a:ext cx="7677324" cy="33895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«Современный политический процесс в Азии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«Государство и особенности экономического развития современной Азии»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«Пост-тоталитарный Китай и политическая экономия перехода»</a:t>
          </a:r>
          <a:r>
            <a:rPr lang="en-US" sz="2700" kern="1200" dirty="0" smtClean="0"/>
            <a:t> </a:t>
          </a:r>
          <a:endParaRPr lang="ru-RU" sz="2700" kern="1200" dirty="0"/>
        </a:p>
      </dsp:txBody>
      <dsp:txXfrm rot="10800000">
        <a:off x="2293408" y="2132570"/>
        <a:ext cx="6829925" cy="3389597"/>
      </dsp:txXfrm>
    </dsp:sp>
    <dsp:sp modelId="{3316341D-77DD-4E88-A726-E16100190441}">
      <dsp:nvSpPr>
        <dsp:cNvPr id="0" name=""/>
        <dsp:cNvSpPr/>
      </dsp:nvSpPr>
      <dsp:spPr>
        <a:xfrm>
          <a:off x="106768" y="204258"/>
          <a:ext cx="2977653" cy="2974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89E0-E86D-4B13-90DE-EAC01BDF2E4B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4033-61F1-45F6-84AA-79C2730241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757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966D-3AE0-4830-A773-ECFB9763DECA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D33B-6289-4D8E-B98F-538FBEF1DBF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909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6114-9F7D-4611-89FF-C2F7C3CAB773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552B-396D-49F9-B5AE-E677A1E9A8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67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4636-29E9-401B-A43A-501A676FE0ED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7E90-65E6-4843-94DB-5A48549F75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449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F0CB-9B86-4EC8-A248-00B2E499DF2A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0CE9-97CE-4391-B385-F29D2F828D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940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F2BC-1CE5-4ECD-9814-6DEB7D24ACAC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B0BD-2288-41BC-86AB-374001D737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67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DC39-96CE-4986-A2F1-CE877AA8F029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E054-1429-4AD8-B78C-61C55CECAB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898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7AA7-469D-497F-B82A-E9B8E47FE251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6D8A-71BF-44A2-87D9-83B0EA5DAD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751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C08F-F50B-4473-B0AE-DE6127780460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80E6-9DBA-4DDA-AD71-49B1EB9FD0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87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8658-EA3A-467C-8FFF-C3482CA4B0A9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0037-8B6B-485B-8065-3150645C2D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083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3E73-B63C-4328-A2E3-64B2D87ACF1A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3A2C-ABE1-404F-A145-2576B8F596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849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3BE544C-D42E-4D2F-ADF8-AAB3D2D46E88}" type="datetime1">
              <a:rPr lang="en-US"/>
              <a:pPr>
                <a:defRPr/>
              </a:pPr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C8C7B-24FF-4D1B-AB1E-F431997764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9275" y="304800"/>
            <a:ext cx="8045450" cy="1050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http://www.hse.ru/ma/asia/</a:t>
            </a:r>
            <a:endParaRPr lang="ru-RU" sz="4400" dirty="0"/>
          </a:p>
        </p:txBody>
      </p:sp>
      <p:pic>
        <p:nvPicPr>
          <p:cNvPr id="20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41475"/>
            <a:ext cx="8135938" cy="4576763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33688"/>
              </p:ext>
            </p:extLst>
          </p:nvPr>
        </p:nvGraphicFramePr>
        <p:xfrm>
          <a:off x="395536" y="1059542"/>
          <a:ext cx="8748464" cy="552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7656" y="1480456"/>
            <a:ext cx="5936343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E</a:t>
            </a:r>
            <a:r>
              <a:rPr lang="ru-RU" sz="2800" b="1" dirty="0" smtClean="0"/>
              <a:t>.С. Штейнер, профессор Школы Востоковедения, </a:t>
            </a:r>
            <a:r>
              <a:rPr lang="ru-RU" sz="2800" b="1" dirty="0" err="1" smtClean="0"/>
              <a:t>д.к.н</a:t>
            </a:r>
            <a:r>
              <a:rPr lang="ru-RU" sz="2800" b="1" dirty="0" smtClean="0"/>
              <a:t>, </a:t>
            </a:r>
            <a:r>
              <a:rPr lang="en-US" sz="2400" dirty="0" smtClean="0"/>
              <a:t>Professorial </a:t>
            </a:r>
            <a:r>
              <a:rPr lang="en-US" sz="2400" dirty="0"/>
              <a:t>Research </a:t>
            </a:r>
            <a:r>
              <a:rPr lang="en-US" sz="2400" dirty="0" smtClean="0"/>
              <a:t>Associate,</a:t>
            </a:r>
            <a:r>
              <a:rPr lang="ru-RU" sz="2400" dirty="0" smtClean="0"/>
              <a:t> </a:t>
            </a:r>
            <a:r>
              <a:rPr lang="en-US" sz="2400" dirty="0" smtClean="0"/>
              <a:t>Japan </a:t>
            </a:r>
            <a:r>
              <a:rPr lang="en-US" sz="2400" dirty="0"/>
              <a:t>Research Centre, School of Oriental and African Studies (SOAS), University of </a:t>
            </a:r>
            <a:r>
              <a:rPr lang="en-US" sz="2400" dirty="0" smtClean="0"/>
              <a:t>London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Курсы и лекторы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46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470219"/>
              </p:ext>
            </p:extLst>
          </p:nvPr>
        </p:nvGraphicFramePr>
        <p:xfrm>
          <a:off x="0" y="1219201"/>
          <a:ext cx="9144000" cy="552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6057" y="1379623"/>
            <a:ext cx="5859557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М.В. Карпов, </a:t>
            </a:r>
            <a:r>
              <a:rPr lang="ru-RU" sz="2800" b="1" dirty="0" err="1" smtClean="0"/>
              <a:t>к.и.н</a:t>
            </a:r>
            <a:r>
              <a:rPr lang="ru-RU" sz="2800" b="1" dirty="0" smtClean="0"/>
              <a:t>., доцент Школы Востоковедения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Курсы и лекторы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40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http://www.hse.ru/ma/asia/tutors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49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программы</a:t>
            </a:r>
            <a:endParaRPr lang="ru-RU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Содержимое 4" descr="Паспорт программы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</p:spPr>
      </p:pic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5181600"/>
          </a:xfrm>
        </p:spPr>
        <p:txBody>
          <a:bodyPr/>
          <a:lstStyle/>
          <a:p>
            <a:r>
              <a:rPr lang="ru-RU" altLang="ru-RU" b="1" smtClean="0">
                <a:ea typeface="ＭＳ Ｐゴシック" pitchFamily="34" charset="-128"/>
              </a:rPr>
              <a:t>Продолжительность и форма обучения: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>
                <a:ea typeface="ＭＳ Ｐゴシック" pitchFamily="34" charset="-128"/>
              </a:rPr>
              <a:t>     </a:t>
            </a:r>
            <a:r>
              <a:rPr lang="ru-RU" altLang="ru-RU" sz="3200" b="1" smtClean="0">
                <a:ea typeface="ＭＳ Ｐゴシック" pitchFamily="34" charset="-128"/>
              </a:rPr>
              <a:t>2 года/очная</a:t>
            </a:r>
            <a:endParaRPr lang="ru-RU" altLang="ru-RU" b="1" smtClean="0">
              <a:ea typeface="ＭＳ Ｐゴシック" pitchFamily="34" charset="-128"/>
            </a:endParaRPr>
          </a:p>
          <a:p>
            <a:r>
              <a:rPr lang="ru-RU" altLang="ru-RU" b="1" smtClean="0">
                <a:ea typeface="ＭＳ Ｐゴシック" pitchFamily="34" charset="-128"/>
              </a:rPr>
              <a:t>Язык обучения:  </a:t>
            </a:r>
            <a:r>
              <a:rPr lang="ru-RU" altLang="ru-RU" sz="3200" b="1" smtClean="0">
                <a:ea typeface="ＭＳ Ｐゴシック" pitchFamily="34" charset="-128"/>
              </a:rPr>
              <a:t>английский</a:t>
            </a:r>
            <a:endParaRPr lang="ru-RU" altLang="ru-RU" b="1" smtClean="0">
              <a:ea typeface="ＭＳ Ｐゴシック" pitchFamily="34" charset="-128"/>
            </a:endParaRPr>
          </a:p>
          <a:p>
            <a:r>
              <a:rPr lang="ru-RU" altLang="ru-RU" b="1" smtClean="0">
                <a:ea typeface="ＭＳ Ｐゴシック" pitchFamily="34" charset="-128"/>
              </a:rPr>
              <a:t>Количество мест в 2016 году: </a:t>
            </a:r>
            <a:r>
              <a:rPr lang="ru-RU" altLang="ru-RU" sz="3200" b="1" smtClean="0">
                <a:ea typeface="ＭＳ Ｐゴシック" pitchFamily="34" charset="-128"/>
              </a:rPr>
              <a:t>20/10/10</a:t>
            </a:r>
            <a:endParaRPr lang="ru-RU" altLang="ru-RU" b="1" smtClean="0">
              <a:ea typeface="ＭＳ Ｐゴシック" pitchFamily="34" charset="-128"/>
            </a:endParaRPr>
          </a:p>
          <a:p>
            <a:r>
              <a:rPr lang="ru-RU" altLang="ru-RU" b="1" smtClean="0">
                <a:ea typeface="ＭＳ Ｐゴシック" pitchFamily="34" charset="-128"/>
              </a:rPr>
              <a:t>Университет-партнер Городской университет Гонконга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ru-RU" dirty="0" smtClean="0"/>
              <a:t>Структура программы</a:t>
            </a:r>
            <a:endParaRPr lang="ru-RU" dirty="0"/>
          </a:p>
        </p:txBody>
      </p:sp>
      <p:pic>
        <p:nvPicPr>
          <p:cNvPr id="4099" name="Содержимое 4" descr="Струцтура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032325">
            <a:off x="530225" y="2478088"/>
            <a:ext cx="2595563" cy="21478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0250" y="1417638"/>
            <a:ext cx="541655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200" b="1" dirty="0" smtClean="0"/>
              <a:t>Первый год в ВШЭ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b="1" dirty="0" smtClean="0"/>
              <a:t>На 2-й год студент: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/>
              <a:t>может отправиться в </a:t>
            </a:r>
            <a:r>
              <a:rPr lang="ru-RU" sz="3200" dirty="0" err="1" smtClean="0"/>
              <a:t>City</a:t>
            </a:r>
            <a:r>
              <a:rPr lang="ru-RU" sz="3200" dirty="0" smtClean="0"/>
              <a:t> </a:t>
            </a:r>
            <a:r>
              <a:rPr lang="ru-RU" sz="3200" dirty="0" err="1" smtClean="0"/>
              <a:t>University</a:t>
            </a:r>
            <a:r>
              <a:rPr lang="ru-RU" sz="3200" dirty="0" smtClean="0"/>
              <a:t> of </a:t>
            </a:r>
            <a:r>
              <a:rPr lang="ru-RU" sz="3200" dirty="0" err="1" smtClean="0"/>
              <a:t>Hong</a:t>
            </a:r>
            <a:r>
              <a:rPr lang="ru-RU" sz="3200" dirty="0" smtClean="0"/>
              <a:t> </a:t>
            </a:r>
            <a:r>
              <a:rPr lang="ru-RU" sz="3200" dirty="0" err="1" smtClean="0"/>
              <a:t>Kong</a:t>
            </a:r>
            <a:endParaRPr lang="ru-RU" sz="32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/>
              <a:t>может продолжить слушать курсы в ВШЭ в рамках базового учебного плана. 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Программа ориентирована на:</a:t>
            </a:r>
          </a:p>
        </p:txBody>
      </p:sp>
      <p:pic>
        <p:nvPicPr>
          <p:cNvPr id="5123" name="Содержимое 3" descr="Логотипы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17638"/>
            <a:ext cx="8077200" cy="4918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Траектория поступления:</a:t>
            </a:r>
            <a:endParaRPr lang="ru-RU" dirty="0"/>
          </a:p>
        </p:txBody>
      </p:sp>
      <p:pic>
        <p:nvPicPr>
          <p:cNvPr id="6147" name="Содержимое 4" descr="Ход конем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574800"/>
            <a:ext cx="1936750" cy="1665288"/>
          </a:xfrm>
        </p:spPr>
      </p:pic>
      <p:pic>
        <p:nvPicPr>
          <p:cNvPr id="61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563" y="3760788"/>
            <a:ext cx="3170237" cy="2600325"/>
          </a:xfrm>
          <a:noFill/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9388"/>
            <a:ext cx="3352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854075" y="3240088"/>
            <a:ext cx="44799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Время проведения: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13-14 февраля 2016 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Регистрация открыта до 12 февраля 2016 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Траектория поступления:</a:t>
            </a:r>
          </a:p>
        </p:txBody>
      </p:sp>
      <p:pic>
        <p:nvPicPr>
          <p:cNvPr id="7171" name="Содержимое 6" descr="vozmozhno-li-postupit-v-magistraturu-za-granitsey-i-poluchat-za-obuchenie-stipendiyu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6188"/>
            <a:ext cx="4038600" cy="2695575"/>
          </a:xfrm>
        </p:spPr>
      </p:pic>
      <p:pic>
        <p:nvPicPr>
          <p:cNvPr id="7172" name="Содержимое 4" descr="Do-you-speak-english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7775"/>
            <a:ext cx="4038600" cy="2690813"/>
          </a:xfrm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 rot="10800000" flipV="1">
            <a:off x="4648200" y="1493838"/>
            <a:ext cx="403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Экзамен по английскому языку</a:t>
            </a:r>
          </a:p>
        </p:txBody>
      </p:sp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 rot="10800000" flipV="1">
            <a:off x="1077913" y="158115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Конкурс портфолио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Где я буду работать?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466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>
                <a:ea typeface="ＭＳ Ｐゴシック" pitchFamily="34" charset="-128"/>
              </a:rPr>
              <a:t>Мы готовим кадры для: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МИДа России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Минэкономразвития России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Посольств и Торгпредств России в странах Азии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 Межправительственных организаций и ассоциаций (ООН, ЕС, ШОС, АТЭС и др.) 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Информационных агентств и средств массовой информации, 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российских и международных компаниях, деятельность которых связана со странами  Азии</a:t>
            </a:r>
            <a:r>
              <a:rPr lang="ru-RU" altLang="ru-RU" smtClean="0">
                <a:ea typeface="ＭＳ Ｐゴシック" pitchFamily="34" charset="-128"/>
              </a:rPr>
              <a:t/>
            </a:r>
            <a:br>
              <a:rPr lang="ru-RU" altLang="ru-RU" smtClean="0">
                <a:ea typeface="ＭＳ Ｐゴシック" pitchFamily="34" charset="-128"/>
              </a:rPr>
            </a:br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>
                <a:ea typeface="ＭＳ Ｐゴシック" pitchFamily="34" charset="-128"/>
              </a:rPr>
              <a:t>А выпускники работают: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Посольстве Японии в Грузии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Посольствах РФ в Северной Корее и Монголии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Тайваньском представительстве в РФ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представительствах тайваньских, японских и корейских компаний в РФ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ИЦ «Сколково»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В средствах массовой информации</a:t>
            </a:r>
          </a:p>
          <a:p>
            <a:r>
              <a:rPr lang="ru-RU" altLang="ru-RU" sz="2000" smtClean="0">
                <a:ea typeface="ＭＳ Ｐゴシック" pitchFamily="34" charset="-128"/>
              </a:rPr>
              <a:t>И продолжают обучение на других МА и </a:t>
            </a:r>
            <a:r>
              <a:rPr lang="en-US" altLang="ru-RU" sz="2000" smtClean="0">
                <a:ea typeface="ＭＳ Ｐゴシック" pitchFamily="34" charset="-128"/>
              </a:rPr>
              <a:t>PhD </a:t>
            </a:r>
            <a:r>
              <a:rPr lang="ru-RU" altLang="ru-RU" sz="2000" smtClean="0">
                <a:ea typeface="ＭＳ Ｐゴシック" pitchFamily="34" charset="-128"/>
              </a:rPr>
              <a:t>программах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Основные курсы и лекторы</a:t>
            </a:r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44487"/>
              </p:ext>
            </p:extLst>
          </p:nvPr>
        </p:nvGraphicFramePr>
        <p:xfrm>
          <a:off x="0" y="1152128"/>
          <a:ext cx="9144000" cy="55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9098" y="1519426"/>
            <a:ext cx="5544616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А.А. Маслов</a:t>
            </a:r>
            <a:r>
              <a:rPr lang="es-ES" sz="3200" b="1" dirty="0" smtClean="0"/>
              <a:t>, </a:t>
            </a:r>
            <a:r>
              <a:rPr lang="ru-RU" sz="3200" b="1" dirty="0" smtClean="0"/>
              <a:t>профессор, д.и.н., заведующий Школой Востоковедения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72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урсы и лекторы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996704"/>
              </p:ext>
            </p:extLst>
          </p:nvPr>
        </p:nvGraphicFramePr>
        <p:xfrm>
          <a:off x="0" y="1219200"/>
          <a:ext cx="9144000" cy="525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18704" y="1852846"/>
            <a:ext cx="6165638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3200" b="1" dirty="0"/>
              <a:t>В.С. </a:t>
            </a:r>
            <a:r>
              <a:rPr lang="ru-RU" sz="3200" b="1" dirty="0"/>
              <a:t>Мясников,  академик, член Академии наук РФ, профессор </a:t>
            </a:r>
            <a:r>
              <a:rPr lang="ru-RU" sz="3200" b="1" dirty="0" smtClean="0"/>
              <a:t>Школы </a:t>
            </a:r>
            <a:r>
              <a:rPr lang="ru-RU" sz="3200" b="1" dirty="0"/>
              <a:t>Востоковедения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4967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2821</TotalTime>
  <Words>364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ＭＳ Ｐゴシック</vt:lpstr>
      <vt:lpstr>Calibri</vt:lpstr>
      <vt:lpstr>Wingdings</vt:lpstr>
      <vt:lpstr>Office Theme</vt:lpstr>
      <vt:lpstr>Презентация PowerPoint</vt:lpstr>
      <vt:lpstr>Паспорт программы</vt:lpstr>
      <vt:lpstr>  Структура программы</vt:lpstr>
      <vt:lpstr>Программа ориентирована на:</vt:lpstr>
      <vt:lpstr>Траектория поступления:</vt:lpstr>
      <vt:lpstr>Траектория поступления:</vt:lpstr>
      <vt:lpstr>Где я буду работать?</vt:lpstr>
      <vt:lpstr>Основные курсы и лекторы </vt:lpstr>
      <vt:lpstr>Курсы и лекторы </vt:lpstr>
      <vt:lpstr>Презентация PowerPoint</vt:lpstr>
      <vt:lpstr>Презентация PowerPoint</vt:lpstr>
      <vt:lpstr>http://www.hse.ru/ma/asia/tutors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Svetlana Perlova</cp:lastModifiedBy>
  <cp:revision>179</cp:revision>
  <dcterms:created xsi:type="dcterms:W3CDTF">2010-09-30T06:45:29Z</dcterms:created>
  <dcterms:modified xsi:type="dcterms:W3CDTF">2016-01-23T20:57:12Z</dcterms:modified>
</cp:coreProperties>
</file>