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8"/>
  </p:notesMasterIdLst>
  <p:sldIdLst>
    <p:sldId id="256" r:id="rId2"/>
    <p:sldId id="283" r:id="rId3"/>
    <p:sldId id="284" r:id="rId4"/>
    <p:sldId id="285" r:id="rId5"/>
    <p:sldId id="286" r:id="rId6"/>
    <p:sldId id="287" r:id="rId7"/>
    <p:sldId id="289" r:id="rId8"/>
    <p:sldId id="288" r:id="rId9"/>
    <p:sldId id="290" r:id="rId10"/>
    <p:sldId id="291" r:id="rId11"/>
    <p:sldId id="292" r:id="rId12"/>
    <p:sldId id="293" r:id="rId13"/>
    <p:sldId id="294" r:id="rId14"/>
    <p:sldId id="295" r:id="rId15"/>
    <p:sldId id="296" r:id="rId16"/>
    <p:sldId id="297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Елена" initials="Е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F82"/>
    <a:srgbClr val="21386F"/>
    <a:srgbClr val="1C2A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5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hyperlink" Target="http://www.amazon.com/exec/obidos/ASIN/1591392705/managementc09-20/104-0943316-3841524" TargetMode="External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hyperlink" Target="http://www.amazon.com/exec/obidos/ASIN/1591392705/managementc09-20/104-0943316-3841524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F03E83-359D-466A-9656-415F6325D1F6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4CDA02C-BD11-4512-B18B-2B8210E8981F}">
      <dgm:prSet phldrT="[Текст]"/>
      <dgm:spPr/>
      <dgm:t>
        <a:bodyPr/>
        <a:lstStyle/>
        <a:p>
          <a:r>
            <a:rPr lang="ru-RU" dirty="0" smtClean="0"/>
            <a:t>Создание новых учебных групп на основе социометрии</a:t>
          </a:r>
          <a:endParaRPr lang="ru-RU" dirty="0"/>
        </a:p>
      </dgm:t>
    </dgm:pt>
    <dgm:pt modelId="{21921ADF-2100-4474-82D0-82EB4B9FCD9D}" type="parTrans" cxnId="{F54ADBBC-D2D3-4DB4-93DB-39A69CBE1F76}">
      <dgm:prSet/>
      <dgm:spPr/>
      <dgm:t>
        <a:bodyPr/>
        <a:lstStyle/>
        <a:p>
          <a:endParaRPr lang="ru-RU"/>
        </a:p>
      </dgm:t>
    </dgm:pt>
    <dgm:pt modelId="{92F41D03-6A54-4DF8-8154-90FF4802DFD9}" type="sibTrans" cxnId="{F54ADBBC-D2D3-4DB4-93DB-39A69CBE1F76}">
      <dgm:prSet/>
      <dgm:spPr/>
      <dgm:t>
        <a:bodyPr/>
        <a:lstStyle/>
        <a:p>
          <a:endParaRPr lang="ru-RU"/>
        </a:p>
      </dgm:t>
    </dgm:pt>
    <dgm:pt modelId="{12BA2241-8674-4036-AD64-89807BF0E9BD}">
      <dgm:prSet phldrT="[Текст]"/>
      <dgm:spPr/>
      <dgm:t>
        <a:bodyPr/>
        <a:lstStyle/>
        <a:p>
          <a:r>
            <a:rPr lang="ru-RU" dirty="0" smtClean="0"/>
            <a:t>Создание проектных команд на основе социометрии</a:t>
          </a:r>
          <a:endParaRPr lang="ru-RU" dirty="0"/>
        </a:p>
      </dgm:t>
    </dgm:pt>
    <dgm:pt modelId="{EFEF4CDF-4E86-4700-BA14-CB1AB827A84A}" type="parTrans" cxnId="{53A8DDCA-0303-4195-B6C4-3523D386916F}">
      <dgm:prSet/>
      <dgm:spPr/>
    </dgm:pt>
    <dgm:pt modelId="{33ED3B25-3227-4B32-99EB-FAA35A64AADD}" type="sibTrans" cxnId="{53A8DDCA-0303-4195-B6C4-3523D386916F}">
      <dgm:prSet/>
      <dgm:spPr/>
    </dgm:pt>
    <dgm:pt modelId="{6F9D9439-7127-4A7F-A51A-9A50D4D46044}" type="pres">
      <dgm:prSet presAssocID="{94F03E83-359D-466A-9656-415F6325D1F6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3FA8673B-979A-4080-BC7C-5318A9553319}" type="pres">
      <dgm:prSet presAssocID="{04CDA02C-BD11-4512-B18B-2B8210E8981F}" presName="thickLine" presStyleLbl="alignNode1" presStyleIdx="0" presStyleCnt="2"/>
      <dgm:spPr/>
    </dgm:pt>
    <dgm:pt modelId="{FB14A097-CE95-409E-95A4-CFD96B750CDB}" type="pres">
      <dgm:prSet presAssocID="{04CDA02C-BD11-4512-B18B-2B8210E8981F}" presName="horz1" presStyleCnt="0"/>
      <dgm:spPr/>
    </dgm:pt>
    <dgm:pt modelId="{95D0E5C0-BEA7-4D02-9E97-008631391DB0}" type="pres">
      <dgm:prSet presAssocID="{04CDA02C-BD11-4512-B18B-2B8210E8981F}" presName="tx1" presStyleLbl="revTx" presStyleIdx="0" presStyleCnt="2"/>
      <dgm:spPr/>
      <dgm:t>
        <a:bodyPr/>
        <a:lstStyle/>
        <a:p>
          <a:endParaRPr lang="ru-RU"/>
        </a:p>
      </dgm:t>
    </dgm:pt>
    <dgm:pt modelId="{25C8437A-3A61-40ED-A008-BB2874E596F6}" type="pres">
      <dgm:prSet presAssocID="{04CDA02C-BD11-4512-B18B-2B8210E8981F}" presName="vert1" presStyleCnt="0"/>
      <dgm:spPr/>
    </dgm:pt>
    <dgm:pt modelId="{1C47825C-9914-4DD7-8A00-E5FDD12DB83C}" type="pres">
      <dgm:prSet presAssocID="{12BA2241-8674-4036-AD64-89807BF0E9BD}" presName="thickLine" presStyleLbl="alignNode1" presStyleIdx="1" presStyleCnt="2"/>
      <dgm:spPr/>
    </dgm:pt>
    <dgm:pt modelId="{F492A49F-E3BC-436A-90CA-55FF71ABA560}" type="pres">
      <dgm:prSet presAssocID="{12BA2241-8674-4036-AD64-89807BF0E9BD}" presName="horz1" presStyleCnt="0"/>
      <dgm:spPr/>
    </dgm:pt>
    <dgm:pt modelId="{71EB2F09-60F5-4249-AEFF-50DC8CB2C9EA}" type="pres">
      <dgm:prSet presAssocID="{12BA2241-8674-4036-AD64-89807BF0E9BD}" presName="tx1" presStyleLbl="revTx" presStyleIdx="1" presStyleCnt="2"/>
      <dgm:spPr/>
      <dgm:t>
        <a:bodyPr/>
        <a:lstStyle/>
        <a:p>
          <a:endParaRPr lang="ru-RU"/>
        </a:p>
      </dgm:t>
    </dgm:pt>
    <dgm:pt modelId="{33D09A64-3E4E-416D-B318-A74B38A60DBC}" type="pres">
      <dgm:prSet presAssocID="{12BA2241-8674-4036-AD64-89807BF0E9BD}" presName="vert1" presStyleCnt="0"/>
      <dgm:spPr/>
    </dgm:pt>
  </dgm:ptLst>
  <dgm:cxnLst>
    <dgm:cxn modelId="{A7EA54C7-1C72-49D8-A4F1-90CFF070F405}" type="presOf" srcId="{94F03E83-359D-466A-9656-415F6325D1F6}" destId="{6F9D9439-7127-4A7F-A51A-9A50D4D46044}" srcOrd="0" destOrd="0" presId="urn:microsoft.com/office/officeart/2008/layout/LinedList"/>
    <dgm:cxn modelId="{AC24DDFF-4888-4490-AFBB-985D2B8B5ADF}" type="presOf" srcId="{04CDA02C-BD11-4512-B18B-2B8210E8981F}" destId="{95D0E5C0-BEA7-4D02-9E97-008631391DB0}" srcOrd="0" destOrd="0" presId="urn:microsoft.com/office/officeart/2008/layout/LinedList"/>
    <dgm:cxn modelId="{F54ADBBC-D2D3-4DB4-93DB-39A69CBE1F76}" srcId="{94F03E83-359D-466A-9656-415F6325D1F6}" destId="{04CDA02C-BD11-4512-B18B-2B8210E8981F}" srcOrd="0" destOrd="0" parTransId="{21921ADF-2100-4474-82D0-82EB4B9FCD9D}" sibTransId="{92F41D03-6A54-4DF8-8154-90FF4802DFD9}"/>
    <dgm:cxn modelId="{523652A3-3F41-49CC-AB87-A333EB26E83D}" type="presOf" srcId="{12BA2241-8674-4036-AD64-89807BF0E9BD}" destId="{71EB2F09-60F5-4249-AEFF-50DC8CB2C9EA}" srcOrd="0" destOrd="0" presId="urn:microsoft.com/office/officeart/2008/layout/LinedList"/>
    <dgm:cxn modelId="{53A8DDCA-0303-4195-B6C4-3523D386916F}" srcId="{94F03E83-359D-466A-9656-415F6325D1F6}" destId="{12BA2241-8674-4036-AD64-89807BF0E9BD}" srcOrd="1" destOrd="0" parTransId="{EFEF4CDF-4E86-4700-BA14-CB1AB827A84A}" sibTransId="{33ED3B25-3227-4B32-99EB-FAA35A64AADD}"/>
    <dgm:cxn modelId="{EEB9B793-2C97-4DFB-A314-6A4C839DC465}" type="presParOf" srcId="{6F9D9439-7127-4A7F-A51A-9A50D4D46044}" destId="{3FA8673B-979A-4080-BC7C-5318A9553319}" srcOrd="0" destOrd="0" presId="urn:microsoft.com/office/officeart/2008/layout/LinedList"/>
    <dgm:cxn modelId="{C7D52E31-6427-4894-90C0-87341F602A26}" type="presParOf" srcId="{6F9D9439-7127-4A7F-A51A-9A50D4D46044}" destId="{FB14A097-CE95-409E-95A4-CFD96B750CDB}" srcOrd="1" destOrd="0" presId="urn:microsoft.com/office/officeart/2008/layout/LinedList"/>
    <dgm:cxn modelId="{81855646-D56B-43A5-8888-38C40BC2F07B}" type="presParOf" srcId="{FB14A097-CE95-409E-95A4-CFD96B750CDB}" destId="{95D0E5C0-BEA7-4D02-9E97-008631391DB0}" srcOrd="0" destOrd="0" presId="urn:microsoft.com/office/officeart/2008/layout/LinedList"/>
    <dgm:cxn modelId="{1FC15896-03A4-4F78-9F54-4E52824E7CE3}" type="presParOf" srcId="{FB14A097-CE95-409E-95A4-CFD96B750CDB}" destId="{25C8437A-3A61-40ED-A008-BB2874E596F6}" srcOrd="1" destOrd="0" presId="urn:microsoft.com/office/officeart/2008/layout/LinedList"/>
    <dgm:cxn modelId="{3D0D2859-F0ED-426C-BDA5-9FE0CDA64BEE}" type="presParOf" srcId="{6F9D9439-7127-4A7F-A51A-9A50D4D46044}" destId="{1C47825C-9914-4DD7-8A00-E5FDD12DB83C}" srcOrd="2" destOrd="0" presId="urn:microsoft.com/office/officeart/2008/layout/LinedList"/>
    <dgm:cxn modelId="{47F9B4CB-4AB9-491C-BF23-53AF84995FF1}" type="presParOf" srcId="{6F9D9439-7127-4A7F-A51A-9A50D4D46044}" destId="{F492A49F-E3BC-436A-90CA-55FF71ABA560}" srcOrd="3" destOrd="0" presId="urn:microsoft.com/office/officeart/2008/layout/LinedList"/>
    <dgm:cxn modelId="{2BF87B1C-8E9D-45F6-B4B5-083FDD1C8E59}" type="presParOf" srcId="{F492A49F-E3BC-436A-90CA-55FF71ABA560}" destId="{71EB2F09-60F5-4249-AEFF-50DC8CB2C9EA}" srcOrd="0" destOrd="0" presId="urn:microsoft.com/office/officeart/2008/layout/LinedList"/>
    <dgm:cxn modelId="{72204E6E-53D6-45F7-935D-0C568FC69F0D}" type="presParOf" srcId="{F492A49F-E3BC-436A-90CA-55FF71ABA560}" destId="{33D09A64-3E4E-416D-B318-A74B38A60DB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597E0CF-CC25-471B-92A6-BB947227B835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FFBF688E-397D-4DB5-8E8A-4BFB1F654A45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Стратегия «слабого звена»</a:t>
          </a:r>
          <a:endParaRPr lang="ru-RU" b="1" dirty="0">
            <a:solidFill>
              <a:schemeClr val="tx1"/>
            </a:solidFill>
          </a:endParaRPr>
        </a:p>
      </dgm:t>
    </dgm:pt>
    <dgm:pt modelId="{0080B591-3A76-4ED5-B588-BC9957FAE879}" type="parTrans" cxnId="{89146ACE-278E-43A3-B54E-BAC9A2E30231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4E54A78D-CE0B-476D-9A24-AD6F697CF064}" type="sibTrans" cxnId="{89146ACE-278E-43A3-B54E-BAC9A2E30231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0EFB0461-82E6-49EB-8999-3D47ACFBE6C8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Стратегия «кипящего котла»</a:t>
          </a:r>
          <a:endParaRPr lang="ru-RU" b="1" dirty="0">
            <a:solidFill>
              <a:schemeClr val="tx1"/>
            </a:solidFill>
          </a:endParaRPr>
        </a:p>
      </dgm:t>
    </dgm:pt>
    <dgm:pt modelId="{612C0B90-3E66-4968-BE3E-6BC372FB3054}" type="parTrans" cxnId="{A48BC807-2323-4406-8605-5900BD4F2C0C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16F6A29A-37E0-40E1-95B8-DF4155672585}" type="sibTrans" cxnId="{A48BC807-2323-4406-8605-5900BD4F2C0C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BE905717-113A-4516-96FF-17DB319C8BE0}" type="pres">
      <dgm:prSet presAssocID="{C597E0CF-CC25-471B-92A6-BB947227B83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47EBACF-6B02-4782-9B53-A9D01596CC59}" type="pres">
      <dgm:prSet presAssocID="{FFBF688E-397D-4DB5-8E8A-4BFB1F654A4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29C6F4-0745-472F-B71E-9BFDE9AC4294}" type="pres">
      <dgm:prSet presAssocID="{4E54A78D-CE0B-476D-9A24-AD6F697CF064}" presName="spacer" presStyleCnt="0"/>
      <dgm:spPr/>
    </dgm:pt>
    <dgm:pt modelId="{802F426F-70E1-4297-B2C2-24755E802378}" type="pres">
      <dgm:prSet presAssocID="{0EFB0461-82E6-49EB-8999-3D47ACFBE6C8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B5F43EF-397D-4788-97D3-6E8BB442567E}" type="presOf" srcId="{C597E0CF-CC25-471B-92A6-BB947227B835}" destId="{BE905717-113A-4516-96FF-17DB319C8BE0}" srcOrd="0" destOrd="0" presId="urn:microsoft.com/office/officeart/2005/8/layout/vList2"/>
    <dgm:cxn modelId="{90B180C2-EED6-41AC-AA4B-91E6084CA9CA}" type="presOf" srcId="{0EFB0461-82E6-49EB-8999-3D47ACFBE6C8}" destId="{802F426F-70E1-4297-B2C2-24755E802378}" srcOrd="0" destOrd="0" presId="urn:microsoft.com/office/officeart/2005/8/layout/vList2"/>
    <dgm:cxn modelId="{89146ACE-278E-43A3-B54E-BAC9A2E30231}" srcId="{C597E0CF-CC25-471B-92A6-BB947227B835}" destId="{FFBF688E-397D-4DB5-8E8A-4BFB1F654A45}" srcOrd="0" destOrd="0" parTransId="{0080B591-3A76-4ED5-B588-BC9957FAE879}" sibTransId="{4E54A78D-CE0B-476D-9A24-AD6F697CF064}"/>
    <dgm:cxn modelId="{A48BC807-2323-4406-8605-5900BD4F2C0C}" srcId="{C597E0CF-CC25-471B-92A6-BB947227B835}" destId="{0EFB0461-82E6-49EB-8999-3D47ACFBE6C8}" srcOrd="1" destOrd="0" parTransId="{612C0B90-3E66-4968-BE3E-6BC372FB3054}" sibTransId="{16F6A29A-37E0-40E1-95B8-DF4155672585}"/>
    <dgm:cxn modelId="{CB60EE2B-156B-4E46-881A-673EFFAE2262}" type="presOf" srcId="{FFBF688E-397D-4DB5-8E8A-4BFB1F654A45}" destId="{547EBACF-6B02-4782-9B53-A9D01596CC59}" srcOrd="0" destOrd="0" presId="urn:microsoft.com/office/officeart/2005/8/layout/vList2"/>
    <dgm:cxn modelId="{46628618-DB17-4E38-97AB-8B98A2ABCD97}" type="presParOf" srcId="{BE905717-113A-4516-96FF-17DB319C8BE0}" destId="{547EBACF-6B02-4782-9B53-A9D01596CC59}" srcOrd="0" destOrd="0" presId="urn:microsoft.com/office/officeart/2005/8/layout/vList2"/>
    <dgm:cxn modelId="{C84E0FC7-1091-4834-A35F-C68C7D5D6977}" type="presParOf" srcId="{BE905717-113A-4516-96FF-17DB319C8BE0}" destId="{D629C6F4-0745-472F-B71E-9BFDE9AC4294}" srcOrd="1" destOrd="0" presId="urn:microsoft.com/office/officeart/2005/8/layout/vList2"/>
    <dgm:cxn modelId="{5946A9A5-30C2-40F6-B368-B61C06ABA9C4}" type="presParOf" srcId="{BE905717-113A-4516-96FF-17DB319C8BE0}" destId="{802F426F-70E1-4297-B2C2-24755E802378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6AAAB9D-A681-41E0-AD8F-5BF8F587C83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CC05AA9-5C95-4842-A3EC-EE9C743DEA05}">
      <dgm:prSet phldrT="[Текст]"/>
      <dgm:spPr/>
      <dgm:t>
        <a:bodyPr/>
        <a:lstStyle/>
        <a:p>
          <a:r>
            <a:rPr lang="ru-RU" dirty="0" smtClean="0"/>
            <a:t>Поиск информационных заторов в группе</a:t>
          </a:r>
          <a:endParaRPr lang="ru-RU" dirty="0"/>
        </a:p>
      </dgm:t>
    </dgm:pt>
    <dgm:pt modelId="{1E93D155-DBD7-430B-BC9A-6B25D1E95322}" type="parTrans" cxnId="{24134937-D5B0-454B-B575-FB6D8BC29B63}">
      <dgm:prSet/>
      <dgm:spPr/>
      <dgm:t>
        <a:bodyPr/>
        <a:lstStyle/>
        <a:p>
          <a:endParaRPr lang="ru-RU"/>
        </a:p>
      </dgm:t>
    </dgm:pt>
    <dgm:pt modelId="{A18EE906-7458-4F16-B6BE-FEE538B81C17}" type="sibTrans" cxnId="{24134937-D5B0-454B-B575-FB6D8BC29B63}">
      <dgm:prSet/>
      <dgm:spPr/>
      <dgm:t>
        <a:bodyPr/>
        <a:lstStyle/>
        <a:p>
          <a:endParaRPr lang="ru-RU"/>
        </a:p>
      </dgm:t>
    </dgm:pt>
    <dgm:pt modelId="{EE1EB7F7-7896-490C-9350-539EA8491DC8}">
      <dgm:prSet phldrT="[Текст]"/>
      <dgm:spPr/>
      <dgm:t>
        <a:bodyPr/>
        <a:lstStyle/>
        <a:p>
          <a:r>
            <a:rPr lang="ru-RU" dirty="0" smtClean="0"/>
            <a:t>Формирование проектных команд</a:t>
          </a:r>
          <a:endParaRPr lang="ru-RU" dirty="0"/>
        </a:p>
      </dgm:t>
    </dgm:pt>
    <dgm:pt modelId="{27C1F3DB-9E82-49D1-86AC-407404C46320}" type="parTrans" cxnId="{A8BEED0B-36EB-493E-BE55-3DE57E70B490}">
      <dgm:prSet/>
      <dgm:spPr/>
    </dgm:pt>
    <dgm:pt modelId="{020B542F-795D-43F8-B87A-A0805C38A84B}" type="sibTrans" cxnId="{A8BEED0B-36EB-493E-BE55-3DE57E70B490}">
      <dgm:prSet/>
      <dgm:spPr/>
    </dgm:pt>
    <dgm:pt modelId="{9F05FDCA-500F-48BC-9C7E-34678DCD4C39}">
      <dgm:prSet phldrT="[Текст]"/>
      <dgm:spPr/>
      <dgm:t>
        <a:bodyPr/>
        <a:lstStyle/>
        <a:p>
          <a:r>
            <a:rPr lang="ru-RU" dirty="0" smtClean="0"/>
            <a:t>Поиск неформальных лидеров</a:t>
          </a:r>
          <a:endParaRPr lang="ru-RU" dirty="0"/>
        </a:p>
      </dgm:t>
    </dgm:pt>
    <dgm:pt modelId="{647DBD5A-B4E9-4A12-9AEC-31258C02FE1C}" type="parTrans" cxnId="{507BD63D-7488-4F4E-B01E-486F2E473D4F}">
      <dgm:prSet/>
      <dgm:spPr/>
    </dgm:pt>
    <dgm:pt modelId="{7EB06718-B92A-422B-97D3-1C4D8778A502}" type="sibTrans" cxnId="{507BD63D-7488-4F4E-B01E-486F2E473D4F}">
      <dgm:prSet/>
      <dgm:spPr/>
    </dgm:pt>
    <dgm:pt modelId="{550D9465-AC50-4105-A880-7A80A5B2802B}" type="pres">
      <dgm:prSet presAssocID="{96AAAB9D-A681-41E0-AD8F-5BF8F587C83E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580D600A-903E-46FC-9D9F-644F301DC50C}" type="pres">
      <dgm:prSet presAssocID="{9CC05AA9-5C95-4842-A3EC-EE9C743DEA05}" presName="thickLine" presStyleLbl="alignNode1" presStyleIdx="0" presStyleCnt="3"/>
      <dgm:spPr/>
    </dgm:pt>
    <dgm:pt modelId="{DB656338-4CDF-4ECA-97BF-87A6ABDFA963}" type="pres">
      <dgm:prSet presAssocID="{9CC05AA9-5C95-4842-A3EC-EE9C743DEA05}" presName="horz1" presStyleCnt="0"/>
      <dgm:spPr/>
    </dgm:pt>
    <dgm:pt modelId="{24F831A3-85DA-4038-8CB8-F2BCAAE03422}" type="pres">
      <dgm:prSet presAssocID="{9CC05AA9-5C95-4842-A3EC-EE9C743DEA05}" presName="tx1" presStyleLbl="revTx" presStyleIdx="0" presStyleCnt="3"/>
      <dgm:spPr/>
      <dgm:t>
        <a:bodyPr/>
        <a:lstStyle/>
        <a:p>
          <a:endParaRPr lang="ru-RU"/>
        </a:p>
      </dgm:t>
    </dgm:pt>
    <dgm:pt modelId="{4F1C6578-2D16-432A-A15C-BA38E0504C5A}" type="pres">
      <dgm:prSet presAssocID="{9CC05AA9-5C95-4842-A3EC-EE9C743DEA05}" presName="vert1" presStyleCnt="0"/>
      <dgm:spPr/>
    </dgm:pt>
    <dgm:pt modelId="{81CB7A51-F8ED-4C45-9123-8CA6E573A294}" type="pres">
      <dgm:prSet presAssocID="{EE1EB7F7-7896-490C-9350-539EA8491DC8}" presName="thickLine" presStyleLbl="alignNode1" presStyleIdx="1" presStyleCnt="3"/>
      <dgm:spPr/>
    </dgm:pt>
    <dgm:pt modelId="{FCEA4036-65FD-4C4A-B124-C8A037FD4DF6}" type="pres">
      <dgm:prSet presAssocID="{EE1EB7F7-7896-490C-9350-539EA8491DC8}" presName="horz1" presStyleCnt="0"/>
      <dgm:spPr/>
    </dgm:pt>
    <dgm:pt modelId="{F3798C47-ACE0-407C-A954-10414644AD09}" type="pres">
      <dgm:prSet presAssocID="{EE1EB7F7-7896-490C-9350-539EA8491DC8}" presName="tx1" presStyleLbl="revTx" presStyleIdx="1" presStyleCnt="3"/>
      <dgm:spPr/>
      <dgm:t>
        <a:bodyPr/>
        <a:lstStyle/>
        <a:p>
          <a:endParaRPr lang="ru-RU"/>
        </a:p>
      </dgm:t>
    </dgm:pt>
    <dgm:pt modelId="{8E79B77D-E08A-479A-9DF5-B0079F15773F}" type="pres">
      <dgm:prSet presAssocID="{EE1EB7F7-7896-490C-9350-539EA8491DC8}" presName="vert1" presStyleCnt="0"/>
      <dgm:spPr/>
    </dgm:pt>
    <dgm:pt modelId="{2202DE05-B19F-40D7-9F11-A11657EBCB9A}" type="pres">
      <dgm:prSet presAssocID="{9F05FDCA-500F-48BC-9C7E-34678DCD4C39}" presName="thickLine" presStyleLbl="alignNode1" presStyleIdx="2" presStyleCnt="3"/>
      <dgm:spPr/>
    </dgm:pt>
    <dgm:pt modelId="{83AB7532-BD04-49C4-811E-473333FCFB95}" type="pres">
      <dgm:prSet presAssocID="{9F05FDCA-500F-48BC-9C7E-34678DCD4C39}" presName="horz1" presStyleCnt="0"/>
      <dgm:spPr/>
    </dgm:pt>
    <dgm:pt modelId="{951D030B-BA91-4BEB-88D3-BF17E9220F08}" type="pres">
      <dgm:prSet presAssocID="{9F05FDCA-500F-48BC-9C7E-34678DCD4C39}" presName="tx1" presStyleLbl="revTx" presStyleIdx="2" presStyleCnt="3"/>
      <dgm:spPr/>
      <dgm:t>
        <a:bodyPr/>
        <a:lstStyle/>
        <a:p>
          <a:endParaRPr lang="ru-RU"/>
        </a:p>
      </dgm:t>
    </dgm:pt>
    <dgm:pt modelId="{EE07FF38-43FB-4D1B-BB70-667EDAE9CD56}" type="pres">
      <dgm:prSet presAssocID="{9F05FDCA-500F-48BC-9C7E-34678DCD4C39}" presName="vert1" presStyleCnt="0"/>
      <dgm:spPr/>
    </dgm:pt>
  </dgm:ptLst>
  <dgm:cxnLst>
    <dgm:cxn modelId="{CA2DE789-F367-4900-8312-F8D25A48035E}" type="presOf" srcId="{9CC05AA9-5C95-4842-A3EC-EE9C743DEA05}" destId="{24F831A3-85DA-4038-8CB8-F2BCAAE03422}" srcOrd="0" destOrd="0" presId="urn:microsoft.com/office/officeart/2008/layout/LinedList"/>
    <dgm:cxn modelId="{C65E4974-33AD-439F-B761-7AE3C88824A4}" type="presOf" srcId="{EE1EB7F7-7896-490C-9350-539EA8491DC8}" destId="{F3798C47-ACE0-407C-A954-10414644AD09}" srcOrd="0" destOrd="0" presId="urn:microsoft.com/office/officeart/2008/layout/LinedList"/>
    <dgm:cxn modelId="{B2275AD2-C885-440C-BA8E-11449E0B05D9}" type="presOf" srcId="{9F05FDCA-500F-48BC-9C7E-34678DCD4C39}" destId="{951D030B-BA91-4BEB-88D3-BF17E9220F08}" srcOrd="0" destOrd="0" presId="urn:microsoft.com/office/officeart/2008/layout/LinedList"/>
    <dgm:cxn modelId="{A8BEED0B-36EB-493E-BE55-3DE57E70B490}" srcId="{96AAAB9D-A681-41E0-AD8F-5BF8F587C83E}" destId="{EE1EB7F7-7896-490C-9350-539EA8491DC8}" srcOrd="1" destOrd="0" parTransId="{27C1F3DB-9E82-49D1-86AC-407404C46320}" sibTransId="{020B542F-795D-43F8-B87A-A0805C38A84B}"/>
    <dgm:cxn modelId="{507BD63D-7488-4F4E-B01E-486F2E473D4F}" srcId="{96AAAB9D-A681-41E0-AD8F-5BF8F587C83E}" destId="{9F05FDCA-500F-48BC-9C7E-34678DCD4C39}" srcOrd="2" destOrd="0" parTransId="{647DBD5A-B4E9-4A12-9AEC-31258C02FE1C}" sibTransId="{7EB06718-B92A-422B-97D3-1C4D8778A502}"/>
    <dgm:cxn modelId="{24134937-D5B0-454B-B575-FB6D8BC29B63}" srcId="{96AAAB9D-A681-41E0-AD8F-5BF8F587C83E}" destId="{9CC05AA9-5C95-4842-A3EC-EE9C743DEA05}" srcOrd="0" destOrd="0" parTransId="{1E93D155-DBD7-430B-BC9A-6B25D1E95322}" sibTransId="{A18EE906-7458-4F16-B6BE-FEE538B81C17}"/>
    <dgm:cxn modelId="{FF848B5F-6732-4545-A31C-9E2AC89317A2}" type="presOf" srcId="{96AAAB9D-A681-41E0-AD8F-5BF8F587C83E}" destId="{550D9465-AC50-4105-A880-7A80A5B2802B}" srcOrd="0" destOrd="0" presId="urn:microsoft.com/office/officeart/2008/layout/LinedList"/>
    <dgm:cxn modelId="{7784B297-B1AD-48F9-BE75-EEFD3CABBBAB}" type="presParOf" srcId="{550D9465-AC50-4105-A880-7A80A5B2802B}" destId="{580D600A-903E-46FC-9D9F-644F301DC50C}" srcOrd="0" destOrd="0" presId="urn:microsoft.com/office/officeart/2008/layout/LinedList"/>
    <dgm:cxn modelId="{44E0E349-B6E0-43BC-B1FC-2DA46D665541}" type="presParOf" srcId="{550D9465-AC50-4105-A880-7A80A5B2802B}" destId="{DB656338-4CDF-4ECA-97BF-87A6ABDFA963}" srcOrd="1" destOrd="0" presId="urn:microsoft.com/office/officeart/2008/layout/LinedList"/>
    <dgm:cxn modelId="{50A20AF8-5620-475F-96F8-ECB1F7BFD300}" type="presParOf" srcId="{DB656338-4CDF-4ECA-97BF-87A6ABDFA963}" destId="{24F831A3-85DA-4038-8CB8-F2BCAAE03422}" srcOrd="0" destOrd="0" presId="urn:microsoft.com/office/officeart/2008/layout/LinedList"/>
    <dgm:cxn modelId="{61605400-157F-4B89-A688-0BA71D7BCC48}" type="presParOf" srcId="{DB656338-4CDF-4ECA-97BF-87A6ABDFA963}" destId="{4F1C6578-2D16-432A-A15C-BA38E0504C5A}" srcOrd="1" destOrd="0" presId="urn:microsoft.com/office/officeart/2008/layout/LinedList"/>
    <dgm:cxn modelId="{92F8BCDE-C07A-44F4-9618-2E923C43B6FB}" type="presParOf" srcId="{550D9465-AC50-4105-A880-7A80A5B2802B}" destId="{81CB7A51-F8ED-4C45-9123-8CA6E573A294}" srcOrd="2" destOrd="0" presId="urn:microsoft.com/office/officeart/2008/layout/LinedList"/>
    <dgm:cxn modelId="{1F3285D8-D923-4CF6-9B85-1BED12C58E40}" type="presParOf" srcId="{550D9465-AC50-4105-A880-7A80A5B2802B}" destId="{FCEA4036-65FD-4C4A-B124-C8A037FD4DF6}" srcOrd="3" destOrd="0" presId="urn:microsoft.com/office/officeart/2008/layout/LinedList"/>
    <dgm:cxn modelId="{91F940B5-D86C-437F-B14D-79EECEDDB654}" type="presParOf" srcId="{FCEA4036-65FD-4C4A-B124-C8A037FD4DF6}" destId="{F3798C47-ACE0-407C-A954-10414644AD09}" srcOrd="0" destOrd="0" presId="urn:microsoft.com/office/officeart/2008/layout/LinedList"/>
    <dgm:cxn modelId="{FA2F44A8-F968-4B99-8393-8CA75A8FBA7E}" type="presParOf" srcId="{FCEA4036-65FD-4C4A-B124-C8A037FD4DF6}" destId="{8E79B77D-E08A-479A-9DF5-B0079F15773F}" srcOrd="1" destOrd="0" presId="urn:microsoft.com/office/officeart/2008/layout/LinedList"/>
    <dgm:cxn modelId="{7A685DAC-1BF7-4C58-A1BD-0FCD5E73B912}" type="presParOf" srcId="{550D9465-AC50-4105-A880-7A80A5B2802B}" destId="{2202DE05-B19F-40D7-9F11-A11657EBCB9A}" srcOrd="4" destOrd="0" presId="urn:microsoft.com/office/officeart/2008/layout/LinedList"/>
    <dgm:cxn modelId="{474BF3C6-CEC8-4A90-887E-8833EA9E8C30}" type="presParOf" srcId="{550D9465-AC50-4105-A880-7A80A5B2802B}" destId="{83AB7532-BD04-49C4-811E-473333FCFB95}" srcOrd="5" destOrd="0" presId="urn:microsoft.com/office/officeart/2008/layout/LinedList"/>
    <dgm:cxn modelId="{ED219697-69FD-45FE-B5CD-C0C7480034D3}" type="presParOf" srcId="{83AB7532-BD04-49C4-811E-473333FCFB95}" destId="{951D030B-BA91-4BEB-88D3-BF17E9220F08}" srcOrd="0" destOrd="0" presId="urn:microsoft.com/office/officeart/2008/layout/LinedList"/>
    <dgm:cxn modelId="{3BE2742C-B5F3-4B2F-ABC1-FDAAE1D06493}" type="presParOf" srcId="{83AB7532-BD04-49C4-811E-473333FCFB95}" destId="{EE07FF38-43FB-4D1B-BB70-667EDAE9CD5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CD2900C-EB9A-4750-832E-ECBCD1819D13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5BB6CD4-28AB-457D-8C2B-DECCAF8A256E}">
      <dgm:prSet phldrT="[Текст]"/>
      <dgm:spPr/>
      <dgm:t>
        <a:bodyPr/>
        <a:lstStyle/>
        <a:p>
          <a:r>
            <a:rPr lang="ru-RU" dirty="0" smtClean="0"/>
            <a:t>Пронин А. С., Веретённик Е. В., Семенов А. В. Формирование учебных групп в университете с помощью анализа социальных сетей // Вопросы образования. 2014. № 3. С. 54-73.</a:t>
          </a:r>
          <a:endParaRPr lang="ru-RU" dirty="0"/>
        </a:p>
      </dgm:t>
    </dgm:pt>
    <dgm:pt modelId="{4783C069-FCEB-4013-B50F-9A48AC22ECF9}" type="parTrans" cxnId="{1A996A04-2B40-4688-9F69-A941E5ED216B}">
      <dgm:prSet/>
      <dgm:spPr/>
      <dgm:t>
        <a:bodyPr/>
        <a:lstStyle/>
        <a:p>
          <a:endParaRPr lang="ru-RU"/>
        </a:p>
      </dgm:t>
    </dgm:pt>
    <dgm:pt modelId="{090C3E7C-F62F-49BC-AFD7-B9BD5D9F468C}" type="sibTrans" cxnId="{1A996A04-2B40-4688-9F69-A941E5ED216B}">
      <dgm:prSet/>
      <dgm:spPr/>
      <dgm:t>
        <a:bodyPr/>
        <a:lstStyle/>
        <a:p>
          <a:endParaRPr lang="ru-RU"/>
        </a:p>
      </dgm:t>
    </dgm:pt>
    <dgm:pt modelId="{77392982-2B90-4100-AA10-36B23D2F3C2A}">
      <dgm:prSet phldrT="[Текст]"/>
      <dgm:spPr/>
      <dgm:t>
        <a:bodyPr/>
        <a:lstStyle/>
        <a:p>
          <a:r>
            <a:rPr lang="ru-RU" b="0" i="0" dirty="0" smtClean="0"/>
            <a:t>НИРС («Лучшая научно-исследовательская работа по менеджменту» - 2015) </a:t>
          </a:r>
          <a:r>
            <a:rPr lang="ru-RU" dirty="0" err="1" smtClean="0"/>
            <a:t>Сизова</a:t>
          </a:r>
          <a:r>
            <a:rPr lang="ru-RU" dirty="0" smtClean="0"/>
            <a:t> О.В. (науч. рук. Веретённик Е.В.) «</a:t>
          </a:r>
          <a:r>
            <a:rPr lang="ru-RU" b="0" i="0" dirty="0" smtClean="0"/>
            <a:t>Управление организационной структурой компании на примере студенческой организации «СДС»</a:t>
          </a:r>
          <a:endParaRPr lang="ru-RU" dirty="0"/>
        </a:p>
      </dgm:t>
    </dgm:pt>
    <dgm:pt modelId="{A1C07C8A-B3D9-43E5-BBE6-AE72FC7D566B}" type="parTrans" cxnId="{CA4FB779-9144-4D93-8682-3F2F4A2C6DF3}">
      <dgm:prSet/>
      <dgm:spPr/>
      <dgm:t>
        <a:bodyPr/>
        <a:lstStyle/>
        <a:p>
          <a:endParaRPr lang="ru-RU"/>
        </a:p>
      </dgm:t>
    </dgm:pt>
    <dgm:pt modelId="{57299A06-CAD0-485A-8056-286FB51D61F3}" type="sibTrans" cxnId="{CA4FB779-9144-4D93-8682-3F2F4A2C6DF3}">
      <dgm:prSet/>
      <dgm:spPr/>
      <dgm:t>
        <a:bodyPr/>
        <a:lstStyle/>
        <a:p>
          <a:endParaRPr lang="ru-RU"/>
        </a:p>
      </dgm:t>
    </dgm:pt>
    <dgm:pt modelId="{D99AC451-DC49-4421-A5CF-9C41BF43A7F2}">
      <dgm:prSet phldrT="[Текст]"/>
      <dgm:spPr/>
      <dgm:t>
        <a:bodyPr/>
        <a:lstStyle/>
        <a:p>
          <a:r>
            <a:rPr lang="en-US" b="0" i="0" dirty="0" smtClean="0">
              <a:solidFill>
                <a:schemeClr val="tx1"/>
              </a:solidFill>
              <a:latin typeface="Candara" panose="020E0502030303020204" pitchFamily="34" charset="0"/>
              <a:hlinkClick xmlns:r="http://schemas.openxmlformats.org/officeDocument/2006/relationships" r:id="rId1"/>
            </a:rPr>
            <a:t>"The Hidden Power of Social Networks: Understanding How Work Really Gets Done in Organizations"</a:t>
          </a:r>
          <a:r>
            <a:rPr lang="en-US" b="0" i="0" dirty="0" smtClean="0">
              <a:solidFill>
                <a:schemeClr val="tx1"/>
              </a:solidFill>
              <a:latin typeface="Candara" panose="020E0502030303020204" pitchFamily="34" charset="0"/>
            </a:rPr>
            <a:t> by Robert L. Cross, Andrew Parker, and Rob Cross</a:t>
          </a:r>
          <a:endParaRPr lang="ru-RU" b="0" dirty="0">
            <a:solidFill>
              <a:schemeClr val="tx1"/>
            </a:solidFill>
            <a:latin typeface="Candara" panose="020E0502030303020204" pitchFamily="34" charset="0"/>
          </a:endParaRPr>
        </a:p>
      </dgm:t>
    </dgm:pt>
    <dgm:pt modelId="{F6D0F900-AC7C-4FE7-9EBD-3B4CDCCC0570}" type="parTrans" cxnId="{2A34D31E-E98C-4887-BAF7-61B9C324E370}">
      <dgm:prSet/>
      <dgm:spPr/>
      <dgm:t>
        <a:bodyPr/>
        <a:lstStyle/>
        <a:p>
          <a:endParaRPr lang="ru-RU"/>
        </a:p>
      </dgm:t>
    </dgm:pt>
    <dgm:pt modelId="{D405A562-753B-4838-A3E3-FBAD5D835DAA}" type="sibTrans" cxnId="{2A34D31E-E98C-4887-BAF7-61B9C324E370}">
      <dgm:prSet/>
      <dgm:spPr/>
      <dgm:t>
        <a:bodyPr/>
        <a:lstStyle/>
        <a:p>
          <a:endParaRPr lang="ru-RU"/>
        </a:p>
      </dgm:t>
    </dgm:pt>
    <dgm:pt modelId="{1C22B8DF-5DE2-4863-8873-310486EF13CA}" type="pres">
      <dgm:prSet presAssocID="{ECD2900C-EB9A-4750-832E-ECBCD1819D13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FA0F529E-5B1A-447F-BEFD-EDBAE00B2EB9}" type="pres">
      <dgm:prSet presAssocID="{F5BB6CD4-28AB-457D-8C2B-DECCAF8A256E}" presName="thickLine" presStyleLbl="alignNode1" presStyleIdx="0" presStyleCnt="3"/>
      <dgm:spPr/>
    </dgm:pt>
    <dgm:pt modelId="{9461BDF8-0612-4637-8416-5882B06CE62C}" type="pres">
      <dgm:prSet presAssocID="{F5BB6CD4-28AB-457D-8C2B-DECCAF8A256E}" presName="horz1" presStyleCnt="0"/>
      <dgm:spPr/>
    </dgm:pt>
    <dgm:pt modelId="{1D88DB44-F1ED-44AA-ABFA-AFE317E8A05E}" type="pres">
      <dgm:prSet presAssocID="{F5BB6CD4-28AB-457D-8C2B-DECCAF8A256E}" presName="tx1" presStyleLbl="revTx" presStyleIdx="0" presStyleCnt="3"/>
      <dgm:spPr/>
      <dgm:t>
        <a:bodyPr/>
        <a:lstStyle/>
        <a:p>
          <a:endParaRPr lang="ru-RU"/>
        </a:p>
      </dgm:t>
    </dgm:pt>
    <dgm:pt modelId="{99342A80-762A-4CF2-9EA5-C3F05C71FE1F}" type="pres">
      <dgm:prSet presAssocID="{F5BB6CD4-28AB-457D-8C2B-DECCAF8A256E}" presName="vert1" presStyleCnt="0"/>
      <dgm:spPr/>
    </dgm:pt>
    <dgm:pt modelId="{10E9032F-CCFE-4412-8246-CB251C2F4446}" type="pres">
      <dgm:prSet presAssocID="{77392982-2B90-4100-AA10-36B23D2F3C2A}" presName="thickLine" presStyleLbl="alignNode1" presStyleIdx="1" presStyleCnt="3"/>
      <dgm:spPr/>
    </dgm:pt>
    <dgm:pt modelId="{AFBA2746-E3CD-40F9-9BCC-F5C78C92B91F}" type="pres">
      <dgm:prSet presAssocID="{77392982-2B90-4100-AA10-36B23D2F3C2A}" presName="horz1" presStyleCnt="0"/>
      <dgm:spPr/>
    </dgm:pt>
    <dgm:pt modelId="{A7A37E47-8224-408B-82C4-AD6213FB31A8}" type="pres">
      <dgm:prSet presAssocID="{77392982-2B90-4100-AA10-36B23D2F3C2A}" presName="tx1" presStyleLbl="revTx" presStyleIdx="1" presStyleCnt="3"/>
      <dgm:spPr/>
      <dgm:t>
        <a:bodyPr/>
        <a:lstStyle/>
        <a:p>
          <a:endParaRPr lang="ru-RU"/>
        </a:p>
      </dgm:t>
    </dgm:pt>
    <dgm:pt modelId="{8BA9F0E9-5D23-47E7-B4DB-BF1C0D7767E4}" type="pres">
      <dgm:prSet presAssocID="{77392982-2B90-4100-AA10-36B23D2F3C2A}" presName="vert1" presStyleCnt="0"/>
      <dgm:spPr/>
    </dgm:pt>
    <dgm:pt modelId="{A65904BD-C281-4B92-8B51-02C2AE348603}" type="pres">
      <dgm:prSet presAssocID="{D99AC451-DC49-4421-A5CF-9C41BF43A7F2}" presName="thickLine" presStyleLbl="alignNode1" presStyleIdx="2" presStyleCnt="3"/>
      <dgm:spPr/>
    </dgm:pt>
    <dgm:pt modelId="{CCB0C38B-58D4-4D5B-B971-411A82B05671}" type="pres">
      <dgm:prSet presAssocID="{D99AC451-DC49-4421-A5CF-9C41BF43A7F2}" presName="horz1" presStyleCnt="0"/>
      <dgm:spPr/>
    </dgm:pt>
    <dgm:pt modelId="{CDCB9997-7709-44B5-B3C6-9CE655AA6C53}" type="pres">
      <dgm:prSet presAssocID="{D99AC451-DC49-4421-A5CF-9C41BF43A7F2}" presName="tx1" presStyleLbl="revTx" presStyleIdx="2" presStyleCnt="3"/>
      <dgm:spPr/>
      <dgm:t>
        <a:bodyPr/>
        <a:lstStyle/>
        <a:p>
          <a:endParaRPr lang="ru-RU"/>
        </a:p>
      </dgm:t>
    </dgm:pt>
    <dgm:pt modelId="{79E6B8BC-6A93-44A8-8F75-0FAD30A5DF25}" type="pres">
      <dgm:prSet presAssocID="{D99AC451-DC49-4421-A5CF-9C41BF43A7F2}" presName="vert1" presStyleCnt="0"/>
      <dgm:spPr/>
    </dgm:pt>
  </dgm:ptLst>
  <dgm:cxnLst>
    <dgm:cxn modelId="{CA4FB779-9144-4D93-8682-3F2F4A2C6DF3}" srcId="{ECD2900C-EB9A-4750-832E-ECBCD1819D13}" destId="{77392982-2B90-4100-AA10-36B23D2F3C2A}" srcOrd="1" destOrd="0" parTransId="{A1C07C8A-B3D9-43E5-BBE6-AE72FC7D566B}" sibTransId="{57299A06-CAD0-485A-8056-286FB51D61F3}"/>
    <dgm:cxn modelId="{15E8BD33-05E0-48B2-B165-6288171CDB46}" type="presOf" srcId="{77392982-2B90-4100-AA10-36B23D2F3C2A}" destId="{A7A37E47-8224-408B-82C4-AD6213FB31A8}" srcOrd="0" destOrd="0" presId="urn:microsoft.com/office/officeart/2008/layout/LinedList"/>
    <dgm:cxn modelId="{22042042-1904-4804-A34D-27552A9760F2}" type="presOf" srcId="{ECD2900C-EB9A-4750-832E-ECBCD1819D13}" destId="{1C22B8DF-5DE2-4863-8873-310486EF13CA}" srcOrd="0" destOrd="0" presId="urn:microsoft.com/office/officeart/2008/layout/LinedList"/>
    <dgm:cxn modelId="{57B661B1-52B4-4ABB-A4F5-78DD0CBEEBAF}" type="presOf" srcId="{D99AC451-DC49-4421-A5CF-9C41BF43A7F2}" destId="{CDCB9997-7709-44B5-B3C6-9CE655AA6C53}" srcOrd="0" destOrd="0" presId="urn:microsoft.com/office/officeart/2008/layout/LinedList"/>
    <dgm:cxn modelId="{1A996A04-2B40-4688-9F69-A941E5ED216B}" srcId="{ECD2900C-EB9A-4750-832E-ECBCD1819D13}" destId="{F5BB6CD4-28AB-457D-8C2B-DECCAF8A256E}" srcOrd="0" destOrd="0" parTransId="{4783C069-FCEB-4013-B50F-9A48AC22ECF9}" sibTransId="{090C3E7C-F62F-49BC-AFD7-B9BD5D9F468C}"/>
    <dgm:cxn modelId="{1CE3C4AE-1A24-4A91-BCF5-2180B9A9D41A}" type="presOf" srcId="{F5BB6CD4-28AB-457D-8C2B-DECCAF8A256E}" destId="{1D88DB44-F1ED-44AA-ABFA-AFE317E8A05E}" srcOrd="0" destOrd="0" presId="urn:microsoft.com/office/officeart/2008/layout/LinedList"/>
    <dgm:cxn modelId="{2A34D31E-E98C-4887-BAF7-61B9C324E370}" srcId="{ECD2900C-EB9A-4750-832E-ECBCD1819D13}" destId="{D99AC451-DC49-4421-A5CF-9C41BF43A7F2}" srcOrd="2" destOrd="0" parTransId="{F6D0F900-AC7C-4FE7-9EBD-3B4CDCCC0570}" sibTransId="{D405A562-753B-4838-A3E3-FBAD5D835DAA}"/>
    <dgm:cxn modelId="{34093058-02BC-4E4C-95C0-9D9546B2A8A5}" type="presParOf" srcId="{1C22B8DF-5DE2-4863-8873-310486EF13CA}" destId="{FA0F529E-5B1A-447F-BEFD-EDBAE00B2EB9}" srcOrd="0" destOrd="0" presId="urn:microsoft.com/office/officeart/2008/layout/LinedList"/>
    <dgm:cxn modelId="{0AC776BC-1B63-4E0D-8B16-C997491C1678}" type="presParOf" srcId="{1C22B8DF-5DE2-4863-8873-310486EF13CA}" destId="{9461BDF8-0612-4637-8416-5882B06CE62C}" srcOrd="1" destOrd="0" presId="urn:microsoft.com/office/officeart/2008/layout/LinedList"/>
    <dgm:cxn modelId="{F1B0FA60-4DAD-4B46-8490-A0A3CE4D112D}" type="presParOf" srcId="{9461BDF8-0612-4637-8416-5882B06CE62C}" destId="{1D88DB44-F1ED-44AA-ABFA-AFE317E8A05E}" srcOrd="0" destOrd="0" presId="urn:microsoft.com/office/officeart/2008/layout/LinedList"/>
    <dgm:cxn modelId="{3D71138A-F879-401D-9CCE-FDF89D247779}" type="presParOf" srcId="{9461BDF8-0612-4637-8416-5882B06CE62C}" destId="{99342A80-762A-4CF2-9EA5-C3F05C71FE1F}" srcOrd="1" destOrd="0" presId="urn:microsoft.com/office/officeart/2008/layout/LinedList"/>
    <dgm:cxn modelId="{3966FE83-D8FE-4D9B-9390-BC882CEB00FA}" type="presParOf" srcId="{1C22B8DF-5DE2-4863-8873-310486EF13CA}" destId="{10E9032F-CCFE-4412-8246-CB251C2F4446}" srcOrd="2" destOrd="0" presId="urn:microsoft.com/office/officeart/2008/layout/LinedList"/>
    <dgm:cxn modelId="{D0726F21-5BC8-4580-9FB5-47D51A689B07}" type="presParOf" srcId="{1C22B8DF-5DE2-4863-8873-310486EF13CA}" destId="{AFBA2746-E3CD-40F9-9BCC-F5C78C92B91F}" srcOrd="3" destOrd="0" presId="urn:microsoft.com/office/officeart/2008/layout/LinedList"/>
    <dgm:cxn modelId="{0DAED0FA-8BD9-4BE5-AD21-735DAB7F4213}" type="presParOf" srcId="{AFBA2746-E3CD-40F9-9BCC-F5C78C92B91F}" destId="{A7A37E47-8224-408B-82C4-AD6213FB31A8}" srcOrd="0" destOrd="0" presId="urn:microsoft.com/office/officeart/2008/layout/LinedList"/>
    <dgm:cxn modelId="{C42D6A5A-BA87-4ED3-BD84-9AEF7A590E9C}" type="presParOf" srcId="{AFBA2746-E3CD-40F9-9BCC-F5C78C92B91F}" destId="{8BA9F0E9-5D23-47E7-B4DB-BF1C0D7767E4}" srcOrd="1" destOrd="0" presId="urn:microsoft.com/office/officeart/2008/layout/LinedList"/>
    <dgm:cxn modelId="{08BB3374-FEFE-4DDD-A576-611E2ACC21E1}" type="presParOf" srcId="{1C22B8DF-5DE2-4863-8873-310486EF13CA}" destId="{A65904BD-C281-4B92-8B51-02C2AE348603}" srcOrd="4" destOrd="0" presId="urn:microsoft.com/office/officeart/2008/layout/LinedList"/>
    <dgm:cxn modelId="{2DCA5704-A8C8-47F4-ABE5-E70235544D0C}" type="presParOf" srcId="{1C22B8DF-5DE2-4863-8873-310486EF13CA}" destId="{CCB0C38B-58D4-4D5B-B971-411A82B05671}" srcOrd="5" destOrd="0" presId="urn:microsoft.com/office/officeart/2008/layout/LinedList"/>
    <dgm:cxn modelId="{8E256FC3-DE18-4EE9-B073-C378500EFB80}" type="presParOf" srcId="{CCB0C38B-58D4-4D5B-B971-411A82B05671}" destId="{CDCB9997-7709-44B5-B3C6-9CE655AA6C53}" srcOrd="0" destOrd="0" presId="urn:microsoft.com/office/officeart/2008/layout/LinedList"/>
    <dgm:cxn modelId="{806EC680-F9B0-46D5-B690-4D49D64199C1}" type="presParOf" srcId="{CCB0C38B-58D4-4D5B-B971-411A82B05671}" destId="{79E6B8BC-6A93-44A8-8F75-0FAD30A5DF2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A8673B-979A-4080-BC7C-5318A9553319}">
      <dsp:nvSpPr>
        <dsp:cNvPr id="0" name=""/>
        <dsp:cNvSpPr/>
      </dsp:nvSpPr>
      <dsp:spPr>
        <a:xfrm>
          <a:off x="0" y="0"/>
          <a:ext cx="7289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D0E5C0-BEA7-4D02-9E97-008631391DB0}">
      <dsp:nvSpPr>
        <dsp:cNvPr id="0" name=""/>
        <dsp:cNvSpPr/>
      </dsp:nvSpPr>
      <dsp:spPr>
        <a:xfrm>
          <a:off x="0" y="0"/>
          <a:ext cx="7289800" cy="20113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kern="1200" dirty="0" smtClean="0"/>
            <a:t>Создание новых учебных групп на основе социометрии</a:t>
          </a:r>
          <a:endParaRPr lang="ru-RU" sz="4200" kern="1200" dirty="0"/>
        </a:p>
      </dsp:txBody>
      <dsp:txXfrm>
        <a:off x="0" y="0"/>
        <a:ext cx="7289800" cy="2011362"/>
      </dsp:txXfrm>
    </dsp:sp>
    <dsp:sp modelId="{1C47825C-9914-4DD7-8A00-E5FDD12DB83C}">
      <dsp:nvSpPr>
        <dsp:cNvPr id="0" name=""/>
        <dsp:cNvSpPr/>
      </dsp:nvSpPr>
      <dsp:spPr>
        <a:xfrm>
          <a:off x="0" y="2011362"/>
          <a:ext cx="7289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EB2F09-60F5-4249-AEFF-50DC8CB2C9EA}">
      <dsp:nvSpPr>
        <dsp:cNvPr id="0" name=""/>
        <dsp:cNvSpPr/>
      </dsp:nvSpPr>
      <dsp:spPr>
        <a:xfrm>
          <a:off x="0" y="2011362"/>
          <a:ext cx="7289800" cy="20113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kern="1200" dirty="0" smtClean="0"/>
            <a:t>Создание проектных команд на основе социометрии</a:t>
          </a:r>
          <a:endParaRPr lang="ru-RU" sz="4200" kern="1200" dirty="0"/>
        </a:p>
      </dsp:txBody>
      <dsp:txXfrm>
        <a:off x="0" y="2011362"/>
        <a:ext cx="7289800" cy="20113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7EBACF-6B02-4782-9B53-A9D01596CC59}">
      <dsp:nvSpPr>
        <dsp:cNvPr id="0" name=""/>
        <dsp:cNvSpPr/>
      </dsp:nvSpPr>
      <dsp:spPr>
        <a:xfrm>
          <a:off x="0" y="790962"/>
          <a:ext cx="8126268" cy="115127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b="1" kern="1200" dirty="0" smtClean="0">
              <a:solidFill>
                <a:schemeClr val="tx1"/>
              </a:solidFill>
            </a:rPr>
            <a:t>Стратегия «слабого звена»</a:t>
          </a:r>
          <a:endParaRPr lang="ru-RU" sz="4800" b="1" kern="1200" dirty="0">
            <a:solidFill>
              <a:schemeClr val="tx1"/>
            </a:solidFill>
          </a:endParaRPr>
        </a:p>
      </dsp:txBody>
      <dsp:txXfrm>
        <a:off x="56201" y="847163"/>
        <a:ext cx="8013866" cy="1038877"/>
      </dsp:txXfrm>
    </dsp:sp>
    <dsp:sp modelId="{802F426F-70E1-4297-B2C2-24755E802378}">
      <dsp:nvSpPr>
        <dsp:cNvPr id="0" name=""/>
        <dsp:cNvSpPr/>
      </dsp:nvSpPr>
      <dsp:spPr>
        <a:xfrm>
          <a:off x="0" y="2080482"/>
          <a:ext cx="8126268" cy="115127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b="1" kern="1200" dirty="0" smtClean="0">
              <a:solidFill>
                <a:schemeClr val="tx1"/>
              </a:solidFill>
            </a:rPr>
            <a:t>Стратегия «кипящего котла»</a:t>
          </a:r>
          <a:endParaRPr lang="ru-RU" sz="4800" b="1" kern="1200" dirty="0">
            <a:solidFill>
              <a:schemeClr val="tx1"/>
            </a:solidFill>
          </a:endParaRPr>
        </a:p>
      </dsp:txBody>
      <dsp:txXfrm>
        <a:off x="56201" y="2136683"/>
        <a:ext cx="8013866" cy="10388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0D600A-903E-46FC-9D9F-644F301DC50C}">
      <dsp:nvSpPr>
        <dsp:cNvPr id="0" name=""/>
        <dsp:cNvSpPr/>
      </dsp:nvSpPr>
      <dsp:spPr>
        <a:xfrm>
          <a:off x="0" y="1964"/>
          <a:ext cx="7289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F831A3-85DA-4038-8CB8-F2BCAAE03422}">
      <dsp:nvSpPr>
        <dsp:cNvPr id="0" name=""/>
        <dsp:cNvSpPr/>
      </dsp:nvSpPr>
      <dsp:spPr>
        <a:xfrm>
          <a:off x="0" y="1964"/>
          <a:ext cx="7289800" cy="13395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/>
            <a:t>Поиск информационных заторов в группе</a:t>
          </a:r>
          <a:endParaRPr lang="ru-RU" sz="3700" kern="1200" dirty="0"/>
        </a:p>
      </dsp:txBody>
      <dsp:txXfrm>
        <a:off x="0" y="1964"/>
        <a:ext cx="7289800" cy="1339598"/>
      </dsp:txXfrm>
    </dsp:sp>
    <dsp:sp modelId="{81CB7A51-F8ED-4C45-9123-8CA6E573A294}">
      <dsp:nvSpPr>
        <dsp:cNvPr id="0" name=""/>
        <dsp:cNvSpPr/>
      </dsp:nvSpPr>
      <dsp:spPr>
        <a:xfrm>
          <a:off x="0" y="1341563"/>
          <a:ext cx="7289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798C47-ACE0-407C-A954-10414644AD09}">
      <dsp:nvSpPr>
        <dsp:cNvPr id="0" name=""/>
        <dsp:cNvSpPr/>
      </dsp:nvSpPr>
      <dsp:spPr>
        <a:xfrm>
          <a:off x="0" y="1341563"/>
          <a:ext cx="7289800" cy="13395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/>
            <a:t>Формирование проектных команд</a:t>
          </a:r>
          <a:endParaRPr lang="ru-RU" sz="3700" kern="1200" dirty="0"/>
        </a:p>
      </dsp:txBody>
      <dsp:txXfrm>
        <a:off x="0" y="1341563"/>
        <a:ext cx="7289800" cy="1339598"/>
      </dsp:txXfrm>
    </dsp:sp>
    <dsp:sp modelId="{2202DE05-B19F-40D7-9F11-A11657EBCB9A}">
      <dsp:nvSpPr>
        <dsp:cNvPr id="0" name=""/>
        <dsp:cNvSpPr/>
      </dsp:nvSpPr>
      <dsp:spPr>
        <a:xfrm>
          <a:off x="0" y="2681161"/>
          <a:ext cx="7289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1D030B-BA91-4BEB-88D3-BF17E9220F08}">
      <dsp:nvSpPr>
        <dsp:cNvPr id="0" name=""/>
        <dsp:cNvSpPr/>
      </dsp:nvSpPr>
      <dsp:spPr>
        <a:xfrm>
          <a:off x="0" y="2681161"/>
          <a:ext cx="7289800" cy="13395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/>
            <a:t>Поиск неформальных лидеров</a:t>
          </a:r>
          <a:endParaRPr lang="ru-RU" sz="3700" kern="1200" dirty="0"/>
        </a:p>
      </dsp:txBody>
      <dsp:txXfrm>
        <a:off x="0" y="2681161"/>
        <a:ext cx="7289800" cy="133959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0F529E-5B1A-447F-BEFD-EDBAE00B2EB9}">
      <dsp:nvSpPr>
        <dsp:cNvPr id="0" name=""/>
        <dsp:cNvSpPr/>
      </dsp:nvSpPr>
      <dsp:spPr>
        <a:xfrm>
          <a:off x="0" y="1964"/>
          <a:ext cx="7289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88DB44-F1ED-44AA-ABFA-AFE317E8A05E}">
      <dsp:nvSpPr>
        <dsp:cNvPr id="0" name=""/>
        <dsp:cNvSpPr/>
      </dsp:nvSpPr>
      <dsp:spPr>
        <a:xfrm>
          <a:off x="0" y="1964"/>
          <a:ext cx="7289800" cy="13395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Пронин А. С., Веретённик Е. В., Семенов А. В. Формирование учебных групп в университете с помощью анализа социальных сетей // Вопросы образования. 2014. № 3. С. 54-73.</a:t>
          </a:r>
          <a:endParaRPr lang="ru-RU" sz="2100" kern="1200" dirty="0"/>
        </a:p>
      </dsp:txBody>
      <dsp:txXfrm>
        <a:off x="0" y="1964"/>
        <a:ext cx="7289800" cy="1339598"/>
      </dsp:txXfrm>
    </dsp:sp>
    <dsp:sp modelId="{10E9032F-CCFE-4412-8246-CB251C2F4446}">
      <dsp:nvSpPr>
        <dsp:cNvPr id="0" name=""/>
        <dsp:cNvSpPr/>
      </dsp:nvSpPr>
      <dsp:spPr>
        <a:xfrm>
          <a:off x="0" y="1341563"/>
          <a:ext cx="7289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A37E47-8224-408B-82C4-AD6213FB31A8}">
      <dsp:nvSpPr>
        <dsp:cNvPr id="0" name=""/>
        <dsp:cNvSpPr/>
      </dsp:nvSpPr>
      <dsp:spPr>
        <a:xfrm>
          <a:off x="0" y="1341563"/>
          <a:ext cx="7289800" cy="13395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0" i="0" kern="1200" dirty="0" smtClean="0"/>
            <a:t>НИРС («Лучшая научно-исследовательская работа по менеджменту» - 2015) </a:t>
          </a:r>
          <a:r>
            <a:rPr lang="ru-RU" sz="2100" kern="1200" dirty="0" err="1" smtClean="0"/>
            <a:t>Сизова</a:t>
          </a:r>
          <a:r>
            <a:rPr lang="ru-RU" sz="2100" kern="1200" dirty="0" smtClean="0"/>
            <a:t> О.В. (науч. рук. Веретённик Е.В.) «</a:t>
          </a:r>
          <a:r>
            <a:rPr lang="ru-RU" sz="2100" b="0" i="0" kern="1200" dirty="0" smtClean="0"/>
            <a:t>Управление организационной структурой компании на примере студенческой организации «СДС»</a:t>
          </a:r>
          <a:endParaRPr lang="ru-RU" sz="2100" kern="1200" dirty="0"/>
        </a:p>
      </dsp:txBody>
      <dsp:txXfrm>
        <a:off x="0" y="1341563"/>
        <a:ext cx="7289800" cy="1339598"/>
      </dsp:txXfrm>
    </dsp:sp>
    <dsp:sp modelId="{A65904BD-C281-4B92-8B51-02C2AE348603}">
      <dsp:nvSpPr>
        <dsp:cNvPr id="0" name=""/>
        <dsp:cNvSpPr/>
      </dsp:nvSpPr>
      <dsp:spPr>
        <a:xfrm>
          <a:off x="0" y="2681161"/>
          <a:ext cx="7289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CB9997-7709-44B5-B3C6-9CE655AA6C53}">
      <dsp:nvSpPr>
        <dsp:cNvPr id="0" name=""/>
        <dsp:cNvSpPr/>
      </dsp:nvSpPr>
      <dsp:spPr>
        <a:xfrm>
          <a:off x="0" y="2681161"/>
          <a:ext cx="7289800" cy="13395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0" i="0" kern="1200" dirty="0" smtClean="0">
              <a:solidFill>
                <a:schemeClr val="tx1"/>
              </a:solidFill>
              <a:latin typeface="Candara" panose="020E0502030303020204" pitchFamily="34" charset="0"/>
              <a:hlinkClick xmlns:r="http://schemas.openxmlformats.org/officeDocument/2006/relationships" r:id="rId1"/>
            </a:rPr>
            <a:t>"The Hidden Power of Social Networks: Understanding How Work Really Gets Done in Organizations"</a:t>
          </a:r>
          <a:r>
            <a:rPr lang="en-US" sz="2100" b="0" i="0" kern="1200" dirty="0" smtClean="0">
              <a:solidFill>
                <a:schemeClr val="tx1"/>
              </a:solidFill>
              <a:latin typeface="Candara" panose="020E0502030303020204" pitchFamily="34" charset="0"/>
            </a:rPr>
            <a:t> by Robert L. Cross, Andrew Parker, and Rob Cross</a:t>
          </a:r>
          <a:endParaRPr lang="ru-RU" sz="2100" b="0" kern="1200" dirty="0">
            <a:solidFill>
              <a:schemeClr val="tx1"/>
            </a:solidFill>
            <a:latin typeface="Candara" panose="020E0502030303020204" pitchFamily="34" charset="0"/>
          </a:endParaRPr>
        </a:p>
      </dsp:txBody>
      <dsp:txXfrm>
        <a:off x="0" y="2681161"/>
        <a:ext cx="7289800" cy="13395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E9880A-63F1-4601-BAA2-19ACFAC4A691}" type="datetimeFigureOut">
              <a:rPr lang="ru-RU" smtClean="0"/>
              <a:t>27.01.2016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EC63C9-F0DB-4984-9BAF-20C99FA706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3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9FBE2B9D-1697-4090-97E9-0A438BE077E8}" type="datetime1">
              <a:rPr lang="en-US" smtClean="0"/>
              <a:pPr>
                <a:defRPr/>
              </a:pPr>
              <a:t>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37826-9FC6-4A47-B435-94C6280B7F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1547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E2B9D-1697-4090-97E9-0A438BE077E8}" type="datetime1">
              <a:rPr lang="en-US" smtClean="0"/>
              <a:pPr>
                <a:defRPr/>
              </a:pPr>
              <a:t>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37826-9FC6-4A47-B435-94C6280B7F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078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E2B9D-1697-4090-97E9-0A438BE077E8}" type="datetime1">
              <a:rPr lang="en-US" smtClean="0"/>
              <a:pPr>
                <a:defRPr/>
              </a:pPr>
              <a:t>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37826-9FC6-4A47-B435-94C6280B7F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2915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E2B9D-1697-4090-97E9-0A438BE077E8}" type="datetime1">
              <a:rPr lang="en-US" smtClean="0"/>
              <a:pPr>
                <a:defRPr/>
              </a:pPr>
              <a:t>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37826-9FC6-4A47-B435-94C6280B7F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788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E2B9D-1697-4090-97E9-0A438BE077E8}" type="datetime1">
              <a:rPr lang="en-US" smtClean="0"/>
              <a:pPr>
                <a:defRPr/>
              </a:pPr>
              <a:t>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37826-9FC6-4A47-B435-94C6280B7F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7686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E2B9D-1697-4090-97E9-0A438BE077E8}" type="datetime1">
              <a:rPr lang="en-US" smtClean="0"/>
              <a:pPr>
                <a:defRPr/>
              </a:pPr>
              <a:t>1/27/2016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37826-9FC6-4A47-B435-94C6280B7F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248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E2B9D-1697-4090-97E9-0A438BE077E8}" type="datetime1">
              <a:rPr lang="en-US" smtClean="0"/>
              <a:pPr>
                <a:defRPr/>
              </a:pPr>
              <a:t>1/27/2016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37826-9FC6-4A47-B435-94C6280B7F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573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E2B9D-1697-4090-97E9-0A438BE077E8}" type="datetime1">
              <a:rPr lang="en-US" smtClean="0"/>
              <a:pPr>
                <a:defRPr/>
              </a:pPr>
              <a:t>1/27/2016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37826-9FC6-4A47-B435-94C6280B7F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661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E2B9D-1697-4090-97E9-0A438BE077E8}" type="datetime1">
              <a:rPr lang="en-US" smtClean="0"/>
              <a:pPr>
                <a:defRPr/>
              </a:pPr>
              <a:t>1/27/2016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37826-9FC6-4A47-B435-94C6280B7F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141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E2B9D-1697-4090-97E9-0A438BE077E8}" type="datetime1">
              <a:rPr lang="en-US" smtClean="0"/>
              <a:pPr>
                <a:defRPr/>
              </a:pPr>
              <a:t>1/27/2016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37826-9FC6-4A47-B435-94C6280B7F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127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E2B9D-1697-4090-97E9-0A438BE077E8}" type="datetime1">
              <a:rPr lang="en-US" smtClean="0"/>
              <a:pPr>
                <a:defRPr/>
              </a:pPr>
              <a:t>1/27/2016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37826-9FC6-4A47-B435-94C6280B7F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2790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9FBE2B9D-1697-4090-97E9-0A438BE077E8}" type="datetime1">
              <a:rPr lang="en-US" smtClean="0"/>
              <a:pPr>
                <a:defRPr/>
              </a:pPr>
              <a:t>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B1F37826-9FC6-4A47-B435-94C6280B7F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838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9950"/>
            <a:ext cx="7772400" cy="2801938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2400" dirty="0">
                <a:solidFill>
                  <a:srgbClr val="000066"/>
                </a:solidFill>
                <a:latin typeface="Candara" panose="020E0502030303020204" pitchFamily="34" charset="0"/>
                <a:ea typeface="ＭＳ Ｐゴシック"/>
                <a:cs typeface="ＭＳ Ｐゴシック"/>
              </a:rPr>
              <a:t>Методические среды </a:t>
            </a:r>
            <a:r>
              <a:rPr lang="ru-RU" sz="2400" dirty="0" smtClean="0">
                <a:solidFill>
                  <a:srgbClr val="000066"/>
                </a:solidFill>
                <a:latin typeface="Candara" panose="020E0502030303020204" pitchFamily="34" charset="0"/>
                <a:ea typeface="ＭＳ Ｐゴシック"/>
                <a:cs typeface="ＭＳ Ｐゴシック"/>
              </a:rPr>
              <a:t> // 27 января</a:t>
            </a:r>
            <a:br>
              <a:rPr lang="ru-RU" sz="2400" dirty="0" smtClean="0">
                <a:solidFill>
                  <a:srgbClr val="000066"/>
                </a:solidFill>
                <a:latin typeface="Candara" panose="020E0502030303020204" pitchFamily="34" charset="0"/>
                <a:ea typeface="ＭＳ Ｐゴシック"/>
                <a:cs typeface="ＭＳ Ｐゴシック"/>
              </a:rPr>
            </a:br>
            <a:r>
              <a:rPr lang="ru-RU" sz="2400" dirty="0" smtClean="0">
                <a:solidFill>
                  <a:srgbClr val="000066"/>
                </a:solidFill>
                <a:latin typeface="Candara" panose="020E0502030303020204" pitchFamily="34" charset="0"/>
                <a:ea typeface="ＭＳ Ｐゴシック"/>
                <a:cs typeface="ＭＳ Ｐゴシック"/>
              </a:rPr>
              <a:t>«Использование </a:t>
            </a:r>
            <a:r>
              <a:rPr lang="ru-RU" sz="2400" dirty="0">
                <a:solidFill>
                  <a:srgbClr val="000066"/>
                </a:solidFill>
                <a:latin typeface="Candara" panose="020E0502030303020204" pitchFamily="34" charset="0"/>
                <a:ea typeface="ＭＳ Ｐゴシック"/>
                <a:cs typeface="ＭＳ Ｐゴシック"/>
              </a:rPr>
              <a:t>инструментов социальных сетей в процессе </a:t>
            </a:r>
            <a:r>
              <a:rPr lang="ru-RU" sz="2400" dirty="0" smtClean="0">
                <a:solidFill>
                  <a:srgbClr val="000066"/>
                </a:solidFill>
                <a:latin typeface="Candara" panose="020E0502030303020204" pitchFamily="34" charset="0"/>
                <a:ea typeface="ＭＳ Ｐゴシック"/>
                <a:cs typeface="ＭＳ Ｐゴシック"/>
              </a:rPr>
              <a:t>обучения»</a:t>
            </a:r>
            <a:br>
              <a:rPr lang="ru-RU" sz="2400" dirty="0" smtClean="0">
                <a:solidFill>
                  <a:srgbClr val="000066"/>
                </a:solidFill>
                <a:latin typeface="Candara" panose="020E0502030303020204" pitchFamily="34" charset="0"/>
                <a:ea typeface="ＭＳ Ｐゴシック"/>
                <a:cs typeface="ＭＳ Ｐゴシック"/>
              </a:rPr>
            </a:br>
            <a:r>
              <a:rPr lang="en-US" sz="2800" dirty="0" smtClean="0">
                <a:solidFill>
                  <a:srgbClr val="000066"/>
                </a:solidFill>
                <a:latin typeface="Candara" panose="020E0502030303020204" pitchFamily="34" charset="0"/>
                <a:ea typeface="ＭＳ Ｐゴシック"/>
                <a:cs typeface="ＭＳ Ｐゴシック"/>
              </a:rPr>
              <a:t/>
            </a:r>
            <a:br>
              <a:rPr lang="en-US" sz="2800" dirty="0" smtClean="0">
                <a:solidFill>
                  <a:srgbClr val="000066"/>
                </a:solidFill>
                <a:latin typeface="Candara" panose="020E0502030303020204" pitchFamily="34" charset="0"/>
                <a:ea typeface="ＭＳ Ｐゴシック"/>
                <a:cs typeface="ＭＳ Ｐゴシック"/>
              </a:rPr>
            </a:br>
            <a:r>
              <a:rPr lang="ru-RU" sz="2800" dirty="0" smtClean="0">
                <a:solidFill>
                  <a:srgbClr val="000066"/>
                </a:solidFill>
                <a:latin typeface="Candara" panose="020E0502030303020204" pitchFamily="34" charset="0"/>
                <a:ea typeface="ＭＳ Ｐゴシック"/>
                <a:cs typeface="ＭＳ Ｐゴシック"/>
              </a:rPr>
              <a:t>«</a:t>
            </a:r>
            <a:r>
              <a:rPr lang="ru-RU" dirty="0">
                <a:latin typeface="Candara" panose="020E0502030303020204" pitchFamily="34" charset="0"/>
              </a:rPr>
              <a:t>Опыт использования социальных сетей в образовательных проектах</a:t>
            </a:r>
            <a:r>
              <a:rPr lang="ru-RU" sz="2800" dirty="0" smtClean="0">
                <a:solidFill>
                  <a:srgbClr val="000066"/>
                </a:solidFill>
                <a:latin typeface="Candara" panose="020E0502030303020204" pitchFamily="34" charset="0"/>
                <a:ea typeface="ＭＳ Ｐゴシック"/>
                <a:cs typeface="ＭＳ Ｐゴシック"/>
              </a:rPr>
              <a:t>»</a:t>
            </a:r>
            <a:endParaRPr lang="en-US" sz="2900" dirty="0" smtClean="0">
              <a:solidFill>
                <a:srgbClr val="21386F"/>
              </a:solidFill>
              <a:latin typeface="Candara" panose="020E0502030303020204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3315" name="Subtitle 2"/>
          <p:cNvSpPr>
            <a:spLocks noGrp="1"/>
          </p:cNvSpPr>
          <p:nvPr>
            <p:ph type="subTitle" idx="4294967295"/>
          </p:nvPr>
        </p:nvSpPr>
        <p:spPr>
          <a:xfrm>
            <a:off x="6718300" y="5250656"/>
            <a:ext cx="2108200" cy="908050"/>
          </a:xfrm>
        </p:spPr>
        <p:txBody>
          <a:bodyPr>
            <a:normAutofit fontScale="85000" lnSpcReduction="20000"/>
          </a:bodyPr>
          <a:lstStyle/>
          <a:p>
            <a:pPr algn="r" eaLnBrk="1" hangingPunct="1"/>
            <a:r>
              <a:rPr lang="ru-RU" sz="1600" dirty="0" smtClean="0">
                <a:solidFill>
                  <a:srgbClr val="000066"/>
                </a:solidFill>
                <a:latin typeface="Candara" panose="020E0502030303020204" pitchFamily="34" charset="0"/>
                <a:ea typeface="ＭＳ Ｐゴシック"/>
                <a:cs typeface="ＭＳ Ｐゴシック"/>
              </a:rPr>
              <a:t>Елена Веретённик</a:t>
            </a:r>
          </a:p>
          <a:p>
            <a:pPr algn="r" eaLnBrk="1" hangingPunct="1"/>
            <a:r>
              <a:rPr lang="ru-RU" sz="1600" dirty="0" err="1" smtClean="0">
                <a:solidFill>
                  <a:srgbClr val="000066"/>
                </a:solidFill>
                <a:latin typeface="Candara" panose="020E0502030303020204" pitchFamily="34" charset="0"/>
                <a:ea typeface="ＭＳ Ｐゴシック"/>
                <a:cs typeface="ＭＳ Ｐゴシック"/>
              </a:rPr>
              <a:t>СПбШЭМ</a:t>
            </a:r>
            <a:r>
              <a:rPr lang="ru-RU" sz="1600" dirty="0" smtClean="0">
                <a:solidFill>
                  <a:srgbClr val="000066"/>
                </a:solidFill>
                <a:latin typeface="Candara" panose="020E0502030303020204" pitchFamily="34" charset="0"/>
                <a:ea typeface="ＭＳ Ｐゴシック"/>
                <a:cs typeface="ＭＳ Ｐゴシック"/>
              </a:rPr>
              <a:t> НИУ ВШЭ</a:t>
            </a:r>
          </a:p>
          <a:p>
            <a:pPr algn="r" eaLnBrk="1" hangingPunct="1"/>
            <a:r>
              <a:rPr lang="en-US" sz="1600" dirty="0" smtClean="0">
                <a:solidFill>
                  <a:srgbClr val="000066"/>
                </a:solidFill>
                <a:latin typeface="Candara" panose="020E0502030303020204" pitchFamily="34" charset="0"/>
                <a:ea typeface="ＭＳ Ｐゴシック"/>
                <a:cs typeface="ＭＳ Ｐゴシック"/>
              </a:rPr>
              <a:t>veretennik@hse.ru</a:t>
            </a:r>
            <a:endParaRPr lang="ru-RU" sz="1600" dirty="0" smtClean="0">
              <a:solidFill>
                <a:srgbClr val="000066"/>
              </a:solidFill>
              <a:latin typeface="Candara" panose="020E0502030303020204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3316" name="Subtitle 2"/>
          <p:cNvSpPr txBox="1">
            <a:spLocks/>
          </p:cNvSpPr>
          <p:nvPr/>
        </p:nvSpPr>
        <p:spPr bwMode="auto">
          <a:xfrm>
            <a:off x="1371600" y="6467475"/>
            <a:ext cx="64008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</a:t>
            </a:r>
            <a:r>
              <a:rPr lang="ru-RU" sz="800" dirty="0">
                <a:solidFill>
                  <a:schemeClr val="bg1"/>
                </a:solidFill>
              </a:rPr>
              <a:t>6</a:t>
            </a:r>
          </a:p>
          <a:p>
            <a:pPr algn="ctr">
              <a:spcBef>
                <a:spcPct val="20000"/>
              </a:spcBef>
            </a:pPr>
            <a:r>
              <a:rPr lang="en-US" sz="800" dirty="0">
                <a:solidFill>
                  <a:schemeClr val="bg1"/>
                </a:solidFill>
              </a:rPr>
              <a:t>www.hse.ru</a:t>
            </a:r>
            <a:r>
              <a:rPr lang="ru-RU" sz="800" dirty="0">
                <a:solidFill>
                  <a:schemeClr val="bg1"/>
                </a:solidFill>
              </a:rPr>
              <a:t> 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8181940" cy="1499616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Стратегия </a:t>
            </a:r>
            <a:r>
              <a:rPr lang="ru-RU" sz="4000" b="1" dirty="0" smtClean="0">
                <a:solidFill>
                  <a:schemeClr val="accent2"/>
                </a:solidFill>
              </a:rPr>
              <a:t>«кипящего котла»</a:t>
            </a:r>
            <a:endParaRPr lang="ru-RU" sz="4000" b="1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413" y="1625748"/>
            <a:ext cx="8419306" cy="510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69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/>
                </a:solidFill>
              </a:rPr>
              <a:t>Анализ эффективности </a:t>
            </a:r>
            <a:r>
              <a:rPr lang="ru-RU" dirty="0" smtClean="0"/>
              <a:t>перегруппировки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1580746"/>
              </p:ext>
            </p:extLst>
          </p:nvPr>
        </p:nvGraphicFramePr>
        <p:xfrm>
          <a:off x="135467" y="2250594"/>
          <a:ext cx="8796865" cy="41965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747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1504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5045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1504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5045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65980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3127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532466">
                <a:tc>
                  <a:txBody>
                    <a:bodyPr/>
                    <a:lstStyle/>
                    <a:p>
                      <a:pPr indent="-273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Myriad Pro"/>
                        </a:rPr>
                        <a:t>Тип группировки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Myriad Pro"/>
                        <a:ea typeface="Arial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indent="-273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Myriad Pro"/>
                        </a:rPr>
                        <a:t>На момент изменения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Myriad Pro"/>
                        <a:ea typeface="Arial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indent="-2730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Myriad Pro"/>
                        </a:rPr>
                        <a:t> 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Myriad Pro"/>
                        <a:ea typeface="Arial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indent="-273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Myriad Pro"/>
                        </a:rPr>
                        <a:t>Спустя </a:t>
                      </a:r>
                      <a:r>
                        <a:rPr lang="ru-RU" sz="1400" dirty="0" smtClean="0">
                          <a:effectLst/>
                          <a:latin typeface="Myriad Pro"/>
                        </a:rPr>
                        <a:t>6 месяцев </a:t>
                      </a:r>
                      <a:r>
                        <a:rPr lang="ru-RU" sz="1400" dirty="0">
                          <a:effectLst/>
                          <a:latin typeface="Myriad Pro"/>
                        </a:rPr>
                        <a:t>после перегруппировки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Myriad Pro"/>
                        <a:ea typeface="Arial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indent="-2730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Myriad Pro"/>
                        </a:rPr>
                        <a:t> 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Myriad Pro"/>
                        <a:ea typeface="Arial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indent="-273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Myriad Pro"/>
                        </a:rPr>
                        <a:t>Спустя 1 </a:t>
                      </a:r>
                      <a:r>
                        <a:rPr lang="ru-RU" sz="1400" dirty="0" smtClean="0">
                          <a:effectLst/>
                          <a:latin typeface="Myriad Pro"/>
                        </a:rPr>
                        <a:t>год </a:t>
                      </a:r>
                      <a:r>
                        <a:rPr lang="ru-RU" sz="1400" dirty="0">
                          <a:effectLst/>
                          <a:latin typeface="Myriad Pro"/>
                        </a:rPr>
                        <a:t>после </a:t>
                      </a:r>
                      <a:r>
                        <a:rPr lang="ru-RU" sz="1400" dirty="0" smtClean="0">
                          <a:effectLst/>
                          <a:latin typeface="Myriad Pro"/>
                        </a:rPr>
                        <a:t>перегруппировки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Myriad Pro"/>
                        <a:ea typeface="Arial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indent="-2730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Myriad Pro"/>
                        </a:rPr>
                        <a:t> 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Myriad Pro"/>
                        <a:ea typeface="Arial"/>
                      </a:endParaRPr>
                    </a:p>
                  </a:txBody>
                  <a:tcPr marL="63500" marR="63500" marT="63500" marB="6350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49268">
                <a:tc>
                  <a:txBody>
                    <a:bodyPr/>
                    <a:lstStyle/>
                    <a:p>
                      <a:pPr indent="-2730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yriad Pro"/>
                        </a:rPr>
                        <a:t> 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Myriad Pro"/>
                        <a:ea typeface="Arial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indent="-273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yriad Pro"/>
                        </a:rPr>
                        <a:t> % </a:t>
                      </a:r>
                      <a:r>
                        <a:rPr lang="ru-RU" sz="1200" dirty="0" smtClean="0">
                          <a:effectLst/>
                          <a:latin typeface="Myriad Pro"/>
                        </a:rPr>
                        <a:t>студентов, </a:t>
                      </a:r>
                      <a:r>
                        <a:rPr lang="ru-RU" sz="1200" dirty="0">
                          <a:effectLst/>
                          <a:latin typeface="Myriad Pro"/>
                        </a:rPr>
                        <a:t>демонстрировавших рост </a:t>
                      </a:r>
                      <a:r>
                        <a:rPr lang="ru-RU" sz="1200" dirty="0" smtClean="0">
                          <a:effectLst/>
                          <a:latin typeface="Myriad Pro"/>
                        </a:rPr>
                        <a:t>среднего балла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Myriad Pro"/>
                        <a:ea typeface="Arial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indent="-273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yriad Pro"/>
                        </a:rPr>
                        <a:t>Значение </a:t>
                      </a:r>
                      <a:r>
                        <a:rPr lang="ru-RU" sz="1200" dirty="0" smtClean="0">
                          <a:effectLst/>
                          <a:latin typeface="Myriad Pro"/>
                        </a:rPr>
                        <a:t>прироста, </a:t>
                      </a:r>
                      <a:r>
                        <a:rPr lang="ru-RU" sz="1200" dirty="0">
                          <a:effectLst/>
                          <a:latin typeface="Myriad Pro"/>
                        </a:rPr>
                        <a:t>балл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Myriad Pro"/>
                        <a:ea typeface="Arial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indent="-273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yriad Pro"/>
                        </a:rPr>
                        <a:t> % </a:t>
                      </a:r>
                      <a:r>
                        <a:rPr lang="ru-RU" sz="1200" dirty="0" smtClean="0">
                          <a:effectLst/>
                          <a:latin typeface="Myriad Pro"/>
                        </a:rPr>
                        <a:t>студентов, </a:t>
                      </a:r>
                      <a:r>
                        <a:rPr lang="ru-RU" sz="1200" dirty="0">
                          <a:effectLst/>
                          <a:latin typeface="Myriad Pro"/>
                        </a:rPr>
                        <a:t>демонстрировавших рост </a:t>
                      </a:r>
                      <a:r>
                        <a:rPr lang="ru-RU" sz="1200" dirty="0" smtClean="0">
                          <a:effectLst/>
                          <a:latin typeface="Myriad Pro"/>
                        </a:rPr>
                        <a:t>среднего балла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Myriad Pro"/>
                        <a:ea typeface="Arial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indent="-273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yriad Pro"/>
                        </a:rPr>
                        <a:t>Значение </a:t>
                      </a:r>
                      <a:r>
                        <a:rPr lang="ru-RU" sz="1200" dirty="0" smtClean="0">
                          <a:effectLst/>
                          <a:latin typeface="Myriad Pro"/>
                        </a:rPr>
                        <a:t>прироста, </a:t>
                      </a:r>
                      <a:r>
                        <a:rPr lang="ru-RU" sz="1200" dirty="0">
                          <a:effectLst/>
                          <a:latin typeface="Myriad Pro"/>
                        </a:rPr>
                        <a:t>балл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Myriad Pro"/>
                        <a:ea typeface="Arial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indent="-273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yriad Pro"/>
                        </a:rPr>
                        <a:t> % </a:t>
                      </a:r>
                      <a:r>
                        <a:rPr lang="ru-RU" sz="1200" dirty="0" smtClean="0">
                          <a:effectLst/>
                          <a:latin typeface="Myriad Pro"/>
                        </a:rPr>
                        <a:t>студентов, </a:t>
                      </a:r>
                      <a:r>
                        <a:rPr lang="ru-RU" sz="1200" dirty="0">
                          <a:effectLst/>
                          <a:latin typeface="Myriad Pro"/>
                        </a:rPr>
                        <a:t>демонстрировавших рост </a:t>
                      </a:r>
                      <a:r>
                        <a:rPr lang="ru-RU" sz="1200" dirty="0" smtClean="0">
                          <a:effectLst/>
                          <a:latin typeface="Myriad Pro"/>
                        </a:rPr>
                        <a:t>среднего балла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Myriad Pro"/>
                        <a:ea typeface="Arial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indent="-273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yriad Pro"/>
                        </a:rPr>
                        <a:t>Значение </a:t>
                      </a:r>
                      <a:r>
                        <a:rPr lang="ru-RU" sz="1200" dirty="0" smtClean="0">
                          <a:effectLst/>
                          <a:latin typeface="Myriad Pro"/>
                        </a:rPr>
                        <a:t>прироста, </a:t>
                      </a:r>
                      <a:r>
                        <a:rPr lang="ru-RU" sz="1200" dirty="0">
                          <a:effectLst/>
                          <a:latin typeface="Myriad Pro"/>
                        </a:rPr>
                        <a:t>балл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Myriad Pro"/>
                        <a:ea typeface="Arial"/>
                      </a:endParaRPr>
                    </a:p>
                  </a:txBody>
                  <a:tcPr marL="63500" marR="63500" marT="63500" marB="6350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04970">
                <a:tc>
                  <a:txBody>
                    <a:bodyPr/>
                    <a:lstStyle/>
                    <a:p>
                      <a:pPr indent="-2730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yriad Pro"/>
                        </a:rPr>
                        <a:t>Анализ социальных сетей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Myriad Pro"/>
                        <a:ea typeface="Arial"/>
                      </a:endParaRPr>
                    </a:p>
                  </a:txBody>
                  <a:tcPr marL="63500" marR="63500" marT="63500" marB="6350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-2730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Myriad Pro"/>
                        </a:rPr>
                        <a:t>48%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Myriad Pro"/>
                        <a:ea typeface="Arial"/>
                      </a:endParaRPr>
                    </a:p>
                  </a:txBody>
                  <a:tcPr marL="63500" marR="63500" marT="63500" marB="6350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-2730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Myriad Pro"/>
                        </a:rPr>
                        <a:t>0,24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Myriad Pro"/>
                        <a:ea typeface="Arial"/>
                      </a:endParaRPr>
                    </a:p>
                  </a:txBody>
                  <a:tcPr marL="63500" marR="63500" marT="63500" marB="6350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-2730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Myriad Pro"/>
                        </a:rPr>
                        <a:t>48%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Myriad Pro"/>
                        <a:ea typeface="Arial"/>
                      </a:endParaRPr>
                    </a:p>
                  </a:txBody>
                  <a:tcPr marL="63500" marR="63500" marT="63500" marB="6350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-2730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Myriad Pro"/>
                        </a:rPr>
                        <a:t>0,84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Myriad Pro"/>
                        <a:ea typeface="Arial"/>
                      </a:endParaRPr>
                    </a:p>
                  </a:txBody>
                  <a:tcPr marL="63500" marR="63500" marT="63500" marB="6350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-2730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Myriad Pro"/>
                        </a:rPr>
                        <a:t>48%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Myriad Pro"/>
                        <a:ea typeface="Arial"/>
                      </a:endParaRPr>
                    </a:p>
                  </a:txBody>
                  <a:tcPr marL="63500" marR="63500" marT="63500" marB="6350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-2730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Myriad Pro"/>
                        </a:rPr>
                        <a:t>1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Myriad Pro"/>
                        <a:ea typeface="Arial"/>
                      </a:endParaRPr>
                    </a:p>
                  </a:txBody>
                  <a:tcPr marL="63500" marR="63500" marT="63500" marB="6350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6870">
                <a:tc>
                  <a:txBody>
                    <a:bodyPr/>
                    <a:lstStyle/>
                    <a:p>
                      <a:pPr indent="-2730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Myriad Pro"/>
                        </a:rPr>
                        <a:t>Традиционный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Myriad Pro"/>
                        <a:ea typeface="Arial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indent="-2730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Myriad Pro"/>
                        </a:rPr>
                        <a:t>35%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Myriad Pro"/>
                        <a:ea typeface="Arial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indent="-2730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Myriad Pro"/>
                        </a:rPr>
                        <a:t>0,49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Myriad Pro"/>
                        <a:ea typeface="Arial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indent="-2730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Myriad Pro"/>
                        </a:rPr>
                        <a:t>68%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Myriad Pro"/>
                        <a:ea typeface="Arial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indent="-2730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Myriad Pro"/>
                        </a:rPr>
                        <a:t>0,44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Myriad Pro"/>
                        <a:ea typeface="Arial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indent="-2730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Myriad Pro"/>
                        </a:rPr>
                        <a:t>52%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Myriad Pro"/>
                        <a:ea typeface="Arial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indent="-2730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Myriad Pro"/>
                        </a:rPr>
                        <a:t>0,45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Myriad Pro"/>
                        <a:ea typeface="Arial"/>
                      </a:endParaRPr>
                    </a:p>
                  </a:txBody>
                  <a:tcPr marL="63500" marR="63500" marT="63500" marB="6350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83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Структура учебных групп через 1 год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t="12748"/>
          <a:stretch/>
        </p:blipFill>
        <p:spPr>
          <a:xfrm>
            <a:off x="621449" y="2549236"/>
            <a:ext cx="7901101" cy="420229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b="91567"/>
          <a:stretch/>
        </p:blipFill>
        <p:spPr>
          <a:xfrm>
            <a:off x="621448" y="2117286"/>
            <a:ext cx="7901101" cy="40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48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Какие задачи еще можно решить?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0805808"/>
              </p:ext>
            </p:extLst>
          </p:nvPr>
        </p:nvGraphicFramePr>
        <p:xfrm>
          <a:off x="768350" y="2286000"/>
          <a:ext cx="72898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2629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Поиск информационных заторов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931" y="3185129"/>
            <a:ext cx="8108383" cy="35481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957" y="2197491"/>
            <a:ext cx="7852329" cy="98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27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Изменение структуры лидерства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837" y="2084832"/>
            <a:ext cx="8736325" cy="458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89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</a:rPr>
              <a:t>Дополнительно</a:t>
            </a:r>
            <a:r>
              <a:rPr lang="ru-RU" dirty="0" smtClean="0"/>
              <a:t> почитать по теме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0241547"/>
              </p:ext>
            </p:extLst>
          </p:nvPr>
        </p:nvGraphicFramePr>
        <p:xfrm>
          <a:off x="768350" y="2286000"/>
          <a:ext cx="72898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0709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Опыт в деталях</a:t>
            </a:r>
            <a:endParaRPr lang="ru-RU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4886093"/>
              </p:ext>
            </p:extLst>
          </p:nvPr>
        </p:nvGraphicFramePr>
        <p:xfrm>
          <a:off x="768350" y="2286000"/>
          <a:ext cx="72898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283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Candara" panose="020E0502030303020204" pitchFamily="34" charset="0"/>
              </a:rPr>
              <a:t>О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andara" panose="020E0502030303020204" pitchFamily="34" charset="0"/>
              </a:rPr>
              <a:t>социо</a:t>
            </a:r>
            <a:r>
              <a:rPr lang="ru-RU" dirty="0" smtClean="0">
                <a:latin typeface="Candara" panose="020E0502030303020204" pitchFamily="34" charset="0"/>
              </a:rPr>
              <a:t>метрии</a:t>
            </a:r>
            <a:endParaRPr lang="ru-RU" dirty="0">
              <a:latin typeface="Candara" panose="020E0502030303020204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34078" y="5188802"/>
            <a:ext cx="7758090" cy="1405962"/>
          </a:xfrm>
        </p:spPr>
        <p:txBody>
          <a:bodyPr/>
          <a:lstStyle/>
          <a:p>
            <a:r>
              <a:rPr lang="ru-RU" dirty="0" smtClean="0">
                <a:latin typeface="Candara" panose="020E0502030303020204" pitchFamily="34" charset="0"/>
              </a:rPr>
              <a:t>Программное обеспечение для обработки связей –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Candara" panose="020E0502030303020204" pitchFamily="34" charset="0"/>
              </a:rPr>
              <a:t>ORA,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Candara" panose="020E0502030303020204" pitchFamily="34" charset="0"/>
              </a:rPr>
              <a:t>NodeXL</a:t>
            </a:r>
            <a:endParaRPr lang="en-US" b="1" dirty="0" smtClean="0">
              <a:solidFill>
                <a:schemeClr val="accent2">
                  <a:lumMod val="75000"/>
                </a:schemeClr>
              </a:solidFill>
              <a:latin typeface="Candara" panose="020E0502030303020204" pitchFamily="34" charset="0"/>
            </a:endParaRPr>
          </a:p>
          <a:p>
            <a:r>
              <a:rPr lang="en-US" dirty="0" smtClean="0">
                <a:latin typeface="Candara" panose="020E0502030303020204" pitchFamily="34" charset="0"/>
              </a:rPr>
              <a:t>// </a:t>
            </a:r>
            <a:r>
              <a:rPr lang="ru-RU" dirty="0" smtClean="0">
                <a:latin typeface="Candara" panose="020E0502030303020204" pitchFamily="34" charset="0"/>
              </a:rPr>
              <a:t>позволяет работать с социальными сетями в Интернете –</a:t>
            </a:r>
            <a:r>
              <a:rPr lang="en-US" dirty="0" smtClean="0">
                <a:latin typeface="Candara" panose="020E0502030303020204" pitchFamily="34" charset="0"/>
              </a:rPr>
              <a:t> </a:t>
            </a:r>
            <a:r>
              <a:rPr lang="ru-RU" dirty="0" smtClean="0">
                <a:latin typeface="Candara" panose="020E0502030303020204" pitchFamily="34" charset="0"/>
              </a:rPr>
              <a:t> </a:t>
            </a:r>
            <a:r>
              <a:rPr lang="en-US" dirty="0" smtClean="0">
                <a:latin typeface="Candara" panose="020E0502030303020204" pitchFamily="34" charset="0"/>
              </a:rPr>
              <a:t>Facebook, Twitter</a:t>
            </a:r>
            <a:endParaRPr lang="ru-RU" dirty="0">
              <a:latin typeface="Candara" panose="020E0502030303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r="10824"/>
          <a:stretch/>
        </p:blipFill>
        <p:spPr>
          <a:xfrm>
            <a:off x="534077" y="2234616"/>
            <a:ext cx="7758091" cy="2804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83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Кейс 1: </a:t>
            </a:r>
            <a:r>
              <a:rPr lang="ru-RU" dirty="0" smtClean="0"/>
              <a:t>создание новых учебных групп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96" y="2518210"/>
            <a:ext cx="8358558" cy="3946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0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Альтернатива</a:t>
            </a:r>
            <a:r>
              <a:rPr lang="ru-RU" dirty="0" smtClean="0"/>
              <a:t> традиционному подходу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626" y="1840557"/>
            <a:ext cx="8779001" cy="5017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8126522" cy="1499616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2 стратегии </a:t>
            </a:r>
            <a:r>
              <a:rPr lang="ru-RU" dirty="0" smtClean="0"/>
              <a:t>решения задачи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2457783"/>
              </p:ext>
            </p:extLst>
          </p:nvPr>
        </p:nvGraphicFramePr>
        <p:xfrm>
          <a:off x="768350" y="2286000"/>
          <a:ext cx="8126268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2017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Сбор первичных данных</a:t>
            </a:r>
            <a:endParaRPr lang="ru-RU" dirty="0"/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317158" y="6832759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prstClr val="white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prstClr val="white"/>
                </a:solidFill>
              </a:rPr>
              <a:t>201</a:t>
            </a:r>
            <a:r>
              <a:rPr lang="ru-RU" sz="800" dirty="0">
                <a:solidFill>
                  <a:prstClr val="white"/>
                </a:solidFill>
              </a:rPr>
              <a:t>4</a:t>
            </a:r>
            <a:endParaRPr kumimoji="1" lang="ru-RU" sz="800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7362483" y="2673509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FFFF"/>
                </a:solidFill>
                <a:latin typeface="Myriad Pro"/>
              </a:rPr>
              <a:t>фото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7362483" y="4384834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7362483" y="6008846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9" name="Picture 2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534" y="1912964"/>
            <a:ext cx="3183222" cy="4525963"/>
          </a:xfrm>
          <a:prstGeom prst="rect">
            <a:avLst/>
          </a:prstGeom>
        </p:spPr>
      </p:pic>
      <p:sp>
        <p:nvSpPr>
          <p:cNvPr id="10" name="Right Brace 9"/>
          <p:cNvSpPr/>
          <p:nvPr/>
        </p:nvSpPr>
        <p:spPr>
          <a:xfrm>
            <a:off x="6997630" y="2301604"/>
            <a:ext cx="288032" cy="130079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1" name="Right Brace 10"/>
          <p:cNvSpPr/>
          <p:nvPr/>
        </p:nvSpPr>
        <p:spPr>
          <a:xfrm>
            <a:off x="6997630" y="3602394"/>
            <a:ext cx="288032" cy="287567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grpSp>
        <p:nvGrpSpPr>
          <p:cNvPr id="12" name="Group 30"/>
          <p:cNvGrpSpPr/>
          <p:nvPr/>
        </p:nvGrpSpPr>
        <p:grpSpPr>
          <a:xfrm>
            <a:off x="4837390" y="2445620"/>
            <a:ext cx="1900038" cy="373348"/>
            <a:chOff x="4644008" y="2132856"/>
            <a:chExt cx="1900038" cy="373348"/>
          </a:xfrm>
        </p:grpSpPr>
        <p:sp>
          <p:nvSpPr>
            <p:cNvPr id="13" name="Right Arrow 12"/>
            <p:cNvSpPr/>
            <p:nvPr/>
          </p:nvSpPr>
          <p:spPr>
            <a:xfrm>
              <a:off x="4644008" y="2132856"/>
              <a:ext cx="360040" cy="360040"/>
            </a:xfrm>
            <a:prstGeom prst="right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14" name="TextBox 17"/>
            <p:cNvSpPr txBox="1"/>
            <p:nvPr/>
          </p:nvSpPr>
          <p:spPr>
            <a:xfrm>
              <a:off x="4987210" y="2136872"/>
              <a:ext cx="15568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dirty="0" smtClean="0"/>
                <a:t>Сплоченность</a:t>
              </a:r>
              <a:endParaRPr lang="ru-RU" dirty="0"/>
            </a:p>
          </p:txBody>
        </p:sp>
      </p:grpSp>
      <p:grpSp>
        <p:nvGrpSpPr>
          <p:cNvPr id="15" name="Group 31"/>
          <p:cNvGrpSpPr/>
          <p:nvPr/>
        </p:nvGrpSpPr>
        <p:grpSpPr>
          <a:xfrm>
            <a:off x="4837390" y="3165700"/>
            <a:ext cx="1385282" cy="369332"/>
            <a:chOff x="4644008" y="2852936"/>
            <a:chExt cx="1385282" cy="369332"/>
          </a:xfrm>
        </p:grpSpPr>
        <p:sp>
          <p:nvSpPr>
            <p:cNvPr id="16" name="Right Arrow 13"/>
            <p:cNvSpPr/>
            <p:nvPr/>
          </p:nvSpPr>
          <p:spPr>
            <a:xfrm>
              <a:off x="4644008" y="2852936"/>
              <a:ext cx="360040" cy="360040"/>
            </a:xfrm>
            <a:prstGeom prst="right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>
                <a:solidFill>
                  <a:schemeClr val="dk1"/>
                </a:solidFill>
              </a:endParaRPr>
            </a:p>
          </p:txBody>
        </p:sp>
        <p:sp>
          <p:nvSpPr>
            <p:cNvPr id="17" name="TextBox 18"/>
            <p:cNvSpPr txBox="1"/>
            <p:nvPr/>
          </p:nvSpPr>
          <p:spPr>
            <a:xfrm>
              <a:off x="4987210" y="2852936"/>
              <a:ext cx="10420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dirty="0" smtClean="0"/>
                <a:t>Доверие</a:t>
              </a:r>
              <a:endParaRPr lang="ru-RU" dirty="0"/>
            </a:p>
          </p:txBody>
        </p:sp>
      </p:grpSp>
      <p:grpSp>
        <p:nvGrpSpPr>
          <p:cNvPr id="18" name="Group 32"/>
          <p:cNvGrpSpPr/>
          <p:nvPr/>
        </p:nvGrpSpPr>
        <p:grpSpPr>
          <a:xfrm>
            <a:off x="4837390" y="4173812"/>
            <a:ext cx="2023470" cy="369332"/>
            <a:chOff x="4644008" y="3861048"/>
            <a:chExt cx="2023470" cy="369332"/>
          </a:xfrm>
        </p:grpSpPr>
        <p:sp>
          <p:nvSpPr>
            <p:cNvPr id="19" name="Right Arrow 14"/>
            <p:cNvSpPr/>
            <p:nvPr/>
          </p:nvSpPr>
          <p:spPr>
            <a:xfrm>
              <a:off x="4644008" y="3861048"/>
              <a:ext cx="360040" cy="360040"/>
            </a:xfrm>
            <a:prstGeom prst="right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>
                <a:solidFill>
                  <a:schemeClr val="dk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987210" y="3861048"/>
              <a:ext cx="16802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dirty="0" smtClean="0"/>
                <a:t>Коммуникации</a:t>
              </a:r>
              <a:endParaRPr lang="ru-RU" dirty="0"/>
            </a:p>
          </p:txBody>
        </p:sp>
      </p:grpSp>
      <p:grpSp>
        <p:nvGrpSpPr>
          <p:cNvPr id="21" name="Group 33"/>
          <p:cNvGrpSpPr/>
          <p:nvPr/>
        </p:nvGrpSpPr>
        <p:grpSpPr>
          <a:xfrm>
            <a:off x="4837390" y="4893892"/>
            <a:ext cx="2248980" cy="369332"/>
            <a:chOff x="4644008" y="4581128"/>
            <a:chExt cx="2248980" cy="369332"/>
          </a:xfrm>
        </p:grpSpPr>
        <p:sp>
          <p:nvSpPr>
            <p:cNvPr id="22" name="Right Arrow 15"/>
            <p:cNvSpPr/>
            <p:nvPr/>
          </p:nvSpPr>
          <p:spPr>
            <a:xfrm>
              <a:off x="4644008" y="4581128"/>
              <a:ext cx="360040" cy="360040"/>
            </a:xfrm>
            <a:prstGeom prst="right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>
                <a:solidFill>
                  <a:schemeClr val="dk1"/>
                </a:solidFill>
              </a:endParaRPr>
            </a:p>
          </p:txBody>
        </p:sp>
        <p:sp>
          <p:nvSpPr>
            <p:cNvPr id="23" name="TextBox 20"/>
            <p:cNvSpPr txBox="1"/>
            <p:nvPr/>
          </p:nvSpPr>
          <p:spPr>
            <a:xfrm>
              <a:off x="4987210" y="4581128"/>
              <a:ext cx="19057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dirty="0" smtClean="0"/>
                <a:t>Помощь в работе</a:t>
              </a:r>
              <a:endParaRPr lang="en-US" dirty="0" smtClean="0"/>
            </a:p>
          </p:txBody>
        </p:sp>
      </p:grpSp>
      <p:grpSp>
        <p:nvGrpSpPr>
          <p:cNvPr id="24" name="Group 34"/>
          <p:cNvGrpSpPr/>
          <p:nvPr/>
        </p:nvGrpSpPr>
        <p:grpSpPr>
          <a:xfrm>
            <a:off x="4837390" y="5613972"/>
            <a:ext cx="2290543" cy="646331"/>
            <a:chOff x="4644008" y="5301208"/>
            <a:chExt cx="2290543" cy="646331"/>
          </a:xfrm>
        </p:grpSpPr>
        <p:sp>
          <p:nvSpPr>
            <p:cNvPr id="25" name="Right Arrow 16"/>
            <p:cNvSpPr/>
            <p:nvPr/>
          </p:nvSpPr>
          <p:spPr>
            <a:xfrm>
              <a:off x="4644008" y="5301208"/>
              <a:ext cx="360040" cy="360040"/>
            </a:xfrm>
            <a:prstGeom prst="right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>
                <a:solidFill>
                  <a:schemeClr val="dk1"/>
                </a:solidFill>
              </a:endParaRPr>
            </a:p>
          </p:txBody>
        </p:sp>
        <p:sp>
          <p:nvSpPr>
            <p:cNvPr id="26" name="TextBox 21"/>
            <p:cNvSpPr txBox="1"/>
            <p:nvPr/>
          </p:nvSpPr>
          <p:spPr>
            <a:xfrm>
              <a:off x="4969461" y="5301208"/>
              <a:ext cx="196509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dirty="0" smtClean="0"/>
                <a:t>Возможность для </a:t>
              </a:r>
            </a:p>
            <a:p>
              <a:r>
                <a:rPr lang="ru-RU" dirty="0" smtClean="0"/>
                <a:t>развития</a:t>
              </a:r>
              <a:endParaRPr lang="en-US" dirty="0" smtClean="0"/>
            </a:p>
          </p:txBody>
        </p:sp>
      </p:grpSp>
      <p:grpSp>
        <p:nvGrpSpPr>
          <p:cNvPr id="27" name="Group 39"/>
          <p:cNvGrpSpPr/>
          <p:nvPr/>
        </p:nvGrpSpPr>
        <p:grpSpPr>
          <a:xfrm>
            <a:off x="282302" y="2229596"/>
            <a:ext cx="3979024" cy="1372798"/>
            <a:chOff x="88920" y="1916832"/>
            <a:chExt cx="3979024" cy="1372798"/>
          </a:xfrm>
        </p:grpSpPr>
        <p:sp>
          <p:nvSpPr>
            <p:cNvPr id="28" name="TextBox 24"/>
            <p:cNvSpPr txBox="1"/>
            <p:nvPr/>
          </p:nvSpPr>
          <p:spPr>
            <a:xfrm>
              <a:off x="88920" y="2017871"/>
              <a:ext cx="738664" cy="1195105"/>
            </a:xfrm>
            <a:prstGeom prst="rect">
              <a:avLst/>
            </a:prstGeom>
            <a:noFill/>
          </p:spPr>
          <p:txBody>
            <a:bodyPr vert="vert270" wrap="square" rtlCol="0" anchor="ctr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dirty="0" smtClean="0"/>
                <a:t>Уровень группы</a:t>
              </a:r>
              <a:endParaRPr lang="en-US" dirty="0" smtClean="0"/>
            </a:p>
          </p:txBody>
        </p:sp>
        <p:sp>
          <p:nvSpPr>
            <p:cNvPr id="29" name="Rectangle 26"/>
            <p:cNvSpPr/>
            <p:nvPr/>
          </p:nvSpPr>
          <p:spPr>
            <a:xfrm>
              <a:off x="107504" y="1916832"/>
              <a:ext cx="3960440" cy="1372798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</p:grpSp>
      <p:grpSp>
        <p:nvGrpSpPr>
          <p:cNvPr id="30" name="Group 40"/>
          <p:cNvGrpSpPr/>
          <p:nvPr/>
        </p:nvGrpSpPr>
        <p:grpSpPr>
          <a:xfrm>
            <a:off x="300886" y="3602394"/>
            <a:ext cx="3960440" cy="2875674"/>
            <a:chOff x="107504" y="3289630"/>
            <a:chExt cx="3960440" cy="2875674"/>
          </a:xfrm>
        </p:grpSpPr>
        <p:sp>
          <p:nvSpPr>
            <p:cNvPr id="31" name="TextBox 25"/>
            <p:cNvSpPr txBox="1"/>
            <p:nvPr/>
          </p:nvSpPr>
          <p:spPr>
            <a:xfrm>
              <a:off x="253517" y="3717032"/>
              <a:ext cx="461665" cy="1728192"/>
            </a:xfrm>
            <a:prstGeom prst="rect">
              <a:avLst/>
            </a:prstGeom>
            <a:noFill/>
          </p:spPr>
          <p:txBody>
            <a:bodyPr vert="vert270" wrap="square" rtlCol="0" anchor="ctr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dirty="0" smtClean="0"/>
                <a:t>Уровень курса</a:t>
              </a:r>
              <a:endParaRPr lang="en-US" dirty="0" smtClean="0"/>
            </a:p>
          </p:txBody>
        </p:sp>
        <p:sp>
          <p:nvSpPr>
            <p:cNvPr id="32" name="Rectangle 27"/>
            <p:cNvSpPr/>
            <p:nvPr/>
          </p:nvSpPr>
          <p:spPr>
            <a:xfrm>
              <a:off x="107504" y="3289630"/>
              <a:ext cx="3960440" cy="2875674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>
                <a:solidFill>
                  <a:schemeClr val="dk1"/>
                </a:solidFill>
              </a:endParaRPr>
            </a:p>
          </p:txBody>
        </p:sp>
      </p:grpSp>
      <p:sp>
        <p:nvSpPr>
          <p:cNvPr id="33" name="TextBox 22"/>
          <p:cNvSpPr txBox="1"/>
          <p:nvPr/>
        </p:nvSpPr>
        <p:spPr>
          <a:xfrm>
            <a:off x="7362483" y="2605021"/>
            <a:ext cx="18625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/>
              <a:t>Стратегия</a:t>
            </a:r>
          </a:p>
          <a:p>
            <a:pPr algn="ctr"/>
            <a:r>
              <a:rPr lang="ru-RU" b="1" dirty="0" smtClean="0"/>
              <a:t>«Слабого звена»</a:t>
            </a:r>
            <a:endParaRPr lang="ru-RU" b="1" dirty="0"/>
          </a:p>
        </p:txBody>
      </p:sp>
      <p:sp>
        <p:nvSpPr>
          <p:cNvPr id="34" name="TextBox 22"/>
          <p:cNvSpPr txBox="1"/>
          <p:nvPr/>
        </p:nvSpPr>
        <p:spPr>
          <a:xfrm>
            <a:off x="7594842" y="4717065"/>
            <a:ext cx="13588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/>
              <a:t>Стратегия</a:t>
            </a:r>
          </a:p>
          <a:p>
            <a:pPr algn="ctr"/>
            <a:r>
              <a:rPr lang="ru-RU" b="1" dirty="0" smtClean="0"/>
              <a:t>«Кипящего </a:t>
            </a:r>
          </a:p>
          <a:p>
            <a:pPr algn="ctr"/>
            <a:r>
              <a:rPr lang="ru-RU" b="1" dirty="0" smtClean="0"/>
              <a:t>котла»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26799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8112668" cy="1499616"/>
          </a:xfrm>
        </p:spPr>
        <p:txBody>
          <a:bodyPr/>
          <a:lstStyle/>
          <a:p>
            <a:r>
              <a:rPr lang="ru-RU" dirty="0" smtClean="0"/>
              <a:t>Стратегия </a:t>
            </a:r>
            <a:r>
              <a:rPr lang="ru-RU" b="1" dirty="0" smtClean="0">
                <a:solidFill>
                  <a:schemeClr val="accent2"/>
                </a:solidFill>
              </a:rPr>
              <a:t>«слабого звена»</a:t>
            </a:r>
            <a:endParaRPr lang="ru-RU" b="1" dirty="0">
              <a:solidFill>
                <a:schemeClr val="accent2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445" y="2084832"/>
            <a:ext cx="8620491" cy="456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50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Анализ в стратегии 1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366" y="1672858"/>
            <a:ext cx="7785267" cy="498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14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Интеграл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485</TotalTime>
  <Words>330</Words>
  <Application>Microsoft Office PowerPoint</Application>
  <PresentationFormat>Экран (4:3)</PresentationFormat>
  <Paragraphs>78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Интеграл</vt:lpstr>
      <vt:lpstr>Методические среды  // 27 января «Использование инструментов социальных сетей в процессе обучения»  «Опыт использования социальных сетей в образовательных проектах»</vt:lpstr>
      <vt:lpstr>Опыт в деталях</vt:lpstr>
      <vt:lpstr>О социометрии</vt:lpstr>
      <vt:lpstr>Кейс 1: создание новых учебных групп</vt:lpstr>
      <vt:lpstr>Альтернатива традиционному подходу</vt:lpstr>
      <vt:lpstr>2 стратегии решения задачи</vt:lpstr>
      <vt:lpstr>Сбор первичных данных</vt:lpstr>
      <vt:lpstr>Стратегия «слабого звена»</vt:lpstr>
      <vt:lpstr>Анализ в стратегии 1</vt:lpstr>
      <vt:lpstr>Стратегия «кипящего котла»</vt:lpstr>
      <vt:lpstr>Анализ эффективности перегруппировки</vt:lpstr>
      <vt:lpstr>Структура учебных групп через 1 год</vt:lpstr>
      <vt:lpstr>Какие задачи еще можно решить?</vt:lpstr>
      <vt:lpstr>Поиск информационных заторов</vt:lpstr>
      <vt:lpstr>Изменение структуры лидерства</vt:lpstr>
      <vt:lpstr>Дополнительно почитать по теме</vt:lpstr>
    </vt:vector>
  </TitlesOfParts>
  <Company>hse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vkremlev</dc:creator>
  <cp:lastModifiedBy>user</cp:lastModifiedBy>
  <cp:revision>61</cp:revision>
  <dcterms:created xsi:type="dcterms:W3CDTF">2010-09-30T06:45:29Z</dcterms:created>
  <dcterms:modified xsi:type="dcterms:W3CDTF">2016-01-27T11:50:03Z</dcterms:modified>
</cp:coreProperties>
</file>