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62" r:id="rId4"/>
    <p:sldId id="257" r:id="rId5"/>
    <p:sldId id="258" r:id="rId6"/>
    <p:sldId id="259" r:id="rId7"/>
    <p:sldId id="260" r:id="rId8"/>
    <p:sldId id="263" r:id="rId9"/>
    <p:sldId id="264" r:id="rId10"/>
    <p:sldId id="265" r:id="rId11"/>
    <p:sldId id="266" r:id="rId12"/>
    <p:sldId id="270" r:id="rId13"/>
    <p:sldId id="271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2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52B4C-FAD6-4E25-AA71-7E2E33A82493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8CCC4-3F24-4F6C-AE50-6C90969042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98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Отличие. Следы машин </a:t>
            </a:r>
            <a:r>
              <a:rPr lang="ru-RU" baseline="0" dirty="0" smtClean="0"/>
              <a:t>на асфальте – данные, обстоятельства ДТП - информация </a:t>
            </a:r>
          </a:p>
          <a:p>
            <a:r>
              <a:rPr lang="ru-RU" baseline="0" dirty="0" smtClean="0"/>
              <a:t>Основная задача. Извлекать информацию (знания) из данных.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8CCC4-3F24-4F6C-AE50-6C909690421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878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Прогноз погоды – открытые данные. Необходимость специализации.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8CCC4-3F24-4F6C-AE50-6C909690421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753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Определение: </a:t>
            </a:r>
            <a:r>
              <a:rPr lang="en-US" sz="1200" dirty="0" smtClean="0"/>
              <a:t>Gartner, 2012</a:t>
            </a:r>
            <a:r>
              <a:rPr lang="en-US" dirty="0" smtClean="0"/>
              <a:t>3 </a:t>
            </a:r>
            <a:r>
              <a:rPr lang="ru-RU" dirty="0" smtClean="0"/>
              <a:t>сентября</a:t>
            </a:r>
            <a:r>
              <a:rPr lang="ru-RU" baseline="0" dirty="0" smtClean="0"/>
              <a:t>, </a:t>
            </a:r>
            <a:r>
              <a:rPr lang="en-US" baseline="0" dirty="0" err="1" smtClean="0"/>
              <a:t>Nuture</a:t>
            </a:r>
            <a:r>
              <a:rPr lang="en-US" baseline="0" dirty="0" smtClean="0"/>
              <a:t>. </a:t>
            </a:r>
            <a:r>
              <a:rPr lang="ru-RU" baseline="0" dirty="0" smtClean="0"/>
              <a:t>«Как могут повлиять на будущее науки технологии, открывающие возможности работы с большими объемами данных?»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8CCC4-3F24-4F6C-AE50-6C909690421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148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Дрю </a:t>
            </a:r>
            <a:r>
              <a:rPr lang="ru-RU" dirty="0" err="1" smtClean="0"/>
              <a:t>Конвей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8CCC4-3F24-4F6C-AE50-6C909690421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375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Рынок информационных услуг. Целевая аудитория (Классный журнал). Пример -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8CCC4-3F24-4F6C-AE50-6C909690421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143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Катастрофы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8CCC4-3F24-4F6C-AE50-6C909690421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966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New York Times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8CCC4-3F24-4F6C-AE50-6C9096904217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582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D3A3E-FBE5-4A00-BEE4-4B412DC054F3}" type="datetime1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Журналистика открытых данных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AAF7-E85D-48B8-9DD5-81556375E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218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2B026-01B2-4C57-B347-22F2914D7953}" type="datetime1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Журналистика открытых данных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AAF7-E85D-48B8-9DD5-81556375E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903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42111-100E-4013-8FDA-ECF69A3EDEAA}" type="datetime1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Журналистика открытых данных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AAF7-E85D-48B8-9DD5-81556375E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460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E4AF2B-8B03-45F6-A3DE-6CA973065B4D}" type="datetime1">
              <a:rPr lang="ru-RU" altLang="ru-RU" smtClean="0">
                <a:solidFill>
                  <a:srgbClr val="000000"/>
                </a:solidFill>
              </a:rPr>
              <a:t>26.01.2016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>
                <a:solidFill>
                  <a:srgbClr val="000000"/>
                </a:solidFill>
              </a:rPr>
              <a:t>Журналистика открытых данных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6C860A-5F81-4860-9BCA-462678EA0CC2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619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F6055B-CA25-4642-AB81-4FDE17C210B6}" type="datetime1">
              <a:rPr lang="ru-RU" altLang="ru-RU" smtClean="0">
                <a:solidFill>
                  <a:srgbClr val="000000"/>
                </a:solidFill>
              </a:rPr>
              <a:t>26.01.2016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>
                <a:solidFill>
                  <a:srgbClr val="000000"/>
                </a:solidFill>
              </a:rPr>
              <a:t>Журналистика открытых данных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F164A5-988B-4145-9913-2A67E516E30D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707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83FAA21-7BB4-46F2-BC2B-AAACF903FC1A}" type="datetime1">
              <a:rPr lang="ru-RU" altLang="ru-RU" smtClean="0">
                <a:solidFill>
                  <a:srgbClr val="000000"/>
                </a:solidFill>
              </a:rPr>
              <a:t>26.01.2016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>
                <a:solidFill>
                  <a:srgbClr val="000000"/>
                </a:solidFill>
              </a:rPr>
              <a:t>Журналистика открытых данных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E0E243-BF53-4BA7-A9CB-4C80E0B23BD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7184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17C292-FA50-49A3-9BD2-54C1FF9A32A0}" type="datetime1">
              <a:rPr lang="ru-RU" altLang="ru-RU" smtClean="0">
                <a:solidFill>
                  <a:srgbClr val="000000"/>
                </a:solidFill>
              </a:rPr>
              <a:t>26.01.2016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>
                <a:solidFill>
                  <a:srgbClr val="000000"/>
                </a:solidFill>
              </a:rPr>
              <a:t>Журналистика открытых данных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5DFE1-9A7C-4BDA-ABEB-8E17D2F47A5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36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D201E2-C190-4D28-9CC3-7E70E785B3BF}" type="datetime1">
              <a:rPr lang="ru-RU" altLang="ru-RU" smtClean="0">
                <a:solidFill>
                  <a:srgbClr val="000000"/>
                </a:solidFill>
              </a:rPr>
              <a:t>26.01.2016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>
                <a:solidFill>
                  <a:srgbClr val="000000"/>
                </a:solidFill>
              </a:rPr>
              <a:t>Журналистика открытых данных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821F79-8E38-40CD-9280-5C8853C09CD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07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FF5800-10DA-45FD-92B7-A5F630EC3932}" type="datetime1">
              <a:rPr lang="ru-RU" altLang="ru-RU" smtClean="0">
                <a:solidFill>
                  <a:srgbClr val="000000"/>
                </a:solidFill>
              </a:rPr>
              <a:t>26.01.2016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>
                <a:solidFill>
                  <a:srgbClr val="000000"/>
                </a:solidFill>
              </a:rPr>
              <a:t>Журналистика открытых данных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F3CB4-ED58-4B34-B925-9524A2000D0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3958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3E2DACF-596B-4976-879A-D4DAD03FE007}" type="datetime1">
              <a:rPr lang="ru-RU" altLang="ru-RU" smtClean="0">
                <a:solidFill>
                  <a:srgbClr val="000000"/>
                </a:solidFill>
              </a:rPr>
              <a:t>26.01.2016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>
                <a:solidFill>
                  <a:srgbClr val="000000"/>
                </a:solidFill>
              </a:rPr>
              <a:t>Журналистика открытых данных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45215-4267-4380-8F83-DD68F868F5C4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0773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BC579F-3EBD-4348-8103-3EBFD7915FF4}" type="datetime1">
              <a:rPr lang="ru-RU" altLang="ru-RU" smtClean="0">
                <a:solidFill>
                  <a:srgbClr val="000000"/>
                </a:solidFill>
              </a:rPr>
              <a:t>26.01.2016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>
                <a:solidFill>
                  <a:srgbClr val="000000"/>
                </a:solidFill>
              </a:rPr>
              <a:t>Журналистика открытых данных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CE29B-8CB9-4A7B-ACAD-899B7C3B388A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949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6492E-0004-44F2-840C-61B7E7B7B353}" type="datetime1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Журналистика открытых данных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AAF7-E85D-48B8-9DD5-81556375E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17577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E35023-7632-4D1B-8C5C-4C62A0818CEE}" type="datetime1">
              <a:rPr lang="ru-RU" altLang="ru-RU" smtClean="0">
                <a:solidFill>
                  <a:srgbClr val="000000"/>
                </a:solidFill>
              </a:rPr>
              <a:t>26.01.2016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>
                <a:solidFill>
                  <a:srgbClr val="000000"/>
                </a:solidFill>
              </a:rPr>
              <a:t>Журналистика открытых данных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CF3DA-A37A-465A-9532-043797104331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04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F7AEEF-7E07-4F98-B449-4734F22C6028}" type="datetime1">
              <a:rPr lang="ru-RU" altLang="ru-RU" smtClean="0">
                <a:solidFill>
                  <a:srgbClr val="000000"/>
                </a:solidFill>
              </a:rPr>
              <a:t>26.01.2016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>
                <a:solidFill>
                  <a:srgbClr val="000000"/>
                </a:solidFill>
              </a:rPr>
              <a:t>Журналистика открытых данных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C6F6A5-C0C9-411F-9FDB-6B0523B7C67C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523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86EC7D-C0B4-4E7D-AF31-7D593133CDC0}" type="datetime1">
              <a:rPr lang="ru-RU" altLang="ru-RU" smtClean="0">
                <a:solidFill>
                  <a:srgbClr val="000000"/>
                </a:solidFill>
              </a:rPr>
              <a:t>26.01.2016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 smtClean="0">
                <a:solidFill>
                  <a:srgbClr val="000000"/>
                </a:solidFill>
              </a:rPr>
              <a:t>Журналистика открытых данных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3FF1A-8882-4AFB-9292-B9CB2932AC56}" type="slidenum">
              <a:rPr lang="ru-RU" altLang="ru-RU">
                <a:solidFill>
                  <a:srgbClr val="000000"/>
                </a:solidFill>
              </a:rPr>
              <a:pPr/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758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86313-1081-425C-94D8-752850510523}" type="datetime1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Журналистика открытых данных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AAF7-E85D-48B8-9DD5-81556375E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266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D8BDD-7087-4056-83C9-9BEB27C7A1B5}" type="datetime1">
              <a:rPr lang="ru-RU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Журналистика открытых данных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AAF7-E85D-48B8-9DD5-81556375E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49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08C69-610E-44A6-B041-92D3FC33CEA9}" type="datetime1">
              <a:rPr lang="ru-RU" smtClean="0"/>
              <a:t>26.01.2016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Журналистика открытых данных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AAF7-E85D-48B8-9DD5-81556375E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63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A7F67-0015-4FE2-A7E8-4EBB4717B697}" type="datetime1">
              <a:rPr lang="ru-RU" smtClean="0"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Журналистика открытых данных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AAF7-E85D-48B8-9DD5-81556375E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23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1B34-57C3-486D-9A64-9827A9F80923}" type="datetime1">
              <a:rPr lang="ru-RU" smtClean="0"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Журналистика открытых данных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AAF7-E85D-48B8-9DD5-81556375E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55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6B11E-63D6-4658-8E9E-5EBE1451C68C}" type="datetime1">
              <a:rPr lang="ru-RU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Журналистика открытых данных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AAF7-E85D-48B8-9DD5-81556375E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99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15FD5-7AD8-449B-BB3A-36774F67F693}" type="datetime1">
              <a:rPr lang="ru-RU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Журналистика открытых данных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AAF7-E85D-48B8-9DD5-81556375E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149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6AC8C-065A-49BB-929A-918A145939FD}" type="datetime1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Журналистика открытых данных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FAAF7-E85D-48B8-9DD5-81556375EA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75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BFE5E9-7ACC-4ED2-85B5-153A32CD147B}" type="datetime1">
              <a:rPr lang="ru-RU" altLang="ru-RU" smtClean="0">
                <a:solidFill>
                  <a:srgbClr val="000000"/>
                </a:solidFill>
              </a:rPr>
              <a:t>26.01.2016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mtClean="0">
                <a:solidFill>
                  <a:srgbClr val="000000"/>
                </a:solidFill>
              </a:rPr>
              <a:t>Журналистика открытых данных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C99E5A-95F5-43E8-9955-0D73556BE6AF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878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www.kinopoisk.ru/level/13/people/8207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etthedata.org/" TargetMode="External"/><Relationship Id="rId2" Type="http://schemas.openxmlformats.org/officeDocument/2006/relationships/hyperlink" Target="http://data.mos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quora.com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google-opensource.blogspot.ru/2010/11/announcing-google-refine-20-power-tool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theguardian.com/news/datablog/2011/oct/17/data-visualisation-visualization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</a:t>
            </a:r>
            <a:r>
              <a:rPr lang="ru-RU" dirty="0" smtClean="0"/>
              <a:t>ткрытые данные в журналистике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3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Лекция о плохо определенных понятиях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61360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1B34-57C3-486D-9A64-9827A9F80923}" type="datetime1">
              <a:rPr lang="ru-RU" smtClean="0"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Журналистика открытых данных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AAF7-E85D-48B8-9DD5-81556375EAA4}" type="slidenum">
              <a:rPr lang="ru-RU" smtClean="0"/>
              <a:t>10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15422" y="2081704"/>
            <a:ext cx="50405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О добавленной ценности, целевой аудитории и цензуре</a:t>
            </a:r>
            <a:endParaRPr lang="ru-RU" sz="4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11323"/>
            <a:ext cx="619268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Билл Косби (Bill Cosby)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76" y="3532983"/>
            <a:ext cx="1591294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2699792" y="3622983"/>
            <a:ext cx="5697357" cy="23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b="1" dirty="0"/>
              <a:t>«Я не знаю ключа к успеху, но ключ к провалу – это пытаться понравиться </a:t>
            </a:r>
            <a:r>
              <a:rPr lang="ru-RU" altLang="ru-RU" sz="3200" b="1" dirty="0" smtClean="0"/>
              <a:t>всем»</a:t>
            </a:r>
            <a:endParaRPr lang="ru-RU" altLang="ru-RU" sz="3200" b="1" dirty="0"/>
          </a:p>
          <a:p>
            <a:pPr algn="r">
              <a:spcBef>
                <a:spcPct val="50000"/>
              </a:spcBef>
            </a:pPr>
            <a:r>
              <a:rPr lang="ru-RU" altLang="ru-RU" sz="3200" b="1" dirty="0"/>
              <a:t> Билл </a:t>
            </a:r>
            <a:r>
              <a:rPr lang="ru-RU" altLang="ru-RU" sz="3200" b="1" dirty="0" err="1"/>
              <a:t>Косби</a:t>
            </a:r>
            <a:r>
              <a:rPr lang="ru-RU" altLang="ru-RU" sz="3200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62676" y="1686570"/>
            <a:ext cx="7776864" cy="181588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Добавленная ценность: публикация «истории» и </a:t>
            </a:r>
            <a:r>
              <a:rPr lang="ru-RU" sz="2800" u="sng" dirty="0" smtClean="0"/>
              <a:t>сопутствующих данных (источник, промежуточные данные, результат) в машинно-читаемом формате</a:t>
            </a:r>
            <a:endParaRPr lang="ru-RU" sz="2800" u="sng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29971" y="3112755"/>
            <a:ext cx="7209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http://mediapusher.eu/datadrivenjournalism/pdf/ddj_paper_final.pdf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549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1B34-57C3-486D-9A64-9827A9F80923}" type="datetime1">
              <a:rPr lang="ru-RU" smtClean="0"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Журналистика открытых данных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AAF7-E85D-48B8-9DD5-81556375EAA4}" type="slidenum">
              <a:rPr lang="ru-RU" smtClean="0"/>
              <a:t>11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12729" y="2420888"/>
            <a:ext cx="5040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Сбор, очистка, публикация</a:t>
            </a:r>
            <a:endParaRPr lang="ru-RU" sz="4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356739" y="215642"/>
            <a:ext cx="83529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1. Концепция </a:t>
            </a:r>
            <a:r>
              <a:rPr lang="ru-RU" sz="2800" dirty="0"/>
              <a:t>открытых </a:t>
            </a:r>
            <a:r>
              <a:rPr lang="ru-RU" sz="2800" dirty="0" smtClean="0"/>
              <a:t>данных и открытого </a:t>
            </a:r>
            <a:r>
              <a:rPr lang="ru-RU" sz="2800" dirty="0"/>
              <a:t>правительства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1364" y="1169749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«Плохие данные»: </a:t>
            </a:r>
            <a:r>
              <a:rPr lang="en-US" sz="2800" dirty="0" smtClean="0">
                <a:solidFill>
                  <a:srgbClr val="FF0000"/>
                </a:solidFill>
              </a:rPr>
              <a:t>http</a:t>
            </a:r>
            <a:r>
              <a:rPr lang="en-US" sz="2800" dirty="0">
                <a:solidFill>
                  <a:srgbClr val="FF0000"/>
                </a:solidFill>
              </a:rPr>
              <a:t>://habrahabr.ru/company/infoculture/blog/203886/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1365" y="2051556"/>
            <a:ext cx="85231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Портал </a:t>
            </a:r>
            <a:r>
              <a:rPr lang="ru-RU" sz="2800" dirty="0">
                <a:solidFill>
                  <a:srgbClr val="00B050"/>
                </a:solidFill>
              </a:rPr>
              <a:t>Открытых данных Правительства</a:t>
            </a:r>
          </a:p>
          <a:p>
            <a:pPr algn="ctr"/>
            <a:r>
              <a:rPr lang="ru-RU" sz="2800" dirty="0" smtClean="0">
                <a:solidFill>
                  <a:srgbClr val="00B050"/>
                </a:solidFill>
              </a:rPr>
              <a:t>Москвы </a:t>
            </a:r>
            <a:r>
              <a:rPr lang="en-US" sz="2800" dirty="0">
                <a:solidFill>
                  <a:srgbClr val="00B050"/>
                </a:solidFill>
                <a:hlinkClick r:id="rId2"/>
              </a:rPr>
              <a:t>http://data.mos.ru</a:t>
            </a:r>
            <a:r>
              <a:rPr lang="en-US" sz="2800" dirty="0" smtClean="0">
                <a:solidFill>
                  <a:srgbClr val="00B050"/>
                </a:solidFill>
                <a:hlinkClick r:id="rId2"/>
              </a:rPr>
              <a:t>/</a:t>
            </a:r>
            <a:endParaRPr lang="ru-RU" sz="2800" dirty="0" smtClean="0">
              <a:solidFill>
                <a:srgbClr val="00B050"/>
              </a:solidFill>
            </a:endParaRPr>
          </a:p>
          <a:p>
            <a:pPr algn="ctr"/>
            <a:r>
              <a:rPr lang="en-US" sz="2800" dirty="0">
                <a:solidFill>
                  <a:srgbClr val="00B050"/>
                </a:solidFill>
              </a:rPr>
              <a:t>Guardian World Government Data, The Data Hub,</a:t>
            </a:r>
          </a:p>
          <a:p>
            <a:pPr algn="ctr"/>
            <a:r>
              <a:rPr lang="en-US" sz="2800" dirty="0" err="1">
                <a:solidFill>
                  <a:srgbClr val="00B050"/>
                </a:solidFill>
              </a:rPr>
              <a:t>ScraperWiki</a:t>
            </a:r>
            <a:r>
              <a:rPr lang="en-US" sz="2800" dirty="0">
                <a:solidFill>
                  <a:srgbClr val="00B050"/>
                </a:solidFill>
              </a:rPr>
              <a:t>, </a:t>
            </a:r>
            <a:r>
              <a:rPr lang="en-US" sz="2800" dirty="0" err="1">
                <a:solidFill>
                  <a:srgbClr val="00B050"/>
                </a:solidFill>
              </a:rPr>
              <a:t>BuzzData</a:t>
            </a:r>
            <a:r>
              <a:rPr lang="en-US" sz="2800" dirty="0">
                <a:solidFill>
                  <a:srgbClr val="00B050"/>
                </a:solidFill>
              </a:rPr>
              <a:t>, </a:t>
            </a:r>
            <a:r>
              <a:rPr lang="en-US" sz="2800" dirty="0" err="1">
                <a:solidFill>
                  <a:srgbClr val="00B050"/>
                </a:solidFill>
              </a:rPr>
              <a:t>Datamarket</a:t>
            </a:r>
            <a:r>
              <a:rPr lang="en-US" sz="2800" dirty="0">
                <a:solidFill>
                  <a:srgbClr val="00B050"/>
                </a:solidFill>
              </a:rPr>
              <a:t>, Google Freebase</a:t>
            </a:r>
            <a:endParaRPr lang="ru-RU" sz="2800" dirty="0">
              <a:solidFill>
                <a:srgbClr val="00B05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1364" y="3700189"/>
            <a:ext cx="83529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2. Форумы:</a:t>
            </a:r>
          </a:p>
          <a:p>
            <a:pPr algn="ctr"/>
            <a:r>
              <a:rPr lang="en-US" sz="2800" b="1" dirty="0" smtClean="0"/>
              <a:t>Get</a:t>
            </a:r>
            <a:r>
              <a:rPr lang="ru-RU" sz="2800" b="1" dirty="0" smtClean="0"/>
              <a:t> </a:t>
            </a:r>
            <a:r>
              <a:rPr lang="en-US" sz="2800" b="1" dirty="0" smtClean="0"/>
              <a:t>The Data</a:t>
            </a:r>
            <a:r>
              <a:rPr lang="ru-RU" sz="2800" b="1" dirty="0" smtClean="0"/>
              <a:t> </a:t>
            </a:r>
            <a:r>
              <a:rPr lang="en-US" sz="2800" dirty="0">
                <a:hlinkClick r:id="rId3"/>
              </a:rPr>
              <a:t>http://getthedata.org</a:t>
            </a:r>
            <a:r>
              <a:rPr lang="en-US" sz="2800" dirty="0" smtClean="0">
                <a:hlinkClick r:id="rId3"/>
              </a:rPr>
              <a:t>/</a:t>
            </a:r>
            <a:endParaRPr lang="ru-RU" sz="2800" dirty="0" smtClean="0"/>
          </a:p>
          <a:p>
            <a:pPr algn="ctr"/>
            <a:r>
              <a:rPr lang="en-US" sz="2800" b="1" dirty="0" err="1" smtClean="0"/>
              <a:t>Quora</a:t>
            </a:r>
            <a:r>
              <a:rPr lang="ru-RU" sz="2800" dirty="0" smtClean="0"/>
              <a:t> </a:t>
            </a:r>
            <a:r>
              <a:rPr lang="en-US" sz="2800" dirty="0" smtClean="0">
                <a:hlinkClick r:id="rId4"/>
              </a:rPr>
              <a:t>https</a:t>
            </a:r>
            <a:r>
              <a:rPr lang="en-US" sz="2800" dirty="0">
                <a:hlinkClick r:id="rId4"/>
              </a:rPr>
              <a:t>://www.quora.com</a:t>
            </a:r>
            <a:r>
              <a:rPr lang="en-US" sz="2800" dirty="0" smtClean="0">
                <a:hlinkClick r:id="rId4"/>
              </a:rPr>
              <a:t>/</a:t>
            </a:r>
            <a:endParaRPr lang="ru-RU" sz="2800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477368" y="5085184"/>
            <a:ext cx="83529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3</a:t>
            </a:r>
            <a:r>
              <a:rPr lang="ru-RU" sz="2800" dirty="0" smtClean="0"/>
              <a:t>. Базы данных с подписками на рассылку:</a:t>
            </a:r>
          </a:p>
          <a:p>
            <a:pPr algn="ctr"/>
            <a:r>
              <a:rPr lang="en-US" sz="2800" b="1" dirty="0"/>
              <a:t>Data Driven Journalism </a:t>
            </a:r>
            <a:r>
              <a:rPr lang="en-US" sz="2800" b="1" dirty="0" smtClean="0"/>
              <a:t>List</a:t>
            </a:r>
            <a:r>
              <a:rPr lang="ru-RU" sz="2800" dirty="0" smtClean="0"/>
              <a:t> </a:t>
            </a:r>
            <a:r>
              <a:rPr lang="en-US" sz="2800" dirty="0" smtClean="0"/>
              <a:t>http</a:t>
            </a:r>
            <a:r>
              <a:rPr lang="en-US" sz="2800" dirty="0"/>
              <a:t>://</a:t>
            </a:r>
            <a:r>
              <a:rPr lang="en-US" sz="2800" dirty="0" smtClean="0"/>
              <a:t>datadrivenjournalism.net/mailinglist</a:t>
            </a: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409788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1B34-57C3-486D-9A64-9827A9F80923}" type="datetime1">
              <a:rPr lang="ru-RU" smtClean="0"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Журналистика открытых данных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AAF7-E85D-48B8-9DD5-81556375EAA4}" type="slidenum">
              <a:rPr lang="ru-RU" smtClean="0"/>
              <a:t>12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12729" y="2420888"/>
            <a:ext cx="5040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Сбор, очистка, публикация</a:t>
            </a:r>
            <a:endParaRPr lang="ru-RU" sz="44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894364" y="758895"/>
            <a:ext cx="7411644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/>
              <a:t>Google </a:t>
            </a:r>
            <a:r>
              <a:rPr lang="en-US" sz="2800" dirty="0" smtClean="0"/>
              <a:t>Refine</a:t>
            </a:r>
            <a:r>
              <a:rPr lang="ru-RU" sz="2800" dirty="0" smtClean="0"/>
              <a:t> </a:t>
            </a:r>
          </a:p>
          <a:p>
            <a:pPr algn="ctr"/>
            <a:r>
              <a:rPr lang="en-US" sz="2800" dirty="0" smtClean="0">
                <a:hlinkClick r:id="rId2"/>
              </a:rPr>
              <a:t>http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google-opensource.blogspot.ru/2010/</a:t>
            </a:r>
            <a:endParaRPr lang="ru-RU" sz="2800" dirty="0" smtClean="0">
              <a:hlinkClick r:id="rId2"/>
            </a:endParaRPr>
          </a:p>
          <a:p>
            <a:pPr algn="ctr"/>
            <a:r>
              <a:rPr lang="en-US" sz="2800" dirty="0" smtClean="0">
                <a:hlinkClick r:id="rId2"/>
              </a:rPr>
              <a:t>11/announcing-google-refine-20-power-tool.html</a:t>
            </a:r>
            <a:endParaRPr lang="ru-RU" sz="2800" dirty="0" smtClean="0"/>
          </a:p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1734" y="18864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Data Mining: Data Preprocessing</a:t>
            </a:r>
            <a:endParaRPr lang="ru-RU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519" y="2132856"/>
            <a:ext cx="5292696" cy="3175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13572" y="5452489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4"/>
              </a:rPr>
              <a:t>http://</a:t>
            </a:r>
            <a:r>
              <a:rPr lang="en-US" sz="2800" dirty="0" smtClean="0">
                <a:hlinkClick r:id="rId4"/>
              </a:rPr>
              <a:t>www.theguardian.com/news/datablog/2011/oct/17/data-visualisation-visualization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4577" y="2420888"/>
            <a:ext cx="7776864" cy="181588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Есть много бесплатных ресурсов:</a:t>
            </a:r>
          </a:p>
          <a:p>
            <a:pPr algn="ctr"/>
            <a:r>
              <a:rPr lang="en-US" sz="2800" dirty="0"/>
              <a:t>Many Eyes, Overview Project, Tableau, </a:t>
            </a:r>
            <a:r>
              <a:rPr lang="en-US" sz="2800" dirty="0" err="1"/>
              <a:t>Dipity</a:t>
            </a:r>
            <a:r>
              <a:rPr lang="en-US" sz="2800" dirty="0"/>
              <a:t>, Google </a:t>
            </a:r>
            <a:r>
              <a:rPr lang="en-US" sz="2800" dirty="0" smtClean="0"/>
              <a:t>Fusion</a:t>
            </a:r>
            <a:r>
              <a:rPr lang="ru-RU" sz="2800" dirty="0" smtClean="0"/>
              <a:t> </a:t>
            </a:r>
            <a:r>
              <a:rPr lang="en-US" sz="2800" dirty="0" smtClean="0"/>
              <a:t>Tables</a:t>
            </a:r>
            <a:endParaRPr lang="ru-RU" sz="2800" dirty="0" smtClean="0"/>
          </a:p>
          <a:p>
            <a:pPr algn="ctr"/>
            <a:r>
              <a:rPr lang="ru-RU" sz="2800" u="sng" dirty="0" smtClean="0"/>
              <a:t>Но квалифицированный дизайнер лучше</a:t>
            </a:r>
            <a:endParaRPr lang="ru-RU" sz="2800" u="sng" dirty="0"/>
          </a:p>
        </p:txBody>
      </p:sp>
    </p:spTree>
    <p:extLst>
      <p:ext uri="{BB962C8B-B14F-4D97-AF65-F5344CB8AC3E}">
        <p14:creationId xmlns:p14="http://schemas.microsoft.com/office/powerpoint/2010/main" val="1687722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1B34-57C3-486D-9A64-9827A9F80923}" type="datetime1">
              <a:rPr lang="ru-RU" smtClean="0"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Журналистика открытых данных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AAF7-E85D-48B8-9DD5-81556375EAA4}" type="slidenum">
              <a:rPr lang="ru-RU" smtClean="0"/>
              <a:t>13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94" y="150293"/>
            <a:ext cx="8920020" cy="5820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15616" y="5949280"/>
            <a:ext cx="6984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http://projects.washingtonpost.com/fallen/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80874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1B34-57C3-486D-9A64-9827A9F80923}" type="datetime1">
              <a:rPr lang="ru-RU" smtClean="0"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Журналистика открытых данных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AAF7-E85D-48B8-9DD5-81556375EAA4}" type="slidenum">
              <a:rPr lang="ru-RU" smtClean="0"/>
              <a:t>14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17" y="476672"/>
            <a:ext cx="8393565" cy="4803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5517232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http://www.nytimes.com/interactive/business/buy-rent-calculator.html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6322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07957" y="5949280"/>
            <a:ext cx="7416824" cy="365125"/>
          </a:xfrm>
        </p:spPr>
        <p:txBody>
          <a:bodyPr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http://news.bbc.co.uk/2/hi/8562801.stm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Журналистика открытых данных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AAF7-E85D-48B8-9DD5-81556375EAA4}" type="slidenum">
              <a:rPr lang="ru-RU" smtClean="0"/>
              <a:t>15</a:t>
            </a:fld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8640"/>
            <a:ext cx="665749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631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F2410-2782-4180-8D58-B5BF05F1F988}" type="datetime1">
              <a:rPr lang="ru-RU" altLang="ru-RU" smtClean="0">
                <a:solidFill>
                  <a:srgbClr val="000000"/>
                </a:solidFill>
              </a:rPr>
              <a:t>26.01.2016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ru-RU" smtClean="0">
                <a:solidFill>
                  <a:srgbClr val="000000"/>
                </a:solidFill>
              </a:rPr>
              <a:t>Журналистика открытых данных</a:t>
            </a: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F164A5-988B-4145-9913-2A67E516E30D}" type="slidenum">
              <a:rPr lang="ru-RU" altLang="ru-RU" smtClean="0">
                <a:solidFill>
                  <a:srgbClr val="000000"/>
                </a:solidFill>
              </a:rPr>
              <a:pPr/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5696" y="404664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solidFill>
                  <a:srgbClr val="000000"/>
                </a:solidFill>
              </a:rPr>
              <a:t>Константин Львович Поляков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92778" y="3134871"/>
            <a:ext cx="4902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solidFill>
                  <a:srgbClr val="000000"/>
                </a:solidFill>
              </a:rPr>
              <a:t>polyakov.kl@hse.ru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92430" y="1988840"/>
            <a:ext cx="53285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000" dirty="0">
                <a:solidFill>
                  <a:srgbClr val="000000"/>
                </a:solidFill>
              </a:rPr>
              <a:t>Факультет Экономики</a:t>
            </a:r>
          </a:p>
        </p:txBody>
      </p:sp>
      <p:sp>
        <p:nvSpPr>
          <p:cNvPr id="10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67540" y="5813281"/>
            <a:ext cx="359569" cy="650174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1" name="AutoShape 7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08744" y="5873665"/>
            <a:ext cx="359569" cy="648741"/>
          </a:xfrm>
          <a:prstGeom prst="actionButtonBackPrevious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0587" y="4293096"/>
            <a:ext cx="83790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</a:rPr>
              <a:t>Использованы данные из открытых источников, в частности </a:t>
            </a:r>
            <a:r>
              <a:rPr lang="en-US" sz="2800" dirty="0" err="1" smtClean="0">
                <a:solidFill>
                  <a:srgbClr val="000000"/>
                </a:solidFill>
              </a:rPr>
              <a:t>Wikipwdia</a:t>
            </a:r>
            <a:r>
              <a:rPr lang="ru-RU" sz="2800" dirty="0" smtClean="0">
                <a:solidFill>
                  <a:srgbClr val="000000"/>
                </a:solidFill>
              </a:rPr>
              <a:t>,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ru-RU" sz="2800" dirty="0" smtClean="0">
                <a:solidFill>
                  <a:srgbClr val="000000"/>
                </a:solidFill>
              </a:rPr>
              <a:t>статей Л. Черняка и К. Полякова</a:t>
            </a:r>
            <a:endParaRPr lang="ru-R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70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3728" y="2132856"/>
            <a:ext cx="50405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Журналистика, информация, данные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9532" y="260648"/>
            <a:ext cx="608467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Журналистика - практика сбора, интерпретации информации о событиях, темах и тенденциях современной жизни, её представления в различных жанрах и формах, и последующего распространения на массовую аудиторию.</a:t>
            </a:r>
            <a:endParaRPr lang="ru-RU" sz="2800" dirty="0"/>
          </a:p>
        </p:txBody>
      </p:sp>
      <p:sp>
        <p:nvSpPr>
          <p:cNvPr id="8" name="Овал 7"/>
          <p:cNvSpPr/>
          <p:nvPr/>
        </p:nvSpPr>
        <p:spPr>
          <a:xfrm>
            <a:off x="3275856" y="692696"/>
            <a:ext cx="2304256" cy="576064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275856" y="3800078"/>
            <a:ext cx="53285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Что такое информация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Что такое данные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3200" dirty="0" smtClean="0"/>
              <a:t>Как они связаны между собой ?</a:t>
            </a:r>
            <a:endParaRPr lang="ru-RU" sz="3200" dirty="0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AFE96-24E6-47F6-AF9E-48147BD623EF}" type="datetime1">
              <a:rPr lang="ru-RU" smtClean="0"/>
              <a:t>26.01.2016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Журналистика открытых данных</a:t>
            </a: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AAF7-E85D-48B8-9DD5-81556375EAA4}" type="slidenum">
              <a:rPr lang="ru-RU" smtClean="0"/>
              <a:t>3</a:t>
            </a:fld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36712"/>
            <a:ext cx="2390796" cy="218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43129"/>
            <a:ext cx="1900800" cy="23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37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132856"/>
            <a:ext cx="5040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От данных к информации</a:t>
            </a: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260648"/>
            <a:ext cx="55446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Данные — </a:t>
            </a:r>
            <a:r>
              <a:rPr lang="ru-RU" sz="2800" u="sng" dirty="0" smtClean="0"/>
              <a:t>представление</a:t>
            </a:r>
            <a:r>
              <a:rPr lang="ru-RU" sz="2800" dirty="0" smtClean="0"/>
              <a:t> фактов, понятий и т. д. в форме, приемлемой для общения, интерпретации, обработки человеком или с помощью автоматических средств.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1F1C3-9108-4B2F-B038-E4A559F0ED7E}" type="datetime1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Журналистика открытых данных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AAF7-E85D-48B8-9DD5-81556375EAA4}" type="slidenum">
              <a:rPr lang="ru-RU" smtClean="0"/>
              <a:t>4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6408" y="3178937"/>
            <a:ext cx="45122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Информация - </a:t>
            </a:r>
            <a:r>
              <a:rPr lang="ru-RU" sz="2800" u="sng" dirty="0" smtClean="0"/>
              <a:t>знания</a:t>
            </a:r>
            <a:r>
              <a:rPr lang="ru-RU" sz="2800" dirty="0" smtClean="0"/>
              <a:t> о предметах, фактах, идеях и т. д., которыми могут обмениваться люди.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23837" y="5445224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 Количество информации - это мера уменьшения неопределенности некоторой ситуации.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768" y="252791"/>
            <a:ext cx="2052517" cy="238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150" y="3068960"/>
            <a:ext cx="3331257" cy="22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ятно 2 10"/>
          <p:cNvSpPr/>
          <p:nvPr/>
        </p:nvSpPr>
        <p:spPr>
          <a:xfrm>
            <a:off x="995749" y="862107"/>
            <a:ext cx="7267713" cy="441370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Людям не нужны данные.</a:t>
            </a:r>
          </a:p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Людям нужна информация.</a:t>
            </a:r>
            <a:endParaRPr lang="ru-R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787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/>
      <p:bldP spid="9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B99C-EEF3-4A76-AAE1-427208F4DE12}" type="datetime1">
              <a:rPr lang="ru-RU" smtClean="0"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Журналистика открытых данных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AAF7-E85D-48B8-9DD5-81556375EAA4}" type="slidenum">
              <a:rPr lang="ru-RU" smtClean="0"/>
              <a:t>5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979712" y="2636912"/>
            <a:ext cx="5040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Мы видим то, что готовы увидеть</a:t>
            </a:r>
          </a:p>
        </p:txBody>
      </p:sp>
      <p:pic>
        <p:nvPicPr>
          <p:cNvPr id="3074" name="Picture 2" descr="http://user.vse42.ru/files/ui-514e90b36c78d8.35341453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3578"/>
            <a:ext cx="1872208" cy="179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-облако 6"/>
          <p:cNvSpPr/>
          <p:nvPr/>
        </p:nvSpPr>
        <p:spPr>
          <a:xfrm>
            <a:off x="4301700" y="260834"/>
            <a:ext cx="3063026" cy="1517016"/>
          </a:xfrm>
          <a:prstGeom prst="cloudCallout">
            <a:avLst>
              <a:gd name="adj1" fmla="val -37170"/>
              <a:gd name="adj2" fmla="val 214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Слишком жарко!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2" name="Выноска-облако 11"/>
          <p:cNvSpPr/>
          <p:nvPr/>
        </p:nvSpPr>
        <p:spPr>
          <a:xfrm>
            <a:off x="4467776" y="3212976"/>
            <a:ext cx="3063026" cy="1517016"/>
          </a:xfrm>
          <a:prstGeom prst="cloudCallout">
            <a:avLst>
              <a:gd name="adj1" fmla="val -37170"/>
              <a:gd name="adj2" fmla="val 214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Отменить отпуска!</a:t>
            </a:r>
            <a:endParaRPr lang="ru-RU" sz="2800" dirty="0">
              <a:solidFill>
                <a:srgbClr val="FFFF00"/>
              </a:solidFill>
            </a:endParaRPr>
          </a:p>
        </p:txBody>
      </p:sp>
      <p:sp>
        <p:nvSpPr>
          <p:cNvPr id="15" name="Выноска-облако 14"/>
          <p:cNvSpPr/>
          <p:nvPr/>
        </p:nvSpPr>
        <p:spPr>
          <a:xfrm>
            <a:off x="395536" y="2958158"/>
            <a:ext cx="3653064" cy="1517016"/>
          </a:xfrm>
          <a:prstGeom prst="cloudCallout">
            <a:avLst>
              <a:gd name="adj1" fmla="val -37170"/>
              <a:gd name="adj2" fmla="val 2147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Минеральная вода!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39" y="4281568"/>
            <a:ext cx="2706767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75174"/>
            <a:ext cx="2727273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013" y="1268760"/>
            <a:ext cx="2304256" cy="1555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трелка вправо 7"/>
          <p:cNvSpPr/>
          <p:nvPr/>
        </p:nvSpPr>
        <p:spPr>
          <a:xfrm>
            <a:off x="2851793" y="1124744"/>
            <a:ext cx="1360167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658281">
            <a:off x="2784977" y="2344678"/>
            <a:ext cx="2342133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5400000">
            <a:off x="1379445" y="2522117"/>
            <a:ext cx="59359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38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2" grpId="0" animBg="1"/>
      <p:bldP spid="15" grpId="0" animBg="1"/>
      <p:bldP spid="8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BF397-D43F-4874-A3CA-4B32AAFCB537}" type="datetime1">
              <a:rPr lang="ru-RU" smtClean="0"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Журналистика открытых данных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AAF7-E85D-48B8-9DD5-81556375EAA4}" type="slidenum">
              <a:rPr lang="ru-RU" smtClean="0"/>
              <a:t>6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088406" y="2636912"/>
            <a:ext cx="5040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Большие данные</a:t>
            </a:r>
          </a:p>
          <a:p>
            <a:pPr algn="ctr"/>
            <a:r>
              <a:rPr lang="en-US" sz="4400" dirty="0" smtClean="0"/>
              <a:t>Big Data</a:t>
            </a:r>
            <a:endParaRPr lang="ru-RU" sz="4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0940" y="265599"/>
            <a:ext cx="65167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2800" dirty="0" smtClean="0"/>
              <a:t>"Big data is high </a:t>
            </a:r>
            <a:r>
              <a:rPr lang="en-US" sz="2800" u="sng" dirty="0" smtClean="0"/>
              <a:t>volume</a:t>
            </a:r>
            <a:r>
              <a:rPr lang="en-US" sz="2800" dirty="0" smtClean="0"/>
              <a:t>, high </a:t>
            </a:r>
            <a:r>
              <a:rPr lang="en-US" sz="2800" u="sng" dirty="0" smtClean="0"/>
              <a:t>velocity</a:t>
            </a:r>
            <a:r>
              <a:rPr lang="en-US" sz="2800" dirty="0" smtClean="0"/>
              <a:t>, and/or high </a:t>
            </a:r>
            <a:r>
              <a:rPr lang="en-US" sz="2800" u="sng" dirty="0" smtClean="0"/>
              <a:t>variety</a:t>
            </a:r>
            <a:r>
              <a:rPr lang="en-US" sz="2800" dirty="0" smtClean="0"/>
              <a:t> </a:t>
            </a:r>
            <a:r>
              <a:rPr lang="en-US" sz="2800" b="1" dirty="0" smtClean="0"/>
              <a:t>information assets</a:t>
            </a:r>
            <a:r>
              <a:rPr lang="en-US" sz="2800" dirty="0" smtClean="0"/>
              <a:t> that require new forms of processing to enable enhanced decision making, </a:t>
            </a:r>
            <a:r>
              <a:rPr lang="en-US" sz="2800" b="1" dirty="0" smtClean="0"/>
              <a:t>insight discovery</a:t>
            </a:r>
            <a:r>
              <a:rPr lang="en-US" sz="2800" dirty="0" smtClean="0"/>
              <a:t> and process optimization.“ </a:t>
            </a:r>
            <a:endParaRPr lang="ru-RU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007" y="488983"/>
            <a:ext cx="2100912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6"/>
          <p:cNvSpPr/>
          <p:nvPr/>
        </p:nvSpPr>
        <p:spPr>
          <a:xfrm>
            <a:off x="603372" y="2497339"/>
            <a:ext cx="1871758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Объем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3367" y="2436227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Данные исчерпывают  все возможные объекты. Выборка становится не актуальной.</a:t>
            </a:r>
            <a:endParaRPr lang="ru-RU" sz="2800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495135" y="3638320"/>
            <a:ext cx="2088232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Скорость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38686" y="3692325"/>
            <a:ext cx="59766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Можно анализировать быстро и дешево.</a:t>
            </a:r>
            <a:endParaRPr lang="ru-RU" sz="2800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289469" y="4887206"/>
            <a:ext cx="2952328" cy="10081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FFFF00"/>
                </a:solidFill>
              </a:rPr>
              <a:t>Разнообразие</a:t>
            </a:r>
            <a:endParaRPr lang="ru-RU" sz="3200" dirty="0">
              <a:solidFill>
                <a:srgbClr val="FFFF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3447" y="4698764"/>
            <a:ext cx="5616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 анализ включены данные разных типов. Растет доля неструктурированных данных.</a:t>
            </a:r>
            <a:endParaRPr lang="ru-RU" sz="28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20254" y="2436227"/>
            <a:ext cx="7776864" cy="181588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В 2009 году во время вспышки свиного гриппа анализ запросов к поисковым машинам позволил проследить процесс распространения эпидемии.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5577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10" grpId="0" animBg="1"/>
      <p:bldP spid="11" grpId="0"/>
      <p:bldP spid="12" grpId="0" animBg="1"/>
      <p:bldP spid="13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1B34-57C3-486D-9A64-9827A9F80923}" type="datetime1">
              <a:rPr lang="ru-RU" smtClean="0"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Журналистика открытых данных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AAF7-E85D-48B8-9DD5-81556375EAA4}" type="slidenum">
              <a:rPr lang="ru-RU" smtClean="0"/>
              <a:t>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23728" y="2348880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Наука о данных</a:t>
            </a:r>
            <a:endParaRPr lang="ru-RU" sz="4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465" y="1124744"/>
            <a:ext cx="608891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419872" y="260648"/>
            <a:ext cx="30484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Drew Conway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293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1B34-57C3-486D-9A64-9827A9F80923}" type="datetime1">
              <a:rPr lang="ru-RU" smtClean="0"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Журналистика открытых данных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AAF7-E85D-48B8-9DD5-81556375EAA4}" type="slidenum">
              <a:rPr lang="ru-RU" smtClean="0"/>
              <a:t>8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979712" y="2636912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Открытые данные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5535" y="260648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Свободно доступные данные для машиночитаемого использования и дальнейшей </a:t>
            </a:r>
            <a:r>
              <a:rPr lang="ru-RU" sz="2800" dirty="0" err="1" smtClean="0"/>
              <a:t>републикации</a:t>
            </a:r>
            <a:r>
              <a:rPr lang="ru-RU" sz="2800" dirty="0" smtClean="0"/>
              <a:t> без ограничений авторского права, патентов и других механизмов контроля.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23728" y="1986152"/>
            <a:ext cx="52650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Лицензии </a:t>
            </a:r>
            <a:r>
              <a:rPr lang="en-US" sz="3200" b="1" dirty="0" smtClean="0"/>
              <a:t>Creative Commons</a:t>
            </a:r>
            <a:endParaRPr lang="ru-RU" sz="3200" b="1" dirty="0"/>
          </a:p>
        </p:txBody>
      </p:sp>
      <p:pic>
        <p:nvPicPr>
          <p:cNvPr id="6154" name="Picture 10" descr="Non-derivat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5478243"/>
            <a:ext cx="71999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475656" y="2544578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Пользователь должен указать авторство произведения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31639" y="3350742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Производные произведения обязательно должны распространяться на условиях этой же лицензии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163668" y="4553415"/>
            <a:ext cx="75847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Запрещается использование произведения в целях получения прибыли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5478243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Запрещается создавать производные произведения на основе данного произведения.</a:t>
            </a:r>
            <a:endParaRPr lang="ru-RU" sz="2400" dirty="0"/>
          </a:p>
        </p:txBody>
      </p:sp>
      <p:pic>
        <p:nvPicPr>
          <p:cNvPr id="19" name="Picture 8" descr="Non-commerc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4437112"/>
            <a:ext cx="71999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Attribu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2480151"/>
            <a:ext cx="71999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Share-alik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524506"/>
            <a:ext cx="719998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1043608" y="2124525"/>
            <a:ext cx="7488832" cy="26776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Свободный контент </a:t>
            </a:r>
            <a:r>
              <a:rPr lang="ru-RU" sz="2800" dirty="0" smtClean="0"/>
              <a:t>— любое функциональное произведение, произведение искусства или другой творческий материал и его содержание, правовое окружение которых обеспечивает их свободное использование, развитие и распространение.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1315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D1B34-57C3-486D-9A64-9827A9F80923}" type="datetime1">
              <a:rPr lang="ru-RU" smtClean="0"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Журналистика открытых данных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1FAAF7-E85D-48B8-9DD5-81556375EAA4}" type="slidenum">
              <a:rPr lang="ru-RU" smtClean="0"/>
              <a:t>9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110424" y="2348880"/>
            <a:ext cx="50405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Журналистика данных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332656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Data journalism is the use of data and number crunching in journalism to uncover, better explain and/or provide context to a news story.</a:t>
            </a:r>
            <a:endParaRPr lang="ru-RU" sz="2800" b="1" dirty="0" smtClean="0"/>
          </a:p>
          <a:p>
            <a:pPr algn="ctr"/>
            <a:endParaRPr lang="ru-RU" sz="2400" dirty="0"/>
          </a:p>
        </p:txBody>
      </p:sp>
      <p:pic>
        <p:nvPicPr>
          <p:cNvPr id="7172" name="Picture 4" descr="Where IT and Business M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66334"/>
            <a:ext cx="2736304" cy="56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ятно 2 8"/>
          <p:cNvSpPr/>
          <p:nvPr/>
        </p:nvSpPr>
        <p:spPr>
          <a:xfrm>
            <a:off x="4139952" y="1531035"/>
            <a:ext cx="4378796" cy="2016224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FF00"/>
                </a:solidFill>
              </a:rPr>
              <a:t>Данные</a:t>
            </a:r>
            <a:endParaRPr lang="ru-RU" sz="3600" dirty="0">
              <a:solidFill>
                <a:srgbClr val="FFFF00"/>
              </a:solidFill>
            </a:endParaRPr>
          </a:p>
        </p:txBody>
      </p:sp>
      <p:pic>
        <p:nvPicPr>
          <p:cNvPr id="7174" name="Picture 6" descr="http://konstanta-stroy-37.ru/img/stoly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39217"/>
            <a:ext cx="2062874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19572" y="3426516"/>
            <a:ext cx="3672408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Инструмент для создания «истории».</a:t>
            </a:r>
            <a:endParaRPr lang="ru-RU" sz="2800" dirty="0"/>
          </a:p>
        </p:txBody>
      </p:sp>
      <p:sp>
        <p:nvSpPr>
          <p:cNvPr id="11" name="Стрелка влево 10"/>
          <p:cNvSpPr/>
          <p:nvPr/>
        </p:nvSpPr>
        <p:spPr>
          <a:xfrm>
            <a:off x="2555776" y="2539147"/>
            <a:ext cx="1368152" cy="38579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6" name="Picture 8" descr="http://www.bavaria-tour.com.ua/UserFiles/Image/chehia/Kurorty/wa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211" y="4106123"/>
            <a:ext cx="198266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139952" y="3629069"/>
            <a:ext cx="3672408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Источник идеи «истории».</a:t>
            </a:r>
            <a:endParaRPr lang="ru-RU" sz="2800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8011171" y="2924944"/>
            <a:ext cx="468052" cy="10031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4699737"/>
            <a:ext cx="617742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Дефицит кадров не столь критичен как дефицит квалифицированного читателя. </a:t>
            </a:r>
          </a:p>
          <a:p>
            <a:pPr algn="ctr"/>
            <a:r>
              <a:rPr lang="en-US" sz="2000" dirty="0" smtClean="0"/>
              <a:t>http://opendataschool.ru/2013/08/datajournalism/</a:t>
            </a:r>
            <a:endParaRPr lang="ru-RU" sz="2000" dirty="0"/>
          </a:p>
        </p:txBody>
      </p:sp>
      <p:sp>
        <p:nvSpPr>
          <p:cNvPr id="19" name="Пятно 2 18"/>
          <p:cNvSpPr/>
          <p:nvPr/>
        </p:nvSpPr>
        <p:spPr>
          <a:xfrm>
            <a:off x="1227922" y="862107"/>
            <a:ext cx="7267713" cy="441370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«История» должна быть понятна читателям.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7178" name="Picture 10" descr="http://www.playcast.ru/uploads/2012/12/24/429287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394" y="3426516"/>
            <a:ext cx="1453458" cy="198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48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  <p:bldP spid="11" grpId="0" animBg="1"/>
      <p:bldP spid="16" grpId="0" animBg="1"/>
      <p:bldP spid="12" grpId="0" animBg="1"/>
      <p:bldP spid="13" grpId="0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747</Words>
  <Application>Microsoft Office PowerPoint</Application>
  <PresentationFormat>Экран (4:3)</PresentationFormat>
  <Paragraphs>134</Paragraphs>
  <Slides>15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Оформление по умолчанию</vt:lpstr>
      <vt:lpstr>Открытые данные в журналистике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Открытые данные в журналистике</dc:title>
  <dc:creator>костя</dc:creator>
  <cp:lastModifiedBy>костя</cp:lastModifiedBy>
  <cp:revision>77</cp:revision>
  <dcterms:created xsi:type="dcterms:W3CDTF">2016-01-25T09:09:18Z</dcterms:created>
  <dcterms:modified xsi:type="dcterms:W3CDTF">2016-01-26T10:03:16Z</dcterms:modified>
</cp:coreProperties>
</file>