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3"/>
  </p:notesMasterIdLst>
  <p:sldIdLst>
    <p:sldId id="256" r:id="rId2"/>
    <p:sldId id="264" r:id="rId3"/>
    <p:sldId id="267" r:id="rId4"/>
    <p:sldId id="270" r:id="rId5"/>
    <p:sldId id="271" r:id="rId6"/>
    <p:sldId id="272" r:id="rId7"/>
    <p:sldId id="276" r:id="rId8"/>
    <p:sldId id="273" r:id="rId9"/>
    <p:sldId id="275" r:id="rId10"/>
    <p:sldId id="277" r:id="rId11"/>
    <p:sldId id="259" r:id="rId12"/>
  </p:sldIdLst>
  <p:sldSz cx="10160000" cy="7620000"/>
  <p:notesSz cx="7620000" cy="10160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2" d="100"/>
          <a:sy n="82" d="100"/>
        </p:scale>
        <p:origin x="-1214" y="5"/>
      </p:cViewPr>
      <p:guideLst>
        <p:guide orient="horz" pos="24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8AC4D3-E738-4E4F-B661-3EADA517B46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98E58A-9C14-4616-8D68-1C40F9BE78D3}">
      <dgm:prSet phldrT="[Текст]"/>
      <dgm:spPr/>
      <dgm:t>
        <a:bodyPr/>
        <a:lstStyle/>
        <a:p>
          <a:r>
            <a:rPr lang="ru-RU" dirty="0" smtClean="0"/>
            <a:t>Образовательный процесс</a:t>
          </a:r>
          <a:endParaRPr lang="ru-RU" dirty="0"/>
        </a:p>
      </dgm:t>
    </dgm:pt>
    <dgm:pt modelId="{1A156BB7-34DE-494F-986E-1E1F613BA211}" type="parTrans" cxnId="{B98B9EF7-F8C2-4077-A12E-7A1D4A495F1F}">
      <dgm:prSet/>
      <dgm:spPr/>
      <dgm:t>
        <a:bodyPr/>
        <a:lstStyle/>
        <a:p>
          <a:endParaRPr lang="ru-RU"/>
        </a:p>
      </dgm:t>
    </dgm:pt>
    <dgm:pt modelId="{CA059E89-9DED-43EF-B9A1-6A30DB17AFBC}" type="sibTrans" cxnId="{B98B9EF7-F8C2-4077-A12E-7A1D4A495F1F}">
      <dgm:prSet/>
      <dgm:spPr/>
      <dgm:t>
        <a:bodyPr/>
        <a:lstStyle/>
        <a:p>
          <a:endParaRPr lang="ru-RU"/>
        </a:p>
      </dgm:t>
    </dgm:pt>
    <dgm:pt modelId="{F9F0B1C4-C42E-4754-AE22-F112DBAA0692}">
      <dgm:prSet phldrT="[Текст]"/>
      <dgm:spPr/>
      <dgm:t>
        <a:bodyPr/>
        <a:lstStyle/>
        <a:p>
          <a:r>
            <a:rPr lang="ru-RU" dirty="0" smtClean="0"/>
            <a:t>Строгость в учебной дисциплине (</a:t>
          </a:r>
          <a:r>
            <a:rPr lang="en-US" dirty="0" smtClean="0"/>
            <a:t>LMS, </a:t>
          </a:r>
          <a:r>
            <a:rPr lang="ru-RU" dirty="0" err="1" smtClean="0"/>
            <a:t>дедлайны</a:t>
          </a:r>
          <a:r>
            <a:rPr lang="ru-RU" dirty="0" smtClean="0"/>
            <a:t>)</a:t>
          </a:r>
          <a:endParaRPr lang="ru-RU" dirty="0"/>
        </a:p>
      </dgm:t>
    </dgm:pt>
    <dgm:pt modelId="{80698A85-CDF0-48CB-837F-C0660096E8D8}" type="parTrans" cxnId="{E4E80C89-8451-46BD-A30D-ACEC3E27248A}">
      <dgm:prSet/>
      <dgm:spPr/>
      <dgm:t>
        <a:bodyPr/>
        <a:lstStyle/>
        <a:p>
          <a:endParaRPr lang="ru-RU"/>
        </a:p>
      </dgm:t>
    </dgm:pt>
    <dgm:pt modelId="{823392BA-B624-4FD7-8C1D-8EBDFD71976E}" type="sibTrans" cxnId="{E4E80C89-8451-46BD-A30D-ACEC3E27248A}">
      <dgm:prSet/>
      <dgm:spPr/>
      <dgm:t>
        <a:bodyPr/>
        <a:lstStyle/>
        <a:p>
          <a:endParaRPr lang="ru-RU"/>
        </a:p>
      </dgm:t>
    </dgm:pt>
    <dgm:pt modelId="{89C08707-ADCC-4BCA-8BA1-21EF1E31E645}">
      <dgm:prSet phldrT="[Текст]"/>
      <dgm:spPr/>
      <dgm:t>
        <a:bodyPr/>
        <a:lstStyle/>
        <a:p>
          <a:r>
            <a:rPr lang="ru-RU" dirty="0" smtClean="0"/>
            <a:t>Чрезвычайная сложность обучения </a:t>
          </a:r>
          <a:r>
            <a:rPr lang="ru-RU" b="1" dirty="0" smtClean="0"/>
            <a:t>в течение года </a:t>
          </a:r>
          <a:r>
            <a:rPr lang="ru-RU" b="0" dirty="0" smtClean="0"/>
            <a:t>(накопительная система баллов) </a:t>
          </a:r>
          <a:endParaRPr lang="ru-RU" b="1" dirty="0"/>
        </a:p>
      </dgm:t>
    </dgm:pt>
    <dgm:pt modelId="{A6B0AD10-4439-46CC-9591-E048520BC1AC}" type="parTrans" cxnId="{57A1650A-59DF-437F-94CA-67F8F1529E7F}">
      <dgm:prSet/>
      <dgm:spPr/>
      <dgm:t>
        <a:bodyPr/>
        <a:lstStyle/>
        <a:p>
          <a:endParaRPr lang="ru-RU"/>
        </a:p>
      </dgm:t>
    </dgm:pt>
    <dgm:pt modelId="{36A40EDE-03ED-4215-B54C-C228903C87BB}" type="sibTrans" cxnId="{57A1650A-59DF-437F-94CA-67F8F1529E7F}">
      <dgm:prSet/>
      <dgm:spPr/>
      <dgm:t>
        <a:bodyPr/>
        <a:lstStyle/>
        <a:p>
          <a:endParaRPr lang="ru-RU"/>
        </a:p>
      </dgm:t>
    </dgm:pt>
    <dgm:pt modelId="{0BCA10D8-E11A-4B88-A026-E55273BFF4E5}">
      <dgm:prSet phldrT="[Текст]"/>
      <dgm:spPr/>
      <dgm:t>
        <a:bodyPr/>
        <a:lstStyle/>
        <a:p>
          <a:r>
            <a:rPr lang="ru-RU" dirty="0" smtClean="0"/>
            <a:t>Объективно огромная разница между школьной и университетской программой</a:t>
          </a:r>
          <a:endParaRPr lang="ru-RU" dirty="0"/>
        </a:p>
      </dgm:t>
    </dgm:pt>
    <dgm:pt modelId="{C98D88F3-9EEA-4180-B638-5B52690E6172}" type="parTrans" cxnId="{6415F94A-921C-4B97-A1CF-AFB7211CC192}">
      <dgm:prSet/>
      <dgm:spPr/>
      <dgm:t>
        <a:bodyPr/>
        <a:lstStyle/>
        <a:p>
          <a:endParaRPr lang="ru-RU"/>
        </a:p>
      </dgm:t>
    </dgm:pt>
    <dgm:pt modelId="{0DBBDD82-3A77-4B6B-BA18-8589B0E5526A}" type="sibTrans" cxnId="{6415F94A-921C-4B97-A1CF-AFB7211CC192}">
      <dgm:prSet/>
      <dgm:spPr/>
      <dgm:t>
        <a:bodyPr/>
        <a:lstStyle/>
        <a:p>
          <a:endParaRPr lang="ru-RU"/>
        </a:p>
      </dgm:t>
    </dgm:pt>
    <dgm:pt modelId="{B257A3B4-5663-435E-8FBF-C06EEB93A610}" type="pres">
      <dgm:prSet presAssocID="{C18AC4D3-E738-4E4F-B661-3EADA517B46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419BC3E-86C5-4125-9AB3-6C07A12AAA38}" type="pres">
      <dgm:prSet presAssocID="{2B98E58A-9C14-4616-8D68-1C40F9BE78D3}" presName="thickLine" presStyleLbl="alignNode1" presStyleIdx="0" presStyleCnt="1"/>
      <dgm:spPr/>
    </dgm:pt>
    <dgm:pt modelId="{E72FC2D2-C3D3-44FC-ACFE-34B736E0D0E2}" type="pres">
      <dgm:prSet presAssocID="{2B98E58A-9C14-4616-8D68-1C40F9BE78D3}" presName="horz1" presStyleCnt="0"/>
      <dgm:spPr/>
    </dgm:pt>
    <dgm:pt modelId="{C4884A1F-5ACF-49DA-B889-4A67D36CF685}" type="pres">
      <dgm:prSet presAssocID="{2B98E58A-9C14-4616-8D68-1C40F9BE78D3}" presName="tx1" presStyleLbl="revTx" presStyleIdx="0" presStyleCnt="4"/>
      <dgm:spPr/>
      <dgm:t>
        <a:bodyPr/>
        <a:lstStyle/>
        <a:p>
          <a:endParaRPr lang="ru-RU"/>
        </a:p>
      </dgm:t>
    </dgm:pt>
    <dgm:pt modelId="{3B71CA59-CA18-494C-8342-4FFDFEF241D8}" type="pres">
      <dgm:prSet presAssocID="{2B98E58A-9C14-4616-8D68-1C40F9BE78D3}" presName="vert1" presStyleCnt="0"/>
      <dgm:spPr/>
    </dgm:pt>
    <dgm:pt modelId="{FECB00B6-C2E9-4DBD-B7D5-0CB21B071F40}" type="pres">
      <dgm:prSet presAssocID="{F9F0B1C4-C42E-4754-AE22-F112DBAA0692}" presName="vertSpace2a" presStyleCnt="0"/>
      <dgm:spPr/>
    </dgm:pt>
    <dgm:pt modelId="{D1F5FCC9-F626-44EC-AE00-C6F596FE710A}" type="pres">
      <dgm:prSet presAssocID="{F9F0B1C4-C42E-4754-AE22-F112DBAA0692}" presName="horz2" presStyleCnt="0"/>
      <dgm:spPr/>
    </dgm:pt>
    <dgm:pt modelId="{7FD9B63A-8A4D-46C2-9B05-5DD750F52A65}" type="pres">
      <dgm:prSet presAssocID="{F9F0B1C4-C42E-4754-AE22-F112DBAA0692}" presName="horzSpace2" presStyleCnt="0"/>
      <dgm:spPr/>
    </dgm:pt>
    <dgm:pt modelId="{1B46205F-BBD6-4E53-A8D3-4A79DD7BAE81}" type="pres">
      <dgm:prSet presAssocID="{F9F0B1C4-C42E-4754-AE22-F112DBAA0692}" presName="tx2" presStyleLbl="revTx" presStyleIdx="1" presStyleCnt="4"/>
      <dgm:spPr/>
      <dgm:t>
        <a:bodyPr/>
        <a:lstStyle/>
        <a:p>
          <a:endParaRPr lang="ru-RU"/>
        </a:p>
      </dgm:t>
    </dgm:pt>
    <dgm:pt modelId="{2E8CD217-24B3-4600-8C14-D95F6F7B7FB2}" type="pres">
      <dgm:prSet presAssocID="{F9F0B1C4-C42E-4754-AE22-F112DBAA0692}" presName="vert2" presStyleCnt="0"/>
      <dgm:spPr/>
    </dgm:pt>
    <dgm:pt modelId="{A5344B86-BE54-4074-BABA-78FE10387744}" type="pres">
      <dgm:prSet presAssocID="{F9F0B1C4-C42E-4754-AE22-F112DBAA0692}" presName="thinLine2b" presStyleLbl="callout" presStyleIdx="0" presStyleCnt="3"/>
      <dgm:spPr/>
    </dgm:pt>
    <dgm:pt modelId="{5EDB04B4-2BEC-4CD1-968E-266820645832}" type="pres">
      <dgm:prSet presAssocID="{F9F0B1C4-C42E-4754-AE22-F112DBAA0692}" presName="vertSpace2b" presStyleCnt="0"/>
      <dgm:spPr/>
    </dgm:pt>
    <dgm:pt modelId="{A07D31C2-BF74-4F0E-B219-E235BDD0FC58}" type="pres">
      <dgm:prSet presAssocID="{89C08707-ADCC-4BCA-8BA1-21EF1E31E645}" presName="horz2" presStyleCnt="0"/>
      <dgm:spPr/>
    </dgm:pt>
    <dgm:pt modelId="{497993CB-3095-4166-91E4-F753FFE4FBBC}" type="pres">
      <dgm:prSet presAssocID="{89C08707-ADCC-4BCA-8BA1-21EF1E31E645}" presName="horzSpace2" presStyleCnt="0"/>
      <dgm:spPr/>
    </dgm:pt>
    <dgm:pt modelId="{1A294718-7743-46B4-8078-852637D78163}" type="pres">
      <dgm:prSet presAssocID="{89C08707-ADCC-4BCA-8BA1-21EF1E31E645}" presName="tx2" presStyleLbl="revTx" presStyleIdx="2" presStyleCnt="4"/>
      <dgm:spPr/>
      <dgm:t>
        <a:bodyPr/>
        <a:lstStyle/>
        <a:p>
          <a:endParaRPr lang="ru-RU"/>
        </a:p>
      </dgm:t>
    </dgm:pt>
    <dgm:pt modelId="{0FD8D7DB-F613-4855-A1B0-CEB848252663}" type="pres">
      <dgm:prSet presAssocID="{89C08707-ADCC-4BCA-8BA1-21EF1E31E645}" presName="vert2" presStyleCnt="0"/>
      <dgm:spPr/>
    </dgm:pt>
    <dgm:pt modelId="{D8F8D562-CA7D-4B04-8823-FBB3E3C21991}" type="pres">
      <dgm:prSet presAssocID="{89C08707-ADCC-4BCA-8BA1-21EF1E31E645}" presName="thinLine2b" presStyleLbl="callout" presStyleIdx="1" presStyleCnt="3"/>
      <dgm:spPr/>
    </dgm:pt>
    <dgm:pt modelId="{3615E3B8-D4E7-4CB7-B640-442F901ACCE7}" type="pres">
      <dgm:prSet presAssocID="{89C08707-ADCC-4BCA-8BA1-21EF1E31E645}" presName="vertSpace2b" presStyleCnt="0"/>
      <dgm:spPr/>
    </dgm:pt>
    <dgm:pt modelId="{0B4C1F1F-F77B-40BF-8A42-55A77227DB18}" type="pres">
      <dgm:prSet presAssocID="{0BCA10D8-E11A-4B88-A026-E55273BFF4E5}" presName="horz2" presStyleCnt="0"/>
      <dgm:spPr/>
    </dgm:pt>
    <dgm:pt modelId="{82684010-B446-4E88-8B91-89682692D1BD}" type="pres">
      <dgm:prSet presAssocID="{0BCA10D8-E11A-4B88-A026-E55273BFF4E5}" presName="horzSpace2" presStyleCnt="0"/>
      <dgm:spPr/>
    </dgm:pt>
    <dgm:pt modelId="{CD57B877-27FB-44EF-A443-87596AE8B5F0}" type="pres">
      <dgm:prSet presAssocID="{0BCA10D8-E11A-4B88-A026-E55273BFF4E5}" presName="tx2" presStyleLbl="revTx" presStyleIdx="3" presStyleCnt="4"/>
      <dgm:spPr/>
      <dgm:t>
        <a:bodyPr/>
        <a:lstStyle/>
        <a:p>
          <a:endParaRPr lang="ru-RU"/>
        </a:p>
      </dgm:t>
    </dgm:pt>
    <dgm:pt modelId="{1BF00C11-C38F-4BB9-8A89-DAE8EF1FA90B}" type="pres">
      <dgm:prSet presAssocID="{0BCA10D8-E11A-4B88-A026-E55273BFF4E5}" presName="vert2" presStyleCnt="0"/>
      <dgm:spPr/>
    </dgm:pt>
    <dgm:pt modelId="{640748A3-C973-42B4-8CDA-815FB53820FF}" type="pres">
      <dgm:prSet presAssocID="{0BCA10D8-E11A-4B88-A026-E55273BFF4E5}" presName="thinLine2b" presStyleLbl="callout" presStyleIdx="2" presStyleCnt="3"/>
      <dgm:spPr/>
    </dgm:pt>
    <dgm:pt modelId="{099978A2-AF7F-4A62-A5AB-E9FB1925DC1A}" type="pres">
      <dgm:prSet presAssocID="{0BCA10D8-E11A-4B88-A026-E55273BFF4E5}" presName="vertSpace2b" presStyleCnt="0"/>
      <dgm:spPr/>
    </dgm:pt>
  </dgm:ptLst>
  <dgm:cxnLst>
    <dgm:cxn modelId="{9ACB25EE-D4DE-4D85-852F-062BB828126D}" type="presOf" srcId="{89C08707-ADCC-4BCA-8BA1-21EF1E31E645}" destId="{1A294718-7743-46B4-8078-852637D78163}" srcOrd="0" destOrd="0" presId="urn:microsoft.com/office/officeart/2008/layout/LinedList"/>
    <dgm:cxn modelId="{D40F059A-A9EC-4A7A-8B98-2C35CB126E21}" type="presOf" srcId="{0BCA10D8-E11A-4B88-A026-E55273BFF4E5}" destId="{CD57B877-27FB-44EF-A443-87596AE8B5F0}" srcOrd="0" destOrd="0" presId="urn:microsoft.com/office/officeart/2008/layout/LinedList"/>
    <dgm:cxn modelId="{57A1650A-59DF-437F-94CA-67F8F1529E7F}" srcId="{2B98E58A-9C14-4616-8D68-1C40F9BE78D3}" destId="{89C08707-ADCC-4BCA-8BA1-21EF1E31E645}" srcOrd="1" destOrd="0" parTransId="{A6B0AD10-4439-46CC-9591-E048520BC1AC}" sibTransId="{36A40EDE-03ED-4215-B54C-C228903C87BB}"/>
    <dgm:cxn modelId="{C4EE3C9B-22A0-43B2-8FE8-DA103136AE0E}" type="presOf" srcId="{2B98E58A-9C14-4616-8D68-1C40F9BE78D3}" destId="{C4884A1F-5ACF-49DA-B889-4A67D36CF685}" srcOrd="0" destOrd="0" presId="urn:microsoft.com/office/officeart/2008/layout/LinedList"/>
    <dgm:cxn modelId="{6415F94A-921C-4B97-A1CF-AFB7211CC192}" srcId="{2B98E58A-9C14-4616-8D68-1C40F9BE78D3}" destId="{0BCA10D8-E11A-4B88-A026-E55273BFF4E5}" srcOrd="2" destOrd="0" parTransId="{C98D88F3-9EEA-4180-B638-5B52690E6172}" sibTransId="{0DBBDD82-3A77-4B6B-BA18-8589B0E5526A}"/>
    <dgm:cxn modelId="{436057E6-A33A-466A-857F-6F3A2F0CAAF5}" type="presOf" srcId="{C18AC4D3-E738-4E4F-B661-3EADA517B469}" destId="{B257A3B4-5663-435E-8FBF-C06EEB93A610}" srcOrd="0" destOrd="0" presId="urn:microsoft.com/office/officeart/2008/layout/LinedList"/>
    <dgm:cxn modelId="{E4E80C89-8451-46BD-A30D-ACEC3E27248A}" srcId="{2B98E58A-9C14-4616-8D68-1C40F9BE78D3}" destId="{F9F0B1C4-C42E-4754-AE22-F112DBAA0692}" srcOrd="0" destOrd="0" parTransId="{80698A85-CDF0-48CB-837F-C0660096E8D8}" sibTransId="{823392BA-B624-4FD7-8C1D-8EBDFD71976E}"/>
    <dgm:cxn modelId="{B98B9EF7-F8C2-4077-A12E-7A1D4A495F1F}" srcId="{C18AC4D3-E738-4E4F-B661-3EADA517B469}" destId="{2B98E58A-9C14-4616-8D68-1C40F9BE78D3}" srcOrd="0" destOrd="0" parTransId="{1A156BB7-34DE-494F-986E-1E1F613BA211}" sibTransId="{CA059E89-9DED-43EF-B9A1-6A30DB17AFBC}"/>
    <dgm:cxn modelId="{54E1E83C-6969-4AED-A1D7-D26BE1621727}" type="presOf" srcId="{F9F0B1C4-C42E-4754-AE22-F112DBAA0692}" destId="{1B46205F-BBD6-4E53-A8D3-4A79DD7BAE81}" srcOrd="0" destOrd="0" presId="urn:microsoft.com/office/officeart/2008/layout/LinedList"/>
    <dgm:cxn modelId="{A1C24430-6C9E-4D73-93EE-74C31DC9489D}" type="presParOf" srcId="{B257A3B4-5663-435E-8FBF-C06EEB93A610}" destId="{9419BC3E-86C5-4125-9AB3-6C07A12AAA38}" srcOrd="0" destOrd="0" presId="urn:microsoft.com/office/officeart/2008/layout/LinedList"/>
    <dgm:cxn modelId="{B5A93F27-D18D-43E9-BCCD-917F4AB0343D}" type="presParOf" srcId="{B257A3B4-5663-435E-8FBF-C06EEB93A610}" destId="{E72FC2D2-C3D3-44FC-ACFE-34B736E0D0E2}" srcOrd="1" destOrd="0" presId="urn:microsoft.com/office/officeart/2008/layout/LinedList"/>
    <dgm:cxn modelId="{73FC9A6E-8882-470D-BA38-80674EC1EF9D}" type="presParOf" srcId="{E72FC2D2-C3D3-44FC-ACFE-34B736E0D0E2}" destId="{C4884A1F-5ACF-49DA-B889-4A67D36CF685}" srcOrd="0" destOrd="0" presId="urn:microsoft.com/office/officeart/2008/layout/LinedList"/>
    <dgm:cxn modelId="{F6842C3A-FA8D-42DC-B8EC-B9EC09B560A2}" type="presParOf" srcId="{E72FC2D2-C3D3-44FC-ACFE-34B736E0D0E2}" destId="{3B71CA59-CA18-494C-8342-4FFDFEF241D8}" srcOrd="1" destOrd="0" presId="urn:microsoft.com/office/officeart/2008/layout/LinedList"/>
    <dgm:cxn modelId="{421D22F9-C102-481B-8A86-DFE7784351CD}" type="presParOf" srcId="{3B71CA59-CA18-494C-8342-4FFDFEF241D8}" destId="{FECB00B6-C2E9-4DBD-B7D5-0CB21B071F40}" srcOrd="0" destOrd="0" presId="urn:microsoft.com/office/officeart/2008/layout/LinedList"/>
    <dgm:cxn modelId="{CAA3EB5B-5884-41B1-B097-056B048AF7EF}" type="presParOf" srcId="{3B71CA59-CA18-494C-8342-4FFDFEF241D8}" destId="{D1F5FCC9-F626-44EC-AE00-C6F596FE710A}" srcOrd="1" destOrd="0" presId="urn:microsoft.com/office/officeart/2008/layout/LinedList"/>
    <dgm:cxn modelId="{83E2FC3F-D287-4AF2-AF69-91884D4B2B41}" type="presParOf" srcId="{D1F5FCC9-F626-44EC-AE00-C6F596FE710A}" destId="{7FD9B63A-8A4D-46C2-9B05-5DD750F52A65}" srcOrd="0" destOrd="0" presId="urn:microsoft.com/office/officeart/2008/layout/LinedList"/>
    <dgm:cxn modelId="{7BDC7F3E-01CB-4A83-AC25-A51ED4FA3FB8}" type="presParOf" srcId="{D1F5FCC9-F626-44EC-AE00-C6F596FE710A}" destId="{1B46205F-BBD6-4E53-A8D3-4A79DD7BAE81}" srcOrd="1" destOrd="0" presId="urn:microsoft.com/office/officeart/2008/layout/LinedList"/>
    <dgm:cxn modelId="{4A23C83E-626A-4D5C-8054-09F22FCC15DC}" type="presParOf" srcId="{D1F5FCC9-F626-44EC-AE00-C6F596FE710A}" destId="{2E8CD217-24B3-4600-8C14-D95F6F7B7FB2}" srcOrd="2" destOrd="0" presId="urn:microsoft.com/office/officeart/2008/layout/LinedList"/>
    <dgm:cxn modelId="{4DB68C05-2617-4C76-A7A2-7FD23451A152}" type="presParOf" srcId="{3B71CA59-CA18-494C-8342-4FFDFEF241D8}" destId="{A5344B86-BE54-4074-BABA-78FE10387744}" srcOrd="2" destOrd="0" presId="urn:microsoft.com/office/officeart/2008/layout/LinedList"/>
    <dgm:cxn modelId="{E39A5F71-D69C-4F25-A231-09CE5E4134DE}" type="presParOf" srcId="{3B71CA59-CA18-494C-8342-4FFDFEF241D8}" destId="{5EDB04B4-2BEC-4CD1-968E-266820645832}" srcOrd="3" destOrd="0" presId="urn:microsoft.com/office/officeart/2008/layout/LinedList"/>
    <dgm:cxn modelId="{9D722043-A2C1-440D-91C1-0126181F338F}" type="presParOf" srcId="{3B71CA59-CA18-494C-8342-4FFDFEF241D8}" destId="{A07D31C2-BF74-4F0E-B219-E235BDD0FC58}" srcOrd="4" destOrd="0" presId="urn:microsoft.com/office/officeart/2008/layout/LinedList"/>
    <dgm:cxn modelId="{1537CA61-618E-45C6-B8A0-2B6926AAA8DC}" type="presParOf" srcId="{A07D31C2-BF74-4F0E-B219-E235BDD0FC58}" destId="{497993CB-3095-4166-91E4-F753FFE4FBBC}" srcOrd="0" destOrd="0" presId="urn:microsoft.com/office/officeart/2008/layout/LinedList"/>
    <dgm:cxn modelId="{44CFC87E-0265-4F7A-B2F3-75E47C0C5C37}" type="presParOf" srcId="{A07D31C2-BF74-4F0E-B219-E235BDD0FC58}" destId="{1A294718-7743-46B4-8078-852637D78163}" srcOrd="1" destOrd="0" presId="urn:microsoft.com/office/officeart/2008/layout/LinedList"/>
    <dgm:cxn modelId="{48D8FAF0-AAE6-4364-A1F7-418A6B5C73EA}" type="presParOf" srcId="{A07D31C2-BF74-4F0E-B219-E235BDD0FC58}" destId="{0FD8D7DB-F613-4855-A1B0-CEB848252663}" srcOrd="2" destOrd="0" presId="urn:microsoft.com/office/officeart/2008/layout/LinedList"/>
    <dgm:cxn modelId="{01153385-A436-484A-B039-74C9A0D6304C}" type="presParOf" srcId="{3B71CA59-CA18-494C-8342-4FFDFEF241D8}" destId="{D8F8D562-CA7D-4B04-8823-FBB3E3C21991}" srcOrd="5" destOrd="0" presId="urn:microsoft.com/office/officeart/2008/layout/LinedList"/>
    <dgm:cxn modelId="{C5949DDE-6A8E-42D7-A595-225D73B7DEA6}" type="presParOf" srcId="{3B71CA59-CA18-494C-8342-4FFDFEF241D8}" destId="{3615E3B8-D4E7-4CB7-B640-442F901ACCE7}" srcOrd="6" destOrd="0" presId="urn:microsoft.com/office/officeart/2008/layout/LinedList"/>
    <dgm:cxn modelId="{E4D30B53-4990-46D8-9678-C23088E79453}" type="presParOf" srcId="{3B71CA59-CA18-494C-8342-4FFDFEF241D8}" destId="{0B4C1F1F-F77B-40BF-8A42-55A77227DB18}" srcOrd="7" destOrd="0" presId="urn:microsoft.com/office/officeart/2008/layout/LinedList"/>
    <dgm:cxn modelId="{412BAD53-26FF-47BF-8766-33028576B9F7}" type="presParOf" srcId="{0B4C1F1F-F77B-40BF-8A42-55A77227DB18}" destId="{82684010-B446-4E88-8B91-89682692D1BD}" srcOrd="0" destOrd="0" presId="urn:microsoft.com/office/officeart/2008/layout/LinedList"/>
    <dgm:cxn modelId="{ACA8A003-88E2-4501-948B-41EC1959CE95}" type="presParOf" srcId="{0B4C1F1F-F77B-40BF-8A42-55A77227DB18}" destId="{CD57B877-27FB-44EF-A443-87596AE8B5F0}" srcOrd="1" destOrd="0" presId="urn:microsoft.com/office/officeart/2008/layout/LinedList"/>
    <dgm:cxn modelId="{240C94A2-B84E-4A45-9282-156FB3B4A7C5}" type="presParOf" srcId="{0B4C1F1F-F77B-40BF-8A42-55A77227DB18}" destId="{1BF00C11-C38F-4BB9-8A89-DAE8EF1FA90B}" srcOrd="2" destOrd="0" presId="urn:microsoft.com/office/officeart/2008/layout/LinedList"/>
    <dgm:cxn modelId="{B46C862D-2E5A-48D1-B559-5FC57CFA2DFF}" type="presParOf" srcId="{3B71CA59-CA18-494C-8342-4FFDFEF241D8}" destId="{640748A3-C973-42B4-8CDA-815FB53820FF}" srcOrd="8" destOrd="0" presId="urn:microsoft.com/office/officeart/2008/layout/LinedList"/>
    <dgm:cxn modelId="{CBEFE999-1ACD-46B6-A667-EA488CBC9351}" type="presParOf" srcId="{3B71CA59-CA18-494C-8342-4FFDFEF241D8}" destId="{099978A2-AF7F-4A62-A5AB-E9FB1925DC1A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686425-D9D9-45A5-ABA7-94F743BE1D7A}" type="doc">
      <dgm:prSet loTypeId="urn:microsoft.com/office/officeart/2005/8/layout/process2" loCatId="process" qsTypeId="urn:microsoft.com/office/officeart/2005/8/quickstyle/simple5" qsCatId="simple" csTypeId="urn:microsoft.com/office/officeart/2005/8/colors/accent1_2" csCatId="accent1" phldr="1"/>
      <dgm:spPr/>
    </dgm:pt>
    <dgm:pt modelId="{D30A9CAF-FE99-4996-BCE4-C8ACD0E7D671}">
      <dgm:prSet phldrT="[Текст]"/>
      <dgm:spPr/>
      <dgm:t>
        <a:bodyPr/>
        <a:lstStyle/>
        <a:p>
          <a:r>
            <a:rPr lang="ru-RU" dirty="0" smtClean="0"/>
            <a:t>ЕГЭ и вступительные</a:t>
          </a:r>
          <a:endParaRPr lang="ru-RU" dirty="0"/>
        </a:p>
      </dgm:t>
    </dgm:pt>
    <dgm:pt modelId="{0B4FE39E-F3F8-4B27-8F52-5A0719FC4D73}" type="parTrans" cxnId="{01D6C95C-FCE6-4FC4-BF10-56F20B721129}">
      <dgm:prSet/>
      <dgm:spPr/>
      <dgm:t>
        <a:bodyPr/>
        <a:lstStyle/>
        <a:p>
          <a:endParaRPr lang="ru-RU"/>
        </a:p>
      </dgm:t>
    </dgm:pt>
    <dgm:pt modelId="{2FB417BE-574A-421B-992F-34EE37DECA04}" type="sibTrans" cxnId="{01D6C95C-FCE6-4FC4-BF10-56F20B721129}">
      <dgm:prSet/>
      <dgm:spPr/>
      <dgm:t>
        <a:bodyPr/>
        <a:lstStyle/>
        <a:p>
          <a:endParaRPr lang="ru-RU"/>
        </a:p>
      </dgm:t>
    </dgm:pt>
    <dgm:pt modelId="{1D79FB11-919A-44DF-AB4D-4A0CD30C9CAD}">
      <dgm:prSet phldrT="[Текст]"/>
      <dgm:spPr/>
      <dgm:t>
        <a:bodyPr/>
        <a:lstStyle/>
        <a:p>
          <a:r>
            <a:rPr lang="ru-RU" dirty="0" smtClean="0"/>
            <a:t>Перечневые олимпиады</a:t>
          </a:r>
          <a:endParaRPr lang="ru-RU" dirty="0"/>
        </a:p>
      </dgm:t>
    </dgm:pt>
    <dgm:pt modelId="{8FAE9C07-4E52-42B8-8AF5-87AC25E69342}" type="parTrans" cxnId="{BBF165A8-6C4E-4A2B-A897-86383CEDDB0D}">
      <dgm:prSet/>
      <dgm:spPr/>
      <dgm:t>
        <a:bodyPr/>
        <a:lstStyle/>
        <a:p>
          <a:endParaRPr lang="ru-RU"/>
        </a:p>
      </dgm:t>
    </dgm:pt>
    <dgm:pt modelId="{33455296-984A-4CDF-A9CC-F372AAFE2819}" type="sibTrans" cxnId="{BBF165A8-6C4E-4A2B-A897-86383CEDDB0D}">
      <dgm:prSet/>
      <dgm:spPr/>
      <dgm:t>
        <a:bodyPr/>
        <a:lstStyle/>
        <a:p>
          <a:endParaRPr lang="ru-RU"/>
        </a:p>
      </dgm:t>
    </dgm:pt>
    <dgm:pt modelId="{CED33CB7-5EB3-4AEC-8D17-CB528E2C7F5F}">
      <dgm:prSet phldrT="[Текст]"/>
      <dgm:spPr/>
      <dgm:t>
        <a:bodyPr/>
        <a:lstStyle/>
        <a:p>
          <a:r>
            <a:rPr lang="en-US" dirty="0" smtClean="0"/>
            <a:t>“</a:t>
          </a:r>
          <a:r>
            <a:rPr lang="ru-RU" dirty="0" err="1" smtClean="0"/>
            <a:t>Всеросс</a:t>
          </a:r>
          <a:r>
            <a:rPr lang="en-US" dirty="0" smtClean="0"/>
            <a:t>”</a:t>
          </a:r>
          <a:endParaRPr lang="ru-RU" dirty="0"/>
        </a:p>
      </dgm:t>
    </dgm:pt>
    <dgm:pt modelId="{18A806D7-B74C-4F3B-A0AB-FA82E311EEDD}" type="parTrans" cxnId="{3FAE3918-F9D3-4103-9406-D8FCA493DEF7}">
      <dgm:prSet/>
      <dgm:spPr/>
      <dgm:t>
        <a:bodyPr/>
        <a:lstStyle/>
        <a:p>
          <a:endParaRPr lang="ru-RU"/>
        </a:p>
      </dgm:t>
    </dgm:pt>
    <dgm:pt modelId="{C084B1AC-CEE7-4837-86B3-A166E6A83989}" type="sibTrans" cxnId="{3FAE3918-F9D3-4103-9406-D8FCA493DEF7}">
      <dgm:prSet/>
      <dgm:spPr/>
      <dgm:t>
        <a:bodyPr/>
        <a:lstStyle/>
        <a:p>
          <a:endParaRPr lang="ru-RU"/>
        </a:p>
      </dgm:t>
    </dgm:pt>
    <dgm:pt modelId="{70629EA4-C97E-41C3-9032-74D2F6DC5562}" type="pres">
      <dgm:prSet presAssocID="{71686425-D9D9-45A5-ABA7-94F743BE1D7A}" presName="linearFlow" presStyleCnt="0">
        <dgm:presLayoutVars>
          <dgm:resizeHandles val="exact"/>
        </dgm:presLayoutVars>
      </dgm:prSet>
      <dgm:spPr/>
    </dgm:pt>
    <dgm:pt modelId="{9037EEF9-7063-4D6A-9E75-C5B1FAF99424}" type="pres">
      <dgm:prSet presAssocID="{D30A9CAF-FE99-4996-BCE4-C8ACD0E7D671}" presName="node" presStyleLbl="node1" presStyleIdx="0" presStyleCnt="3" custLinFactX="-22824" custLinFactNeighborX="-100000" custLinFactNeighborY="-70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B9922-D9EA-4E0C-9603-CFCFF534154E}" type="pres">
      <dgm:prSet presAssocID="{2FB417BE-574A-421B-992F-34EE37DECA04}" presName="sibTrans" presStyleLbl="sibTrans2D1" presStyleIdx="0" presStyleCnt="2"/>
      <dgm:spPr/>
      <dgm:t>
        <a:bodyPr/>
        <a:lstStyle/>
        <a:p>
          <a:endParaRPr lang="ru-RU"/>
        </a:p>
      </dgm:t>
    </dgm:pt>
    <dgm:pt modelId="{FE415EC0-6CA7-4796-B540-DD2E826547D4}" type="pres">
      <dgm:prSet presAssocID="{2FB417BE-574A-421B-992F-34EE37DECA04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E802135F-25F9-42F3-8FC7-38E7BE4CE255}" type="pres">
      <dgm:prSet presAssocID="{1D79FB11-919A-44DF-AB4D-4A0CD30C9CAD}" presName="node" presStyleLbl="node1" presStyleIdx="1" presStyleCnt="3" custLinFactNeighborX="2956" custLinFactNeighborY="-844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A2B842-B3BA-484F-85D8-95E51BFEE45D}" type="pres">
      <dgm:prSet presAssocID="{33455296-984A-4CDF-A9CC-F372AAFE2819}" presName="sibTrans" presStyleLbl="sibTrans2D1" presStyleIdx="1" presStyleCnt="2"/>
      <dgm:spPr/>
      <dgm:t>
        <a:bodyPr/>
        <a:lstStyle/>
        <a:p>
          <a:endParaRPr lang="ru-RU"/>
        </a:p>
      </dgm:t>
    </dgm:pt>
    <dgm:pt modelId="{77344666-C64F-433E-A26D-08183C39B9EA}" type="pres">
      <dgm:prSet presAssocID="{33455296-984A-4CDF-A9CC-F372AAFE2819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20B05538-1386-4AD2-9030-90F9D6050D92}" type="pres">
      <dgm:prSet presAssocID="{CED33CB7-5EB3-4AEC-8D17-CB528E2C7F5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BBAC9A-F7A4-4472-806B-A899D74A6469}" type="presOf" srcId="{1D79FB11-919A-44DF-AB4D-4A0CD30C9CAD}" destId="{E802135F-25F9-42F3-8FC7-38E7BE4CE255}" srcOrd="0" destOrd="0" presId="urn:microsoft.com/office/officeart/2005/8/layout/process2"/>
    <dgm:cxn modelId="{E12C6E07-7349-432E-8F97-4F390305B27C}" type="presOf" srcId="{CED33CB7-5EB3-4AEC-8D17-CB528E2C7F5F}" destId="{20B05538-1386-4AD2-9030-90F9D6050D92}" srcOrd="0" destOrd="0" presId="urn:microsoft.com/office/officeart/2005/8/layout/process2"/>
    <dgm:cxn modelId="{3FAE3918-F9D3-4103-9406-D8FCA493DEF7}" srcId="{71686425-D9D9-45A5-ABA7-94F743BE1D7A}" destId="{CED33CB7-5EB3-4AEC-8D17-CB528E2C7F5F}" srcOrd="2" destOrd="0" parTransId="{18A806D7-B74C-4F3B-A0AB-FA82E311EEDD}" sibTransId="{C084B1AC-CEE7-4837-86B3-A166E6A83989}"/>
    <dgm:cxn modelId="{DC59216E-492B-4841-9915-450F0575C260}" type="presOf" srcId="{33455296-984A-4CDF-A9CC-F372AAFE2819}" destId="{95A2B842-B3BA-484F-85D8-95E51BFEE45D}" srcOrd="0" destOrd="0" presId="urn:microsoft.com/office/officeart/2005/8/layout/process2"/>
    <dgm:cxn modelId="{BF26031B-6953-4C5F-8DD1-70712FBF3E47}" type="presOf" srcId="{2FB417BE-574A-421B-992F-34EE37DECA04}" destId="{FE415EC0-6CA7-4796-B540-DD2E826547D4}" srcOrd="1" destOrd="0" presId="urn:microsoft.com/office/officeart/2005/8/layout/process2"/>
    <dgm:cxn modelId="{01D6C95C-FCE6-4FC4-BF10-56F20B721129}" srcId="{71686425-D9D9-45A5-ABA7-94F743BE1D7A}" destId="{D30A9CAF-FE99-4996-BCE4-C8ACD0E7D671}" srcOrd="0" destOrd="0" parTransId="{0B4FE39E-F3F8-4B27-8F52-5A0719FC4D73}" sibTransId="{2FB417BE-574A-421B-992F-34EE37DECA04}"/>
    <dgm:cxn modelId="{2F34C168-5D57-4DF8-812F-4A5B8175E7DB}" type="presOf" srcId="{2FB417BE-574A-421B-992F-34EE37DECA04}" destId="{7A2B9922-D9EA-4E0C-9603-CFCFF534154E}" srcOrd="0" destOrd="0" presId="urn:microsoft.com/office/officeart/2005/8/layout/process2"/>
    <dgm:cxn modelId="{60A2F119-758A-42B0-A0B5-5B94ED593BC1}" type="presOf" srcId="{33455296-984A-4CDF-A9CC-F372AAFE2819}" destId="{77344666-C64F-433E-A26D-08183C39B9EA}" srcOrd="1" destOrd="0" presId="urn:microsoft.com/office/officeart/2005/8/layout/process2"/>
    <dgm:cxn modelId="{87714DCF-F299-4F4E-86E4-F74BFC6F4F6B}" type="presOf" srcId="{71686425-D9D9-45A5-ABA7-94F743BE1D7A}" destId="{70629EA4-C97E-41C3-9032-74D2F6DC5562}" srcOrd="0" destOrd="0" presId="urn:microsoft.com/office/officeart/2005/8/layout/process2"/>
    <dgm:cxn modelId="{93C20E71-E952-4354-A3D8-8DBBFE115A87}" type="presOf" srcId="{D30A9CAF-FE99-4996-BCE4-C8ACD0E7D671}" destId="{9037EEF9-7063-4D6A-9E75-C5B1FAF99424}" srcOrd="0" destOrd="0" presId="urn:microsoft.com/office/officeart/2005/8/layout/process2"/>
    <dgm:cxn modelId="{BBF165A8-6C4E-4A2B-A897-86383CEDDB0D}" srcId="{71686425-D9D9-45A5-ABA7-94F743BE1D7A}" destId="{1D79FB11-919A-44DF-AB4D-4A0CD30C9CAD}" srcOrd="1" destOrd="0" parTransId="{8FAE9C07-4E52-42B8-8AF5-87AC25E69342}" sibTransId="{33455296-984A-4CDF-A9CC-F372AAFE2819}"/>
    <dgm:cxn modelId="{174A2EF8-F7EF-441D-85D8-E4BDB4B3433C}" type="presParOf" srcId="{70629EA4-C97E-41C3-9032-74D2F6DC5562}" destId="{9037EEF9-7063-4D6A-9E75-C5B1FAF99424}" srcOrd="0" destOrd="0" presId="urn:microsoft.com/office/officeart/2005/8/layout/process2"/>
    <dgm:cxn modelId="{F392D001-5650-42E7-8D71-7887CA14A59B}" type="presParOf" srcId="{70629EA4-C97E-41C3-9032-74D2F6DC5562}" destId="{7A2B9922-D9EA-4E0C-9603-CFCFF534154E}" srcOrd="1" destOrd="0" presId="urn:microsoft.com/office/officeart/2005/8/layout/process2"/>
    <dgm:cxn modelId="{586844E7-1090-4C81-9453-101F0C67E50B}" type="presParOf" srcId="{7A2B9922-D9EA-4E0C-9603-CFCFF534154E}" destId="{FE415EC0-6CA7-4796-B540-DD2E826547D4}" srcOrd="0" destOrd="0" presId="urn:microsoft.com/office/officeart/2005/8/layout/process2"/>
    <dgm:cxn modelId="{9FE2657C-F7D6-4013-80D7-4A7F3B70B97A}" type="presParOf" srcId="{70629EA4-C97E-41C3-9032-74D2F6DC5562}" destId="{E802135F-25F9-42F3-8FC7-38E7BE4CE255}" srcOrd="2" destOrd="0" presId="urn:microsoft.com/office/officeart/2005/8/layout/process2"/>
    <dgm:cxn modelId="{3D6582CA-3C76-4E3C-AC38-33C49749DEFB}" type="presParOf" srcId="{70629EA4-C97E-41C3-9032-74D2F6DC5562}" destId="{95A2B842-B3BA-484F-85D8-95E51BFEE45D}" srcOrd="3" destOrd="0" presId="urn:microsoft.com/office/officeart/2005/8/layout/process2"/>
    <dgm:cxn modelId="{7D99F0BF-44E8-4717-AF19-8E0B2A52DDE8}" type="presParOf" srcId="{95A2B842-B3BA-484F-85D8-95E51BFEE45D}" destId="{77344666-C64F-433E-A26D-08183C39B9EA}" srcOrd="0" destOrd="0" presId="urn:microsoft.com/office/officeart/2005/8/layout/process2"/>
    <dgm:cxn modelId="{099EA61A-F6DE-4F5D-8407-80926E9B3C63}" type="presParOf" srcId="{70629EA4-C97E-41C3-9032-74D2F6DC5562}" destId="{20B05538-1386-4AD2-9030-90F9D6050D92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03A044-9F46-4DC3-896B-569659C18E89}" type="doc">
      <dgm:prSet loTypeId="urn:microsoft.com/office/officeart/2005/8/layout/pyramid1" loCatId="pyramid" qsTypeId="urn:microsoft.com/office/officeart/2005/8/quickstyle/3d2" qsCatId="3D" csTypeId="urn:microsoft.com/office/officeart/2005/8/colors/colorful4" csCatId="colorful" phldr="1"/>
      <dgm:spPr/>
    </dgm:pt>
    <dgm:pt modelId="{F6835672-AD93-4D87-B5A8-F6F0907E22CF}" type="pres">
      <dgm:prSet presAssocID="{EB03A044-9F46-4DC3-896B-569659C18E89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FC7B320A-715F-4FFD-887F-69634A7B4FE8}" type="presOf" srcId="{EB03A044-9F46-4DC3-896B-569659C18E89}" destId="{F6835672-AD93-4D87-B5A8-F6F0907E22CF}" srcOrd="0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19BC3E-86C5-4125-9AB3-6C07A12AAA38}">
      <dsp:nvSpPr>
        <dsp:cNvPr id="0" name=""/>
        <dsp:cNvSpPr/>
      </dsp:nvSpPr>
      <dsp:spPr>
        <a:xfrm>
          <a:off x="0" y="0"/>
          <a:ext cx="91897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884A1F-5ACF-49DA-B889-4A67D36CF685}">
      <dsp:nvSpPr>
        <dsp:cNvPr id="0" name=""/>
        <dsp:cNvSpPr/>
      </dsp:nvSpPr>
      <dsp:spPr>
        <a:xfrm>
          <a:off x="0" y="0"/>
          <a:ext cx="1837943" cy="4833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Образовательный процесс</a:t>
          </a:r>
          <a:endParaRPr lang="ru-RU" sz="1600" kern="1200" dirty="0"/>
        </a:p>
      </dsp:txBody>
      <dsp:txXfrm>
        <a:off x="0" y="0"/>
        <a:ext cx="1837943" cy="4833337"/>
      </dsp:txXfrm>
    </dsp:sp>
    <dsp:sp modelId="{1B46205F-BBD6-4E53-A8D3-4A79DD7BAE81}">
      <dsp:nvSpPr>
        <dsp:cNvPr id="0" name=""/>
        <dsp:cNvSpPr/>
      </dsp:nvSpPr>
      <dsp:spPr>
        <a:xfrm>
          <a:off x="1975789" y="75520"/>
          <a:ext cx="7213929" cy="1510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Строгость в учебной дисциплине (</a:t>
          </a:r>
          <a:r>
            <a:rPr lang="en-US" sz="3200" kern="1200" dirty="0" smtClean="0"/>
            <a:t>LMS, </a:t>
          </a:r>
          <a:r>
            <a:rPr lang="ru-RU" sz="3200" kern="1200" dirty="0" err="1" smtClean="0"/>
            <a:t>дедлайны</a:t>
          </a:r>
          <a:r>
            <a:rPr lang="ru-RU" sz="3200" kern="1200" dirty="0" smtClean="0"/>
            <a:t>)</a:t>
          </a:r>
          <a:endParaRPr lang="ru-RU" sz="3200" kern="1200" dirty="0"/>
        </a:p>
      </dsp:txBody>
      <dsp:txXfrm>
        <a:off x="1975789" y="75520"/>
        <a:ext cx="7213929" cy="1510418"/>
      </dsp:txXfrm>
    </dsp:sp>
    <dsp:sp modelId="{A5344B86-BE54-4074-BABA-78FE10387744}">
      <dsp:nvSpPr>
        <dsp:cNvPr id="0" name=""/>
        <dsp:cNvSpPr/>
      </dsp:nvSpPr>
      <dsp:spPr>
        <a:xfrm>
          <a:off x="1837943" y="1585939"/>
          <a:ext cx="73517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294718-7743-46B4-8078-852637D78163}">
      <dsp:nvSpPr>
        <dsp:cNvPr id="0" name=""/>
        <dsp:cNvSpPr/>
      </dsp:nvSpPr>
      <dsp:spPr>
        <a:xfrm>
          <a:off x="1975789" y="1661459"/>
          <a:ext cx="7213929" cy="1510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Чрезвычайная сложность обучения </a:t>
          </a:r>
          <a:r>
            <a:rPr lang="ru-RU" sz="3200" b="1" kern="1200" dirty="0" smtClean="0"/>
            <a:t>в течение года </a:t>
          </a:r>
          <a:r>
            <a:rPr lang="ru-RU" sz="3200" b="0" kern="1200" dirty="0" smtClean="0"/>
            <a:t>(накопительная система баллов) </a:t>
          </a:r>
          <a:endParaRPr lang="ru-RU" sz="3200" b="1" kern="1200" dirty="0"/>
        </a:p>
      </dsp:txBody>
      <dsp:txXfrm>
        <a:off x="1975789" y="1661459"/>
        <a:ext cx="7213929" cy="1510418"/>
      </dsp:txXfrm>
    </dsp:sp>
    <dsp:sp modelId="{D8F8D562-CA7D-4B04-8823-FBB3E3C21991}">
      <dsp:nvSpPr>
        <dsp:cNvPr id="0" name=""/>
        <dsp:cNvSpPr/>
      </dsp:nvSpPr>
      <dsp:spPr>
        <a:xfrm>
          <a:off x="1837943" y="3171878"/>
          <a:ext cx="73517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57B877-27FB-44EF-A443-87596AE8B5F0}">
      <dsp:nvSpPr>
        <dsp:cNvPr id="0" name=""/>
        <dsp:cNvSpPr/>
      </dsp:nvSpPr>
      <dsp:spPr>
        <a:xfrm>
          <a:off x="1975789" y="3247398"/>
          <a:ext cx="7213929" cy="1510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Объективно огромная разница между школьной и университетской программой</a:t>
          </a:r>
          <a:endParaRPr lang="ru-RU" sz="3200" kern="1200" dirty="0"/>
        </a:p>
      </dsp:txBody>
      <dsp:txXfrm>
        <a:off x="1975789" y="3247398"/>
        <a:ext cx="7213929" cy="1510418"/>
      </dsp:txXfrm>
    </dsp:sp>
    <dsp:sp modelId="{640748A3-C973-42B4-8CDA-815FB53820FF}">
      <dsp:nvSpPr>
        <dsp:cNvPr id="0" name=""/>
        <dsp:cNvSpPr/>
      </dsp:nvSpPr>
      <dsp:spPr>
        <a:xfrm>
          <a:off x="1837943" y="4757817"/>
          <a:ext cx="73517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37EEF9-7063-4D6A-9E75-C5B1FAF99424}">
      <dsp:nvSpPr>
        <dsp:cNvPr id="0" name=""/>
        <dsp:cNvSpPr/>
      </dsp:nvSpPr>
      <dsp:spPr>
        <a:xfrm>
          <a:off x="377985" y="0"/>
          <a:ext cx="2400300" cy="13335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ЕГЭ и вступительные</a:t>
          </a:r>
          <a:endParaRPr lang="ru-RU" sz="2400" kern="1200" dirty="0"/>
        </a:p>
      </dsp:txBody>
      <dsp:txXfrm>
        <a:off x="417042" y="39057"/>
        <a:ext cx="2322186" cy="1255386"/>
      </dsp:txXfrm>
    </dsp:sp>
    <dsp:sp modelId="{7A2B9922-D9EA-4E0C-9603-CFCFF534154E}">
      <dsp:nvSpPr>
        <dsp:cNvPr id="0" name=""/>
        <dsp:cNvSpPr/>
      </dsp:nvSpPr>
      <dsp:spPr>
        <a:xfrm rot="1527579">
          <a:off x="2830676" y="1085425"/>
          <a:ext cx="514014" cy="60007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2838164" y="1172296"/>
        <a:ext cx="359810" cy="360045"/>
      </dsp:txXfrm>
    </dsp:sp>
    <dsp:sp modelId="{E802135F-25F9-42F3-8FC7-38E7BE4CE255}">
      <dsp:nvSpPr>
        <dsp:cNvPr id="0" name=""/>
        <dsp:cNvSpPr/>
      </dsp:nvSpPr>
      <dsp:spPr>
        <a:xfrm>
          <a:off x="3397082" y="1437426"/>
          <a:ext cx="2400300" cy="13335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Перечневые олимпиады</a:t>
          </a:r>
          <a:endParaRPr lang="ru-RU" sz="2400" kern="1200" dirty="0"/>
        </a:p>
      </dsp:txBody>
      <dsp:txXfrm>
        <a:off x="3436139" y="1476483"/>
        <a:ext cx="2322186" cy="1255386"/>
      </dsp:txXfrm>
    </dsp:sp>
    <dsp:sp modelId="{95A2B842-B3BA-484F-85D8-95E51BFEE45D}">
      <dsp:nvSpPr>
        <dsp:cNvPr id="0" name=""/>
        <dsp:cNvSpPr/>
      </dsp:nvSpPr>
      <dsp:spPr>
        <a:xfrm rot="5495142">
          <a:off x="4100489" y="3085675"/>
          <a:ext cx="922533" cy="60007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-5400000">
        <a:off x="4384224" y="2924480"/>
        <a:ext cx="360045" cy="742511"/>
      </dsp:txXfrm>
    </dsp:sp>
    <dsp:sp modelId="{20B05538-1386-4AD2-9030-90F9D6050D92}">
      <dsp:nvSpPr>
        <dsp:cNvPr id="0" name=""/>
        <dsp:cNvSpPr/>
      </dsp:nvSpPr>
      <dsp:spPr>
        <a:xfrm>
          <a:off x="3326129" y="4000499"/>
          <a:ext cx="2400300" cy="13335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“</a:t>
          </a:r>
          <a:r>
            <a:rPr lang="ru-RU" sz="2400" kern="1200" dirty="0" err="1" smtClean="0"/>
            <a:t>Всеросс</a:t>
          </a:r>
          <a:r>
            <a:rPr lang="en-US" sz="2400" kern="1200" dirty="0" smtClean="0"/>
            <a:t>”</a:t>
          </a:r>
          <a:endParaRPr lang="ru-RU" sz="2400" kern="1200" dirty="0"/>
        </a:p>
      </dsp:txBody>
      <dsp:txXfrm>
        <a:off x="3365186" y="4039556"/>
        <a:ext cx="2322186" cy="12553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842828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19277064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20328436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24253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1164008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3655027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2112131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895324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2423644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2032843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1699828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1418807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9224"/>
              <a:defRPr sz="4266"/>
            </a:lvl1pPr>
            <a:lvl2pPr>
              <a:spcBef>
                <a:spcPts val="0"/>
              </a:spcBef>
              <a:buSzPct val="99224"/>
              <a:defRPr sz="4266"/>
            </a:lvl2pPr>
            <a:lvl3pPr>
              <a:spcBef>
                <a:spcPts val="0"/>
              </a:spcBef>
              <a:buSzPct val="99224"/>
              <a:defRPr sz="4266"/>
            </a:lvl3pPr>
            <a:lvl4pPr>
              <a:spcBef>
                <a:spcPts val="0"/>
              </a:spcBef>
              <a:buSzPct val="99224"/>
              <a:defRPr sz="4266"/>
            </a:lvl4pPr>
            <a:lvl5pPr>
              <a:spcBef>
                <a:spcPts val="0"/>
              </a:spcBef>
              <a:buSzPct val="99224"/>
              <a:defRPr sz="4266"/>
            </a:lvl5pPr>
            <a:lvl6pPr>
              <a:spcBef>
                <a:spcPts val="0"/>
              </a:spcBef>
              <a:buSzPct val="99224"/>
              <a:defRPr sz="4266"/>
            </a:lvl6pPr>
            <a:lvl7pPr>
              <a:spcBef>
                <a:spcPts val="0"/>
              </a:spcBef>
              <a:buSzPct val="99224"/>
              <a:defRPr sz="4266"/>
            </a:lvl7pPr>
            <a:lvl8pPr>
              <a:spcBef>
                <a:spcPts val="0"/>
              </a:spcBef>
              <a:buSzPct val="99224"/>
              <a:defRPr sz="4266"/>
            </a:lvl8pPr>
            <a:lvl9pPr>
              <a:spcBef>
                <a:spcPts val="0"/>
              </a:spcBef>
              <a:buSzPct val="99224"/>
              <a:defRPr sz="4266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4470399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2"/>
          </p:nvPr>
        </p:nvSpPr>
        <p:spPr>
          <a:xfrm>
            <a:off x="5384800" y="1828800"/>
            <a:ext cx="4470399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04800" y="6705600"/>
            <a:ext cx="95504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defRPr sz="3200"/>
            </a:lvl1pPr>
            <a:lvl2pPr algn="ctr">
              <a:spcBef>
                <a:spcPts val="0"/>
              </a:spcBef>
              <a:buSzPct val="100000"/>
              <a:defRPr sz="3200"/>
            </a:lvl2pPr>
            <a:lvl3pPr algn="ctr">
              <a:spcBef>
                <a:spcPts val="0"/>
              </a:spcBef>
              <a:buSzPct val="100000"/>
              <a:defRPr sz="3200"/>
            </a:lvl3pPr>
            <a:lvl4pPr algn="ctr">
              <a:spcBef>
                <a:spcPts val="0"/>
              </a:spcBef>
              <a:buSzPct val="100000"/>
              <a:defRPr sz="3200"/>
            </a:lvl4pPr>
            <a:lvl5pPr algn="ctr">
              <a:spcBef>
                <a:spcPts val="0"/>
              </a:spcBef>
              <a:buSzPct val="100000"/>
              <a:defRPr sz="3200"/>
            </a:lvl5pPr>
            <a:lvl6pPr algn="ctr">
              <a:spcBef>
                <a:spcPts val="0"/>
              </a:spcBef>
              <a:buSzPct val="100000"/>
              <a:defRPr sz="3200"/>
            </a:lvl6pPr>
            <a:lvl7pPr algn="ctr">
              <a:spcBef>
                <a:spcPts val="0"/>
              </a:spcBef>
              <a:buSzPct val="100000"/>
              <a:defRPr sz="3200"/>
            </a:lvl7pPr>
            <a:lvl8pPr algn="ctr">
              <a:spcBef>
                <a:spcPts val="0"/>
              </a:spcBef>
              <a:buSzPct val="100000"/>
              <a:defRPr sz="3200"/>
            </a:lvl8pPr>
            <a:lvl9pPr algn="ctr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ctrTitle" idx="4294967295"/>
          </p:nvPr>
        </p:nvSpPr>
        <p:spPr>
          <a:xfrm>
            <a:off x="864299" y="2418275"/>
            <a:ext cx="8507575" cy="24257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111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ВЫСШАЯ ШКОЛА ЭКОНОМИКИ</a:t>
            </a:r>
            <a:br>
              <a:rPr lang="ru-RU" sz="3111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3111" dirty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Shape 20"/>
          <p:cNvSpPr txBox="1">
            <a:spLocks noGrp="1"/>
          </p:cNvSpPr>
          <p:nvPr>
            <p:ph type="subTitle" idx="4294967295"/>
          </p:nvPr>
        </p:nvSpPr>
        <p:spPr>
          <a:xfrm>
            <a:off x="1626300" y="5016500"/>
            <a:ext cx="6983575" cy="98282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22" dirty="0" smtClean="0">
                <a:solidFill>
                  <a:srgbClr val="000066"/>
                </a:solidFill>
              </a:rPr>
              <a:t>Траектории поступления</a:t>
            </a:r>
            <a:endParaRPr lang="en-US" sz="1555" dirty="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Shape 21"/>
          <p:cNvSpPr txBox="1"/>
          <p:nvPr/>
        </p:nvSpPr>
        <p:spPr>
          <a:xfrm>
            <a:off x="1626300" y="7237225"/>
            <a:ext cx="6983575" cy="36195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203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8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Высшая</a:t>
            </a:r>
            <a:r>
              <a:rPr lang="en-US" sz="888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88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школа</a:t>
            </a:r>
            <a:r>
              <a:rPr lang="en-US" sz="888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88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экономики</a:t>
            </a:r>
            <a:r>
              <a:rPr lang="en-US" sz="888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888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Москва</a:t>
            </a:r>
            <a:r>
              <a:rPr lang="en-US" sz="888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888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2015</a:t>
            </a:r>
            <a:endParaRPr lang="en-US" sz="888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ctr">
              <a:lnSpc>
                <a:spcPct val="120312"/>
              </a:lnSpc>
              <a:spcBef>
                <a:spcPts val="156"/>
              </a:spcBef>
              <a:spcAft>
                <a:spcPts val="0"/>
              </a:spcAft>
              <a:buNone/>
            </a:pPr>
            <a:r>
              <a:rPr lang="en-US" sz="888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www.hse.ru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5000" y="3935885"/>
            <a:ext cx="9418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Образовательная программа </a:t>
            </a:r>
            <a:r>
              <a:rPr lang="en-US" sz="2400" dirty="0" smtClean="0">
                <a:solidFill>
                  <a:srgbClr val="002060"/>
                </a:solidFill>
              </a:rPr>
              <a:t>“</a:t>
            </a:r>
            <a:r>
              <a:rPr lang="ru-RU" sz="2400" dirty="0" smtClean="0">
                <a:solidFill>
                  <a:srgbClr val="002060"/>
                </a:solidFill>
              </a:rPr>
              <a:t>Политология</a:t>
            </a:r>
            <a:r>
              <a:rPr lang="en-US" sz="2400" dirty="0" smtClean="0">
                <a:solidFill>
                  <a:srgbClr val="002060"/>
                </a:solidFill>
              </a:rPr>
              <a:t>”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/>
        </p:nvSpPr>
        <p:spPr>
          <a:xfrm>
            <a:off x="386275" y="7179025"/>
            <a:ext cx="4475325" cy="2472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3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8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Высшая</a:t>
            </a:r>
            <a:r>
              <a:rPr lang="en-US" sz="888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88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школа</a:t>
            </a:r>
            <a:r>
              <a:rPr lang="en-US" sz="888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88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экономики</a:t>
            </a:r>
            <a:r>
              <a:rPr lang="en-US" sz="888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sz="888" dirty="0" smtClean="0">
                <a:solidFill>
                  <a:srgbClr val="FFFFFF"/>
                </a:solidFill>
              </a:rPr>
              <a:t>Москва 2015</a:t>
            </a:r>
            <a:endParaRPr lang="en-US" sz="888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 descr="D:\bakalavriat_20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066" y="0"/>
            <a:ext cx="7217475" cy="705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00154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subTitle" idx="4294967295"/>
          </p:nvPr>
        </p:nvSpPr>
        <p:spPr>
          <a:xfrm>
            <a:off x="1626300" y="5016500"/>
            <a:ext cx="6983575" cy="98282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>
                <a:solidFill>
                  <a:srgbClr val="003F82"/>
                </a:solidFill>
                <a:latin typeface="Arial"/>
                <a:ea typeface="Arial"/>
                <a:cs typeface="Arial"/>
                <a:sym typeface="Arial"/>
              </a:rPr>
              <a:t>101000, Россия, Москва, Мясницкая ул., д. 20</a:t>
            </a:r>
          </a:p>
          <a:p>
            <a:pPr marL="0" marR="0" indent="0" algn="ctr">
              <a:lnSpc>
                <a:spcPct val="119791"/>
              </a:lnSpc>
              <a:spcBef>
                <a:spcPts val="240"/>
              </a:spcBef>
              <a:spcAft>
                <a:spcPts val="0"/>
              </a:spcAft>
              <a:buNone/>
            </a:pPr>
            <a:r>
              <a:rPr lang="en-US" sz="1333">
                <a:solidFill>
                  <a:srgbClr val="003F82"/>
                </a:solidFill>
                <a:latin typeface="Arial"/>
                <a:ea typeface="Arial"/>
                <a:cs typeface="Arial"/>
                <a:sym typeface="Arial"/>
              </a:rPr>
              <a:t>Тел.: (495) 621-7983, факс: (495) 628-7931</a:t>
            </a:r>
          </a:p>
          <a:p>
            <a:pPr marL="0" marR="0" indent="0" algn="ctr">
              <a:lnSpc>
                <a:spcPct val="119791"/>
              </a:lnSpc>
              <a:spcBef>
                <a:spcPts val="240"/>
              </a:spcBef>
              <a:spcAft>
                <a:spcPts val="0"/>
              </a:spcAft>
              <a:buNone/>
            </a:pPr>
            <a:r>
              <a:rPr lang="en-US" sz="1333">
                <a:solidFill>
                  <a:srgbClr val="003F82"/>
                </a:solidFill>
                <a:latin typeface="Arial"/>
                <a:ea typeface="Arial"/>
                <a:cs typeface="Arial"/>
                <a:sym typeface="Arial"/>
              </a:rPr>
              <a:t>www.hse.ru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/>
        </p:nvSpPr>
        <p:spPr>
          <a:xfrm>
            <a:off x="386275" y="7179025"/>
            <a:ext cx="4475325" cy="2472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3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8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Высшая</a:t>
            </a:r>
            <a:r>
              <a:rPr lang="en-US" sz="888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88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школа</a:t>
            </a:r>
            <a:r>
              <a:rPr lang="en-US" sz="888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88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экономики</a:t>
            </a:r>
            <a:r>
              <a:rPr lang="en-US" sz="888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sz="888" dirty="0" smtClean="0">
                <a:solidFill>
                  <a:srgbClr val="FFFFFF"/>
                </a:solidFill>
              </a:rPr>
              <a:t>Москва 2015</a:t>
            </a:r>
            <a:endParaRPr lang="en-US" sz="888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0874" b="12064"/>
          <a:stretch/>
        </p:blipFill>
        <p:spPr>
          <a:xfrm>
            <a:off x="187999" y="640080"/>
            <a:ext cx="9504641" cy="499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8834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/>
        </p:nvSpPr>
        <p:spPr>
          <a:xfrm>
            <a:off x="386275" y="7179025"/>
            <a:ext cx="4475325" cy="2472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3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8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Высшая</a:t>
            </a:r>
            <a:r>
              <a:rPr lang="en-US" sz="888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88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школа</a:t>
            </a:r>
            <a:r>
              <a:rPr lang="en-US" sz="888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88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экономики</a:t>
            </a:r>
            <a:r>
              <a:rPr lang="en-US" sz="888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sz="888" dirty="0" smtClean="0">
                <a:solidFill>
                  <a:srgbClr val="FFFFFF"/>
                </a:solidFill>
              </a:rPr>
              <a:t>Москва 2015</a:t>
            </a:r>
            <a:endParaRPr lang="en-US" sz="888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1160" y="274320"/>
            <a:ext cx="9723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Сложности обучения</a:t>
            </a:r>
            <a:endParaRPr lang="ru-RU" sz="32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16746749"/>
              </p:ext>
            </p:extLst>
          </p:nvPr>
        </p:nvGraphicFramePr>
        <p:xfrm>
          <a:off x="853440" y="1765582"/>
          <a:ext cx="9189719" cy="483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93504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/>
        </p:nvSpPr>
        <p:spPr>
          <a:xfrm>
            <a:off x="386275" y="7179025"/>
            <a:ext cx="4475325" cy="2472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3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8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Высшая</a:t>
            </a:r>
            <a:r>
              <a:rPr lang="en-US" sz="888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88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школа</a:t>
            </a:r>
            <a:r>
              <a:rPr lang="en-US" sz="888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88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экономики</a:t>
            </a:r>
            <a:r>
              <a:rPr lang="en-US" sz="888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sz="888" dirty="0" smtClean="0">
                <a:solidFill>
                  <a:srgbClr val="FFFFFF"/>
                </a:solidFill>
              </a:rPr>
              <a:t>Москва 2015</a:t>
            </a:r>
            <a:endParaRPr lang="en-US" sz="888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72840" y="240027"/>
            <a:ext cx="9723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Как поступить?</a:t>
            </a:r>
            <a:endParaRPr lang="ru-RU" sz="3200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437033721"/>
              </p:ext>
            </p:extLst>
          </p:nvPr>
        </p:nvGraphicFramePr>
        <p:xfrm>
          <a:off x="640080" y="1188720"/>
          <a:ext cx="9052559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3" name="Прямая со стрелкой 2"/>
          <p:cNvCxnSpPr/>
          <p:nvPr/>
        </p:nvCxnSpPr>
        <p:spPr>
          <a:xfrm flipV="1">
            <a:off x="3405352" y="1725473"/>
            <a:ext cx="599089" cy="87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3723814" y="1295437"/>
            <a:ext cx="1513489" cy="6785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История (мин. 60 баллов)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166359" y="1481106"/>
            <a:ext cx="1623849" cy="7372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Обществознание (мин. 60 баллов)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697188" y="1729582"/>
            <a:ext cx="1623849" cy="71914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Иностранный язык (мин. 60 баллов)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194914" y="1836891"/>
            <a:ext cx="1623849" cy="84431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Русский язык (мин. 60 баллов)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86275" y="2979682"/>
            <a:ext cx="1916006" cy="56755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</a:t>
            </a:r>
            <a:r>
              <a:rPr lang="ru-RU" dirty="0" smtClean="0"/>
              <a:t>Юный политолог</a:t>
            </a:r>
            <a:r>
              <a:rPr lang="en-US" dirty="0" smtClean="0"/>
              <a:t>”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790208" y="3263461"/>
            <a:ext cx="2042130" cy="10321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Региональный этап Всероссийской олимпиады школьников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334348" y="3855720"/>
            <a:ext cx="2338492" cy="9212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Олимпиады 1,2,3 уровня по Обществознанию и Истории, Русскому и Иностранному языкам</a:t>
            </a:r>
            <a:endParaRPr lang="ru-RU" dirty="0"/>
          </a:p>
        </p:txBody>
      </p:sp>
      <p:cxnSp>
        <p:nvCxnSpPr>
          <p:cNvPr id="16" name="Прямая со стрелкой 15"/>
          <p:cNvCxnSpPr>
            <a:endCxn id="13" idx="3"/>
          </p:cNvCxnSpPr>
          <p:nvPr/>
        </p:nvCxnSpPr>
        <p:spPr>
          <a:xfrm flipH="1">
            <a:off x="2302281" y="3263461"/>
            <a:ext cx="170216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15" idx="3"/>
          </p:cNvCxnSpPr>
          <p:nvPr/>
        </p:nvCxnSpPr>
        <p:spPr>
          <a:xfrm flipH="1">
            <a:off x="3672840" y="3855720"/>
            <a:ext cx="328713" cy="4606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6382940" y="4316862"/>
            <a:ext cx="1126172" cy="951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Штриховая стрелка вправо 22"/>
          <p:cNvSpPr/>
          <p:nvPr/>
        </p:nvSpPr>
        <p:spPr>
          <a:xfrm>
            <a:off x="6432331" y="5268522"/>
            <a:ext cx="3012785" cy="1122708"/>
          </a:xfrm>
          <a:prstGeom prst="strip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Обществознание</a:t>
            </a:r>
            <a:endParaRPr lang="ru-RU" dirty="0"/>
          </a:p>
        </p:txBody>
      </p:sp>
      <p:sp>
        <p:nvSpPr>
          <p:cNvPr id="26" name="Штриховая стрелка вправо 25"/>
          <p:cNvSpPr/>
          <p:nvPr/>
        </p:nvSpPr>
        <p:spPr>
          <a:xfrm flipH="1">
            <a:off x="824411" y="5268522"/>
            <a:ext cx="3012785" cy="1122708"/>
          </a:xfrm>
          <a:prstGeom prst="strip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История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245973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/>
        </p:nvSpPr>
        <p:spPr>
          <a:xfrm>
            <a:off x="386275" y="7179025"/>
            <a:ext cx="4475325" cy="2472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3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8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Высшая</a:t>
            </a:r>
            <a:r>
              <a:rPr lang="en-US" sz="888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88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школа</a:t>
            </a:r>
            <a:r>
              <a:rPr lang="en-US" sz="888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88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экономики</a:t>
            </a:r>
            <a:r>
              <a:rPr lang="en-US" sz="888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sz="888" dirty="0" smtClean="0">
                <a:solidFill>
                  <a:srgbClr val="FFFFFF"/>
                </a:solidFill>
              </a:rPr>
              <a:t>Москва 2015</a:t>
            </a:r>
            <a:endParaRPr lang="en-US" sz="888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8480" y="209547"/>
            <a:ext cx="9723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Высшая проба</a:t>
            </a:r>
            <a:endParaRPr lang="ru-RU" sz="4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8068" y="1877377"/>
            <a:ext cx="3167063" cy="3167063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501870" y="1447367"/>
            <a:ext cx="2551296" cy="180727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003">
            <a:schemeClr val="dk2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Участники – 7-11 классы из России и стран ближнего зарубежья</a:t>
            </a:r>
            <a:endParaRPr lang="ru-RU" sz="1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1870" y="4103415"/>
            <a:ext cx="2576609" cy="170844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003">
            <a:schemeClr val="dk2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http://olymp.hse.ru/mmo/2016/instr-first</a:t>
            </a:r>
            <a:r>
              <a:rPr lang="en-US" sz="1600" dirty="0" smtClean="0">
                <a:solidFill>
                  <a:schemeClr val="bg1"/>
                </a:solidFill>
              </a:rPr>
              <a:t>/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smtClean="0"/>
              <a:t>- страница, на которой расписаны все подробности</a:t>
            </a:r>
            <a:endParaRPr lang="ru-RU" sz="16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4730" y="2157552"/>
            <a:ext cx="897049" cy="787117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7141779" y="1053948"/>
            <a:ext cx="2711669" cy="129705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4"/>
                </a:solidFill>
              </a:rPr>
              <a:t>Призёр: 100 баллов по обществознанию</a:t>
            </a:r>
            <a:r>
              <a:rPr lang="en-US" b="1" dirty="0" smtClean="0">
                <a:ln/>
                <a:solidFill>
                  <a:schemeClr val="accent4"/>
                </a:solidFill>
              </a:rPr>
              <a:t>/</a:t>
            </a:r>
            <a:r>
              <a:rPr lang="ru-RU" b="1" dirty="0" smtClean="0">
                <a:ln/>
                <a:solidFill>
                  <a:schemeClr val="accent4"/>
                </a:solidFill>
              </a:rPr>
              <a:t>истории</a:t>
            </a:r>
            <a:endParaRPr lang="ru-RU" b="1" dirty="0">
              <a:ln/>
              <a:solidFill>
                <a:schemeClr val="accent4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49206">
            <a:off x="6586327" y="3174433"/>
            <a:ext cx="897049" cy="787117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7624572" y="2845321"/>
            <a:ext cx="2400484" cy="123117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4"/>
                </a:solidFill>
              </a:rPr>
              <a:t>3 балла в случае получения диплома призёра, 4 балла – диплома победителя</a:t>
            </a:r>
            <a:endParaRPr lang="ru-RU" b="1" dirty="0">
              <a:ln/>
              <a:solidFill>
                <a:schemeClr val="accent4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541552">
            <a:off x="6201061" y="4364601"/>
            <a:ext cx="897049" cy="787117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7141779" y="4891007"/>
            <a:ext cx="2400484" cy="14000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4"/>
                </a:solidFill>
              </a:rPr>
              <a:t>Поступление БВИ в случае получения диплома 1 и 2 степени  (Обществознание или История)</a:t>
            </a:r>
            <a:endParaRPr lang="ru-RU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72893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/>
        </p:nvSpPr>
        <p:spPr>
          <a:xfrm>
            <a:off x="386275" y="7179025"/>
            <a:ext cx="4475325" cy="2472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3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8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Высшая</a:t>
            </a:r>
            <a:r>
              <a:rPr lang="en-US" sz="888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88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школа</a:t>
            </a:r>
            <a:r>
              <a:rPr lang="en-US" sz="888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88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экономики</a:t>
            </a:r>
            <a:r>
              <a:rPr lang="en-US" sz="888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sz="888" dirty="0" smtClean="0">
                <a:solidFill>
                  <a:srgbClr val="FFFFFF"/>
                </a:solidFill>
              </a:rPr>
              <a:t>Москва 2015</a:t>
            </a:r>
            <a:endParaRPr lang="en-US" sz="888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0989" y="91167"/>
            <a:ext cx="9723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“</a:t>
            </a:r>
            <a:r>
              <a:rPr lang="ru-RU" sz="4000" dirty="0" err="1" smtClean="0"/>
              <a:t>Всеросс</a:t>
            </a:r>
            <a:r>
              <a:rPr lang="en-US" sz="4000" dirty="0" smtClean="0"/>
              <a:t>”</a:t>
            </a:r>
            <a:endParaRPr lang="ru-RU" sz="4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2689" t="1280" r="-2689" b="-1280"/>
          <a:stretch/>
        </p:blipFill>
        <p:spPr>
          <a:xfrm>
            <a:off x="3780989" y="2256860"/>
            <a:ext cx="2878892" cy="3024046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518160" y="824856"/>
            <a:ext cx="3262829" cy="147390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003">
            <a:schemeClr val="dk2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Проводится в четыре этапа: школьный, муниципальный, региональный, всероссийский</a:t>
            </a:r>
            <a:endParaRPr lang="ru-RU" sz="16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1919" y="2569935"/>
            <a:ext cx="3262829" cy="147390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003">
            <a:schemeClr val="dk2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Школьный этап проводится в сентября-октябре, городской – в октября-ноября, региональный – в феврале-марте, всероссийский – в апреле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9377" y="4468054"/>
            <a:ext cx="3262829" cy="147390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003">
            <a:schemeClr val="dk2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Диплом призёра или победителя </a:t>
            </a:r>
            <a:r>
              <a:rPr lang="ru-RU" sz="1600" dirty="0" err="1" smtClean="0"/>
              <a:t>Всеросса</a:t>
            </a:r>
            <a:r>
              <a:rPr lang="ru-RU" sz="1600" dirty="0" smtClean="0"/>
              <a:t> является </a:t>
            </a:r>
            <a:r>
              <a:rPr lang="en-US" sz="1600" dirty="0" smtClean="0"/>
              <a:t>“</a:t>
            </a:r>
            <a:r>
              <a:rPr lang="ru-RU" sz="1600" dirty="0" smtClean="0"/>
              <a:t>окном</a:t>
            </a:r>
            <a:r>
              <a:rPr lang="en-US" sz="1600" dirty="0" smtClean="0"/>
              <a:t>”</a:t>
            </a:r>
            <a:r>
              <a:rPr lang="ru-RU" sz="1600" dirty="0" smtClean="0"/>
              <a:t> в замечательную университетскую жизнь и не только</a:t>
            </a:r>
          </a:p>
        </p:txBody>
      </p:sp>
      <p:sp>
        <p:nvSpPr>
          <p:cNvPr id="2" name="Стрелка вправо 1"/>
          <p:cNvSpPr/>
          <p:nvPr/>
        </p:nvSpPr>
        <p:spPr>
          <a:xfrm rot="19581986">
            <a:off x="6672355" y="1849447"/>
            <a:ext cx="1229711" cy="898634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2008876">
            <a:off x="6672446" y="4614389"/>
            <a:ext cx="1229711" cy="898634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978603" y="824856"/>
            <a:ext cx="2008420" cy="158473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4"/>
                </a:solidFill>
              </a:rPr>
              <a:t>Обществознание: призёр или победитель - БВИ</a:t>
            </a:r>
            <a:endParaRPr lang="ru-RU" b="1" dirty="0">
              <a:ln/>
              <a:solidFill>
                <a:schemeClr val="accent4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978602" y="5165978"/>
            <a:ext cx="2077821" cy="15447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4"/>
                </a:solidFill>
              </a:rPr>
              <a:t>История: призёр или победитель -БВИ</a:t>
            </a:r>
            <a:endParaRPr lang="ru-RU" b="1" dirty="0">
              <a:ln/>
              <a:solidFill>
                <a:schemeClr val="accent4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206102">
            <a:off x="6792476" y="3319566"/>
            <a:ext cx="1229711" cy="898634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048004" y="3157201"/>
            <a:ext cx="2008420" cy="1771259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4"/>
                </a:solidFill>
              </a:rPr>
              <a:t>Призёр и победитель регионального этапа – 3 и  4 балла в индивидуальные достижения соответственно</a:t>
            </a:r>
            <a:endParaRPr lang="ru-RU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33674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/>
        </p:nvSpPr>
        <p:spPr>
          <a:xfrm>
            <a:off x="386275" y="7179025"/>
            <a:ext cx="4475325" cy="2472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3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8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Высшая</a:t>
            </a:r>
            <a:r>
              <a:rPr lang="en-US" sz="888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88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школа</a:t>
            </a:r>
            <a:r>
              <a:rPr lang="en-US" sz="888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88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экономики</a:t>
            </a:r>
            <a:r>
              <a:rPr lang="en-US" sz="888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sz="888" dirty="0" smtClean="0">
                <a:solidFill>
                  <a:srgbClr val="FFFFFF"/>
                </a:solidFill>
              </a:rPr>
              <a:t>Москва 2015</a:t>
            </a:r>
            <a:endParaRPr lang="en-US" sz="888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" t="275" r="1150" b="-322"/>
          <a:stretch/>
        </p:blipFill>
        <p:spPr>
          <a:xfrm>
            <a:off x="228600" y="1264920"/>
            <a:ext cx="9753600" cy="51206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8599" y="-58519"/>
            <a:ext cx="10696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Соотнесение уровней олимпиад и льгот при поступлении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0793437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/>
        </p:nvSpPr>
        <p:spPr>
          <a:xfrm>
            <a:off x="386275" y="7179025"/>
            <a:ext cx="4475325" cy="2472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3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8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Высшая</a:t>
            </a:r>
            <a:r>
              <a:rPr lang="en-US" sz="888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88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школа</a:t>
            </a:r>
            <a:r>
              <a:rPr lang="en-US" sz="888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88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экономики</a:t>
            </a:r>
            <a:r>
              <a:rPr lang="en-US" sz="888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sz="888" dirty="0" smtClean="0">
                <a:solidFill>
                  <a:srgbClr val="FFFFFF"/>
                </a:solidFill>
              </a:rPr>
              <a:t>Москва 2015</a:t>
            </a:r>
            <a:endParaRPr lang="en-US" sz="888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1668" y="113152"/>
            <a:ext cx="9723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Схема поступления в Вышку</a:t>
            </a:r>
            <a:endParaRPr lang="ru-RU" sz="40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98699023"/>
              </p:ext>
            </p:extLst>
          </p:nvPr>
        </p:nvGraphicFramePr>
        <p:xfrm>
          <a:off x="1021080" y="1552222"/>
          <a:ext cx="7802879" cy="460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Стрелка вправо 4"/>
          <p:cNvSpPr/>
          <p:nvPr/>
        </p:nvSpPr>
        <p:spPr>
          <a:xfrm rot="770032">
            <a:off x="1035791" y="3089765"/>
            <a:ext cx="2209800" cy="3810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30068" y="2069468"/>
            <a:ext cx="2607725" cy="11309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Олимпиады, спортивные достижения, аттестат с отличием</a:t>
            </a:r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 rot="9109527">
            <a:off x="6133342" y="3192081"/>
            <a:ext cx="1007449" cy="366721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528962" y="2578971"/>
            <a:ext cx="3086009" cy="6214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 более </a:t>
            </a:r>
            <a:r>
              <a:rPr lang="ru-RU" b="1" dirty="0" smtClean="0"/>
              <a:t>10 баллов </a:t>
            </a:r>
            <a:r>
              <a:rPr lang="ru-RU" dirty="0" smtClean="0"/>
              <a:t>с учётом сочинения</a:t>
            </a:r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 rot="9109527">
            <a:off x="5494622" y="2390068"/>
            <a:ext cx="1007449" cy="366721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718894" y="1704348"/>
            <a:ext cx="2462638" cy="7302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Сочинение (не более 10 баллов)</a:t>
            </a:r>
            <a:endParaRPr lang="ru-RU" dirty="0"/>
          </a:p>
        </p:txBody>
      </p:sp>
      <p:sp>
        <p:nvSpPr>
          <p:cNvPr id="19" name="Стрелка вправо 18"/>
          <p:cNvSpPr/>
          <p:nvPr/>
        </p:nvSpPr>
        <p:spPr>
          <a:xfrm rot="9109527">
            <a:off x="7320626" y="5004994"/>
            <a:ext cx="780952" cy="319679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756775" y="4277333"/>
            <a:ext cx="2236666" cy="82960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 более 400 баллов</a:t>
            </a:r>
            <a:endParaRPr lang="ru-RU" dirty="0"/>
          </a:p>
        </p:txBody>
      </p:sp>
      <p:sp>
        <p:nvSpPr>
          <p:cNvPr id="18" name="Трапеция 17"/>
          <p:cNvSpPr/>
          <p:nvPr/>
        </p:nvSpPr>
        <p:spPr>
          <a:xfrm>
            <a:off x="2053650" y="4339525"/>
            <a:ext cx="5703125" cy="1906291"/>
          </a:xfrm>
          <a:prstGeom prst="trapezoid">
            <a:avLst>
              <a:gd name="adj" fmla="val 4939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2"/>
                </a:solidFill>
              </a:rPr>
              <a:t>ЕГЭ</a:t>
            </a:r>
            <a:endParaRPr lang="ru-RU" sz="7200" dirty="0">
              <a:solidFill>
                <a:schemeClr val="bg2"/>
              </a:solidFill>
            </a:endParaRPr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3022169" y="1704348"/>
            <a:ext cx="3766089" cy="2588217"/>
          </a:xfrm>
          <a:prstGeom prst="triangl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</a:rPr>
              <a:t>Индивидуальные достижения + Сочинение</a:t>
            </a:r>
            <a:endParaRPr lang="ru-RU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41469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/>
        </p:nvSpPr>
        <p:spPr>
          <a:xfrm>
            <a:off x="386275" y="7179025"/>
            <a:ext cx="4475325" cy="2472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3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8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Высшая</a:t>
            </a:r>
            <a:r>
              <a:rPr lang="en-US" sz="888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88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школа</a:t>
            </a:r>
            <a:r>
              <a:rPr lang="en-US" sz="888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88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экономики</a:t>
            </a:r>
            <a:r>
              <a:rPr lang="en-US" sz="888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sz="888" dirty="0" smtClean="0">
                <a:solidFill>
                  <a:srgbClr val="FFFFFF"/>
                </a:solidFill>
              </a:rPr>
              <a:t>Москва 2015</a:t>
            </a:r>
            <a:endParaRPr lang="en-US" sz="888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5603" y="5926"/>
            <a:ext cx="9723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Процесс поступления</a:t>
            </a:r>
            <a:endParaRPr lang="ru-RU" sz="4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0658" y="1080089"/>
            <a:ext cx="2372165" cy="14935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Предварительная регистрация на сайте + подача документов</a:t>
            </a: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2492823" y="1589093"/>
            <a:ext cx="924024" cy="553446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БВИ</a:t>
            </a:r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235355" y="2968922"/>
            <a:ext cx="1409028" cy="574099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ЕГЭ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450939" y="1144413"/>
            <a:ext cx="2372165" cy="14935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Зачисление победителей олимпиад (при предоставлении оригинального диплома олимпиады)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492823" y="3711280"/>
            <a:ext cx="2372165" cy="14935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Зачисление во время первой волны (при предоставлении оригинала аттестата)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3177" y="3934455"/>
            <a:ext cx="1275583" cy="98708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Green Wave</a:t>
            </a:r>
            <a:r>
              <a:rPr lang="ru-RU" dirty="0" smtClean="0"/>
              <a:t> (1)</a:t>
            </a:r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1546526" y="4234555"/>
            <a:ext cx="911280" cy="553446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ЕГЭ</a:t>
            </a:r>
            <a:endParaRPr lang="ru-RU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4873335" y="4151272"/>
            <a:ext cx="848900" cy="553446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ЕГЭ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722235" y="4002072"/>
            <a:ext cx="1046135" cy="101841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Green Wave</a:t>
            </a:r>
            <a:r>
              <a:rPr lang="ru-RU" dirty="0" smtClean="0"/>
              <a:t> (</a:t>
            </a:r>
            <a:r>
              <a:rPr lang="en-US" dirty="0" smtClean="0"/>
              <a:t>2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696094" y="3487795"/>
            <a:ext cx="2372165" cy="14935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Зачисление во время второй волны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3342215" y="5204800"/>
            <a:ext cx="0" cy="4244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2055603" y="5645056"/>
            <a:ext cx="2029959" cy="9049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Заполняется 80% бюджетных мест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7645074" y="5645057"/>
            <a:ext cx="2029959" cy="90494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Заполняется 20% бюджетных мест</a:t>
            </a:r>
            <a:endParaRPr lang="ru-RU" dirty="0"/>
          </a:p>
        </p:txBody>
      </p:sp>
      <p:cxnSp>
        <p:nvCxnSpPr>
          <p:cNvPr id="25" name="Прямая со стрелкой 24"/>
          <p:cNvCxnSpPr>
            <a:stCxn id="20" idx="2"/>
          </p:cNvCxnSpPr>
          <p:nvPr/>
        </p:nvCxnSpPr>
        <p:spPr>
          <a:xfrm>
            <a:off x="8882177" y="4981315"/>
            <a:ext cx="5531" cy="641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6688947" y="1339800"/>
            <a:ext cx="2029959" cy="9049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Неограниченное количество мест </a:t>
            </a:r>
            <a:endParaRPr lang="ru-RU" dirty="0"/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5823104" y="1779770"/>
            <a:ext cx="865843" cy="12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трелка вправо 31"/>
          <p:cNvSpPr/>
          <p:nvPr/>
        </p:nvSpPr>
        <p:spPr>
          <a:xfrm>
            <a:off x="6768370" y="4096047"/>
            <a:ext cx="927724" cy="553446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ЕГЭ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837497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Theme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</TotalTime>
  <Words>438</Words>
  <Application>Microsoft Office PowerPoint</Application>
  <PresentationFormat>Произвольный</PresentationFormat>
  <Paragraphs>71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Custom Theme</vt:lpstr>
      <vt:lpstr>ВЫСШАЯ ШКОЛА ЭКОНОМИКИ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ВЫСШАЯ ШКОЛА ЭКОНОМИКИ</dc:title>
  <dc:creator>User</dc:creator>
  <cp:lastModifiedBy>Венедиктова</cp:lastModifiedBy>
  <cp:revision>50</cp:revision>
  <dcterms:modified xsi:type="dcterms:W3CDTF">2016-02-24T13:41:38Z</dcterms:modified>
</cp:coreProperties>
</file>