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340" r:id="rId4"/>
    <p:sldId id="338" r:id="rId5"/>
    <p:sldId id="355" r:id="rId6"/>
    <p:sldId id="342" r:id="rId7"/>
    <p:sldId id="343" r:id="rId8"/>
    <p:sldId id="336" r:id="rId9"/>
    <p:sldId id="345" r:id="rId10"/>
    <p:sldId id="335" r:id="rId11"/>
    <p:sldId id="344" r:id="rId12"/>
    <p:sldId id="349" r:id="rId13"/>
    <p:sldId id="330" r:id="rId14"/>
    <p:sldId id="346" r:id="rId15"/>
    <p:sldId id="341" r:id="rId16"/>
    <p:sldId id="351" r:id="rId17"/>
    <p:sldId id="354" r:id="rId18"/>
    <p:sldId id="327" r:id="rId19"/>
  </p:sldIdLst>
  <p:sldSz cx="9144000" cy="6858000" type="screen4x3"/>
  <p:notesSz cx="7102475" cy="10234613"/>
  <p:custShowLst>
    <p:custShow name="Custom Show 1" id="0">
      <p:sldLst/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C80"/>
    <a:srgbClr val="003399"/>
    <a:srgbClr val="003F82"/>
    <a:srgbClr val="21386F"/>
    <a:srgbClr val="1C2A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4647" autoAdjust="0"/>
  </p:normalViewPr>
  <p:slideViewPr>
    <p:cSldViewPr snapToGrid="0" snapToObjects="1">
      <p:cViewPr varScale="1">
        <p:scale>
          <a:sx n="101" d="100"/>
          <a:sy n="101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08" y="-90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37727-0646-9940-88EE-8FE5D1E64836}" type="doc">
      <dgm:prSet loTypeId="urn:microsoft.com/office/officeart/2005/8/layout/pyramid1" loCatId="" qsTypeId="urn:microsoft.com/office/officeart/2005/8/quickstyle/simple4" qsCatId="simple" csTypeId="urn:microsoft.com/office/officeart/2005/8/colors/accent0_1" csCatId="mainScheme" phldr="1"/>
      <dgm:spPr/>
    </dgm:pt>
    <dgm:pt modelId="{70904337-51F8-B84F-952A-C1FA2EB14012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1800" dirty="0"/>
        </a:p>
        <a:p>
          <a:r>
            <a:rPr lang="ru-RU" sz="1800" b="1" dirty="0" smtClean="0"/>
            <a:t>Бизнес</a:t>
          </a:r>
          <a:r>
            <a:rPr lang="en-US" sz="1800" b="1" dirty="0" smtClean="0"/>
            <a:t> </a:t>
          </a:r>
          <a:r>
            <a:rPr lang="ru-RU" sz="1800" b="1" dirty="0" smtClean="0"/>
            <a:t>-</a:t>
          </a:r>
          <a:r>
            <a:rPr lang="ru-RU" sz="1800" dirty="0" smtClean="0"/>
            <a:t> </a:t>
          </a:r>
          <a:endParaRPr lang="ru-RU" sz="1800" dirty="0"/>
        </a:p>
        <a:p>
          <a:r>
            <a:rPr lang="ru-RU" sz="1800" dirty="0"/>
            <a:t>архитектура</a:t>
          </a:r>
        </a:p>
      </dgm:t>
    </dgm:pt>
    <dgm:pt modelId="{1D039426-BE71-9441-8156-F3E25D7A465F}" type="parTrans" cxnId="{D134A1E2-2BDD-E842-A9C1-A8C22A5A2D37}">
      <dgm:prSet/>
      <dgm:spPr/>
      <dgm:t>
        <a:bodyPr/>
        <a:lstStyle/>
        <a:p>
          <a:endParaRPr lang="ru-RU" sz="2800"/>
        </a:p>
      </dgm:t>
    </dgm:pt>
    <dgm:pt modelId="{B725358F-8B73-3E4F-9AD2-C4D856D3F929}" type="sibTrans" cxnId="{D134A1E2-2BDD-E842-A9C1-A8C22A5A2D37}">
      <dgm:prSet/>
      <dgm:spPr/>
      <dgm:t>
        <a:bodyPr/>
        <a:lstStyle/>
        <a:p>
          <a:endParaRPr lang="ru-RU" sz="2800"/>
        </a:p>
      </dgm:t>
    </dgm:pt>
    <dgm:pt modelId="{B15FD7DA-5DE2-A74C-9A7A-0D64B0FB4E5A}">
      <dgm:prSet phldrT="[Текст]" custT="1"/>
      <dgm:spPr>
        <a:ln>
          <a:solidFill>
            <a:srgbClr val="4F81BD"/>
          </a:solidFill>
        </a:ln>
      </dgm:spPr>
      <dgm:t>
        <a:bodyPr/>
        <a:lstStyle/>
        <a:p>
          <a:r>
            <a:rPr lang="ru-RU" sz="1800" b="1" dirty="0" smtClean="0"/>
            <a:t>ИТ</a:t>
          </a:r>
          <a:r>
            <a:rPr lang="en-US" sz="1800" b="1" dirty="0" smtClean="0"/>
            <a:t> </a:t>
          </a:r>
          <a:r>
            <a:rPr lang="en-US" sz="1800" dirty="0" smtClean="0"/>
            <a:t>– </a:t>
          </a:r>
          <a:r>
            <a:rPr lang="ru-RU" sz="1800" dirty="0" smtClean="0"/>
            <a:t>архитектура</a:t>
          </a:r>
        </a:p>
      </dgm:t>
    </dgm:pt>
    <dgm:pt modelId="{AC765A3D-FDAF-4243-B6EC-77348E8DF343}" type="parTrans" cxnId="{1C651E0A-B793-B243-975E-162863089783}">
      <dgm:prSet/>
      <dgm:spPr/>
      <dgm:t>
        <a:bodyPr/>
        <a:lstStyle/>
        <a:p>
          <a:endParaRPr lang="ru-RU" sz="2800"/>
        </a:p>
      </dgm:t>
    </dgm:pt>
    <dgm:pt modelId="{03E4D6D7-4364-3148-81A7-C242F2065ED0}" type="sibTrans" cxnId="{1C651E0A-B793-B243-975E-162863089783}">
      <dgm:prSet/>
      <dgm:spPr/>
      <dgm:t>
        <a:bodyPr/>
        <a:lstStyle/>
        <a:p>
          <a:endParaRPr lang="ru-RU" sz="2800"/>
        </a:p>
      </dgm:t>
    </dgm:pt>
    <dgm:pt modelId="{ADC3E712-87B5-2E47-A4A6-652EAC3C9571}" type="pres">
      <dgm:prSet presAssocID="{F3437727-0646-9940-88EE-8FE5D1E64836}" presName="Name0" presStyleCnt="0">
        <dgm:presLayoutVars>
          <dgm:dir/>
          <dgm:animLvl val="lvl"/>
          <dgm:resizeHandles val="exact"/>
        </dgm:presLayoutVars>
      </dgm:prSet>
      <dgm:spPr/>
    </dgm:pt>
    <dgm:pt modelId="{AEA86822-7D6D-1546-9B7A-DA9347A87C14}" type="pres">
      <dgm:prSet presAssocID="{70904337-51F8-B84F-952A-C1FA2EB14012}" presName="Name8" presStyleCnt="0"/>
      <dgm:spPr/>
    </dgm:pt>
    <dgm:pt modelId="{AB37F561-8028-1D4F-A0EF-02DD563D50B7}" type="pres">
      <dgm:prSet presAssocID="{70904337-51F8-B84F-952A-C1FA2EB14012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07C0B-7BD2-0643-AEC6-01EAE4094DF6}" type="pres">
      <dgm:prSet presAssocID="{70904337-51F8-B84F-952A-C1FA2EB140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D621F-8C17-7144-8753-15EE6B71ACA6}" type="pres">
      <dgm:prSet presAssocID="{B15FD7DA-5DE2-A74C-9A7A-0D64B0FB4E5A}" presName="Name8" presStyleCnt="0"/>
      <dgm:spPr/>
    </dgm:pt>
    <dgm:pt modelId="{A08AD8B7-B4B9-7646-A504-B7C97DE609CA}" type="pres">
      <dgm:prSet presAssocID="{B15FD7DA-5DE2-A74C-9A7A-0D64B0FB4E5A}" presName="level" presStyleLbl="node1" presStyleIdx="1" presStyleCnt="2" custLinFactNeighborX="394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1E400-1215-5342-8743-BED6AC6D12DE}" type="pres">
      <dgm:prSet presAssocID="{B15FD7DA-5DE2-A74C-9A7A-0D64B0FB4E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7F7F2-EA7D-664F-9297-6D70A54C1F43}" type="presOf" srcId="{B15FD7DA-5DE2-A74C-9A7A-0D64B0FB4E5A}" destId="{A08AD8B7-B4B9-7646-A504-B7C97DE609CA}" srcOrd="0" destOrd="0" presId="urn:microsoft.com/office/officeart/2005/8/layout/pyramid1"/>
    <dgm:cxn modelId="{E46D48C4-B10C-6740-8ED6-6519E561800C}" type="presOf" srcId="{F3437727-0646-9940-88EE-8FE5D1E64836}" destId="{ADC3E712-87B5-2E47-A4A6-652EAC3C9571}" srcOrd="0" destOrd="0" presId="urn:microsoft.com/office/officeart/2005/8/layout/pyramid1"/>
    <dgm:cxn modelId="{D134A1E2-2BDD-E842-A9C1-A8C22A5A2D37}" srcId="{F3437727-0646-9940-88EE-8FE5D1E64836}" destId="{70904337-51F8-B84F-952A-C1FA2EB14012}" srcOrd="0" destOrd="0" parTransId="{1D039426-BE71-9441-8156-F3E25D7A465F}" sibTransId="{B725358F-8B73-3E4F-9AD2-C4D856D3F929}"/>
    <dgm:cxn modelId="{1C651E0A-B793-B243-975E-162863089783}" srcId="{F3437727-0646-9940-88EE-8FE5D1E64836}" destId="{B15FD7DA-5DE2-A74C-9A7A-0D64B0FB4E5A}" srcOrd="1" destOrd="0" parTransId="{AC765A3D-FDAF-4243-B6EC-77348E8DF343}" sibTransId="{03E4D6D7-4364-3148-81A7-C242F2065ED0}"/>
    <dgm:cxn modelId="{561AF77D-5FA1-B54B-9793-86DA2B99C559}" type="presOf" srcId="{70904337-51F8-B84F-952A-C1FA2EB14012}" destId="{AB37F561-8028-1D4F-A0EF-02DD563D50B7}" srcOrd="0" destOrd="0" presId="urn:microsoft.com/office/officeart/2005/8/layout/pyramid1"/>
    <dgm:cxn modelId="{7AB6419F-3520-744D-BFE6-88A5D40DA5E6}" type="presOf" srcId="{70904337-51F8-B84F-952A-C1FA2EB14012}" destId="{BC607C0B-7BD2-0643-AEC6-01EAE4094DF6}" srcOrd="1" destOrd="0" presId="urn:microsoft.com/office/officeart/2005/8/layout/pyramid1"/>
    <dgm:cxn modelId="{D4C5F7F6-B7C3-AB45-AE84-E55F0E4BBBBA}" type="presOf" srcId="{B15FD7DA-5DE2-A74C-9A7A-0D64B0FB4E5A}" destId="{A741E400-1215-5342-8743-BED6AC6D12DE}" srcOrd="1" destOrd="0" presId="urn:microsoft.com/office/officeart/2005/8/layout/pyramid1"/>
    <dgm:cxn modelId="{10E1B969-EAC0-7642-B6F0-D3C0BED8F5D1}" type="presParOf" srcId="{ADC3E712-87B5-2E47-A4A6-652EAC3C9571}" destId="{AEA86822-7D6D-1546-9B7A-DA9347A87C14}" srcOrd="0" destOrd="0" presId="urn:microsoft.com/office/officeart/2005/8/layout/pyramid1"/>
    <dgm:cxn modelId="{05866203-3187-4A4F-A378-4E6AF1C2EA3F}" type="presParOf" srcId="{AEA86822-7D6D-1546-9B7A-DA9347A87C14}" destId="{AB37F561-8028-1D4F-A0EF-02DD563D50B7}" srcOrd="0" destOrd="0" presId="urn:microsoft.com/office/officeart/2005/8/layout/pyramid1"/>
    <dgm:cxn modelId="{D74C02D5-8209-994B-B10D-B65C38303A6E}" type="presParOf" srcId="{AEA86822-7D6D-1546-9B7A-DA9347A87C14}" destId="{BC607C0B-7BD2-0643-AEC6-01EAE4094DF6}" srcOrd="1" destOrd="0" presId="urn:microsoft.com/office/officeart/2005/8/layout/pyramid1"/>
    <dgm:cxn modelId="{2765AE13-1DC2-104C-BAD3-8712549A6A04}" type="presParOf" srcId="{ADC3E712-87B5-2E47-A4A6-652EAC3C9571}" destId="{94CD621F-8C17-7144-8753-15EE6B71ACA6}" srcOrd="1" destOrd="0" presId="urn:microsoft.com/office/officeart/2005/8/layout/pyramid1"/>
    <dgm:cxn modelId="{E06041D9-CD23-0A47-A741-0BEA30BDA72B}" type="presParOf" srcId="{94CD621F-8C17-7144-8753-15EE6B71ACA6}" destId="{A08AD8B7-B4B9-7646-A504-B7C97DE609CA}" srcOrd="0" destOrd="0" presId="urn:microsoft.com/office/officeart/2005/8/layout/pyramid1"/>
    <dgm:cxn modelId="{9291F7BD-E0F6-F94C-BF55-C794722BAC4C}" type="presParOf" srcId="{94CD621F-8C17-7144-8753-15EE6B71ACA6}" destId="{A741E400-1215-5342-8743-BED6AC6D12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37727-0646-9940-88EE-8FE5D1E64836}" type="doc">
      <dgm:prSet loTypeId="urn:microsoft.com/office/officeart/2005/8/layout/pyramid1" loCatId="" qsTypeId="urn:microsoft.com/office/officeart/2005/8/quickstyle/simple4" qsCatId="simple" csTypeId="urn:microsoft.com/office/officeart/2005/8/colors/accent0_1" csCatId="mainScheme" phldr="1"/>
      <dgm:spPr/>
    </dgm:pt>
    <dgm:pt modelId="{70904337-51F8-B84F-952A-C1FA2EB14012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1800" dirty="0"/>
        </a:p>
        <a:p>
          <a:r>
            <a:rPr lang="ru-RU" sz="1800" b="1" dirty="0" smtClean="0"/>
            <a:t>Бизнес</a:t>
          </a:r>
          <a:r>
            <a:rPr lang="en-US" sz="1800" b="1" dirty="0" smtClean="0"/>
            <a:t> </a:t>
          </a:r>
          <a:r>
            <a:rPr lang="ru-RU" sz="1800" b="1" dirty="0" smtClean="0"/>
            <a:t>-</a:t>
          </a:r>
          <a:r>
            <a:rPr lang="ru-RU" sz="1800" dirty="0" smtClean="0"/>
            <a:t> </a:t>
          </a:r>
          <a:endParaRPr lang="ru-RU" sz="1800" dirty="0"/>
        </a:p>
        <a:p>
          <a:r>
            <a:rPr lang="ru-RU" sz="1800" dirty="0"/>
            <a:t>архитектура</a:t>
          </a:r>
        </a:p>
      </dgm:t>
    </dgm:pt>
    <dgm:pt modelId="{1D039426-BE71-9441-8156-F3E25D7A465F}" type="parTrans" cxnId="{D134A1E2-2BDD-E842-A9C1-A8C22A5A2D37}">
      <dgm:prSet/>
      <dgm:spPr/>
      <dgm:t>
        <a:bodyPr/>
        <a:lstStyle/>
        <a:p>
          <a:endParaRPr lang="ru-RU" sz="2800"/>
        </a:p>
      </dgm:t>
    </dgm:pt>
    <dgm:pt modelId="{B725358F-8B73-3E4F-9AD2-C4D856D3F929}" type="sibTrans" cxnId="{D134A1E2-2BDD-E842-A9C1-A8C22A5A2D37}">
      <dgm:prSet/>
      <dgm:spPr/>
      <dgm:t>
        <a:bodyPr/>
        <a:lstStyle/>
        <a:p>
          <a:endParaRPr lang="ru-RU" sz="2800"/>
        </a:p>
      </dgm:t>
    </dgm:pt>
    <dgm:pt modelId="{B15FD7DA-5DE2-A74C-9A7A-0D64B0FB4E5A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/>
            <a:t>ИТ</a:t>
          </a:r>
          <a:r>
            <a:rPr lang="en-US" sz="1800" b="1" dirty="0" smtClean="0"/>
            <a:t> </a:t>
          </a:r>
          <a:r>
            <a:rPr lang="en-US" sz="1800" dirty="0" smtClean="0"/>
            <a:t>– </a:t>
          </a:r>
          <a:r>
            <a:rPr lang="ru-RU" sz="1800" dirty="0" smtClean="0"/>
            <a:t>архитектура</a:t>
          </a:r>
        </a:p>
      </dgm:t>
    </dgm:pt>
    <dgm:pt modelId="{AC765A3D-FDAF-4243-B6EC-77348E8DF343}" type="parTrans" cxnId="{1C651E0A-B793-B243-975E-162863089783}">
      <dgm:prSet/>
      <dgm:spPr/>
      <dgm:t>
        <a:bodyPr/>
        <a:lstStyle/>
        <a:p>
          <a:endParaRPr lang="ru-RU" sz="2800"/>
        </a:p>
      </dgm:t>
    </dgm:pt>
    <dgm:pt modelId="{03E4D6D7-4364-3148-81A7-C242F2065ED0}" type="sibTrans" cxnId="{1C651E0A-B793-B243-975E-162863089783}">
      <dgm:prSet/>
      <dgm:spPr/>
      <dgm:t>
        <a:bodyPr/>
        <a:lstStyle/>
        <a:p>
          <a:endParaRPr lang="ru-RU" sz="2800"/>
        </a:p>
      </dgm:t>
    </dgm:pt>
    <dgm:pt modelId="{ADC3E712-87B5-2E47-A4A6-652EAC3C9571}" type="pres">
      <dgm:prSet presAssocID="{F3437727-0646-9940-88EE-8FE5D1E64836}" presName="Name0" presStyleCnt="0">
        <dgm:presLayoutVars>
          <dgm:dir/>
          <dgm:animLvl val="lvl"/>
          <dgm:resizeHandles val="exact"/>
        </dgm:presLayoutVars>
      </dgm:prSet>
      <dgm:spPr/>
    </dgm:pt>
    <dgm:pt modelId="{AEA86822-7D6D-1546-9B7A-DA9347A87C14}" type="pres">
      <dgm:prSet presAssocID="{70904337-51F8-B84F-952A-C1FA2EB14012}" presName="Name8" presStyleCnt="0"/>
      <dgm:spPr/>
    </dgm:pt>
    <dgm:pt modelId="{AB37F561-8028-1D4F-A0EF-02DD563D50B7}" type="pres">
      <dgm:prSet presAssocID="{70904337-51F8-B84F-952A-C1FA2EB14012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07C0B-7BD2-0643-AEC6-01EAE4094DF6}" type="pres">
      <dgm:prSet presAssocID="{70904337-51F8-B84F-952A-C1FA2EB140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D621F-8C17-7144-8753-15EE6B71ACA6}" type="pres">
      <dgm:prSet presAssocID="{B15FD7DA-5DE2-A74C-9A7A-0D64B0FB4E5A}" presName="Name8" presStyleCnt="0"/>
      <dgm:spPr/>
    </dgm:pt>
    <dgm:pt modelId="{A08AD8B7-B4B9-7646-A504-B7C97DE609CA}" type="pres">
      <dgm:prSet presAssocID="{B15FD7DA-5DE2-A74C-9A7A-0D64B0FB4E5A}" presName="level" presStyleLbl="node1" presStyleIdx="1" presStyleCnt="2" custLinFactNeighborX="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1E400-1215-5342-8743-BED6AC6D12DE}" type="pres">
      <dgm:prSet presAssocID="{B15FD7DA-5DE2-A74C-9A7A-0D64B0FB4E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8C60D-AE35-AF44-AB9E-C8F584C2DAC1}" type="presOf" srcId="{70904337-51F8-B84F-952A-C1FA2EB14012}" destId="{AB37F561-8028-1D4F-A0EF-02DD563D50B7}" srcOrd="0" destOrd="0" presId="urn:microsoft.com/office/officeart/2005/8/layout/pyramid1"/>
    <dgm:cxn modelId="{1F8E4959-6E67-1948-B7F3-29CCA4D1275E}" type="presOf" srcId="{B15FD7DA-5DE2-A74C-9A7A-0D64B0FB4E5A}" destId="{A741E400-1215-5342-8743-BED6AC6D12DE}" srcOrd="1" destOrd="0" presId="urn:microsoft.com/office/officeart/2005/8/layout/pyramid1"/>
    <dgm:cxn modelId="{A50FE138-7854-AC42-9C63-50FB4CC9F784}" type="presOf" srcId="{B15FD7DA-5DE2-A74C-9A7A-0D64B0FB4E5A}" destId="{A08AD8B7-B4B9-7646-A504-B7C97DE609CA}" srcOrd="0" destOrd="0" presId="urn:microsoft.com/office/officeart/2005/8/layout/pyramid1"/>
    <dgm:cxn modelId="{D134A1E2-2BDD-E842-A9C1-A8C22A5A2D37}" srcId="{F3437727-0646-9940-88EE-8FE5D1E64836}" destId="{70904337-51F8-B84F-952A-C1FA2EB14012}" srcOrd="0" destOrd="0" parTransId="{1D039426-BE71-9441-8156-F3E25D7A465F}" sibTransId="{B725358F-8B73-3E4F-9AD2-C4D856D3F929}"/>
    <dgm:cxn modelId="{10BA5EF8-8261-5D42-9F4F-914604AB1F9A}" type="presOf" srcId="{70904337-51F8-B84F-952A-C1FA2EB14012}" destId="{BC607C0B-7BD2-0643-AEC6-01EAE4094DF6}" srcOrd="1" destOrd="0" presId="urn:microsoft.com/office/officeart/2005/8/layout/pyramid1"/>
    <dgm:cxn modelId="{362AB743-6A30-E343-9580-861E711E1FF0}" type="presOf" srcId="{F3437727-0646-9940-88EE-8FE5D1E64836}" destId="{ADC3E712-87B5-2E47-A4A6-652EAC3C9571}" srcOrd="0" destOrd="0" presId="urn:microsoft.com/office/officeart/2005/8/layout/pyramid1"/>
    <dgm:cxn modelId="{1C651E0A-B793-B243-975E-162863089783}" srcId="{F3437727-0646-9940-88EE-8FE5D1E64836}" destId="{B15FD7DA-5DE2-A74C-9A7A-0D64B0FB4E5A}" srcOrd="1" destOrd="0" parTransId="{AC765A3D-FDAF-4243-B6EC-77348E8DF343}" sibTransId="{03E4D6D7-4364-3148-81A7-C242F2065ED0}"/>
    <dgm:cxn modelId="{3B481272-7885-C34C-BB93-85CC785B4ADC}" type="presParOf" srcId="{ADC3E712-87B5-2E47-A4A6-652EAC3C9571}" destId="{AEA86822-7D6D-1546-9B7A-DA9347A87C14}" srcOrd="0" destOrd="0" presId="urn:microsoft.com/office/officeart/2005/8/layout/pyramid1"/>
    <dgm:cxn modelId="{1BD51693-0BBB-7C4C-9819-18D829EBE366}" type="presParOf" srcId="{AEA86822-7D6D-1546-9B7A-DA9347A87C14}" destId="{AB37F561-8028-1D4F-A0EF-02DD563D50B7}" srcOrd="0" destOrd="0" presId="urn:microsoft.com/office/officeart/2005/8/layout/pyramid1"/>
    <dgm:cxn modelId="{20CF4660-97DF-5D43-AD05-2E514DBA3073}" type="presParOf" srcId="{AEA86822-7D6D-1546-9B7A-DA9347A87C14}" destId="{BC607C0B-7BD2-0643-AEC6-01EAE4094DF6}" srcOrd="1" destOrd="0" presId="urn:microsoft.com/office/officeart/2005/8/layout/pyramid1"/>
    <dgm:cxn modelId="{3DD4F5F2-5F7A-AC41-AD7E-543557863A47}" type="presParOf" srcId="{ADC3E712-87B5-2E47-A4A6-652EAC3C9571}" destId="{94CD621F-8C17-7144-8753-15EE6B71ACA6}" srcOrd="1" destOrd="0" presId="urn:microsoft.com/office/officeart/2005/8/layout/pyramid1"/>
    <dgm:cxn modelId="{9E748543-12D4-9D42-B4EA-9E09E12CFF2A}" type="presParOf" srcId="{94CD621F-8C17-7144-8753-15EE6B71ACA6}" destId="{A08AD8B7-B4B9-7646-A504-B7C97DE609CA}" srcOrd="0" destOrd="0" presId="urn:microsoft.com/office/officeart/2005/8/layout/pyramid1"/>
    <dgm:cxn modelId="{AD19708F-7596-284B-842B-A8EFC699EBCB}" type="presParOf" srcId="{94CD621F-8C17-7144-8753-15EE6B71ACA6}" destId="{A741E400-1215-5342-8743-BED6AC6D12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37727-0646-9940-88EE-8FE5D1E64836}" type="doc">
      <dgm:prSet loTypeId="urn:microsoft.com/office/officeart/2005/8/layout/pyramid1" loCatId="" qsTypeId="urn:microsoft.com/office/officeart/2005/8/quickstyle/simple4" qsCatId="simple" csTypeId="urn:microsoft.com/office/officeart/2005/8/colors/accent0_1" csCatId="mainScheme" phldr="1"/>
      <dgm:spPr/>
    </dgm:pt>
    <dgm:pt modelId="{70904337-51F8-B84F-952A-C1FA2EB14012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1800" dirty="0"/>
        </a:p>
        <a:p>
          <a:endParaRPr lang="ru-RU" sz="1800" dirty="0"/>
        </a:p>
        <a:p>
          <a:r>
            <a:rPr lang="ru-RU" sz="1800" b="1" dirty="0" smtClean="0"/>
            <a:t>Бизнес</a:t>
          </a:r>
          <a:r>
            <a:rPr lang="en-US" sz="1800" b="1" dirty="0" smtClean="0"/>
            <a:t> </a:t>
          </a:r>
          <a:r>
            <a:rPr lang="ru-RU" sz="1800" b="1" dirty="0" smtClean="0"/>
            <a:t>-</a:t>
          </a:r>
          <a:r>
            <a:rPr lang="ru-RU" sz="1800" dirty="0" smtClean="0"/>
            <a:t> </a:t>
          </a:r>
          <a:endParaRPr lang="ru-RU" sz="1800" dirty="0"/>
        </a:p>
        <a:p>
          <a:r>
            <a:rPr lang="ru-RU" sz="1800" dirty="0"/>
            <a:t>архитектура</a:t>
          </a:r>
        </a:p>
      </dgm:t>
    </dgm:pt>
    <dgm:pt modelId="{1D039426-BE71-9441-8156-F3E25D7A465F}" type="parTrans" cxnId="{D134A1E2-2BDD-E842-A9C1-A8C22A5A2D37}">
      <dgm:prSet/>
      <dgm:spPr/>
      <dgm:t>
        <a:bodyPr/>
        <a:lstStyle/>
        <a:p>
          <a:endParaRPr lang="ru-RU" sz="2800"/>
        </a:p>
      </dgm:t>
    </dgm:pt>
    <dgm:pt modelId="{B725358F-8B73-3E4F-9AD2-C4D856D3F929}" type="sibTrans" cxnId="{D134A1E2-2BDD-E842-A9C1-A8C22A5A2D37}">
      <dgm:prSet/>
      <dgm:spPr/>
      <dgm:t>
        <a:bodyPr/>
        <a:lstStyle/>
        <a:p>
          <a:endParaRPr lang="ru-RU" sz="2800"/>
        </a:p>
      </dgm:t>
    </dgm:pt>
    <dgm:pt modelId="{B15FD7DA-5DE2-A74C-9A7A-0D64B0FB4E5A}">
      <dgm:prSet phldrT="[Текст]" custT="1"/>
      <dgm:spPr>
        <a:ln>
          <a:solidFill>
            <a:srgbClr val="4F81BD"/>
          </a:solidFill>
        </a:ln>
      </dgm:spPr>
      <dgm:t>
        <a:bodyPr/>
        <a:lstStyle/>
        <a:p>
          <a:r>
            <a:rPr lang="ru-RU" sz="1800" b="1" dirty="0" smtClean="0"/>
            <a:t>ИТ</a:t>
          </a:r>
          <a:r>
            <a:rPr lang="en-US" sz="1800" b="1" dirty="0" smtClean="0"/>
            <a:t> </a:t>
          </a:r>
          <a:r>
            <a:rPr lang="en-US" sz="1800" dirty="0" smtClean="0"/>
            <a:t>– </a:t>
          </a:r>
          <a:r>
            <a:rPr lang="ru-RU" sz="1800" dirty="0" smtClean="0"/>
            <a:t>архитектура</a:t>
          </a:r>
        </a:p>
      </dgm:t>
    </dgm:pt>
    <dgm:pt modelId="{AC765A3D-FDAF-4243-B6EC-77348E8DF343}" type="parTrans" cxnId="{1C651E0A-B793-B243-975E-162863089783}">
      <dgm:prSet/>
      <dgm:spPr/>
      <dgm:t>
        <a:bodyPr/>
        <a:lstStyle/>
        <a:p>
          <a:endParaRPr lang="ru-RU" sz="2800"/>
        </a:p>
      </dgm:t>
    </dgm:pt>
    <dgm:pt modelId="{03E4D6D7-4364-3148-81A7-C242F2065ED0}" type="sibTrans" cxnId="{1C651E0A-B793-B243-975E-162863089783}">
      <dgm:prSet/>
      <dgm:spPr/>
      <dgm:t>
        <a:bodyPr/>
        <a:lstStyle/>
        <a:p>
          <a:endParaRPr lang="ru-RU" sz="2800"/>
        </a:p>
      </dgm:t>
    </dgm:pt>
    <dgm:pt modelId="{ADC3E712-87B5-2E47-A4A6-652EAC3C9571}" type="pres">
      <dgm:prSet presAssocID="{F3437727-0646-9940-88EE-8FE5D1E64836}" presName="Name0" presStyleCnt="0">
        <dgm:presLayoutVars>
          <dgm:dir/>
          <dgm:animLvl val="lvl"/>
          <dgm:resizeHandles val="exact"/>
        </dgm:presLayoutVars>
      </dgm:prSet>
      <dgm:spPr/>
    </dgm:pt>
    <dgm:pt modelId="{AEA86822-7D6D-1546-9B7A-DA9347A87C14}" type="pres">
      <dgm:prSet presAssocID="{70904337-51F8-B84F-952A-C1FA2EB14012}" presName="Name8" presStyleCnt="0"/>
      <dgm:spPr/>
    </dgm:pt>
    <dgm:pt modelId="{AB37F561-8028-1D4F-A0EF-02DD563D50B7}" type="pres">
      <dgm:prSet presAssocID="{70904337-51F8-B84F-952A-C1FA2EB14012}" presName="level" presStyleLbl="node1" presStyleIdx="0" presStyleCnt="2" custScaleY="734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07C0B-7BD2-0643-AEC6-01EAE4094DF6}" type="pres">
      <dgm:prSet presAssocID="{70904337-51F8-B84F-952A-C1FA2EB140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D621F-8C17-7144-8753-15EE6B71ACA6}" type="pres">
      <dgm:prSet presAssocID="{B15FD7DA-5DE2-A74C-9A7A-0D64B0FB4E5A}" presName="Name8" presStyleCnt="0"/>
      <dgm:spPr/>
    </dgm:pt>
    <dgm:pt modelId="{A08AD8B7-B4B9-7646-A504-B7C97DE609CA}" type="pres">
      <dgm:prSet presAssocID="{B15FD7DA-5DE2-A74C-9A7A-0D64B0FB4E5A}" presName="level" presStyleLbl="node1" presStyleIdx="1" presStyleCnt="2" custScaleY="72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1E400-1215-5342-8743-BED6AC6D12DE}" type="pres">
      <dgm:prSet presAssocID="{B15FD7DA-5DE2-A74C-9A7A-0D64B0FB4E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ECD5D-8551-0E42-83E6-7BDFA2D9EF61}" type="presOf" srcId="{70904337-51F8-B84F-952A-C1FA2EB14012}" destId="{BC607C0B-7BD2-0643-AEC6-01EAE4094DF6}" srcOrd="1" destOrd="0" presId="urn:microsoft.com/office/officeart/2005/8/layout/pyramid1"/>
    <dgm:cxn modelId="{CC410F39-9E02-384E-9D27-EF6B95AE83D8}" type="presOf" srcId="{70904337-51F8-B84F-952A-C1FA2EB14012}" destId="{AB37F561-8028-1D4F-A0EF-02DD563D50B7}" srcOrd="0" destOrd="0" presId="urn:microsoft.com/office/officeart/2005/8/layout/pyramid1"/>
    <dgm:cxn modelId="{78F902B5-6489-8E47-8495-13884EEA6AB3}" type="presOf" srcId="{F3437727-0646-9940-88EE-8FE5D1E64836}" destId="{ADC3E712-87B5-2E47-A4A6-652EAC3C9571}" srcOrd="0" destOrd="0" presId="urn:microsoft.com/office/officeart/2005/8/layout/pyramid1"/>
    <dgm:cxn modelId="{D134A1E2-2BDD-E842-A9C1-A8C22A5A2D37}" srcId="{F3437727-0646-9940-88EE-8FE5D1E64836}" destId="{70904337-51F8-B84F-952A-C1FA2EB14012}" srcOrd="0" destOrd="0" parTransId="{1D039426-BE71-9441-8156-F3E25D7A465F}" sibTransId="{B725358F-8B73-3E4F-9AD2-C4D856D3F929}"/>
    <dgm:cxn modelId="{D8AA06CA-E4DB-CF4A-A6FA-D1C811AF9DC6}" type="presOf" srcId="{B15FD7DA-5DE2-A74C-9A7A-0D64B0FB4E5A}" destId="{A741E400-1215-5342-8743-BED6AC6D12DE}" srcOrd="1" destOrd="0" presId="urn:microsoft.com/office/officeart/2005/8/layout/pyramid1"/>
    <dgm:cxn modelId="{1C651E0A-B793-B243-975E-162863089783}" srcId="{F3437727-0646-9940-88EE-8FE5D1E64836}" destId="{B15FD7DA-5DE2-A74C-9A7A-0D64B0FB4E5A}" srcOrd="1" destOrd="0" parTransId="{AC765A3D-FDAF-4243-B6EC-77348E8DF343}" sibTransId="{03E4D6D7-4364-3148-81A7-C242F2065ED0}"/>
    <dgm:cxn modelId="{0726D027-8455-3C49-8058-3341EF1B2664}" type="presOf" srcId="{B15FD7DA-5DE2-A74C-9A7A-0D64B0FB4E5A}" destId="{A08AD8B7-B4B9-7646-A504-B7C97DE609CA}" srcOrd="0" destOrd="0" presId="urn:microsoft.com/office/officeart/2005/8/layout/pyramid1"/>
    <dgm:cxn modelId="{1FF92BBA-61FA-784B-818E-40442BC989CD}" type="presParOf" srcId="{ADC3E712-87B5-2E47-A4A6-652EAC3C9571}" destId="{AEA86822-7D6D-1546-9B7A-DA9347A87C14}" srcOrd="0" destOrd="0" presId="urn:microsoft.com/office/officeart/2005/8/layout/pyramid1"/>
    <dgm:cxn modelId="{F2F75042-D790-6945-90E9-F00E69F39EA1}" type="presParOf" srcId="{AEA86822-7D6D-1546-9B7A-DA9347A87C14}" destId="{AB37F561-8028-1D4F-A0EF-02DD563D50B7}" srcOrd="0" destOrd="0" presId="urn:microsoft.com/office/officeart/2005/8/layout/pyramid1"/>
    <dgm:cxn modelId="{E468E8AA-6235-454C-9D9A-CF1CA2B2F185}" type="presParOf" srcId="{AEA86822-7D6D-1546-9B7A-DA9347A87C14}" destId="{BC607C0B-7BD2-0643-AEC6-01EAE4094DF6}" srcOrd="1" destOrd="0" presId="urn:microsoft.com/office/officeart/2005/8/layout/pyramid1"/>
    <dgm:cxn modelId="{B20C4671-D148-2742-A0E7-C8E0A5FEF762}" type="presParOf" srcId="{ADC3E712-87B5-2E47-A4A6-652EAC3C9571}" destId="{94CD621F-8C17-7144-8753-15EE6B71ACA6}" srcOrd="1" destOrd="0" presId="urn:microsoft.com/office/officeart/2005/8/layout/pyramid1"/>
    <dgm:cxn modelId="{C7C3EEDC-47A4-6540-9F7C-6FA23AC843D3}" type="presParOf" srcId="{94CD621F-8C17-7144-8753-15EE6B71ACA6}" destId="{A08AD8B7-B4B9-7646-A504-B7C97DE609CA}" srcOrd="0" destOrd="0" presId="urn:microsoft.com/office/officeart/2005/8/layout/pyramid1"/>
    <dgm:cxn modelId="{D7787411-BC1B-024B-88C6-4529104885D3}" type="presParOf" srcId="{94CD621F-8C17-7144-8753-15EE6B71ACA6}" destId="{A741E400-1215-5342-8743-BED6AC6D12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37727-0646-9940-88EE-8FE5D1E64836}" type="doc">
      <dgm:prSet loTypeId="urn:microsoft.com/office/officeart/2005/8/layout/pyramid1" loCatId="" qsTypeId="urn:microsoft.com/office/officeart/2005/8/quickstyle/simple4" qsCatId="simple" csTypeId="urn:microsoft.com/office/officeart/2005/8/colors/accent0_1" csCatId="mainScheme" phldr="1"/>
      <dgm:spPr/>
    </dgm:pt>
    <dgm:pt modelId="{70904337-51F8-B84F-952A-C1FA2EB14012}">
      <dgm:prSet phldrT="[Текст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1800" dirty="0"/>
        </a:p>
        <a:p>
          <a:endParaRPr lang="ru-RU" sz="1800" dirty="0"/>
        </a:p>
        <a:p>
          <a:r>
            <a:rPr lang="ru-RU" sz="1800" b="1" dirty="0" smtClean="0"/>
            <a:t>Бизнес</a:t>
          </a:r>
          <a:r>
            <a:rPr lang="en-US" sz="1800" b="1" dirty="0" smtClean="0"/>
            <a:t> </a:t>
          </a:r>
          <a:r>
            <a:rPr lang="ru-RU" sz="1800" b="1" dirty="0" smtClean="0"/>
            <a:t>-</a:t>
          </a:r>
          <a:r>
            <a:rPr lang="ru-RU" sz="1800" dirty="0" smtClean="0"/>
            <a:t> </a:t>
          </a:r>
          <a:endParaRPr lang="ru-RU" sz="1800" dirty="0"/>
        </a:p>
        <a:p>
          <a:r>
            <a:rPr lang="ru-RU" sz="1800" dirty="0"/>
            <a:t>архитектура</a:t>
          </a:r>
        </a:p>
      </dgm:t>
    </dgm:pt>
    <dgm:pt modelId="{1D039426-BE71-9441-8156-F3E25D7A465F}" type="parTrans" cxnId="{D134A1E2-2BDD-E842-A9C1-A8C22A5A2D37}">
      <dgm:prSet/>
      <dgm:spPr/>
      <dgm:t>
        <a:bodyPr/>
        <a:lstStyle/>
        <a:p>
          <a:endParaRPr lang="ru-RU" sz="2800"/>
        </a:p>
      </dgm:t>
    </dgm:pt>
    <dgm:pt modelId="{B725358F-8B73-3E4F-9AD2-C4D856D3F929}" type="sibTrans" cxnId="{D134A1E2-2BDD-E842-A9C1-A8C22A5A2D37}">
      <dgm:prSet/>
      <dgm:spPr/>
      <dgm:t>
        <a:bodyPr/>
        <a:lstStyle/>
        <a:p>
          <a:endParaRPr lang="ru-RU" sz="2800"/>
        </a:p>
      </dgm:t>
    </dgm:pt>
    <dgm:pt modelId="{B15FD7DA-5DE2-A74C-9A7A-0D64B0FB4E5A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/>
            <a:t>ИТ</a:t>
          </a:r>
          <a:r>
            <a:rPr lang="en-US" sz="1800" b="1" dirty="0" smtClean="0"/>
            <a:t> </a:t>
          </a:r>
          <a:r>
            <a:rPr lang="en-US" sz="1800" dirty="0" smtClean="0"/>
            <a:t>– </a:t>
          </a:r>
          <a:r>
            <a:rPr lang="ru-RU" sz="1800" dirty="0" smtClean="0"/>
            <a:t>архитектура</a:t>
          </a:r>
        </a:p>
      </dgm:t>
    </dgm:pt>
    <dgm:pt modelId="{AC765A3D-FDAF-4243-B6EC-77348E8DF343}" type="parTrans" cxnId="{1C651E0A-B793-B243-975E-162863089783}">
      <dgm:prSet/>
      <dgm:spPr/>
      <dgm:t>
        <a:bodyPr/>
        <a:lstStyle/>
        <a:p>
          <a:endParaRPr lang="ru-RU" sz="2800"/>
        </a:p>
      </dgm:t>
    </dgm:pt>
    <dgm:pt modelId="{03E4D6D7-4364-3148-81A7-C242F2065ED0}" type="sibTrans" cxnId="{1C651E0A-B793-B243-975E-162863089783}">
      <dgm:prSet/>
      <dgm:spPr/>
      <dgm:t>
        <a:bodyPr/>
        <a:lstStyle/>
        <a:p>
          <a:endParaRPr lang="ru-RU" sz="2800"/>
        </a:p>
      </dgm:t>
    </dgm:pt>
    <dgm:pt modelId="{ADC3E712-87B5-2E47-A4A6-652EAC3C9571}" type="pres">
      <dgm:prSet presAssocID="{F3437727-0646-9940-88EE-8FE5D1E64836}" presName="Name0" presStyleCnt="0">
        <dgm:presLayoutVars>
          <dgm:dir/>
          <dgm:animLvl val="lvl"/>
          <dgm:resizeHandles val="exact"/>
        </dgm:presLayoutVars>
      </dgm:prSet>
      <dgm:spPr/>
    </dgm:pt>
    <dgm:pt modelId="{AEA86822-7D6D-1546-9B7A-DA9347A87C14}" type="pres">
      <dgm:prSet presAssocID="{70904337-51F8-B84F-952A-C1FA2EB14012}" presName="Name8" presStyleCnt="0"/>
      <dgm:spPr/>
    </dgm:pt>
    <dgm:pt modelId="{AB37F561-8028-1D4F-A0EF-02DD563D50B7}" type="pres">
      <dgm:prSet presAssocID="{70904337-51F8-B84F-952A-C1FA2EB14012}" presName="level" presStyleLbl="node1" presStyleIdx="0" presStyleCnt="2" custScaleY="1188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07C0B-7BD2-0643-AEC6-01EAE4094DF6}" type="pres">
      <dgm:prSet presAssocID="{70904337-51F8-B84F-952A-C1FA2EB140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D621F-8C17-7144-8753-15EE6B71ACA6}" type="pres">
      <dgm:prSet presAssocID="{B15FD7DA-5DE2-A74C-9A7A-0D64B0FB4E5A}" presName="Name8" presStyleCnt="0"/>
      <dgm:spPr/>
    </dgm:pt>
    <dgm:pt modelId="{A08AD8B7-B4B9-7646-A504-B7C97DE609CA}" type="pres">
      <dgm:prSet presAssocID="{B15FD7DA-5DE2-A74C-9A7A-0D64B0FB4E5A}" presName="level" presStyleLbl="node1" presStyleIdx="1" presStyleCnt="2" custScaleY="1083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1E400-1215-5342-8743-BED6AC6D12DE}" type="pres">
      <dgm:prSet presAssocID="{B15FD7DA-5DE2-A74C-9A7A-0D64B0FB4E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89F2E-6023-D84C-AD61-308F2BDB51CE}" type="presOf" srcId="{70904337-51F8-B84F-952A-C1FA2EB14012}" destId="{AB37F561-8028-1D4F-A0EF-02DD563D50B7}" srcOrd="0" destOrd="0" presId="urn:microsoft.com/office/officeart/2005/8/layout/pyramid1"/>
    <dgm:cxn modelId="{67615812-B7E7-BC48-9413-A0F4B140142D}" type="presOf" srcId="{B15FD7DA-5DE2-A74C-9A7A-0D64B0FB4E5A}" destId="{A741E400-1215-5342-8743-BED6AC6D12DE}" srcOrd="1" destOrd="0" presId="urn:microsoft.com/office/officeart/2005/8/layout/pyramid1"/>
    <dgm:cxn modelId="{A91C0AB3-6200-934C-898C-13E4E1196755}" type="presOf" srcId="{B15FD7DA-5DE2-A74C-9A7A-0D64B0FB4E5A}" destId="{A08AD8B7-B4B9-7646-A504-B7C97DE609CA}" srcOrd="0" destOrd="0" presId="urn:microsoft.com/office/officeart/2005/8/layout/pyramid1"/>
    <dgm:cxn modelId="{D134A1E2-2BDD-E842-A9C1-A8C22A5A2D37}" srcId="{F3437727-0646-9940-88EE-8FE5D1E64836}" destId="{70904337-51F8-B84F-952A-C1FA2EB14012}" srcOrd="0" destOrd="0" parTransId="{1D039426-BE71-9441-8156-F3E25D7A465F}" sibTransId="{B725358F-8B73-3E4F-9AD2-C4D856D3F929}"/>
    <dgm:cxn modelId="{C7E264F0-0E59-D748-8D8D-A959194EDE0D}" type="presOf" srcId="{70904337-51F8-B84F-952A-C1FA2EB14012}" destId="{BC607C0B-7BD2-0643-AEC6-01EAE4094DF6}" srcOrd="1" destOrd="0" presId="urn:microsoft.com/office/officeart/2005/8/layout/pyramid1"/>
    <dgm:cxn modelId="{1C651E0A-B793-B243-975E-162863089783}" srcId="{F3437727-0646-9940-88EE-8FE5D1E64836}" destId="{B15FD7DA-5DE2-A74C-9A7A-0D64B0FB4E5A}" srcOrd="1" destOrd="0" parTransId="{AC765A3D-FDAF-4243-B6EC-77348E8DF343}" sibTransId="{03E4D6D7-4364-3148-81A7-C242F2065ED0}"/>
    <dgm:cxn modelId="{8038D824-83FE-6B49-8E6E-2F54F4619162}" type="presOf" srcId="{F3437727-0646-9940-88EE-8FE5D1E64836}" destId="{ADC3E712-87B5-2E47-A4A6-652EAC3C9571}" srcOrd="0" destOrd="0" presId="urn:microsoft.com/office/officeart/2005/8/layout/pyramid1"/>
    <dgm:cxn modelId="{A4097743-52D0-0B4E-AA8C-8D201E6385EC}" type="presParOf" srcId="{ADC3E712-87B5-2E47-A4A6-652EAC3C9571}" destId="{AEA86822-7D6D-1546-9B7A-DA9347A87C14}" srcOrd="0" destOrd="0" presId="urn:microsoft.com/office/officeart/2005/8/layout/pyramid1"/>
    <dgm:cxn modelId="{5233BFE9-949A-3F47-A452-2D7BA02AFCEC}" type="presParOf" srcId="{AEA86822-7D6D-1546-9B7A-DA9347A87C14}" destId="{AB37F561-8028-1D4F-A0EF-02DD563D50B7}" srcOrd="0" destOrd="0" presId="urn:microsoft.com/office/officeart/2005/8/layout/pyramid1"/>
    <dgm:cxn modelId="{CDCE93A0-79ED-924C-AC08-6C72D9A36C84}" type="presParOf" srcId="{AEA86822-7D6D-1546-9B7A-DA9347A87C14}" destId="{BC607C0B-7BD2-0643-AEC6-01EAE4094DF6}" srcOrd="1" destOrd="0" presId="urn:microsoft.com/office/officeart/2005/8/layout/pyramid1"/>
    <dgm:cxn modelId="{66D572AB-225A-B64A-9913-852D67B8D3EE}" type="presParOf" srcId="{ADC3E712-87B5-2E47-A4A6-652EAC3C9571}" destId="{94CD621F-8C17-7144-8753-15EE6B71ACA6}" srcOrd="1" destOrd="0" presId="urn:microsoft.com/office/officeart/2005/8/layout/pyramid1"/>
    <dgm:cxn modelId="{9D8E7346-F87B-1A4A-8E1E-16745FD6FBD6}" type="presParOf" srcId="{94CD621F-8C17-7144-8753-15EE6B71ACA6}" destId="{A08AD8B7-B4B9-7646-A504-B7C97DE609CA}" srcOrd="0" destOrd="0" presId="urn:microsoft.com/office/officeart/2005/8/layout/pyramid1"/>
    <dgm:cxn modelId="{46610755-F1E4-D94A-9F2B-FD2FCE788484}" type="presParOf" srcId="{94CD621F-8C17-7144-8753-15EE6B71ACA6}" destId="{A741E400-1215-5342-8743-BED6AC6D12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7F561-8028-1D4F-A0EF-02DD563D50B7}">
      <dsp:nvSpPr>
        <dsp:cNvPr id="0" name=""/>
        <dsp:cNvSpPr/>
      </dsp:nvSpPr>
      <dsp:spPr>
        <a:xfrm>
          <a:off x="888224" y="0"/>
          <a:ext cx="1776448" cy="1201008"/>
        </a:xfrm>
        <a:prstGeom prst="trapezoid">
          <a:avLst>
            <a:gd name="adj" fmla="val 7395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Бизнес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-</a:t>
          </a:r>
          <a:r>
            <a:rPr lang="ru-RU" sz="1800" kern="1200" dirty="0" smtClean="0"/>
            <a:t> </a:t>
          </a: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архитектура</a:t>
          </a:r>
        </a:p>
      </dsp:txBody>
      <dsp:txXfrm>
        <a:off x="888224" y="0"/>
        <a:ext cx="1776448" cy="1201008"/>
      </dsp:txXfrm>
    </dsp:sp>
    <dsp:sp modelId="{A08AD8B7-B4B9-7646-A504-B7C97DE609CA}">
      <dsp:nvSpPr>
        <dsp:cNvPr id="0" name=""/>
        <dsp:cNvSpPr/>
      </dsp:nvSpPr>
      <dsp:spPr>
        <a:xfrm>
          <a:off x="0" y="1201008"/>
          <a:ext cx="3552897" cy="1201008"/>
        </a:xfrm>
        <a:prstGeom prst="trapezoid">
          <a:avLst>
            <a:gd name="adj" fmla="val 7395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4F81B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ИТ</a:t>
          </a:r>
          <a:r>
            <a:rPr lang="en-US" sz="1800" b="1" kern="1200" dirty="0" smtClean="0"/>
            <a:t> </a:t>
          </a:r>
          <a:r>
            <a:rPr lang="en-US" sz="1800" kern="1200" dirty="0" smtClean="0"/>
            <a:t>– </a:t>
          </a:r>
          <a:r>
            <a:rPr lang="ru-RU" sz="1800" kern="1200" dirty="0" smtClean="0"/>
            <a:t>архитектура</a:t>
          </a:r>
        </a:p>
      </dsp:txBody>
      <dsp:txXfrm>
        <a:off x="621756" y="1201008"/>
        <a:ext cx="2309383" cy="12010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7F561-8028-1D4F-A0EF-02DD563D50B7}">
      <dsp:nvSpPr>
        <dsp:cNvPr id="0" name=""/>
        <dsp:cNvSpPr/>
      </dsp:nvSpPr>
      <dsp:spPr>
        <a:xfrm>
          <a:off x="888224" y="0"/>
          <a:ext cx="1776448" cy="1201008"/>
        </a:xfrm>
        <a:prstGeom prst="trapezoid">
          <a:avLst>
            <a:gd name="adj" fmla="val 7395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Бизнес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-</a:t>
          </a:r>
          <a:r>
            <a:rPr lang="ru-RU" sz="1800" kern="1200" dirty="0" smtClean="0"/>
            <a:t> </a:t>
          </a: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архитектура</a:t>
          </a:r>
        </a:p>
      </dsp:txBody>
      <dsp:txXfrm>
        <a:off x="888224" y="0"/>
        <a:ext cx="1776448" cy="1201008"/>
      </dsp:txXfrm>
    </dsp:sp>
    <dsp:sp modelId="{A08AD8B7-B4B9-7646-A504-B7C97DE609CA}">
      <dsp:nvSpPr>
        <dsp:cNvPr id="0" name=""/>
        <dsp:cNvSpPr/>
      </dsp:nvSpPr>
      <dsp:spPr>
        <a:xfrm>
          <a:off x="0" y="1201008"/>
          <a:ext cx="3552897" cy="1201008"/>
        </a:xfrm>
        <a:prstGeom prst="trapezoid">
          <a:avLst>
            <a:gd name="adj" fmla="val 7395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ИТ</a:t>
          </a:r>
          <a:r>
            <a:rPr lang="en-US" sz="1800" b="1" kern="1200" dirty="0" smtClean="0"/>
            <a:t> </a:t>
          </a:r>
          <a:r>
            <a:rPr lang="en-US" sz="1800" kern="1200" dirty="0" smtClean="0"/>
            <a:t>– </a:t>
          </a:r>
          <a:r>
            <a:rPr lang="ru-RU" sz="1800" kern="1200" dirty="0" smtClean="0"/>
            <a:t>архитектура</a:t>
          </a:r>
        </a:p>
      </dsp:txBody>
      <dsp:txXfrm>
        <a:off x="621756" y="1201008"/>
        <a:ext cx="2309383" cy="12010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7F561-8028-1D4F-A0EF-02DD563D50B7}">
      <dsp:nvSpPr>
        <dsp:cNvPr id="0" name=""/>
        <dsp:cNvSpPr/>
      </dsp:nvSpPr>
      <dsp:spPr>
        <a:xfrm>
          <a:off x="908496" y="0"/>
          <a:ext cx="1846304" cy="1947645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Бизнес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-</a:t>
          </a:r>
          <a:r>
            <a:rPr lang="ru-RU" sz="1800" kern="1200" dirty="0" smtClean="0"/>
            <a:t> </a:t>
          </a: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архитектура</a:t>
          </a:r>
        </a:p>
      </dsp:txBody>
      <dsp:txXfrm>
        <a:off x="908496" y="0"/>
        <a:ext cx="1846304" cy="1947645"/>
      </dsp:txXfrm>
    </dsp:sp>
    <dsp:sp modelId="{A08AD8B7-B4B9-7646-A504-B7C97DE609CA}">
      <dsp:nvSpPr>
        <dsp:cNvPr id="0" name=""/>
        <dsp:cNvSpPr/>
      </dsp:nvSpPr>
      <dsp:spPr>
        <a:xfrm>
          <a:off x="0" y="1947645"/>
          <a:ext cx="3663298" cy="1916725"/>
        </a:xfrm>
        <a:prstGeom prst="trapezoid">
          <a:avLst>
            <a:gd name="adj" fmla="val 47398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4F81B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ИТ</a:t>
          </a:r>
          <a:r>
            <a:rPr lang="en-US" sz="1800" b="1" kern="1200" dirty="0" smtClean="0"/>
            <a:t> </a:t>
          </a:r>
          <a:r>
            <a:rPr lang="en-US" sz="1800" kern="1200" dirty="0" smtClean="0"/>
            <a:t>– </a:t>
          </a:r>
          <a:r>
            <a:rPr lang="ru-RU" sz="1800" kern="1200" dirty="0" smtClean="0"/>
            <a:t>архитектура</a:t>
          </a:r>
        </a:p>
      </dsp:txBody>
      <dsp:txXfrm>
        <a:off x="641077" y="1947645"/>
        <a:ext cx="2381143" cy="19167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37F561-8028-1D4F-A0EF-02DD563D50B7}">
      <dsp:nvSpPr>
        <dsp:cNvPr id="0" name=""/>
        <dsp:cNvSpPr/>
      </dsp:nvSpPr>
      <dsp:spPr>
        <a:xfrm>
          <a:off x="873372" y="0"/>
          <a:ext cx="1916552" cy="2001305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Бизнес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-</a:t>
          </a:r>
          <a:r>
            <a:rPr lang="ru-RU" sz="1800" kern="1200" dirty="0" smtClean="0"/>
            <a:t> </a:t>
          </a: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архитектура</a:t>
          </a:r>
        </a:p>
      </dsp:txBody>
      <dsp:txXfrm>
        <a:off x="873372" y="0"/>
        <a:ext cx="1916552" cy="2001305"/>
      </dsp:txXfrm>
    </dsp:sp>
    <dsp:sp modelId="{A08AD8B7-B4B9-7646-A504-B7C97DE609CA}">
      <dsp:nvSpPr>
        <dsp:cNvPr id="0" name=""/>
        <dsp:cNvSpPr/>
      </dsp:nvSpPr>
      <dsp:spPr>
        <a:xfrm>
          <a:off x="0" y="2001305"/>
          <a:ext cx="3663297" cy="1823989"/>
        </a:xfrm>
        <a:prstGeom prst="trapezoid">
          <a:avLst>
            <a:gd name="adj" fmla="val 47883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ИТ</a:t>
          </a:r>
          <a:r>
            <a:rPr lang="en-US" sz="1800" b="1" kern="1200" dirty="0" smtClean="0"/>
            <a:t> </a:t>
          </a:r>
          <a:r>
            <a:rPr lang="en-US" sz="1800" kern="1200" dirty="0" smtClean="0"/>
            <a:t>– </a:t>
          </a:r>
          <a:r>
            <a:rPr lang="ru-RU" sz="1800" kern="1200" dirty="0" smtClean="0"/>
            <a:t>архитектура</a:t>
          </a:r>
        </a:p>
      </dsp:txBody>
      <dsp:txXfrm>
        <a:off x="641077" y="2001305"/>
        <a:ext cx="2381143" cy="1823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3CBB10E2-CF6B-4DCE-BADE-73AA71FA69A7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21106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A6869B5-2035-4F66-8BB4-DAB34D35C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811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boomz.ru</a:t>
            </a:r>
            <a:r>
              <a:rPr lang="en-US" dirty="0" smtClean="0"/>
              <a:t>/uploads/posts/2013-01/1357042353_Kid-playing-Piano.png</a:t>
            </a:r>
            <a:endParaRPr lang="ru-RU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4318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648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979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10309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087FEA3-76AB-4E2D-AB17-B1404B2EE247}" type="slidenum">
              <a:rPr lang="ru-RU" smtClean="0">
                <a:cs typeface="Arial" pitchFamily="34" charset="0"/>
              </a:rPr>
              <a:pPr eaLnBrk="1" hangingPunct="1"/>
              <a:t>13</a:t>
            </a:fld>
            <a:endParaRPr 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757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boomz.ru</a:t>
            </a:r>
            <a:r>
              <a:rPr lang="en-US" dirty="0" smtClean="0"/>
              <a:t>/uploads/posts/2013-01/1357042353_Kid-playing-Piano.png</a:t>
            </a:r>
            <a:endParaRPr lang="ru-RU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4318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648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979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10309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087FEA3-76AB-4E2D-AB17-B1404B2EE247}" type="slidenum">
              <a:rPr lang="ru-RU" smtClean="0">
                <a:cs typeface="Arial" pitchFamily="34" charset="0"/>
              </a:rPr>
              <a:pPr eaLnBrk="1" hangingPunct="1"/>
              <a:t>14</a:t>
            </a:fld>
            <a:endParaRPr 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74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boomz.ru</a:t>
            </a:r>
            <a:r>
              <a:rPr lang="en-US" dirty="0" smtClean="0"/>
              <a:t>/uploads/posts/2013-01/1357042353_Kid-playing-Piano.png</a:t>
            </a:r>
            <a:endParaRPr lang="ru-RU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912" indent="-309582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326" indent="-2476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657" indent="-2476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987" indent="-2476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4318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648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979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10309" indent="-247665" defTabSz="4953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087FEA3-76AB-4E2D-AB17-B1404B2EE247}" type="slidenum">
              <a:rPr lang="ru-RU" smtClean="0">
                <a:cs typeface="Arial" pitchFamily="34" charset="0"/>
              </a:rPr>
              <a:pPr eaLnBrk="1" hangingPunct="1"/>
              <a:t>15</a:t>
            </a:fld>
            <a:endParaRPr 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29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3356-CC17-4185-9D5C-A9FD865A7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 smtClean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13BB9-BB55-4D26-8FCC-892F82662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 smtClean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40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A44E-3D19-4059-BE50-3D70460A5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C099-43A0-4A60-B872-F229B4C8E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35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7469A-0957-47C9-B299-E14B728D8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72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1DBB-610D-4CBE-AD20-CB8F7445D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28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4D95-AEFB-482D-AC3A-A6094B080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38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A09C-2925-4A75-8635-FF0EFD9E5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70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4A89-5F2A-447C-945A-6F5A0474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29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ADCCEB7-07D6-4586-B44A-0890F94F7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en-US" sz="800" dirty="0" smtClean="0">
                <a:solidFill>
                  <a:schemeClr val="bg1"/>
                </a:solidFill>
              </a:rPr>
              <a:t>5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58674" y="4390600"/>
            <a:ext cx="5305485" cy="1551644"/>
          </a:xfrm>
          <a:prstGeom prst="rect">
            <a:avLst/>
          </a:prstGeom>
          <a:solidFill>
            <a:srgbClr val="003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73803"/>
            <a:ext cx="8458200" cy="1188877"/>
          </a:xfrm>
          <a:prstGeom prst="rect">
            <a:avLst/>
          </a:prstGeom>
          <a:solidFill>
            <a:srgbClr val="003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65937" y="748722"/>
            <a:ext cx="8664096" cy="501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r>
              <a:rPr lang="ru-RU" sz="1600" b="1" dirty="0">
                <a:solidFill>
                  <a:srgbClr val="FFFFFF"/>
                </a:solidFill>
                <a:latin typeface="Cambria"/>
                <a:cs typeface="Cambria"/>
              </a:rPr>
              <a:t> </a:t>
            </a:r>
            <a:endParaRPr lang="ru-RU" sz="16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r>
              <a:rPr lang="ru-RU" sz="2400" dirty="0" smtClean="0">
                <a:solidFill>
                  <a:srgbClr val="FFFFFF"/>
                </a:solidFill>
                <a:latin typeface="Cambria"/>
                <a:cs typeface="Cambria"/>
              </a:rPr>
              <a:t>Магистерская программа </a:t>
            </a:r>
          </a:p>
          <a:p>
            <a:pPr algn="ctr" eaLnBrk="1" hangingPunct="1"/>
            <a:r>
              <a:rPr lang="ru-RU" sz="2400" b="1" dirty="0" smtClean="0">
                <a:solidFill>
                  <a:srgbClr val="FFFFFF"/>
                </a:solidFill>
                <a:latin typeface="Cambria"/>
                <a:cs typeface="Cambria"/>
              </a:rPr>
              <a:t>«Бизнес-информатика»</a:t>
            </a:r>
            <a:endParaRPr lang="en-US" sz="24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24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24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r>
              <a:rPr lang="ru-RU" sz="1600" b="1" dirty="0">
                <a:solidFill>
                  <a:srgbClr val="FFFFFF"/>
                </a:solidFill>
                <a:latin typeface="Cambria"/>
                <a:cs typeface="Cambria"/>
              </a:rPr>
              <a:t> </a:t>
            </a:r>
          </a:p>
          <a:p>
            <a:pPr algn="r" eaLnBrk="1" hangingPunct="1"/>
            <a:endParaRPr lang="ru-RU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algn="r" eaLnBrk="1" hangingPunct="1"/>
            <a:r>
              <a:rPr lang="ru-RU" dirty="0" smtClean="0">
                <a:solidFill>
                  <a:srgbClr val="FFFFFF"/>
                </a:solidFill>
                <a:latin typeface="Cambria"/>
                <a:cs typeface="Cambria"/>
              </a:rPr>
              <a:t>Руководитель программы</a:t>
            </a:r>
          </a:p>
          <a:p>
            <a:pPr algn="r" eaLnBrk="1" hangingPunct="1"/>
            <a:r>
              <a:rPr lang="ru-RU" b="1" dirty="0" smtClean="0">
                <a:solidFill>
                  <a:srgbClr val="FFFFFF"/>
                </a:solidFill>
                <a:latin typeface="Cambria"/>
                <a:cs typeface="Cambria"/>
              </a:rPr>
              <a:t>Исаев Евгений Анатольевич</a:t>
            </a:r>
          </a:p>
          <a:p>
            <a:pPr algn="r" eaLnBrk="1" hangingPunct="1"/>
            <a:r>
              <a:rPr lang="ru-RU" dirty="0" smtClean="0">
                <a:solidFill>
                  <a:srgbClr val="FFFFFF"/>
                </a:solidFill>
                <a:latin typeface="Cambria"/>
                <a:cs typeface="Cambria"/>
              </a:rPr>
              <a:t>Профессор,</a:t>
            </a:r>
            <a:r>
              <a:rPr lang="ru-RU" b="1" dirty="0" smtClean="0">
                <a:solidFill>
                  <a:srgbClr val="FFFFFF"/>
                </a:solidFill>
                <a:latin typeface="Cambria"/>
                <a:cs typeface="Cambria"/>
              </a:rPr>
              <a:t> к.т.н.</a:t>
            </a:r>
          </a:p>
          <a:p>
            <a:pPr algn="r" eaLnBrk="1" hangingPunct="1"/>
            <a:endParaRPr lang="ru-RU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r" eaLnBrk="1" hangingPunct="1"/>
            <a:endParaRPr lang="ru-RU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7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29882" y="3005804"/>
            <a:ext cx="7043041" cy="34714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Название 1"/>
          <p:cNvSpPr txBox="1">
            <a:spLocks/>
          </p:cNvSpPr>
          <p:nvPr/>
        </p:nvSpPr>
        <p:spPr bwMode="auto">
          <a:xfrm>
            <a:off x="1292358" y="107540"/>
            <a:ext cx="7851642" cy="13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Управление информационными системами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10" name="Прямоугольник 7"/>
          <p:cNvSpPr/>
          <p:nvPr/>
        </p:nvSpPr>
        <p:spPr>
          <a:xfrm>
            <a:off x="18295" y="1295246"/>
            <a:ext cx="9259160" cy="171055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ОСНОВНЫЕ КОМПЕТЕНЦИИ: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1F497D"/>
                </a:solidFill>
              </a:rPr>
              <a:t>планирование развития информационного обеспечения бизнеса;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1F497D"/>
                </a:solidFill>
              </a:rPr>
              <a:t>проектирование </a:t>
            </a:r>
            <a:r>
              <a:rPr lang="ru-RU" sz="1900" b="1" dirty="0">
                <a:solidFill>
                  <a:srgbClr val="1F497D"/>
                </a:solidFill>
              </a:rPr>
              <a:t>и внедрение информационных систем;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1F497D"/>
                </a:solidFill>
              </a:rPr>
              <a:t>эксплуатация </a:t>
            </a:r>
            <a:r>
              <a:rPr lang="ru-RU" sz="1900" b="1" dirty="0">
                <a:solidFill>
                  <a:srgbClr val="1F497D"/>
                </a:solidFill>
              </a:rPr>
              <a:t>и сопровождение систем;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1F497D"/>
                </a:solidFill>
              </a:rPr>
              <a:t>мониторинг </a:t>
            </a:r>
            <a:r>
              <a:rPr lang="ru-RU" sz="1900" b="1" dirty="0">
                <a:solidFill>
                  <a:srgbClr val="1F497D"/>
                </a:solidFill>
              </a:rPr>
              <a:t>эффективности ИТ-решений</a:t>
            </a:r>
            <a:endParaRPr lang="ru-RU" sz="1900" dirty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510" y="3005804"/>
            <a:ext cx="2090615" cy="2672346"/>
          </a:xfrm>
          <a:prstGeom prst="rect">
            <a:avLst/>
          </a:prstGeom>
        </p:spPr>
      </p:pic>
      <p:sp>
        <p:nvSpPr>
          <p:cNvPr id="12" name="Прямоугольник 7"/>
          <p:cNvSpPr/>
          <p:nvPr/>
        </p:nvSpPr>
        <p:spPr>
          <a:xfrm>
            <a:off x="7071680" y="5158399"/>
            <a:ext cx="2072320" cy="1318872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Руководитель: </a:t>
            </a: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ГРЕКУЛ В.И., </a:t>
            </a:r>
            <a:r>
              <a:rPr lang="ru-RU" sz="1900" dirty="0" smtClean="0">
                <a:solidFill>
                  <a:srgbClr val="1F497D"/>
                </a:solidFill>
              </a:rPr>
              <a:t>Профессор, </a:t>
            </a:r>
            <a:r>
              <a:rPr lang="ru-RU" sz="1900" dirty="0" err="1" smtClean="0">
                <a:solidFill>
                  <a:srgbClr val="1F497D"/>
                </a:solidFill>
              </a:rPr>
              <a:t>к.т.н</a:t>
            </a:r>
            <a:r>
              <a:rPr lang="ru-RU" sz="1900" dirty="0" smtClean="0">
                <a:solidFill>
                  <a:srgbClr val="1F497D"/>
                </a:solidFill>
              </a:rPr>
              <a:t>, </a:t>
            </a:r>
            <a:endParaRPr lang="ru-RU" sz="19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4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0" y="1275708"/>
            <a:ext cx="9144000" cy="52015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Название 1"/>
          <p:cNvSpPr txBox="1">
            <a:spLocks/>
          </p:cNvSpPr>
          <p:nvPr/>
        </p:nvSpPr>
        <p:spPr bwMode="auto">
          <a:xfrm>
            <a:off x="1292358" y="107540"/>
            <a:ext cx="7851642" cy="13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Управление информационными системами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6" name="Прямоугольник 7"/>
          <p:cNvSpPr/>
          <p:nvPr/>
        </p:nvSpPr>
        <p:spPr>
          <a:xfrm>
            <a:off x="5190957" y="1295246"/>
            <a:ext cx="3953043" cy="520156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7564" y="2176872"/>
            <a:ext cx="2211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mbria"/>
                <a:cs typeface="Cambria"/>
              </a:rPr>
              <a:t>УЧЕБНЫЕ КУРСЫ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mbria"/>
                <a:cs typeface="Cambria"/>
              </a:rPr>
              <a:t>СПЕЦИАЛИЗАЦИИ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1" name="Прямоугольник 8"/>
          <p:cNvSpPr/>
          <p:nvPr/>
        </p:nvSpPr>
        <p:spPr>
          <a:xfrm>
            <a:off x="5246181" y="2784237"/>
            <a:ext cx="38978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1 курс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Интеграция бизнес-процессов на базе информационных систем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Управление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рисками ИТ-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проектов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Управление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развитием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ИС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Управление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IT-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сервисами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Методология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и практика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ИТ-консалтинга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НИС «Управление жизненным циклом ИС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»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2 курс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Аудит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информационных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систем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Управление ценностью ИС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НИС «Управление жизненным циклом ИС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»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145" y="1434638"/>
            <a:ext cx="1400065" cy="1400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7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Название 1"/>
          <p:cNvSpPr txBox="1">
            <a:spLocks/>
          </p:cNvSpPr>
          <p:nvPr/>
        </p:nvSpPr>
        <p:spPr bwMode="auto">
          <a:xfrm>
            <a:off x="1292358" y="107541"/>
            <a:ext cx="7851642" cy="10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Важную роль в организации процесса обучения играют базовые кафедры крупных ИТ-компаний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541" b="4843"/>
          <a:stretch/>
        </p:blipFill>
        <p:spPr>
          <a:xfrm>
            <a:off x="-1" y="1289538"/>
            <a:ext cx="9144001" cy="5125425"/>
          </a:xfrm>
          <a:prstGeom prst="rect">
            <a:avLst/>
          </a:prstGeom>
        </p:spPr>
      </p:pic>
      <p:sp>
        <p:nvSpPr>
          <p:cNvPr id="6" name="Прямоугольник 7"/>
          <p:cNvSpPr/>
          <p:nvPr/>
        </p:nvSpPr>
        <p:spPr>
          <a:xfrm>
            <a:off x="3354" y="1295246"/>
            <a:ext cx="9140646" cy="153435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1900" dirty="0" smtClean="0">
                <a:solidFill>
                  <a:srgbClr val="1F497D"/>
                </a:solidFill>
              </a:rPr>
              <a:t>Базовые кафедры </a:t>
            </a:r>
            <a:r>
              <a:rPr lang="ru-RU" sz="1900" b="1" dirty="0" smtClean="0">
                <a:solidFill>
                  <a:srgbClr val="1F497D"/>
                </a:solidFill>
              </a:rPr>
              <a:t>SAP</a:t>
            </a:r>
            <a:r>
              <a:rPr lang="ru-RU" sz="1900" b="1" dirty="0">
                <a:solidFill>
                  <a:srgbClr val="1F497D"/>
                </a:solidFill>
              </a:rPr>
              <a:t>, </a:t>
            </a:r>
            <a:r>
              <a:rPr lang="ru-RU" sz="1900" b="1" dirty="0" smtClean="0">
                <a:solidFill>
                  <a:srgbClr val="1F497D"/>
                </a:solidFill>
              </a:rPr>
              <a:t>IBS, </a:t>
            </a:r>
            <a:r>
              <a:rPr lang="en-US" sz="1900" b="1" dirty="0" smtClean="0">
                <a:solidFill>
                  <a:srgbClr val="1F497D"/>
                </a:solidFill>
              </a:rPr>
              <a:t>MICROSOFT, </a:t>
            </a:r>
            <a:r>
              <a:rPr lang="ru-RU" sz="1900" b="1" dirty="0" smtClean="0">
                <a:solidFill>
                  <a:srgbClr val="1F497D"/>
                </a:solidFill>
              </a:rPr>
              <a:t>1С, </a:t>
            </a:r>
            <a:r>
              <a:rPr lang="en-US" sz="1900" b="1" dirty="0" smtClean="0">
                <a:solidFill>
                  <a:srgbClr val="1F497D"/>
                </a:solidFill>
              </a:rPr>
              <a:t>IDS SCHEER, </a:t>
            </a:r>
            <a:r>
              <a:rPr lang="ru-RU" sz="1900" b="1" dirty="0" smtClean="0">
                <a:solidFill>
                  <a:srgbClr val="1F497D"/>
                </a:solidFill>
              </a:rPr>
              <a:t>ЛАНИТ, СТЕК, ФОРС</a:t>
            </a:r>
            <a:r>
              <a:rPr lang="ru-RU" sz="1900" dirty="0">
                <a:solidFill>
                  <a:srgbClr val="1F497D"/>
                </a:solidFill>
              </a:rPr>
              <a:t> </a:t>
            </a:r>
            <a:r>
              <a:rPr lang="ru-RU" sz="1900" dirty="0" smtClean="0">
                <a:solidFill>
                  <a:srgbClr val="1F497D"/>
                </a:solidFill>
              </a:rPr>
              <a:t>позволяют еще во время учебы проходить практику в известных компаниях ИТ-рынка и реализовывать проекты (в том числе с оплатой работы) под руководством специалистов – сотрудников кафедр</a:t>
            </a:r>
            <a:endParaRPr lang="ru-RU" sz="19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9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03433"/>
            <a:ext cx="9144001" cy="5162241"/>
          </a:xfrm>
          <a:prstGeom prst="rect">
            <a:avLst/>
          </a:prstGeom>
        </p:spPr>
      </p:pic>
      <p:sp>
        <p:nvSpPr>
          <p:cNvPr id="307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</a:rPr>
              <a:t>Высшая школа экономики, Москва, 2011</a:t>
            </a:r>
            <a:endParaRPr kumimoji="1" 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06856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33FE031-DEE5-4227-ACFF-0579CEEAADCC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13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1314824" y="-5950"/>
            <a:ext cx="7920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Программа бизнес-информатики уникальна сочетанием теории и практики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8593" y="1274827"/>
            <a:ext cx="9152593" cy="1503081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charset="0"/>
              <a:buNone/>
            </a:pP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Изображение 8" descr="Helveticons (перетянутый).pdf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683" y="1551035"/>
            <a:ext cx="750548" cy="7505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7514" y="1623949"/>
            <a:ext cx="20320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buFont typeface="Arial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УЧЕБНЫЕ КУРСЫ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6366" y="1639674"/>
            <a:ext cx="33378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ПРОЕКТЫ/</a:t>
            </a:r>
          </a:p>
          <a:p>
            <a:pPr lvl="1">
              <a:buFont typeface="Arial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РАБОТА В КОМПАНИИ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13529" y="1878088"/>
            <a:ext cx="992095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59137" y="1878089"/>
            <a:ext cx="1483723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586007" y="1344640"/>
            <a:ext cx="162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МЕТОДОЛОГИИ,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НАВЫКИ АНАЛИЗА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659138" y="2105418"/>
            <a:ext cx="150213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569491" y="2113416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СТАЖИРОВКИ, ОПЫТ </a:t>
            </a:r>
          </a:p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(ОШИБКИ/УСПЕХИ)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13529" y="1536094"/>
            <a:ext cx="786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ТЕОРИЯ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898589" y="2105418"/>
            <a:ext cx="99209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877747" y="2095011"/>
            <a:ext cx="1297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ПРИМЕРЫ,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ПРЕЗЕНТАЦИИ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7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03433"/>
            <a:ext cx="9144001" cy="5162241"/>
          </a:xfrm>
          <a:prstGeom prst="rect">
            <a:avLst/>
          </a:prstGeom>
        </p:spPr>
      </p:pic>
      <p:sp>
        <p:nvSpPr>
          <p:cNvPr id="307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</a:rPr>
              <a:t>Высшая школа экономики, Москва, 2011</a:t>
            </a:r>
            <a:endParaRPr kumimoji="1" 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06856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33FE031-DEE5-4227-ACFF-0579CEEAADCC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14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1314824" y="30860"/>
            <a:ext cx="7920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Студенты развивают свое понимание предметных областей в рамках университета…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8593" y="1274827"/>
            <a:ext cx="9152593" cy="1503081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charset="0"/>
              <a:buNone/>
            </a:pP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50"/>
          <p:cNvSpPr/>
          <p:nvPr/>
        </p:nvSpPr>
        <p:spPr>
          <a:xfrm>
            <a:off x="268701" y="1274827"/>
            <a:ext cx="3431236" cy="4974075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charset="0"/>
              <a:buNone/>
            </a:pP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Изображение 8" descr="Helveticons (перетянутый).pdf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683" y="1551035"/>
            <a:ext cx="750548" cy="7505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7514" y="1623949"/>
            <a:ext cx="20320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buFont typeface="Arial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УЧЕБНЫЕ КУРСЫ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913529" y="1878088"/>
            <a:ext cx="992095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898589" y="2105418"/>
            <a:ext cx="99209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20"/>
          <p:cNvSpPr/>
          <p:nvPr/>
        </p:nvSpPr>
        <p:spPr>
          <a:xfrm>
            <a:off x="231886" y="2758654"/>
            <a:ext cx="36587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СОЧЕТАНИЕ ЭКОНОМИКО-МАТЕМАТИЧЕСКОЙ БАЗЫ, МЕНЕДЖМЕНТА, ЗНАНИЙ ИТ-МЕТОДОЛОГИЙ И НАВЫКОВ РАБОТЫ С ИНСТРУМЕНТАЛЬНЫМИ СРЕДСТВАМИ</a:t>
            </a:r>
            <a:endParaRPr lang="en-US" sz="160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ПОСТОЯННАЯ ИССЛЕДОВАТЕЛЬСКАЯ РАБОТА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АДАПТАЦИОННЫЕ КУРСЫ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ЗАНЯТИЯ С 16 / 18 ЧАСОВ И В СУББОТНИЕ ДНИ</a:t>
            </a:r>
            <a:endParaRPr lang="ru-RU" sz="16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6" name="Прямоугольник 14"/>
          <p:cNvSpPr/>
          <p:nvPr/>
        </p:nvSpPr>
        <p:spPr>
          <a:xfrm>
            <a:off x="5451838" y="1639674"/>
            <a:ext cx="33378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ПРОЕКТЫ/</a:t>
            </a:r>
          </a:p>
          <a:p>
            <a:pPr lvl="1">
              <a:buFont typeface="Arial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РАБОТА В КОМПАНИИ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27" name="Прямая со стрелкой 11"/>
          <p:cNvCxnSpPr/>
          <p:nvPr/>
        </p:nvCxnSpPr>
        <p:spPr>
          <a:xfrm>
            <a:off x="4866591" y="1878088"/>
            <a:ext cx="992095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30"/>
          <p:cNvCxnSpPr/>
          <p:nvPr/>
        </p:nvCxnSpPr>
        <p:spPr>
          <a:xfrm flipH="1">
            <a:off x="4851651" y="2105418"/>
            <a:ext cx="99209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74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03433"/>
            <a:ext cx="9144001" cy="5162241"/>
          </a:xfrm>
          <a:prstGeom prst="rect">
            <a:avLst/>
          </a:prstGeom>
        </p:spPr>
      </p:pic>
      <p:sp>
        <p:nvSpPr>
          <p:cNvPr id="307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800">
                <a:solidFill>
                  <a:schemeClr val="bg1"/>
                </a:solidFill>
              </a:rPr>
              <a:t>Высшая школа экономики, Москва, 2011</a:t>
            </a:r>
            <a:endParaRPr kumimoji="1" lang="ru-RU" sz="80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06856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33FE031-DEE5-4227-ACFF-0579CEEAADCC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15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1314824" y="-5950"/>
            <a:ext cx="7920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…и успешно применяют эти навыки на практике при работе в компаниях самого разного профиля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8593" y="1274827"/>
            <a:ext cx="9152593" cy="1503081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charset="0"/>
              <a:buNone/>
            </a:pP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Прямоугольник 50"/>
          <p:cNvSpPr/>
          <p:nvPr/>
        </p:nvSpPr>
        <p:spPr>
          <a:xfrm>
            <a:off x="5562288" y="1274827"/>
            <a:ext cx="3262146" cy="4890701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charset="0"/>
              <a:buNone/>
            </a:pP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7514" y="1623949"/>
            <a:ext cx="20320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buFont typeface="Arial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УЧЕБНЫЕ КУРСЫ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1838" y="1639674"/>
            <a:ext cx="33378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ПРОЕКТЫ/</a:t>
            </a:r>
          </a:p>
          <a:p>
            <a:pPr lvl="1">
              <a:buFont typeface="Arial" charset="0"/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РАБОТА В КОМПАНИИ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Изображение 8" descr="Helveticons (перетянутый).pdf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683" y="1551035"/>
            <a:ext cx="750548" cy="750548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2913529" y="1878088"/>
            <a:ext cx="992095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898589" y="2105418"/>
            <a:ext cx="99209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11"/>
          <p:cNvCxnSpPr/>
          <p:nvPr/>
        </p:nvCxnSpPr>
        <p:spPr>
          <a:xfrm>
            <a:off x="4866591" y="1878088"/>
            <a:ext cx="992095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30"/>
          <p:cNvCxnSpPr/>
          <p:nvPr/>
        </p:nvCxnSpPr>
        <p:spPr>
          <a:xfrm flipH="1">
            <a:off x="4851651" y="2105418"/>
            <a:ext cx="99209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166" y="2692995"/>
            <a:ext cx="728552" cy="728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319" y="4142107"/>
            <a:ext cx="528768" cy="52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663" y="4703726"/>
            <a:ext cx="670396" cy="670396"/>
          </a:xfrm>
          <a:prstGeom prst="rect">
            <a:avLst/>
          </a:prstGeom>
        </p:spPr>
      </p:pic>
      <p:sp>
        <p:nvSpPr>
          <p:cNvPr id="33" name="Прямоугольник 20"/>
          <p:cNvSpPr/>
          <p:nvPr/>
        </p:nvSpPr>
        <p:spPr>
          <a:xfrm>
            <a:off x="6541622" y="2778606"/>
            <a:ext cx="21736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ИТ- И БИЗНЕС-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КОНСАЛТИНГ</a:t>
            </a:r>
            <a:endParaRPr lang="ru-RU" sz="16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43819" y="3414356"/>
            <a:ext cx="672565" cy="620541"/>
            <a:chOff x="7127205" y="3631782"/>
            <a:chExt cx="1156237" cy="1066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6642" y="3631782"/>
              <a:ext cx="1066800" cy="1066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27205" y="3876955"/>
              <a:ext cx="510217" cy="258187"/>
            </a:xfrm>
            <a:prstGeom prst="rect">
              <a:avLst/>
            </a:prstGeom>
          </p:spPr>
        </p:pic>
      </p:grpSp>
      <p:sp>
        <p:nvSpPr>
          <p:cNvPr id="35" name="Прямоугольник 20"/>
          <p:cNvSpPr/>
          <p:nvPr/>
        </p:nvSpPr>
        <p:spPr>
          <a:xfrm>
            <a:off x="6551565" y="3457183"/>
            <a:ext cx="2163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ВНЕДРЕНИЕ СИСТЕМ</a:t>
            </a:r>
          </a:p>
        </p:txBody>
      </p:sp>
      <p:sp>
        <p:nvSpPr>
          <p:cNvPr id="36" name="Прямоугольник 20"/>
          <p:cNvSpPr/>
          <p:nvPr/>
        </p:nvSpPr>
        <p:spPr>
          <a:xfrm>
            <a:off x="6533493" y="4021291"/>
            <a:ext cx="244980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БИЗНЕС-АНАЛИЗ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(ВО ВСЕХ ИНДУСТРИЯХ)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7631" y="5446925"/>
            <a:ext cx="632020" cy="632020"/>
          </a:xfrm>
          <a:prstGeom prst="rect">
            <a:avLst/>
          </a:prstGeom>
        </p:spPr>
      </p:pic>
      <p:sp>
        <p:nvSpPr>
          <p:cNvPr id="38" name="Прямоугольник 20"/>
          <p:cNvSpPr/>
          <p:nvPr/>
        </p:nvSpPr>
        <p:spPr>
          <a:xfrm>
            <a:off x="6553978" y="4738835"/>
            <a:ext cx="160041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ПРОЕКТНЫЙ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МЕНЕДЖМЕНТ</a:t>
            </a:r>
          </a:p>
        </p:txBody>
      </p:sp>
      <p:sp>
        <p:nvSpPr>
          <p:cNvPr id="39" name="Прямоугольник 20"/>
          <p:cNvSpPr/>
          <p:nvPr/>
        </p:nvSpPr>
        <p:spPr>
          <a:xfrm>
            <a:off x="6553978" y="5481467"/>
            <a:ext cx="189026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ОРГАНИЗАЦИЯ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НОВОГО БИЗНЕСА</a:t>
            </a:r>
          </a:p>
        </p:txBody>
      </p:sp>
    </p:spTree>
    <p:extLst>
      <p:ext uri="{BB962C8B-B14F-4D97-AF65-F5344CB8AC3E}">
        <p14:creationId xmlns="" xmlns:p14="http://schemas.microsoft.com/office/powerpoint/2010/main" val="12413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13BB9-BB55-4D26-8FCC-892F82662F1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14824" y="-5950"/>
            <a:ext cx="7920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2400" dirty="0">
                <a:solidFill>
                  <a:schemeClr val="bg1"/>
                </a:solidFill>
                <a:latin typeface="+mj-lt"/>
              </a:rPr>
              <a:t>С каким базовым образованием стоит поступать на программу «Бизнес-информатика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»?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90614"/>
            <a:ext cx="9124463" cy="1035539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21" name="Прямоугольник 7"/>
          <p:cNvSpPr/>
          <p:nvPr/>
        </p:nvSpPr>
        <p:spPr>
          <a:xfrm>
            <a:off x="19537" y="3184767"/>
            <a:ext cx="9124463" cy="1035539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22" name="Прямоугольник 7"/>
          <p:cNvSpPr/>
          <p:nvPr/>
        </p:nvSpPr>
        <p:spPr>
          <a:xfrm>
            <a:off x="0" y="4278920"/>
            <a:ext cx="9124463" cy="1035539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19537" y="5373073"/>
            <a:ext cx="9124463" cy="1035539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29564"/>
            <a:ext cx="9124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F497D"/>
                </a:solidFill>
                <a:latin typeface="Cambria"/>
                <a:cs typeface="Cambria"/>
              </a:rPr>
              <a:t>НА ФАКУЛЬТЕТ МОГУТ ПОСТУПАТЬ ВЫПУСКНИКИ БАКАЛАВРИАТА /СПЕЦИАЛИТЕТА: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24" name="Прямоугольник 20"/>
          <p:cNvSpPr/>
          <p:nvPr/>
        </p:nvSpPr>
        <p:spPr>
          <a:xfrm>
            <a:off x="1950083" y="2460216"/>
            <a:ext cx="5274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ЭКОНОМИКО-УПРАВЛЕНЧЕСКИХ</a:t>
            </a:r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 СПЕЦИАЛЬНОСТЕЙ</a:t>
            </a:r>
            <a:endParaRPr lang="ru-RU" sz="16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5" name="Прямоугольник 20"/>
          <p:cNvSpPr/>
          <p:nvPr/>
        </p:nvSpPr>
        <p:spPr>
          <a:xfrm>
            <a:off x="1950083" y="3515293"/>
            <a:ext cx="4903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ФИЗИКО-МАТЕМАТИЧЕСКИХ</a:t>
            </a:r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 СПЕЦИАЛЬНОСТЕЙ</a:t>
            </a:r>
            <a:endParaRPr lang="ru-RU" sz="16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6" name="Прямоугольник 20"/>
          <p:cNvSpPr/>
          <p:nvPr/>
        </p:nvSpPr>
        <p:spPr>
          <a:xfrm>
            <a:off x="1950083" y="4628985"/>
            <a:ext cx="3513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ИНЖЕНЕРНЫХ</a:t>
            </a:r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 СПЕЦИАЛЬНОСТЕЙ</a:t>
            </a:r>
            <a:endParaRPr lang="ru-RU" sz="16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27" name="Прямоугольник 20"/>
          <p:cNvSpPr/>
          <p:nvPr/>
        </p:nvSpPr>
        <p:spPr>
          <a:xfrm>
            <a:off x="1950083" y="5723139"/>
            <a:ext cx="4993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mtClean="0">
                <a:solidFill>
                  <a:srgbClr val="000000"/>
                </a:solidFill>
                <a:latin typeface="Cambria"/>
                <a:cs typeface="Cambria"/>
              </a:rPr>
              <a:t>ПРОГРАММ </a:t>
            </a:r>
            <a:r>
              <a:rPr lang="ru-RU" sz="1600" b="1" smtClean="0">
                <a:solidFill>
                  <a:srgbClr val="000000"/>
                </a:solidFill>
                <a:latin typeface="Cambria"/>
                <a:cs typeface="Cambria"/>
              </a:rPr>
              <a:t>ИНФОРМАТИКИ </a:t>
            </a:r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/ ИТ-МЕНЕДЖМЕНТА</a:t>
            </a:r>
            <a:endParaRPr lang="ru-RU" sz="160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0" y="2150088"/>
            <a:ext cx="1581758" cy="922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90" y="3184767"/>
            <a:ext cx="1581758" cy="10355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90" y="4278919"/>
            <a:ext cx="1581758" cy="10100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90" y="5373072"/>
            <a:ext cx="1581758" cy="1035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99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13BB9-BB55-4D26-8FCC-892F82662F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14824" y="-5950"/>
            <a:ext cx="7920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Какие требования предъявляются при поступлении?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028" y="1346059"/>
            <a:ext cx="1957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F497D"/>
                </a:solidFill>
                <a:latin typeface="Cambria"/>
                <a:cs typeface="Cambria"/>
              </a:rPr>
              <a:t>НЕОБХОДИМА СДАЧА ДВУХ ЭКЗАМЕНОВ: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17" name="Прямоугольник 7"/>
          <p:cNvSpPr/>
          <p:nvPr/>
        </p:nvSpPr>
        <p:spPr>
          <a:xfrm>
            <a:off x="2204709" y="1256170"/>
            <a:ext cx="3403336" cy="520156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18" name="Прямоугольник 7"/>
          <p:cNvSpPr/>
          <p:nvPr/>
        </p:nvSpPr>
        <p:spPr>
          <a:xfrm>
            <a:off x="5740663" y="1239629"/>
            <a:ext cx="3403336" cy="520156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31" name="Прямоугольник 20"/>
          <p:cNvSpPr/>
          <p:nvPr/>
        </p:nvSpPr>
        <p:spPr>
          <a:xfrm>
            <a:off x="2320167" y="3797373"/>
            <a:ext cx="32054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Письменный экзамен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ТЕОРЕТИЧЕСКИЕ ОСНОВЫ ИНФОРМАЦИОННЫХ ТЕХНОЛОГИЙ</a:t>
            </a:r>
          </a:p>
          <a:p>
            <a:endParaRPr lang="ru-RU" sz="160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(дискретная математика, теория кодирования и информации, теория вероятности, базы данных) </a:t>
            </a:r>
            <a:endParaRPr lang="ru-RU" sz="16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32" name="Прямоугольник 20"/>
          <p:cNvSpPr/>
          <p:nvPr/>
        </p:nvSpPr>
        <p:spPr>
          <a:xfrm>
            <a:off x="5862639" y="3797373"/>
            <a:ext cx="3109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Квалификационный экзамен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АНГЛИЙСКИЙ ЯЗЫК</a:t>
            </a:r>
          </a:p>
          <a:p>
            <a:endParaRPr lang="ru-RU" sz="1600" dirty="0" smtClean="0">
              <a:solidFill>
                <a:srgbClr val="000000"/>
              </a:solidFill>
              <a:latin typeface="Cambria"/>
              <a:cs typeface="Cambria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(тестирование + аудирование, возможен зачет международных сертификатов </a:t>
            </a:r>
            <a:r>
              <a:rPr lang="en-US" sz="1600" dirty="0" smtClean="0">
                <a:solidFill>
                  <a:srgbClr val="000000"/>
                </a:solidFill>
                <a:latin typeface="Cambria"/>
                <a:cs typeface="Cambria"/>
              </a:rPr>
              <a:t>IELTS/TOEFL/CAE/BEC</a:t>
            </a:r>
            <a:r>
              <a:rPr lang="ru-RU" sz="1600" dirty="0" smtClean="0">
                <a:solidFill>
                  <a:srgbClr val="000000"/>
                </a:solidFill>
                <a:latin typeface="Cambria"/>
                <a:cs typeface="Cambria"/>
              </a:rPr>
              <a:t>)</a:t>
            </a:r>
            <a:endParaRPr lang="ru-RU" sz="16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664" y="1286052"/>
            <a:ext cx="3403336" cy="2382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709" y="1286052"/>
            <a:ext cx="3403336" cy="2382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57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849355"/>
            <a:ext cx="4777142" cy="1283170"/>
          </a:xfrm>
          <a:prstGeom prst="rect">
            <a:avLst/>
          </a:prstGeom>
          <a:solidFill>
            <a:srgbClr val="003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2573803"/>
            <a:ext cx="8458200" cy="1188877"/>
          </a:xfrm>
          <a:prstGeom prst="rect">
            <a:avLst/>
          </a:prstGeom>
          <a:solidFill>
            <a:srgbClr val="003C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78464" y="1000125"/>
            <a:ext cx="8183202" cy="53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r>
              <a:rPr lang="ru-RU" sz="1600" b="1" dirty="0">
                <a:solidFill>
                  <a:srgbClr val="FFFFFF"/>
                </a:solidFill>
                <a:latin typeface="Cambria"/>
                <a:cs typeface="Cambria"/>
              </a:rPr>
              <a:t> </a:t>
            </a:r>
            <a:endParaRPr lang="ru-RU" sz="16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16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r>
              <a:rPr lang="ru-RU" sz="2400" b="1" dirty="0" smtClean="0">
                <a:solidFill>
                  <a:srgbClr val="FFFFFF"/>
                </a:solidFill>
                <a:latin typeface="Cambria"/>
                <a:cs typeface="Cambria"/>
              </a:rPr>
              <a:t>Спасибо за внимание!</a:t>
            </a:r>
            <a:endParaRPr lang="en-US" sz="2400" b="1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24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endParaRPr lang="ru-RU" sz="2400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algn="ctr" eaLnBrk="1" hangingPunct="1"/>
            <a:r>
              <a:rPr lang="ru-RU" sz="1600" b="1" dirty="0">
                <a:solidFill>
                  <a:srgbClr val="FFFFFF"/>
                </a:solidFill>
                <a:latin typeface="Cambria"/>
                <a:cs typeface="Cambria"/>
              </a:rPr>
              <a:t> </a:t>
            </a:r>
            <a:endParaRPr lang="ru-RU" b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eaLnBrk="1" hangingPunct="1"/>
            <a:endParaRPr lang="ru-RU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eaLnBrk="1" hangingPunct="1"/>
            <a:endParaRPr lang="ru-RU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eaLnBrk="1" hangingPunct="1"/>
            <a:r>
              <a:rPr lang="ru-RU" dirty="0" smtClean="0">
                <a:solidFill>
                  <a:srgbClr val="FFFFFF"/>
                </a:solidFill>
                <a:latin typeface="Cambria"/>
                <a:cs typeface="Cambria"/>
              </a:rPr>
              <a:t>проф. Исаев Евгений Анатольевич</a:t>
            </a:r>
          </a:p>
          <a:p>
            <a:pPr eaLnBrk="1" hangingPunct="1"/>
            <a:endParaRPr lang="ru-RU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Cambria"/>
                <a:cs typeface="Cambria"/>
              </a:rPr>
              <a:t>eisaev@hse.ru</a:t>
            </a:r>
            <a:endParaRPr lang="ru-RU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5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 bwMode="auto">
          <a:xfrm>
            <a:off x="1292358" y="89136"/>
            <a:ext cx="78516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Магистерская программа 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«Бизнес-информатика»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706470" y="2573289"/>
            <a:ext cx="4348431" cy="3253661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dirty="0" smtClean="0">
                <a:latin typeface="Cambria"/>
                <a:cs typeface="Cambria"/>
              </a:rPr>
              <a:t>Студенты магистратуры в первый год обучения могут выбрать одну из специализаций:</a:t>
            </a:r>
          </a:p>
          <a:p>
            <a:pPr>
              <a:buFont typeface="Wingdings" charset="2"/>
              <a:buChar char="Ø"/>
            </a:pPr>
            <a:r>
              <a:rPr lang="ru-RU" sz="1900" dirty="0" smtClean="0">
                <a:latin typeface="Cambria"/>
                <a:cs typeface="Cambria"/>
              </a:rPr>
              <a:t>Информационная бизнес-аналитика</a:t>
            </a:r>
          </a:p>
          <a:p>
            <a:pPr>
              <a:buFont typeface="Wingdings" charset="2"/>
              <a:buChar char="Ø"/>
            </a:pPr>
            <a:r>
              <a:rPr lang="ru-RU" sz="1900" dirty="0" smtClean="0">
                <a:latin typeface="Cambria"/>
                <a:cs typeface="Cambria"/>
              </a:rPr>
              <a:t>Управление информационными системами</a:t>
            </a:r>
          </a:p>
          <a:p>
            <a:pPr>
              <a:buFont typeface="Wingdings" charset="2"/>
              <a:buChar char="Ø"/>
            </a:pPr>
            <a:r>
              <a:rPr lang="ru-RU" sz="1900" dirty="0" smtClean="0">
                <a:latin typeface="Cambria"/>
                <a:cs typeface="Cambria"/>
              </a:rPr>
              <a:t>Моделирование и оптимизация бизнес-процессов</a:t>
            </a:r>
          </a:p>
        </p:txBody>
      </p:sp>
      <p:sp>
        <p:nvSpPr>
          <p:cNvPr id="9" name="Прямоугольник 50"/>
          <p:cNvSpPr/>
          <p:nvPr/>
        </p:nvSpPr>
        <p:spPr>
          <a:xfrm>
            <a:off x="0" y="1330792"/>
            <a:ext cx="9152593" cy="1217207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Arial" charset="0"/>
              <a:buNone/>
            </a:pPr>
            <a:r>
              <a:rPr lang="ru-RU" sz="1900" dirty="0" smtClean="0">
                <a:solidFill>
                  <a:schemeClr val="tx2"/>
                </a:solidFill>
              </a:rPr>
              <a:t>ОСНОВНАЯ ЦЕЛЬ ПРОГРАММЫ:</a:t>
            </a:r>
          </a:p>
          <a:p>
            <a:pPr lvl="1">
              <a:buFont typeface="Arial" charset="0"/>
              <a:buNone/>
            </a:pPr>
            <a:r>
              <a:rPr lang="ru-RU" sz="1900" dirty="0" smtClean="0">
                <a:solidFill>
                  <a:schemeClr val="tx2"/>
                </a:solidFill>
              </a:rPr>
              <a:t>ПОДГОТОВКА СПЕЦИАЛИСТОВ, СПОСОБНЫХ </a:t>
            </a:r>
            <a:r>
              <a:rPr lang="ru-RU" sz="1900" b="1" dirty="0" smtClean="0">
                <a:solidFill>
                  <a:schemeClr val="tx2"/>
                </a:solidFill>
              </a:rPr>
              <a:t>СОВЕРШЕНСТВОВАТЬ ЭФФЕКТИВНОСТЬ БИЗНЕСА</a:t>
            </a:r>
            <a:r>
              <a:rPr lang="ru-RU" sz="1900" dirty="0" smtClean="0">
                <a:solidFill>
                  <a:schemeClr val="tx2"/>
                </a:solidFill>
              </a:rPr>
              <a:t> ЗА СЧЕТ </a:t>
            </a:r>
            <a:r>
              <a:rPr lang="ru-RU" sz="1900" b="1" dirty="0" smtClean="0">
                <a:solidFill>
                  <a:schemeClr val="tx2"/>
                </a:solidFill>
              </a:rPr>
              <a:t>ИНФОРМАЦИОННЫХ ТЕХНОЛОГИЙ</a:t>
            </a:r>
            <a:endParaRPr lang="ru-RU" sz="19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64" y="2652053"/>
            <a:ext cx="2556747" cy="3624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83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7"/>
          <p:cNvSpPr/>
          <p:nvPr/>
        </p:nvSpPr>
        <p:spPr>
          <a:xfrm>
            <a:off x="296214" y="1693937"/>
            <a:ext cx="8572153" cy="442978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4" name="Схема 5"/>
          <p:cNvGraphicFramePr/>
          <p:nvPr>
            <p:extLst>
              <p:ext uri="{D42A27DB-BD31-4B8C-83A1-F6EECF244321}">
                <p14:modId xmlns="" xmlns:p14="http://schemas.microsoft.com/office/powerpoint/2010/main" val="3491001806"/>
              </p:ext>
            </p:extLst>
          </p:nvPr>
        </p:nvGraphicFramePr>
        <p:xfrm>
          <a:off x="4738431" y="2928864"/>
          <a:ext cx="3552897" cy="240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5"/>
          <p:cNvGraphicFramePr/>
          <p:nvPr>
            <p:extLst>
              <p:ext uri="{D42A27DB-BD31-4B8C-83A1-F6EECF244321}">
                <p14:modId xmlns="" xmlns:p14="http://schemas.microsoft.com/office/powerpoint/2010/main" val="1930257491"/>
              </p:ext>
            </p:extLst>
          </p:nvPr>
        </p:nvGraphicFramePr>
        <p:xfrm>
          <a:off x="868874" y="2928864"/>
          <a:ext cx="3552897" cy="2402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Rectangle 26"/>
          <p:cNvSpPr/>
          <p:nvPr/>
        </p:nvSpPr>
        <p:spPr>
          <a:xfrm>
            <a:off x="5625346" y="5413570"/>
            <a:ext cx="2484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«КАК ДОЛЖНО БЫТЬ»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1934728" y="5428563"/>
            <a:ext cx="1421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«КАК ЕСТЬ»</a:t>
            </a:r>
            <a:endParaRPr lang="en-US" sz="1600" dirty="0"/>
          </a:p>
        </p:txBody>
      </p:sp>
      <p:cxnSp>
        <p:nvCxnSpPr>
          <p:cNvPr id="35" name="Прямая со стрелкой 11"/>
          <p:cNvCxnSpPr/>
          <p:nvPr/>
        </p:nvCxnSpPr>
        <p:spPr>
          <a:xfrm>
            <a:off x="3514742" y="5578564"/>
            <a:ext cx="20861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Название 1"/>
          <p:cNvSpPr txBox="1">
            <a:spLocks/>
          </p:cNvSpPr>
          <p:nvPr/>
        </p:nvSpPr>
        <p:spPr bwMode="auto">
          <a:xfrm>
            <a:off x="1292358" y="-58105"/>
            <a:ext cx="7851642" cy="13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Бизнес-информатика предполагает системный подход к решению задач и учет архитектуры предприятия при совершенствовании бизнеса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22910" y="1728535"/>
            <a:ext cx="8871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None/>
            </a:pPr>
            <a:r>
              <a:rPr lang="ru-RU" dirty="0" smtClean="0">
                <a:solidFill>
                  <a:srgbClr val="1F497D"/>
                </a:solidFill>
                <a:latin typeface="Cambria"/>
                <a:cs typeface="Cambria"/>
              </a:rPr>
              <a:t>Наши выпускники способны квалифицированно </a:t>
            </a:r>
            <a:r>
              <a:rPr lang="ru-RU" b="1" dirty="0" smtClean="0">
                <a:solidFill>
                  <a:srgbClr val="1F497D"/>
                </a:solidFill>
                <a:latin typeface="Cambria"/>
                <a:cs typeface="Cambria"/>
              </a:rPr>
              <a:t>(1) ОЦЕНИТЬ ТЕКУЩУЮ СИТУАЦИЮ </a:t>
            </a:r>
            <a:r>
              <a:rPr lang="ru-RU" dirty="0" smtClean="0">
                <a:solidFill>
                  <a:srgbClr val="1F497D"/>
                </a:solidFill>
                <a:latin typeface="Cambria"/>
                <a:cs typeface="Cambria"/>
              </a:rPr>
              <a:t>в компании и сформировать</a:t>
            </a:r>
            <a:r>
              <a:rPr lang="ru-RU" b="1" dirty="0" smtClean="0">
                <a:solidFill>
                  <a:srgbClr val="1F497D"/>
                </a:solidFill>
                <a:latin typeface="Cambria"/>
                <a:cs typeface="Cambria"/>
              </a:rPr>
              <a:t> (2) ЦЕЛЕВУЮ МОДЕЛЬ </a:t>
            </a:r>
            <a:r>
              <a:rPr lang="ru-RU" dirty="0" smtClean="0">
                <a:solidFill>
                  <a:srgbClr val="1F497D"/>
                </a:solidFill>
                <a:latin typeface="Cambria"/>
                <a:cs typeface="Cambria"/>
              </a:rPr>
              <a:t>бизнеса на всех уровнях с </a:t>
            </a:r>
            <a:r>
              <a:rPr lang="ru-RU" b="1" dirty="0" smtClean="0">
                <a:solidFill>
                  <a:srgbClr val="1F497D"/>
                </a:solidFill>
                <a:latin typeface="Cambria"/>
                <a:cs typeface="Cambria"/>
              </a:rPr>
              <a:t>(3) ПЛАНОМ ДЕЙСТВИЙ </a:t>
            </a:r>
            <a:r>
              <a:rPr lang="ru-RU" dirty="0" smtClean="0">
                <a:solidFill>
                  <a:srgbClr val="1F497D"/>
                </a:solidFill>
                <a:latin typeface="Cambria"/>
                <a:cs typeface="Cambria"/>
              </a:rPr>
              <a:t>по достижению этого целевого состояния</a:t>
            </a:r>
            <a:endParaRPr lang="ru-RU" b="1" dirty="0">
              <a:solidFill>
                <a:srgbClr val="1F497D"/>
              </a:solidFill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60093" y="5597840"/>
            <a:ext cx="1930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ПЛАН ДЕЙСТВИЙ</a:t>
            </a:r>
            <a:endParaRPr lang="en-US" sz="1600" dirty="0"/>
          </a:p>
        </p:txBody>
      </p:sp>
      <p:cxnSp>
        <p:nvCxnSpPr>
          <p:cNvPr id="23" name="Прямая со стрелкой 11"/>
          <p:cNvCxnSpPr/>
          <p:nvPr/>
        </p:nvCxnSpPr>
        <p:spPr>
          <a:xfrm>
            <a:off x="4331070" y="3820986"/>
            <a:ext cx="5207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11"/>
          <p:cNvCxnSpPr/>
          <p:nvPr/>
        </p:nvCxnSpPr>
        <p:spPr>
          <a:xfrm>
            <a:off x="4331070" y="4093151"/>
            <a:ext cx="5207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11"/>
          <p:cNvCxnSpPr/>
          <p:nvPr/>
        </p:nvCxnSpPr>
        <p:spPr>
          <a:xfrm>
            <a:off x="4331070" y="4365316"/>
            <a:ext cx="52074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496768" y="5386113"/>
            <a:ext cx="437960" cy="423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072348" y="5428563"/>
            <a:ext cx="437960" cy="423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41813" y="3305508"/>
            <a:ext cx="437960" cy="423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5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7"/>
          <p:cNvSpPr/>
          <p:nvPr/>
        </p:nvSpPr>
        <p:spPr>
          <a:xfrm>
            <a:off x="296214" y="1693936"/>
            <a:ext cx="8572153" cy="449975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Прямоугольник 7"/>
          <p:cNvSpPr/>
          <p:nvPr/>
        </p:nvSpPr>
        <p:spPr>
          <a:xfrm>
            <a:off x="2513696" y="3359285"/>
            <a:ext cx="4265708" cy="2296713"/>
          </a:xfrm>
          <a:prstGeom prst="rect">
            <a:avLst/>
          </a:prstGeom>
          <a:solidFill>
            <a:schemeClr val="accent1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Прямоугольник 7"/>
          <p:cNvSpPr/>
          <p:nvPr/>
        </p:nvSpPr>
        <p:spPr>
          <a:xfrm>
            <a:off x="2355777" y="1811165"/>
            <a:ext cx="4424911" cy="1528582"/>
          </a:xfrm>
          <a:prstGeom prst="rect">
            <a:avLst/>
          </a:prstGeom>
          <a:solidFill>
            <a:schemeClr val="accent2">
              <a:lumMod val="20000"/>
              <a:lumOff val="80000"/>
              <a:alpha val="8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" name="Схема 5"/>
          <p:cNvGraphicFramePr/>
          <p:nvPr>
            <p:extLst>
              <p:ext uri="{D42A27DB-BD31-4B8C-83A1-F6EECF244321}">
                <p14:modId xmlns="" xmlns:p14="http://schemas.microsoft.com/office/powerpoint/2010/main" val="2065560916"/>
              </p:ext>
            </p:extLst>
          </p:nvPr>
        </p:nvGraphicFramePr>
        <p:xfrm>
          <a:off x="4997398" y="1791627"/>
          <a:ext cx="3663298" cy="386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5"/>
          <p:cNvGraphicFramePr/>
          <p:nvPr>
            <p:extLst>
              <p:ext uri="{D42A27DB-BD31-4B8C-83A1-F6EECF244321}">
                <p14:modId xmlns="" xmlns:p14="http://schemas.microsoft.com/office/powerpoint/2010/main" val="2664255152"/>
              </p:ext>
            </p:extLst>
          </p:nvPr>
        </p:nvGraphicFramePr>
        <p:xfrm>
          <a:off x="476044" y="1811165"/>
          <a:ext cx="3663298" cy="382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7" name="Rectangle 26"/>
          <p:cNvSpPr/>
          <p:nvPr/>
        </p:nvSpPr>
        <p:spPr>
          <a:xfrm>
            <a:off x="5502116" y="5691616"/>
            <a:ext cx="2484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«КАК ДОЛЖНО БЫТЬ»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1756016" y="5706609"/>
            <a:ext cx="14212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«КАК ЕСТЬ»</a:t>
            </a:r>
            <a:endParaRPr lang="en-US" sz="1600" dirty="0"/>
          </a:p>
        </p:txBody>
      </p:sp>
      <p:sp>
        <p:nvSpPr>
          <p:cNvPr id="29" name="Прямоугольник 8"/>
          <p:cNvSpPr/>
          <p:nvPr/>
        </p:nvSpPr>
        <p:spPr>
          <a:xfrm>
            <a:off x="2989795" y="1968970"/>
            <a:ext cx="333644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dirty="0" smtClean="0">
                <a:solidFill>
                  <a:schemeClr val="accent2"/>
                </a:solidFill>
                <a:latin typeface="Cambria"/>
                <a:cs typeface="Cambria"/>
              </a:rPr>
              <a:t>БИЗНЕС</a:t>
            </a:r>
            <a:r>
              <a:rPr lang="en-US" sz="1500" dirty="0" smtClean="0">
                <a:solidFill>
                  <a:schemeClr val="accent2"/>
                </a:solidFill>
                <a:latin typeface="Cambria"/>
                <a:cs typeface="Cambria"/>
              </a:rPr>
              <a:t>-</a:t>
            </a:r>
            <a:r>
              <a:rPr lang="ru-RU" sz="1500" dirty="0" smtClean="0">
                <a:solidFill>
                  <a:schemeClr val="accent2"/>
                </a:solidFill>
                <a:latin typeface="Cambria"/>
                <a:cs typeface="Cambria"/>
              </a:rPr>
              <a:t>АНАЛИТИКА </a:t>
            </a:r>
          </a:p>
          <a:p>
            <a:pPr lvl="0" algn="ctr"/>
            <a:endParaRPr lang="ru-RU" sz="1500" dirty="0">
              <a:solidFill>
                <a:schemeClr val="accent2"/>
              </a:solidFill>
              <a:latin typeface="Cambria"/>
              <a:cs typeface="Cambria"/>
            </a:endParaRPr>
          </a:p>
          <a:p>
            <a:pPr lvl="0" algn="ctr"/>
            <a:r>
              <a:rPr lang="ru-RU" sz="1500" dirty="0" smtClean="0">
                <a:solidFill>
                  <a:schemeClr val="accent2"/>
                </a:solidFill>
                <a:latin typeface="Cambria"/>
                <a:cs typeface="Cambria"/>
              </a:rPr>
              <a:t>МОДЕЛИРОВАНИЕ И ОПТИМИЗАЦИЯ БИЗНЕС-ПРОЦЕССОВ</a:t>
            </a:r>
            <a:endParaRPr lang="ru-RU" sz="1500" dirty="0">
              <a:solidFill>
                <a:schemeClr val="accent2"/>
              </a:solidFill>
              <a:latin typeface="Cambria"/>
              <a:cs typeface="Cambria"/>
            </a:endParaRPr>
          </a:p>
        </p:txBody>
      </p:sp>
      <p:sp>
        <p:nvSpPr>
          <p:cNvPr id="30" name="Прямоугольник 8"/>
          <p:cNvSpPr/>
          <p:nvPr/>
        </p:nvSpPr>
        <p:spPr>
          <a:xfrm>
            <a:off x="2625129" y="3943813"/>
            <a:ext cx="38499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УПРАВЛЕНИЕ </a:t>
            </a:r>
            <a:b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</a:b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И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Н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ФОРМАЦИОННЫМИ </a:t>
            </a:r>
            <a:b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</a:b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Cambria"/>
                <a:cs typeface="Cambria"/>
              </a:rPr>
              <a:t>СИСТЕМАМИ</a:t>
            </a:r>
          </a:p>
        </p:txBody>
      </p:sp>
      <p:sp>
        <p:nvSpPr>
          <p:cNvPr id="34" name="Прямоугольник 8"/>
          <p:cNvSpPr/>
          <p:nvPr/>
        </p:nvSpPr>
        <p:spPr>
          <a:xfrm>
            <a:off x="-548536" y="1742777"/>
            <a:ext cx="333644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АРХИТЕКТУРА </a:t>
            </a:r>
          </a:p>
          <a:p>
            <a:pPr lvl="0"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ПРЕДПРИЯТИЯ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</p:txBody>
      </p:sp>
      <p:cxnSp>
        <p:nvCxnSpPr>
          <p:cNvPr id="35" name="Прямая со стрелкой 11"/>
          <p:cNvCxnSpPr/>
          <p:nvPr/>
        </p:nvCxnSpPr>
        <p:spPr>
          <a:xfrm flipV="1">
            <a:off x="3161018" y="5901970"/>
            <a:ext cx="232481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Название 1"/>
          <p:cNvSpPr txBox="1">
            <a:spLocks/>
          </p:cNvSpPr>
          <p:nvPr/>
        </p:nvSpPr>
        <p:spPr bwMode="auto">
          <a:xfrm>
            <a:off x="1292358" y="-58105"/>
            <a:ext cx="7851642" cy="13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Специализации магистерской программы 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«Бизнес-информатика»…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1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6" name="Прямоугольник 7"/>
          <p:cNvSpPr/>
          <p:nvPr/>
        </p:nvSpPr>
        <p:spPr>
          <a:xfrm>
            <a:off x="0" y="1256170"/>
            <a:ext cx="3028463" cy="520156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17" name="Прямоугольник 7"/>
          <p:cNvSpPr/>
          <p:nvPr/>
        </p:nvSpPr>
        <p:spPr>
          <a:xfrm>
            <a:off x="3067537" y="1256170"/>
            <a:ext cx="3028463" cy="520156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18" name="Прямоугольник 7"/>
          <p:cNvSpPr/>
          <p:nvPr/>
        </p:nvSpPr>
        <p:spPr>
          <a:xfrm>
            <a:off x="6096000" y="1256170"/>
            <a:ext cx="3028463" cy="520156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22" name="Прямоугольник 20"/>
          <p:cNvSpPr/>
          <p:nvPr/>
        </p:nvSpPr>
        <p:spPr>
          <a:xfrm>
            <a:off x="19538" y="3782432"/>
            <a:ext cx="3047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ПОДДЕРЖКА ПРИНЯТИЯ РЕШЕНИЙ В СФЕРЕ УПРАВЛЕНИЯ ЭФФЕКТИВНОСТЬЮ БИЗНЕСА</a:t>
            </a:r>
          </a:p>
        </p:txBody>
      </p:sp>
      <p:sp>
        <p:nvSpPr>
          <p:cNvPr id="23" name="Прямоугольник 20"/>
          <p:cNvSpPr/>
          <p:nvPr/>
        </p:nvSpPr>
        <p:spPr>
          <a:xfrm>
            <a:off x="3067538" y="3782432"/>
            <a:ext cx="3047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ПРОЕКТИРОВАНИЕ И ВНЕДРЕНИЕ КОРПОРАТИВНЫХ СИСТЕМ.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УПРАВЛЕНИЕ ОРГАНИЗАЦИОННЫМИ ИЗМЕНЕНИЯМИ И ИТ-АУТСОРСИНГОМ</a:t>
            </a:r>
          </a:p>
        </p:txBody>
      </p:sp>
      <p:sp>
        <p:nvSpPr>
          <p:cNvPr id="25" name="Прямоугольник 20"/>
          <p:cNvSpPr/>
          <p:nvPr/>
        </p:nvSpPr>
        <p:spPr>
          <a:xfrm>
            <a:off x="6115537" y="3782432"/>
            <a:ext cx="30479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Cambria"/>
                <a:cs typeface="Cambria"/>
              </a:rPr>
              <a:t>РЕОРГАНИЗАЦИЯ И ОПТИМИЗАЦИЯ БИЗНЕСА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1256170"/>
            <a:ext cx="3008925" cy="2388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38" y="1256170"/>
            <a:ext cx="3028462" cy="2388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537" y="1256170"/>
            <a:ext cx="3008926" cy="2388036"/>
          </a:xfrm>
          <a:prstGeom prst="rect">
            <a:avLst/>
          </a:prstGeom>
        </p:spPr>
      </p:pic>
      <p:sp>
        <p:nvSpPr>
          <p:cNvPr id="33" name="Название 1"/>
          <p:cNvSpPr txBox="1">
            <a:spLocks/>
          </p:cNvSpPr>
          <p:nvPr/>
        </p:nvSpPr>
        <p:spPr bwMode="auto">
          <a:xfrm>
            <a:off x="1292358" y="-58105"/>
            <a:ext cx="7851642" cy="136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…и области деятельности, в которых необходимы такие знания и навыки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9601"/>
            <a:ext cx="6877538" cy="42978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1292358" y="107541"/>
            <a:ext cx="7851642" cy="10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Информационная бизнес-аналитика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18295" y="1295246"/>
            <a:ext cx="9125705" cy="153435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ОСНОВНЫЕ КОМПЕТЕНЦИИ: </a:t>
            </a: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Выявление «узких мест» </a:t>
            </a:r>
            <a:r>
              <a:rPr lang="ru-RU" sz="1900" dirty="0" smtClean="0">
                <a:solidFill>
                  <a:srgbClr val="1F497D"/>
                </a:solidFill>
              </a:rPr>
              <a:t>организации бизнеса, </a:t>
            </a:r>
            <a:r>
              <a:rPr lang="ru-RU" sz="1900" b="1" dirty="0" smtClean="0">
                <a:solidFill>
                  <a:srgbClr val="1F497D"/>
                </a:solidFill>
              </a:rPr>
              <a:t>формулирование требований </a:t>
            </a:r>
            <a:r>
              <a:rPr lang="ru-RU" sz="1900" dirty="0" smtClean="0">
                <a:solidFill>
                  <a:srgbClr val="1F497D"/>
                </a:solidFill>
              </a:rPr>
              <a:t>к совершенствованию деятельности и </a:t>
            </a:r>
            <a:r>
              <a:rPr lang="ru-RU" sz="1900" b="1" dirty="0" smtClean="0">
                <a:solidFill>
                  <a:srgbClr val="1F497D"/>
                </a:solidFill>
              </a:rPr>
              <a:t>определение корректирующих действий</a:t>
            </a:r>
            <a:r>
              <a:rPr lang="ru-RU" sz="1900" dirty="0" smtClean="0">
                <a:solidFill>
                  <a:srgbClr val="1F497D"/>
                </a:solidFill>
              </a:rPr>
              <a:t> (в т.ч. за счет информационных технологий)</a:t>
            </a:r>
            <a:endParaRPr lang="ru-RU" sz="1900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538" y="2829601"/>
            <a:ext cx="2286000" cy="2501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77538" y="5167148"/>
            <a:ext cx="2267705" cy="1336310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Руководитель: </a:t>
            </a: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КРАВЧЕНКО Т.К., </a:t>
            </a:r>
            <a:r>
              <a:rPr lang="ru-RU" sz="1900" dirty="0" smtClean="0">
                <a:solidFill>
                  <a:srgbClr val="1F497D"/>
                </a:solidFill>
              </a:rPr>
              <a:t>Профессор, </a:t>
            </a:r>
            <a:r>
              <a:rPr lang="ru-RU" sz="1900" dirty="0" err="1" smtClean="0">
                <a:solidFill>
                  <a:srgbClr val="1F497D"/>
                </a:solidFill>
              </a:rPr>
              <a:t>д.э.н</a:t>
            </a:r>
            <a:r>
              <a:rPr lang="ru-RU" sz="1900" dirty="0" smtClean="0">
                <a:solidFill>
                  <a:srgbClr val="1F497D"/>
                </a:solidFill>
              </a:rPr>
              <a:t>, </a:t>
            </a:r>
            <a:endParaRPr lang="ru-RU" sz="19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5246"/>
            <a:ext cx="9144000" cy="60861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1292358" y="107541"/>
            <a:ext cx="7851642" cy="10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Информационная бизнес-аналитика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5190957" y="1295246"/>
            <a:ext cx="3953043" cy="520156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12" name="Прямоугольник 8"/>
          <p:cNvSpPr/>
          <p:nvPr/>
        </p:nvSpPr>
        <p:spPr>
          <a:xfrm>
            <a:off x="5190958" y="2973553"/>
            <a:ext cx="38758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1 курс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Системы бизнес-интеллекта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Системы управления эффективностью бизнеса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Системы поддержки принятия решений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Прогностическая аналитика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Прогнозирование временных рядов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Анализ неструктурированной информации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2 курс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Системы имитационного моделирования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Информационные технологии в анализе инвестиционных проектов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Управление портфелем проектов как инструмент реализации корпоративной стратегии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29" y="1295246"/>
            <a:ext cx="1644570" cy="1644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77564" y="2176872"/>
            <a:ext cx="2211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mbria"/>
                <a:cs typeface="Cambria"/>
              </a:rPr>
              <a:t>УЧЕБНЫЕ КУРСЫ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mbria"/>
                <a:cs typeface="Cambria"/>
              </a:rPr>
              <a:t>СПЕЦИАЛИЗАЦИИ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6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8162"/>
            <a:ext cx="7082118" cy="3618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1292358" y="125945"/>
            <a:ext cx="7394442" cy="107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Моделирование и оптимизация бизнес-процессов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95" y="1295246"/>
            <a:ext cx="9277568" cy="1534355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ОСНОВНЫЕ КОМПЕТЕНЦИИ: </a:t>
            </a: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Анализ процессов </a:t>
            </a:r>
            <a:r>
              <a:rPr lang="ru-RU" sz="1900" dirty="0" smtClean="0">
                <a:solidFill>
                  <a:srgbClr val="1F497D"/>
                </a:solidFill>
              </a:rPr>
              <a:t>деятельности компании и определение </a:t>
            </a:r>
            <a:r>
              <a:rPr lang="ru-RU" sz="1900" b="1" dirty="0" smtClean="0">
                <a:solidFill>
                  <a:srgbClr val="1F497D"/>
                </a:solidFill>
              </a:rPr>
              <a:t>потребностей их реинжиниринга</a:t>
            </a:r>
            <a:r>
              <a:rPr lang="ru-RU" sz="1900" dirty="0" smtClean="0">
                <a:solidFill>
                  <a:srgbClr val="1F497D"/>
                </a:solidFill>
              </a:rPr>
              <a:t>, построение и </a:t>
            </a:r>
            <a:r>
              <a:rPr lang="ru-RU" sz="1900" b="1" dirty="0" smtClean="0">
                <a:solidFill>
                  <a:srgbClr val="1F497D"/>
                </a:solidFill>
              </a:rPr>
              <a:t>совершенствование архитектуры </a:t>
            </a:r>
            <a:r>
              <a:rPr lang="ru-RU" sz="1900" dirty="0" smtClean="0">
                <a:solidFill>
                  <a:srgbClr val="1F497D"/>
                </a:solidFill>
              </a:rPr>
              <a:t>предприятия</a:t>
            </a:r>
            <a:endParaRPr lang="ru-RU" sz="1900" dirty="0">
              <a:solidFill>
                <a:srgbClr val="1F497D"/>
              </a:solidFill>
            </a:endParaRPr>
          </a:p>
        </p:txBody>
      </p:sp>
      <p:sp>
        <p:nvSpPr>
          <p:cNvPr id="10" name="Прямоугольник 7"/>
          <p:cNvSpPr/>
          <p:nvPr/>
        </p:nvSpPr>
        <p:spPr>
          <a:xfrm>
            <a:off x="7082118" y="5109882"/>
            <a:ext cx="2063125" cy="1356348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Руководитель: </a:t>
            </a: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rgbClr val="1F497D"/>
                </a:solidFill>
              </a:rPr>
              <a:t>ГРОМОВ А.И.,  </a:t>
            </a:r>
            <a:r>
              <a:rPr lang="ru-RU" sz="1900" dirty="0" smtClean="0">
                <a:solidFill>
                  <a:srgbClr val="1F497D"/>
                </a:solidFill>
              </a:rPr>
              <a:t>Профессор, </a:t>
            </a:r>
            <a:r>
              <a:rPr lang="ru-RU" sz="1900" dirty="0" err="1" smtClean="0">
                <a:solidFill>
                  <a:srgbClr val="1F497D"/>
                </a:solidFill>
              </a:rPr>
              <a:t>к.х.н</a:t>
            </a:r>
            <a:endParaRPr lang="ru-RU" sz="1900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118" y="2848162"/>
            <a:ext cx="2061882" cy="2261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94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386"/>
            <a:ext cx="9144000" cy="515984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74D95-AEFB-482D-AC3A-A6094B0808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Прямоугольник 7"/>
          <p:cNvSpPr/>
          <p:nvPr/>
        </p:nvSpPr>
        <p:spPr>
          <a:xfrm>
            <a:off x="5190957" y="1276762"/>
            <a:ext cx="3953043" cy="5201564"/>
          </a:xfrm>
          <a:prstGeom prst="rect">
            <a:avLst/>
          </a:prstGeom>
          <a:solidFill>
            <a:srgbClr val="FFFFFF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ru-RU" sz="2000" dirty="0">
              <a:solidFill>
                <a:srgbClr val="95373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7564" y="2158388"/>
            <a:ext cx="2211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mbria"/>
                <a:cs typeface="Cambria"/>
              </a:rPr>
              <a:t>УЧЕБНЫЕ КУРСЫ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Cambria"/>
                <a:cs typeface="Cambria"/>
              </a:rPr>
              <a:t>СПЕЦИАЛИЗАЦИИ</a:t>
            </a:r>
            <a:endParaRPr lang="en-US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12" name="Прямоугольник 8"/>
          <p:cNvSpPr/>
          <p:nvPr/>
        </p:nvSpPr>
        <p:spPr>
          <a:xfrm>
            <a:off x="5227773" y="2748502"/>
            <a:ext cx="39162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1 курс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Управление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операционными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рисками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Управление потоками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работ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Философия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и методология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науки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Инновационный менеджмент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Актуальные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проблемы научной и инновационной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политики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  <a:p>
            <a:pPr marL="285750" lvl="0" indent="-285750">
              <a:buFont typeface="Arial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Автоматизация анализа и документирования бизнес-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процессов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2 курс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Система сбалансированных показателей в управлении эффективностью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бизнеса</a:t>
            </a:r>
          </a:p>
          <a:p>
            <a:pPr marL="285750" lvl="0" indent="-285750">
              <a:buFont typeface="Arial"/>
              <a:buChar char="•"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Методы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и средства совершенствования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Cambria"/>
                <a:cs typeface="Cambria"/>
              </a:rPr>
              <a:t>бизнес-процессов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10" y="1306387"/>
            <a:ext cx="1644570" cy="1644570"/>
          </a:xfrm>
          <a:prstGeom prst="rect">
            <a:avLst/>
          </a:prstGeom>
        </p:spPr>
      </p:pic>
      <p:sp>
        <p:nvSpPr>
          <p:cNvPr id="15" name="Название 1"/>
          <p:cNvSpPr txBox="1">
            <a:spLocks/>
          </p:cNvSpPr>
          <p:nvPr/>
        </p:nvSpPr>
        <p:spPr bwMode="auto">
          <a:xfrm>
            <a:off x="1292358" y="125945"/>
            <a:ext cx="7394442" cy="107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cs typeface="Cambria"/>
              </a:rPr>
              <a:t>Моделирование и оптимизация бизнес-процессов</a:t>
            </a:r>
            <a:endParaRPr lang="ru-RU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1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льбом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2400" dirty="0">
            <a:solidFill>
              <a:schemeClr val="bg1"/>
            </a:solidFill>
            <a:latin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13260</TotalTime>
  <Words>725</Words>
  <Application>Microsoft Office PowerPoint</Application>
  <PresentationFormat>Экран (4:3)</PresentationFormat>
  <Paragraphs>215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  <vt:variant>
        <vt:lpstr>Произвольные показы</vt:lpstr>
      </vt:variant>
      <vt:variant>
        <vt:i4>1</vt:i4>
      </vt:variant>
    </vt:vector>
  </HeadingPairs>
  <TitlesOfParts>
    <vt:vector size="20" baseType="lpstr">
      <vt:lpstr>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процессом одновременного внедрения информационной подсистемы на предприятиях холдинга</dc:title>
  <dc:creator>Alexey</dc:creator>
  <cp:lastModifiedBy>Нестеренко Евгения Марковна</cp:lastModifiedBy>
  <cp:revision>424</cp:revision>
  <dcterms:created xsi:type="dcterms:W3CDTF">2011-10-16T21:41:40Z</dcterms:created>
  <dcterms:modified xsi:type="dcterms:W3CDTF">2016-02-25T16:00:13Z</dcterms:modified>
</cp:coreProperties>
</file>