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580" autoAdjust="0"/>
  </p:normalViewPr>
  <p:slideViewPr>
    <p:cSldViewPr>
      <p:cViewPr varScale="1">
        <p:scale>
          <a:sx n="70" d="100"/>
          <a:sy n="70" d="100"/>
        </p:scale>
        <p:origin x="-5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C17F5-D470-4BA4-BF6D-78421F14D0E9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DE2D-3E36-467D-B1DF-8E4B6B64441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C17F5-D470-4BA4-BF6D-78421F14D0E9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DE2D-3E36-467D-B1DF-8E4B6B6444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C17F5-D470-4BA4-BF6D-78421F14D0E9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DE2D-3E36-467D-B1DF-8E4B6B6444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C17F5-D470-4BA4-BF6D-78421F14D0E9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DE2D-3E36-467D-B1DF-8E4B6B64441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C17F5-D470-4BA4-BF6D-78421F14D0E9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DE2D-3E36-467D-B1DF-8E4B6B6444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C17F5-D470-4BA4-BF6D-78421F14D0E9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DE2D-3E36-467D-B1DF-8E4B6B64441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C17F5-D470-4BA4-BF6D-78421F14D0E9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DE2D-3E36-467D-B1DF-8E4B6B64441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C17F5-D470-4BA4-BF6D-78421F14D0E9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DE2D-3E36-467D-B1DF-8E4B6B6444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C17F5-D470-4BA4-BF6D-78421F14D0E9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DE2D-3E36-467D-B1DF-8E4B6B6444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C17F5-D470-4BA4-BF6D-78421F14D0E9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DE2D-3E36-467D-B1DF-8E4B6B6444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C17F5-D470-4BA4-BF6D-78421F14D0E9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DE2D-3E36-467D-B1DF-8E4B6B64441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1AC17F5-D470-4BA4-BF6D-78421F14D0E9}" type="datetimeFigureOut">
              <a:rPr lang="ru-RU" smtClean="0"/>
              <a:t>20.01.2016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467DE2D-3E36-467D-B1DF-8E4B6B64441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Коммуникативная теория власти и практика </a:t>
            </a:r>
            <a:r>
              <a:rPr lang="en-US" dirty="0" smtClean="0"/>
              <a:t>GR</a:t>
            </a:r>
            <a:r>
              <a:rPr lang="ru-RU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ПОЛИТИЧЕСКАЯ ВЛАСТЬ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819378"/>
            <a:ext cx="3347417" cy="1872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54138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just"/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Код</a:t>
            </a:r>
            <a:r>
              <a:rPr lang="ru-RU" dirty="0"/>
              <a:t> – такая структура, «</a:t>
            </a:r>
            <a:r>
              <a:rPr lang="ru-RU" i="1" dirty="0"/>
              <a:t>которая для каждого произвольного элемента в пределах своей релевантности может найти и упорядочить другой дополнительный элемент</a:t>
            </a:r>
            <a:r>
              <a:rPr lang="ru-RU" dirty="0"/>
              <a:t>» (54).</a:t>
            </a:r>
          </a:p>
          <a:p>
            <a:pPr algn="just"/>
            <a:r>
              <a:rPr lang="ru-RU" dirty="0"/>
              <a:t>Власть, поэтому, «всегда является кодом, и именно потому, что для каждой транслируемой селекции действий она пунктуально устанавливает соответствующие альтернативы </a:t>
            </a:r>
            <a:r>
              <a:rPr lang="ru-RU" dirty="0" smtClean="0"/>
              <a:t> </a:t>
            </a:r>
            <a:r>
              <a:rPr lang="ru-RU" dirty="0" err="1" smtClean="0"/>
              <a:t>избежания</a:t>
            </a:r>
            <a:r>
              <a:rPr lang="ru-RU" dirty="0"/>
              <a:t>».</a:t>
            </a:r>
          </a:p>
        </p:txBody>
      </p:sp>
      <p:sp>
        <p:nvSpPr>
          <p:cNvPr id="3" name="Вертикальный свиток 2"/>
          <p:cNvSpPr/>
          <p:nvPr/>
        </p:nvSpPr>
        <p:spPr>
          <a:xfrm>
            <a:off x="1475656" y="836712"/>
            <a:ext cx="1033272" cy="114300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54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836712"/>
            <a:ext cx="72728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Власть как код определяет развитие событий либо в соответствии с замыслом властного субъекта, либо в противоположном направлении. «В дальнейшем взаимоотношение обоих направлений может кодироваться  повторно, приобретая еще одно удвоение, скажем, распадаться на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дозволенные</a:t>
            </a:r>
            <a:r>
              <a:rPr lang="ru-RU" dirty="0"/>
              <a:t> и </a:t>
            </a:r>
            <a:r>
              <a:rPr lang="ru-RU" dirty="0">
                <a:solidFill>
                  <a:srgbClr val="FF0000"/>
                </a:solidFill>
              </a:rPr>
              <a:t>недозволенные</a:t>
            </a:r>
            <a:r>
              <a:rPr lang="ru-RU" dirty="0"/>
              <a:t> комбинации» (56).</a:t>
            </a:r>
          </a:p>
        </p:txBody>
      </p:sp>
      <p:sp>
        <p:nvSpPr>
          <p:cNvPr id="3" name="Стрелка вправо 2"/>
          <p:cNvSpPr/>
          <p:nvPr/>
        </p:nvSpPr>
        <p:spPr>
          <a:xfrm>
            <a:off x="1907704" y="3036424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лево 3"/>
          <p:cNvSpPr/>
          <p:nvPr/>
        </p:nvSpPr>
        <p:spPr>
          <a:xfrm>
            <a:off x="5796136" y="3036424"/>
            <a:ext cx="978408" cy="4846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 4"/>
          <p:cNvSpPr/>
          <p:nvPr/>
        </p:nvSpPr>
        <p:spPr>
          <a:xfrm>
            <a:off x="3830127" y="2809281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1941596" y="4581128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лево 6"/>
          <p:cNvSpPr/>
          <p:nvPr/>
        </p:nvSpPr>
        <p:spPr>
          <a:xfrm>
            <a:off x="5878935" y="4581128"/>
            <a:ext cx="978408" cy="484632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е равно 7"/>
          <p:cNvSpPr/>
          <p:nvPr/>
        </p:nvSpPr>
        <p:spPr>
          <a:xfrm>
            <a:off x="3976076" y="4366244"/>
            <a:ext cx="914400" cy="91440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74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68508" y="908720"/>
            <a:ext cx="763284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Цепь власти и </a:t>
            </a:r>
            <a:r>
              <a:rPr lang="ru-RU" sz="3200" dirty="0" err="1" smtClean="0"/>
              <a:t>рефлексивность</a:t>
            </a:r>
            <a:r>
              <a:rPr lang="ru-RU" sz="3200" dirty="0"/>
              <a:t> </a:t>
            </a:r>
            <a:r>
              <a:rPr lang="ru-RU" sz="3200" dirty="0" smtClean="0"/>
              <a:t>властного процесса.</a:t>
            </a:r>
          </a:p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endParaRPr lang="ru-RU" sz="2800" dirty="0"/>
          </a:p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В </a:t>
            </a:r>
            <a:r>
              <a:rPr lang="ru-RU" dirty="0"/>
              <a:t>этой ситуации феномен «сцепления» властных действий возникает только тогда, когда «</a:t>
            </a:r>
            <a:r>
              <a:rPr lang="ru-RU" dirty="0">
                <a:solidFill>
                  <a:srgbClr val="FF0000"/>
                </a:solidFill>
              </a:rPr>
              <a:t>А способен не только предписывать действия В, но и определять способы исполнения своей власти… если А в состоянии распорядиться и той властью, которую В применяет в отношении С</a:t>
            </a:r>
            <a:r>
              <a:rPr lang="ru-RU" dirty="0"/>
              <a:t>» (64). Это означает, что сцепление действий имеет властный характер «только тогда, когда властитель способен контролировать любое звено властной цепи» (64).</a:t>
            </a:r>
          </a:p>
        </p:txBody>
      </p:sp>
      <p:sp>
        <p:nvSpPr>
          <p:cNvPr id="3" name="Улыбающееся лицо 2"/>
          <p:cNvSpPr/>
          <p:nvPr/>
        </p:nvSpPr>
        <p:spPr>
          <a:xfrm>
            <a:off x="1399060" y="2333189"/>
            <a:ext cx="914400" cy="914400"/>
          </a:xfrm>
          <a:prstGeom prst="smileyFac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/>
              <a:t>А</a:t>
            </a:r>
          </a:p>
        </p:txBody>
      </p:sp>
      <p:sp>
        <p:nvSpPr>
          <p:cNvPr id="5" name="Улыбающееся лицо 4"/>
          <p:cNvSpPr/>
          <p:nvPr/>
        </p:nvSpPr>
        <p:spPr>
          <a:xfrm>
            <a:off x="3092664" y="2305480"/>
            <a:ext cx="914400" cy="914400"/>
          </a:xfrm>
          <a:prstGeom prst="smileyFac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/>
              <a:t>В</a:t>
            </a:r>
          </a:p>
        </p:txBody>
      </p:sp>
      <p:sp>
        <p:nvSpPr>
          <p:cNvPr id="7" name="Улыбающееся лицо 6"/>
          <p:cNvSpPr/>
          <p:nvPr/>
        </p:nvSpPr>
        <p:spPr>
          <a:xfrm>
            <a:off x="4784932" y="2304815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 </a:t>
            </a:r>
            <a:endParaRPr lang="ru-RU" dirty="0"/>
          </a:p>
        </p:txBody>
      </p:sp>
      <p:sp>
        <p:nvSpPr>
          <p:cNvPr id="8" name="Нашивка 7"/>
          <p:cNvSpPr/>
          <p:nvPr/>
        </p:nvSpPr>
        <p:spPr>
          <a:xfrm>
            <a:off x="2418934" y="2548073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4061056" y="2520364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5933405" y="2498280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Улыбающееся лицо 10"/>
          <p:cNvSpPr/>
          <p:nvPr/>
        </p:nvSpPr>
        <p:spPr>
          <a:xfrm>
            <a:off x="6588224" y="2283396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28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9752" y="3401193"/>
            <a:ext cx="6192689" cy="295465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/>
              <a:t>«По-видимому, структурное своеобразие процессов власти, протекающих в цепной форме, состоит в порождении этими властными процессами обратного потока в тех случаях, когда </a:t>
            </a:r>
            <a:r>
              <a:rPr lang="ru-RU" sz="2400" dirty="0">
                <a:solidFill>
                  <a:srgbClr val="FF0000"/>
                </a:solidFill>
              </a:rPr>
              <a:t>власть системы начинает превосходить возможный селективный потенциал отдельного властителя</a:t>
            </a:r>
            <a:r>
              <a:rPr lang="ru-RU" dirty="0"/>
              <a:t> и диспозиционная исполнительная сила отдельных элементов цепи становится самостоятельным источником власти» (65-66).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48680"/>
            <a:ext cx="4464496" cy="2405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734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166843"/>
            <a:ext cx="7272808" cy="452431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Обычно этот феномен наблюдается в министерских и корпоративных структурах, когда подчиненный может манипулировать властью начальника (как в интересах дела, так и в своих собственных, например – карьерных – интересах). Но </a:t>
            </a:r>
            <a:r>
              <a:rPr lang="ru-RU" dirty="0">
                <a:solidFill>
                  <a:schemeClr val="accent1"/>
                </a:solidFill>
              </a:rPr>
              <a:t>предельный случай – политические выборы</a:t>
            </a:r>
            <a:r>
              <a:rPr lang="ru-RU" dirty="0"/>
              <a:t>, когда «вся власть на какой-то момент оказалась в руках тех, кто ее вообще не может исполнять» (66). </a:t>
            </a:r>
            <a:endParaRPr lang="ru-RU" dirty="0" smtClean="0"/>
          </a:p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На </a:t>
            </a:r>
            <a:r>
              <a:rPr lang="ru-RU" dirty="0"/>
              <a:t>этом основании необходимо различать </a:t>
            </a:r>
            <a:r>
              <a:rPr lang="ru-RU" b="1" i="1" dirty="0">
                <a:solidFill>
                  <a:srgbClr val="FF0000"/>
                </a:solidFill>
              </a:rPr>
              <a:t>формальную</a:t>
            </a:r>
            <a:r>
              <a:rPr lang="ru-RU" b="1" i="1" dirty="0"/>
              <a:t> и </a:t>
            </a:r>
            <a:r>
              <a:rPr lang="ru-RU" b="1" i="1" dirty="0">
                <a:solidFill>
                  <a:srgbClr val="FF0000"/>
                </a:solidFill>
              </a:rPr>
              <a:t>неформальную</a:t>
            </a:r>
            <a:r>
              <a:rPr lang="ru-RU" b="1" i="1" dirty="0"/>
              <a:t> власть</a:t>
            </a:r>
            <a:r>
              <a:rPr lang="ru-RU" dirty="0"/>
              <a:t>. И, поскольку, власть является кодом, то неформальную власть можно определять как </a:t>
            </a:r>
            <a:r>
              <a:rPr lang="ru-RU" dirty="0">
                <a:solidFill>
                  <a:srgbClr val="FF0000"/>
                </a:solidFill>
              </a:rPr>
              <a:t>«</a:t>
            </a:r>
            <a:r>
              <a:rPr lang="ru-RU" b="1" i="1" dirty="0">
                <a:solidFill>
                  <a:srgbClr val="FF0000"/>
                </a:solidFill>
              </a:rPr>
              <a:t>смежный код</a:t>
            </a:r>
            <a:r>
              <a:rPr lang="ru-RU" dirty="0">
                <a:solidFill>
                  <a:srgbClr val="FF0000"/>
                </a:solidFill>
              </a:rPr>
              <a:t>»</a:t>
            </a:r>
            <a:r>
              <a:rPr lang="ru-RU" dirty="0"/>
              <a:t>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140968"/>
            <a:ext cx="1323975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978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836712"/>
            <a:ext cx="7344816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Бинарный схематизм</a:t>
            </a:r>
          </a:p>
          <a:p>
            <a:endParaRPr lang="ru-RU" dirty="0"/>
          </a:p>
          <a:p>
            <a:pPr algn="just"/>
            <a:r>
              <a:rPr lang="ru-RU" dirty="0" smtClean="0"/>
              <a:t>Успешное </a:t>
            </a:r>
            <a:r>
              <a:rPr lang="ru-RU" dirty="0"/>
              <a:t>функционирование любого коммуникативного средства (и власти в том числе) основано на использовании так называемого «бинарного схематизма». Поэтому </a:t>
            </a:r>
            <a:r>
              <a:rPr lang="ru-RU" dirty="0" err="1"/>
              <a:t>Н.Луман</a:t>
            </a:r>
            <a:r>
              <a:rPr lang="ru-RU" dirty="0"/>
              <a:t> утверждает: «Двузначность является конститутивным условием символически </a:t>
            </a:r>
            <a:r>
              <a:rPr lang="ru-RU" dirty="0" err="1"/>
              <a:t>генерализованных</a:t>
            </a:r>
            <a:r>
              <a:rPr lang="ru-RU" dirty="0"/>
              <a:t> кодов, поскольку лишь в этой форме возможна комбинация универсализма и спецификации, то есть каждый релевантный элемент может быть однозначно соотнесен с другим определенным элементом» (68-69</a:t>
            </a:r>
            <a:r>
              <a:rPr lang="ru-RU" dirty="0" smtClean="0"/>
              <a:t>).</a:t>
            </a:r>
          </a:p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Основной </a:t>
            </a:r>
            <a:r>
              <a:rPr lang="ru-RU" dirty="0"/>
              <a:t>код власти тоже должен опираться на какой-то бинарный схематизм, и такой механизм заключен в различении </a:t>
            </a:r>
            <a:r>
              <a:rPr lang="ru-RU" dirty="0">
                <a:solidFill>
                  <a:srgbClr val="FF0000"/>
                </a:solidFill>
              </a:rPr>
              <a:t>«правового»</a:t>
            </a:r>
            <a:r>
              <a:rPr lang="ru-RU" dirty="0"/>
              <a:t> и </a:t>
            </a:r>
            <a:r>
              <a:rPr lang="ru-RU" dirty="0">
                <a:solidFill>
                  <a:srgbClr val="FF0000"/>
                </a:solidFill>
              </a:rPr>
              <a:t>«не-правового</a:t>
            </a:r>
            <a:r>
              <a:rPr lang="ru-RU" dirty="0" smtClean="0">
                <a:solidFill>
                  <a:srgbClr val="FF0000"/>
                </a:solidFill>
              </a:rPr>
              <a:t>»</a:t>
            </a:r>
            <a:r>
              <a:rPr lang="ru-RU" dirty="0" smtClean="0"/>
              <a:t>.</a:t>
            </a:r>
          </a:p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  <p:sp>
        <p:nvSpPr>
          <p:cNvPr id="3" name="Плюс 2"/>
          <p:cNvSpPr/>
          <p:nvPr/>
        </p:nvSpPr>
        <p:spPr>
          <a:xfrm>
            <a:off x="2145432" y="3870927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Минус 3"/>
          <p:cNvSpPr/>
          <p:nvPr/>
        </p:nvSpPr>
        <p:spPr>
          <a:xfrm>
            <a:off x="5482952" y="3890290"/>
            <a:ext cx="914400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Двойная стрелка влево/вправо 4"/>
          <p:cNvSpPr/>
          <p:nvPr/>
        </p:nvSpPr>
        <p:spPr>
          <a:xfrm>
            <a:off x="3760409" y="4105174"/>
            <a:ext cx="1216152" cy="484632"/>
          </a:xfrm>
          <a:prstGeom prst="left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64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164427"/>
            <a:ext cx="7704856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FF0000"/>
                </a:solidFill>
              </a:rPr>
              <a:t>Легитимность власти</a:t>
            </a:r>
            <a:r>
              <a:rPr lang="ru-RU" dirty="0"/>
              <a:t> проверяется в предельном случае в ситуации конфликта, в котором власть действует в качестве кода, использующего два базовых принципа. Это – </a:t>
            </a:r>
            <a:r>
              <a:rPr lang="ru-RU" b="1" dirty="0">
                <a:solidFill>
                  <a:srgbClr val="FF0000"/>
                </a:solidFill>
              </a:rPr>
              <a:t>принцип иерархии</a:t>
            </a:r>
            <a:r>
              <a:rPr lang="ru-RU" b="1" dirty="0"/>
              <a:t> и </a:t>
            </a:r>
            <a:r>
              <a:rPr lang="ru-RU" b="1" dirty="0">
                <a:solidFill>
                  <a:srgbClr val="FF0000"/>
                </a:solidFill>
              </a:rPr>
              <a:t>принцип постоянства суммы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4321" y="2965044"/>
            <a:ext cx="7704143" cy="92333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/>
              <a:t>Первый принцип «позволяет однозначно устанавливать, кто кому подчиняется, кто над кем начальствует и кто обладает наибольшей властью, при чем в отношении любого числа носителей власти» (82).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44322" y="4365104"/>
            <a:ext cx="7704142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/>
              <a:t>Второй принцип предполагает, что «власть всегда дана в фиксированном количестве, так что любое ее изменение ведет лишь к ее перераспределению» (82).</a:t>
            </a:r>
          </a:p>
        </p:txBody>
      </p:sp>
    </p:spTree>
    <p:extLst>
      <p:ext uri="{BB962C8B-B14F-4D97-AF65-F5344CB8AC3E}">
        <p14:creationId xmlns:p14="http://schemas.microsoft.com/office/powerpoint/2010/main" val="139017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764704"/>
            <a:ext cx="66247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/>
              <a:t>Н.Луман</a:t>
            </a:r>
            <a:r>
              <a:rPr lang="ru-RU" dirty="0"/>
              <a:t> считает, что в современных условиях «для управления политикой сформировался политический код нового типа с большим допущением оппортунизма, а именно в форме дихотомии </a:t>
            </a:r>
            <a:r>
              <a:rPr lang="ru-RU" i="1" dirty="0">
                <a:solidFill>
                  <a:srgbClr val="FF0000"/>
                </a:solidFill>
              </a:rPr>
              <a:t>прогрессивного</a:t>
            </a:r>
            <a:r>
              <a:rPr lang="ru-RU" dirty="0"/>
              <a:t> и </a:t>
            </a:r>
            <a:r>
              <a:rPr lang="ru-RU" i="1" dirty="0">
                <a:solidFill>
                  <a:srgbClr val="FF0000"/>
                </a:solidFill>
              </a:rPr>
              <a:t>консервативного</a:t>
            </a:r>
            <a:r>
              <a:rPr lang="ru-RU" dirty="0"/>
              <a:t>» (91).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735264"/>
            <a:ext cx="2736305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735263"/>
            <a:ext cx="264039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Двойная стрелка влево/вправо 2"/>
          <p:cNvSpPr/>
          <p:nvPr/>
        </p:nvSpPr>
        <p:spPr>
          <a:xfrm>
            <a:off x="3998316" y="3788348"/>
            <a:ext cx="1216152" cy="484632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77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306410"/>
            <a:ext cx="69127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ЛЕГИТИМНОСТЬ И НАСИЛИЕ</a:t>
            </a:r>
          </a:p>
          <a:p>
            <a:endParaRPr lang="ru-RU" dirty="0" smtClean="0"/>
          </a:p>
          <a:p>
            <a:pPr algn="just"/>
            <a:r>
              <a:rPr lang="ru-RU" dirty="0" smtClean="0"/>
              <a:t>Вместе </a:t>
            </a:r>
            <a:r>
              <a:rPr lang="ru-RU" dirty="0"/>
              <a:t>с тем, соотношение насилия и легитимности не может, согласно </a:t>
            </a:r>
            <a:r>
              <a:rPr lang="ru-RU" dirty="0" err="1"/>
              <a:t>Н.Луману</a:t>
            </a:r>
            <a:r>
              <a:rPr lang="ru-RU" dirty="0"/>
              <a:t>, пониматься примитивно однолинейно «как если можно было бы сказать, что чем больше насилия, тем меньше легитимности и наоборот» (109). Дело в том, что хотя «</a:t>
            </a:r>
            <a:r>
              <a:rPr lang="ru-RU" dirty="0">
                <a:solidFill>
                  <a:srgbClr val="FF0000"/>
                </a:solidFill>
              </a:rPr>
              <a:t>физическое насилие как таковое не может быть властью</a:t>
            </a:r>
            <a:r>
              <a:rPr lang="ru-RU" dirty="0"/>
              <a:t>, но оно образует непреодолимый пограничный барьер для конституирующей власть </a:t>
            </a:r>
            <a:r>
              <a:rPr lang="ru-RU" i="1" dirty="0"/>
              <a:t>альтернативы </a:t>
            </a:r>
            <a:r>
              <a:rPr lang="ru-RU" i="1" dirty="0" err="1"/>
              <a:t>избежания</a:t>
            </a:r>
            <a:r>
              <a:rPr lang="ru-RU" dirty="0"/>
              <a:t>».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152001"/>
            <a:ext cx="5040560" cy="3212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626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92696"/>
            <a:ext cx="7632848" cy="5509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Власть и влияние</a:t>
            </a:r>
          </a:p>
          <a:p>
            <a:endParaRPr lang="ru-RU" dirty="0"/>
          </a:p>
          <a:p>
            <a:pPr algn="just"/>
            <a:r>
              <a:rPr lang="ru-RU" dirty="0" smtClean="0"/>
              <a:t>Во временном измерении редуцируются (нейтрализуются) различия (в этом смысле – получают общий смысл) всех прежний случаев подчинения влиянию и остается просто </a:t>
            </a:r>
            <a:r>
              <a:rPr lang="ru-RU" i="1" dirty="0" smtClean="0">
                <a:solidFill>
                  <a:srgbClr val="FF0000"/>
                </a:solidFill>
              </a:rPr>
              <a:t>традиция</a:t>
            </a:r>
            <a:r>
              <a:rPr lang="ru-RU" dirty="0" smtClean="0"/>
              <a:t> такого подчинения. </a:t>
            </a:r>
          </a:p>
          <a:p>
            <a:pPr algn="ctr"/>
            <a:r>
              <a:rPr lang="ru-RU" dirty="0" smtClean="0"/>
              <a:t>Это – </a:t>
            </a:r>
            <a:r>
              <a:rPr lang="ru-RU" sz="2400" b="1" dirty="0" smtClean="0">
                <a:solidFill>
                  <a:srgbClr val="0070C0"/>
                </a:solidFill>
              </a:rPr>
              <a:t>авторитет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pPr algn="just"/>
            <a:r>
              <a:rPr lang="ru-RU" dirty="0"/>
              <a:t>В предметном </a:t>
            </a:r>
            <a:r>
              <a:rPr lang="ru-RU" dirty="0" smtClean="0"/>
              <a:t>измерении нейтрализуются </a:t>
            </a:r>
            <a:r>
              <a:rPr lang="ru-RU" dirty="0"/>
              <a:t>предметные различия, человек свою уверенность в </a:t>
            </a:r>
            <a:r>
              <a:rPr lang="ru-RU" i="1" dirty="0">
                <a:solidFill>
                  <a:srgbClr val="FF0000"/>
                </a:solidFill>
              </a:rPr>
              <a:t>правильности</a:t>
            </a:r>
            <a:r>
              <a:rPr lang="ru-RU" dirty="0"/>
              <a:t> одного содержания коммуникации переносит на другое. </a:t>
            </a:r>
            <a:endParaRPr lang="ru-RU" dirty="0" smtClean="0"/>
          </a:p>
          <a:p>
            <a:pPr algn="ctr"/>
            <a:r>
              <a:rPr lang="ru-RU" dirty="0" smtClean="0"/>
              <a:t>Это </a:t>
            </a:r>
            <a:r>
              <a:rPr lang="ru-RU" dirty="0"/>
              <a:t>– </a:t>
            </a:r>
            <a:r>
              <a:rPr lang="ru-RU" sz="2400" b="1" dirty="0">
                <a:solidFill>
                  <a:srgbClr val="00B050"/>
                </a:solidFill>
              </a:rPr>
              <a:t>репутация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pPr algn="just"/>
            <a:r>
              <a:rPr lang="ru-RU" dirty="0"/>
              <a:t>В социальном </a:t>
            </a:r>
            <a:r>
              <a:rPr lang="ru-RU" dirty="0" smtClean="0"/>
              <a:t>измерении нейтрализуется </a:t>
            </a:r>
            <a:r>
              <a:rPr lang="ru-RU" dirty="0"/>
              <a:t>социальное различие: «человек поддается влиянию, потому что это влияние оказывается и на других» (117). Действует механизм </a:t>
            </a:r>
            <a:r>
              <a:rPr lang="ru-RU" i="1" dirty="0">
                <a:solidFill>
                  <a:srgbClr val="FF0000"/>
                </a:solidFill>
              </a:rPr>
              <a:t>имитации</a:t>
            </a:r>
            <a:r>
              <a:rPr lang="ru-RU" dirty="0"/>
              <a:t>. </a:t>
            </a:r>
            <a:endParaRPr lang="ru-RU" dirty="0" smtClean="0"/>
          </a:p>
          <a:p>
            <a:pPr algn="ctr"/>
            <a:r>
              <a:rPr lang="ru-RU" dirty="0" smtClean="0"/>
              <a:t>Это </a:t>
            </a:r>
            <a:r>
              <a:rPr lang="ru-RU" dirty="0"/>
              <a:t>– </a:t>
            </a:r>
            <a:r>
              <a:rPr lang="ru-RU" sz="2400" b="1" dirty="0">
                <a:solidFill>
                  <a:srgbClr val="FFC000"/>
                </a:solidFill>
              </a:rPr>
              <a:t>лидерство</a:t>
            </a:r>
            <a:r>
              <a:rPr lang="ru-RU" dirty="0"/>
              <a:t>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004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79912" y="908720"/>
            <a:ext cx="453650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 smtClean="0"/>
              <a:t>Талкотт</a:t>
            </a:r>
            <a:r>
              <a:rPr lang="ru-RU" dirty="0" smtClean="0"/>
              <a:t> </a:t>
            </a:r>
            <a:r>
              <a:rPr lang="ru-RU" dirty="0" err="1" smtClean="0"/>
              <a:t>Парсонс</a:t>
            </a:r>
            <a:r>
              <a:rPr lang="ru-RU" dirty="0" smtClean="0"/>
              <a:t> разработал «</a:t>
            </a:r>
            <a:r>
              <a:rPr lang="ru-RU" dirty="0" smtClean="0">
                <a:solidFill>
                  <a:srgbClr val="FF0000"/>
                </a:solidFill>
              </a:rPr>
              <a:t>понятие </a:t>
            </a:r>
            <a:r>
              <a:rPr lang="ru-RU" dirty="0">
                <a:solidFill>
                  <a:srgbClr val="FF0000"/>
                </a:solidFill>
              </a:rPr>
              <a:t>власти, построенное на аналогии с представлением о деньгах как об обобщенном механизме, управляющем размещением ресурсов</a:t>
            </a:r>
            <a:r>
              <a:rPr lang="ru-RU" dirty="0" smtClean="0"/>
              <a:t>».</a:t>
            </a:r>
            <a:endParaRPr lang="ru-RU" dirty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Таким образом, в концепции </a:t>
            </a:r>
            <a:r>
              <a:rPr lang="ru-RU" dirty="0" err="1" smtClean="0"/>
              <a:t>Т.Парсонса</a:t>
            </a:r>
            <a:r>
              <a:rPr lang="ru-RU" dirty="0" smtClean="0"/>
              <a:t> предпринята попытка понять и описать феномен политической власти как коммуникативный процесс, в котором сама власть рассматривается в качестве общедоступного, хотя и дефицитного ресурса, становящегося средством обмена между членами общества.</a:t>
            </a:r>
          </a:p>
          <a:p>
            <a:pPr algn="just"/>
            <a:endParaRPr lang="ru-RU" dirty="0"/>
          </a:p>
        </p:txBody>
      </p:sp>
      <p:pic>
        <p:nvPicPr>
          <p:cNvPr id="1026" name="Picture 2" descr="C:\Users\Денис\Desktop\Толкотт_Парсонс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052736"/>
            <a:ext cx="2520280" cy="3073528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743741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548680"/>
            <a:ext cx="7488832" cy="526297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800" dirty="0" smtClean="0">
                <a:solidFill>
                  <a:srgbClr val="FF0000"/>
                </a:solidFill>
              </a:rPr>
              <a:t>ВЛАСТЬ</a:t>
            </a:r>
          </a:p>
          <a:p>
            <a:pPr algn="ctr"/>
            <a:endParaRPr lang="ru-RU" sz="3600" dirty="0" smtClean="0"/>
          </a:p>
          <a:p>
            <a:pPr algn="ctr"/>
            <a:r>
              <a:rPr lang="ru-RU" sz="3600" dirty="0" smtClean="0">
                <a:solidFill>
                  <a:srgbClr val="0070C0"/>
                </a:solidFill>
              </a:rPr>
              <a:t>АВТОРИТЕТ</a:t>
            </a:r>
            <a:r>
              <a:rPr lang="ru-RU" sz="3600" dirty="0" smtClean="0"/>
              <a:t>            </a:t>
            </a:r>
            <a:r>
              <a:rPr lang="ru-RU" sz="3600" dirty="0" smtClean="0">
                <a:solidFill>
                  <a:srgbClr val="00B050"/>
                </a:solidFill>
              </a:rPr>
              <a:t>РЕПУТАЦИЯ</a:t>
            </a:r>
            <a:endParaRPr lang="ru-RU" sz="3600" dirty="0" smtClean="0">
              <a:solidFill>
                <a:srgbClr val="FFC000"/>
              </a:solidFill>
            </a:endParaRPr>
          </a:p>
          <a:p>
            <a:pPr algn="ctr"/>
            <a:endParaRPr lang="ru-RU" sz="3600" dirty="0">
              <a:solidFill>
                <a:srgbClr val="FFC000"/>
              </a:solidFill>
            </a:endParaRPr>
          </a:p>
          <a:p>
            <a:pPr algn="ctr"/>
            <a:r>
              <a:rPr lang="ru-RU" sz="3600" dirty="0" smtClean="0">
                <a:solidFill>
                  <a:srgbClr val="FFC000"/>
                </a:solidFill>
              </a:rPr>
              <a:t>  ЛИДЕРСТВО</a:t>
            </a:r>
          </a:p>
          <a:p>
            <a:pPr algn="ctr"/>
            <a:endParaRPr lang="ru-RU" sz="3600" dirty="0" smtClean="0"/>
          </a:p>
          <a:p>
            <a:endParaRPr lang="ru-RU" dirty="0"/>
          </a:p>
          <a:p>
            <a:pPr algn="just"/>
            <a:r>
              <a:rPr lang="ru-RU" dirty="0" err="1" smtClean="0"/>
              <a:t>Н.Луман</a:t>
            </a:r>
            <a:r>
              <a:rPr lang="ru-RU" dirty="0" smtClean="0"/>
              <a:t> </a:t>
            </a:r>
            <a:r>
              <a:rPr lang="ru-RU" dirty="0"/>
              <a:t>выстраивает конструкцию своеобразного триединства, в котором власть как бы раскладывается на три самостоятельные, но тесно взаимосвязанные «ипостаси» и при этом остается как бы «вне» их: «Власть в целом может быть более независимой от мотивационных предпосылок, чем влияние» (122).</a:t>
            </a:r>
          </a:p>
        </p:txBody>
      </p:sp>
      <p:sp>
        <p:nvSpPr>
          <p:cNvPr id="9" name="Счетверенная стрелка 8"/>
          <p:cNvSpPr/>
          <p:nvPr/>
        </p:nvSpPr>
        <p:spPr>
          <a:xfrm>
            <a:off x="4099556" y="1556792"/>
            <a:ext cx="1216152" cy="1216152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09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836712"/>
            <a:ext cx="7056784" cy="4955203"/>
          </a:xfrm>
          <a:prstGeom prst="rect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Рациональность власти</a:t>
            </a:r>
          </a:p>
          <a:p>
            <a:endParaRPr lang="ru-RU" dirty="0"/>
          </a:p>
          <a:p>
            <a:pPr algn="just"/>
            <a:r>
              <a:rPr lang="ru-RU" dirty="0" smtClean="0"/>
              <a:t>Сильная </a:t>
            </a:r>
            <a:r>
              <a:rPr lang="ru-RU" dirty="0"/>
              <a:t>власть  предстает в виде контингентного решения, то есть решения, не принятого под внешним давлением, но «высокий рационализм сильной власти заключается… в том, что все большее число возможностей подвергается все большему числу ограничений</a:t>
            </a:r>
            <a:r>
              <a:rPr lang="ru-RU" dirty="0" smtClean="0"/>
              <a:t>.</a:t>
            </a:r>
          </a:p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 </a:t>
            </a:r>
          </a:p>
          <a:p>
            <a:pPr algn="just"/>
            <a:r>
              <a:rPr lang="ru-RU" b="1" dirty="0" smtClean="0"/>
              <a:t>Рациональность</a:t>
            </a:r>
            <a:r>
              <a:rPr lang="ru-RU" dirty="0" smtClean="0"/>
              <a:t> </a:t>
            </a:r>
            <a:r>
              <a:rPr lang="ru-RU" dirty="0"/>
              <a:t>как раз и состоит в этой связи возможностей и ограничений, а отнюдь не в степени эффективности властных действий» (125).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852936"/>
            <a:ext cx="2667000" cy="218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996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4553" y="332656"/>
            <a:ext cx="7920880" cy="2585323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РАЦИОНАЛЬНОСТЬ ВЛАСТИ И ДЕМОКРАТИЯ</a:t>
            </a:r>
          </a:p>
          <a:p>
            <a:endParaRPr lang="ru-RU" dirty="0" smtClean="0"/>
          </a:p>
          <a:p>
            <a:pPr algn="just"/>
            <a:r>
              <a:rPr lang="ru-RU" dirty="0" smtClean="0"/>
              <a:t>«</a:t>
            </a:r>
            <a:r>
              <a:rPr lang="ru-RU" dirty="0"/>
              <a:t>Рост рациональности требует все более абстрактных критериев принятия решений. Данное обстоятельство и выявляет </a:t>
            </a:r>
            <a:r>
              <a:rPr lang="ru-RU" b="1" dirty="0"/>
              <a:t>технический характер власти</a:t>
            </a:r>
            <a:r>
              <a:rPr lang="ru-RU" dirty="0"/>
              <a:t> и ее рациональности. В этом смысле </a:t>
            </a:r>
            <a:r>
              <a:rPr lang="ru-RU" b="1" dirty="0"/>
              <a:t>техника власти может пониматься как демократия</a:t>
            </a:r>
            <a:r>
              <a:rPr lang="ru-RU" dirty="0"/>
              <a:t>, нормироваться в соответствии с ее конститутивными предпосылками и вновь получать свое </a:t>
            </a:r>
            <a:r>
              <a:rPr lang="ru-RU" b="1" dirty="0"/>
              <a:t>моральное обоснование</a:t>
            </a:r>
            <a:r>
              <a:rPr lang="ru-RU" dirty="0"/>
              <a:t>» (125</a:t>
            </a:r>
            <a:r>
              <a:rPr lang="ru-RU" dirty="0" smtClean="0"/>
              <a:t>).</a:t>
            </a:r>
          </a:p>
          <a:p>
            <a:pPr algn="just"/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060685"/>
            <a:ext cx="4931593" cy="3591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101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8104" y="1556792"/>
            <a:ext cx="6912768" cy="313932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ru-RU" dirty="0"/>
              <a:t>Процесс взаимодействия бизнес-структур с </a:t>
            </a:r>
            <a:r>
              <a:rPr lang="ru-RU" dirty="0" smtClean="0"/>
              <a:t>властью, который входит в компетенцию </a:t>
            </a:r>
            <a:r>
              <a:rPr lang="en-US" dirty="0" smtClean="0"/>
              <a:t>GR</a:t>
            </a:r>
            <a:r>
              <a:rPr lang="ru-RU" dirty="0" smtClean="0"/>
              <a:t>-менеджмента, </a:t>
            </a:r>
            <a:r>
              <a:rPr lang="ru-RU" dirty="0"/>
              <a:t>может строиться по двум моделям: </a:t>
            </a:r>
            <a:endParaRPr lang="ru-RU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 smtClean="0"/>
              <a:t>бизнес </a:t>
            </a:r>
            <a:r>
              <a:rPr lang="ru-RU" dirty="0"/>
              <a:t>встраивается во властную цепочку и выступает в качестве одного из адресатов властного сигнала; </a:t>
            </a:r>
            <a:endParaRPr lang="ru-RU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 smtClean="0"/>
              <a:t>сам </a:t>
            </a:r>
            <a:r>
              <a:rPr lang="ru-RU" dirty="0"/>
              <a:t>бизнес выступает по отношению к властной структуре как источник влияния</a:t>
            </a:r>
            <a:r>
              <a:rPr lang="ru-RU" dirty="0" smtClean="0"/>
              <a:t>.</a:t>
            </a:r>
          </a:p>
          <a:p>
            <a:pPr lvl="0" algn="just"/>
            <a:r>
              <a:rPr lang="ru-RU" dirty="0"/>
              <a:t>Первый случай следует отличать от лоббизма, поскольку речь идет о взаимодействии бизнеса с властной инстанцией, уполномоченной оказывать регулирующее воздействие.</a:t>
            </a:r>
            <a:endParaRPr lang="ru-RU" dirty="0" smtClean="0"/>
          </a:p>
          <a:p>
            <a:pPr lvl="0"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90571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764704"/>
            <a:ext cx="7704856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dirty="0"/>
              <a:t>В первой модели специалисту </a:t>
            </a:r>
            <a:r>
              <a:rPr lang="en-US" sz="2400" dirty="0"/>
              <a:t>GR</a:t>
            </a:r>
            <a:r>
              <a:rPr lang="ru-RU" sz="2400" dirty="0"/>
              <a:t> нужно учитывать особенности деятельности власти как символического </a:t>
            </a:r>
            <a:r>
              <a:rPr lang="ru-RU" sz="2400" dirty="0" err="1"/>
              <a:t>генерализованного</a:t>
            </a:r>
            <a:r>
              <a:rPr lang="ru-RU" sz="2400" dirty="0"/>
              <a:t> кода</a:t>
            </a:r>
            <a:r>
              <a:rPr lang="ru-RU" sz="2400" dirty="0" smtClean="0"/>
              <a:t>.</a:t>
            </a:r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 algn="just">
              <a:lnSpc>
                <a:spcPct val="150000"/>
              </a:lnSpc>
            </a:pPr>
            <a:r>
              <a:rPr lang="ru-RU" dirty="0" smtClean="0"/>
              <a:t>Во-первых</a:t>
            </a:r>
            <a:r>
              <a:rPr lang="ru-RU" dirty="0"/>
              <a:t>, необходимо ясно представлять те альтернативы </a:t>
            </a:r>
            <a:r>
              <a:rPr lang="ru-RU" dirty="0" err="1"/>
              <a:t>избежания</a:t>
            </a:r>
            <a:r>
              <a:rPr lang="ru-RU" dirty="0"/>
              <a:t>, на которые ориентируется власть во взаимодействии с данным бизнесом как </a:t>
            </a:r>
            <a:r>
              <a:rPr lang="ru-RU" dirty="0" err="1"/>
              <a:t>контр-агентом</a:t>
            </a:r>
            <a:r>
              <a:rPr lang="ru-RU" dirty="0"/>
              <a:t> и так же четко информировать власть о тех альтернативах, которые вы предпочитаете избегать, если не намерены прерывать коммуникацию. </a:t>
            </a:r>
          </a:p>
        </p:txBody>
      </p:sp>
    </p:spTree>
    <p:extLst>
      <p:ext uri="{BB962C8B-B14F-4D97-AF65-F5344CB8AC3E}">
        <p14:creationId xmlns:p14="http://schemas.microsoft.com/office/powerpoint/2010/main" val="2203699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2136339"/>
            <a:ext cx="6408712" cy="2534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/>
              <a:t>Во-вторых, вступая в отношения с властной структурой как иерархией (цепочкой власти), необходимо учитывать феномен </a:t>
            </a:r>
            <a:r>
              <a:rPr lang="ru-RU" dirty="0" err="1"/>
              <a:t>рефлексивности</a:t>
            </a:r>
            <a:r>
              <a:rPr lang="ru-RU" dirty="0"/>
              <a:t> властных цепей, т.е. образование возвратной власти и возможность управления решениями властного «верха» с нижних «этажей» данной властной инстанции.</a:t>
            </a:r>
          </a:p>
        </p:txBody>
      </p:sp>
    </p:spTree>
    <p:extLst>
      <p:ext uri="{BB962C8B-B14F-4D97-AF65-F5344CB8AC3E}">
        <p14:creationId xmlns:p14="http://schemas.microsoft.com/office/powerpoint/2010/main" val="23550499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443841"/>
            <a:ext cx="6696744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/>
              <a:t>В-третьих, всегда нужно точно идентифицировать властного </a:t>
            </a:r>
            <a:r>
              <a:rPr lang="ru-RU" dirty="0" err="1"/>
              <a:t>контр-агента</a:t>
            </a:r>
            <a:r>
              <a:rPr lang="ru-RU" dirty="0"/>
              <a:t> по критерию рациональности. Действительно сильная рациональная власть, способная воспринимать рациональные аргументы и под их воздействием менять свою позицию, это власть, которая при любом </a:t>
            </a:r>
            <a:r>
              <a:rPr lang="ru-RU" dirty="0" smtClean="0"/>
              <a:t>увеличении </a:t>
            </a:r>
            <a:r>
              <a:rPr lang="ru-RU" dirty="0"/>
              <a:t>своих возможностей (полномочий) одновременно вводит для самой себя все больше ограничений. Стратегии общения с такой властью трансформируются из «просительных» в партнерские.</a:t>
            </a:r>
          </a:p>
        </p:txBody>
      </p:sp>
    </p:spTree>
    <p:extLst>
      <p:ext uri="{BB962C8B-B14F-4D97-AF65-F5344CB8AC3E}">
        <p14:creationId xmlns:p14="http://schemas.microsoft.com/office/powerpoint/2010/main" val="19162634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484784"/>
            <a:ext cx="6048672" cy="3365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ru-RU" dirty="0" smtClean="0"/>
              <a:t>Во второй модели, </a:t>
            </a:r>
            <a:r>
              <a:rPr lang="ru-RU" dirty="0"/>
              <a:t>если бизнес-структура выступает в качестве влияющего </a:t>
            </a:r>
            <a:r>
              <a:rPr lang="ru-RU" dirty="0" err="1"/>
              <a:t>актора</a:t>
            </a:r>
            <a:r>
              <a:rPr lang="ru-RU" dirty="0"/>
              <a:t> (при исключении коррупционной составляющей), нужно четко дифференцировать свою собственную позицию. Во взаимодействии с властью бизнес-структура может выступать как носитель определенного авторитета, как обладатель определенной репутации, как общепризнанный лидер. </a:t>
            </a:r>
          </a:p>
        </p:txBody>
      </p:sp>
    </p:spTree>
    <p:extLst>
      <p:ext uri="{BB962C8B-B14F-4D97-AF65-F5344CB8AC3E}">
        <p14:creationId xmlns:p14="http://schemas.microsoft.com/office/powerpoint/2010/main" val="15014387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612845"/>
            <a:ext cx="741682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dirty="0"/>
              <a:t>Влияние на власть на основе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авторитета</a:t>
            </a:r>
            <a:r>
              <a:rPr lang="ru-RU" dirty="0"/>
              <a:t> предполагает историю взаимоотношений, в которой все предыдущие решения власти были в вашу пользу. </a:t>
            </a:r>
            <a:endParaRPr lang="ru-RU" dirty="0" smtClean="0"/>
          </a:p>
          <a:p>
            <a:pPr lvl="0" algn="just"/>
            <a:endParaRPr lang="ru-RU" dirty="0"/>
          </a:p>
          <a:p>
            <a:pPr lvl="0" algn="just"/>
            <a:endParaRPr lang="ru-RU" dirty="0" smtClean="0"/>
          </a:p>
          <a:p>
            <a:pPr lvl="0" algn="just"/>
            <a:endParaRPr lang="ru-RU" dirty="0" smtClean="0"/>
          </a:p>
          <a:p>
            <a:pPr lvl="0" algn="just"/>
            <a:r>
              <a:rPr lang="ru-RU" dirty="0" smtClean="0"/>
              <a:t>Влияние </a:t>
            </a:r>
            <a:r>
              <a:rPr lang="ru-RU" dirty="0"/>
              <a:t>на власть на основе </a:t>
            </a:r>
            <a:r>
              <a:rPr lang="ru-RU" dirty="0">
                <a:solidFill>
                  <a:srgbClr val="FF0000"/>
                </a:solidFill>
              </a:rPr>
              <a:t>репутации</a:t>
            </a:r>
            <a:r>
              <a:rPr lang="ru-RU" dirty="0"/>
              <a:t> предполагает, что данной властной структуре должно стать известно, что другие властные структуры (</a:t>
            </a:r>
            <a:r>
              <a:rPr lang="ru-RU" dirty="0" err="1"/>
              <a:t>однопорядковые</a:t>
            </a:r>
            <a:r>
              <a:rPr lang="ru-RU" dirty="0"/>
              <a:t> либо более высокие во властной иерархии) всегда принимали решения в вашу пользу</a:t>
            </a:r>
            <a:r>
              <a:rPr lang="ru-RU" dirty="0" smtClean="0"/>
              <a:t>.</a:t>
            </a:r>
          </a:p>
          <a:p>
            <a:pPr lvl="0" algn="just"/>
            <a:endParaRPr lang="ru-RU" dirty="0"/>
          </a:p>
          <a:p>
            <a:pPr lvl="0" algn="just"/>
            <a:endParaRPr lang="ru-RU" dirty="0" smtClean="0"/>
          </a:p>
          <a:p>
            <a:pPr lvl="0" algn="just"/>
            <a:endParaRPr lang="ru-RU" dirty="0" smtClean="0"/>
          </a:p>
          <a:p>
            <a:pPr lvl="0" algn="just"/>
            <a:r>
              <a:rPr lang="ru-RU" dirty="0" smtClean="0">
                <a:solidFill>
                  <a:srgbClr val="FFC000"/>
                </a:solidFill>
              </a:rPr>
              <a:t>Лидерство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smtClean="0"/>
              <a:t>отношениях </a:t>
            </a:r>
            <a:r>
              <a:rPr lang="ru-RU" dirty="0"/>
              <a:t>с властью обеспечивается тем, что ряд властных инстанций воспринимают ваши инициативы как креативные и инновационные, продвижение которых умножает «властный капитал» - обеспечивает поощрение и карьерное продвижение властных кадров.</a:t>
            </a:r>
          </a:p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42223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997839"/>
            <a:ext cx="76328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dirty="0"/>
              <a:t>В заключение можно привести несколько принципов </a:t>
            </a:r>
            <a:r>
              <a:rPr lang="en-US" dirty="0"/>
              <a:t>GR</a:t>
            </a:r>
            <a:r>
              <a:rPr lang="ru-RU" dirty="0"/>
              <a:t>-менеджмента, выводимых из коммуникативной теории власти и общих для обеих моделей. Во-первых, это принципы, ориентированные на бинарные схематизмы власти: </a:t>
            </a:r>
            <a:endParaRPr lang="ru-RU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FF0000"/>
                </a:solidFill>
              </a:rPr>
              <a:t>«</a:t>
            </a:r>
            <a:r>
              <a:rPr lang="ru-RU" dirty="0">
                <a:solidFill>
                  <a:srgbClr val="FF0000"/>
                </a:solidFill>
              </a:rPr>
              <a:t>правовая – неправовая</a:t>
            </a:r>
            <a:r>
              <a:rPr lang="ru-RU" dirty="0" smtClean="0">
                <a:solidFill>
                  <a:srgbClr val="FF0000"/>
                </a:solidFill>
              </a:rPr>
              <a:t>»</a:t>
            </a:r>
            <a:r>
              <a:rPr lang="ru-RU" dirty="0" smtClean="0"/>
              <a:t>,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«формальная – неформальная»</a:t>
            </a:r>
            <a:r>
              <a:rPr lang="ru-RU" dirty="0"/>
              <a:t>, </a:t>
            </a:r>
            <a:endParaRPr lang="ru-RU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B050"/>
                </a:solidFill>
              </a:rPr>
              <a:t>«</a:t>
            </a:r>
            <a:r>
              <a:rPr lang="ru-RU" dirty="0">
                <a:solidFill>
                  <a:srgbClr val="00B050"/>
                </a:solidFill>
              </a:rPr>
              <a:t>прогрессивная – консервативная»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8087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720840"/>
            <a:ext cx="712879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Дальнейшее развитие идея </a:t>
            </a:r>
            <a:r>
              <a:rPr lang="ru-RU" dirty="0" err="1"/>
              <a:t>Т.Парсонса</a:t>
            </a:r>
            <a:r>
              <a:rPr lang="ru-RU" dirty="0"/>
              <a:t> получила в теории средств коммуникации </a:t>
            </a:r>
            <a:r>
              <a:rPr lang="ru-RU" dirty="0" err="1"/>
              <a:t>Н.Лумана</a:t>
            </a:r>
            <a:r>
              <a:rPr lang="ru-RU" dirty="0"/>
              <a:t>, который задался целью «</a:t>
            </a:r>
            <a:r>
              <a:rPr lang="ru-RU" dirty="0">
                <a:solidFill>
                  <a:srgbClr val="FF0000"/>
                </a:solidFill>
              </a:rPr>
              <a:t>понять феномен власти как символически </a:t>
            </a:r>
            <a:r>
              <a:rPr lang="ru-RU" dirty="0" err="1">
                <a:solidFill>
                  <a:srgbClr val="FF0000"/>
                </a:solidFill>
              </a:rPr>
              <a:t>генерализованное</a:t>
            </a:r>
            <a:r>
              <a:rPr lang="ru-RU" dirty="0">
                <a:solidFill>
                  <a:srgbClr val="FF0000"/>
                </a:solidFill>
              </a:rPr>
              <a:t> средство коммуникации</a:t>
            </a:r>
            <a:r>
              <a:rPr lang="ru-RU" dirty="0"/>
              <a:t>» (НЛ, 10) 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Эта </a:t>
            </a:r>
            <a:r>
              <a:rPr lang="ru-RU" dirty="0"/>
              <a:t>теория так же исходит из общесоциологических предпосылок о том, что любое общество </a:t>
            </a:r>
            <a:r>
              <a:rPr lang="ru-RU" dirty="0">
                <a:solidFill>
                  <a:srgbClr val="FF0000"/>
                </a:solidFill>
              </a:rPr>
              <a:t>эволюционирует</a:t>
            </a:r>
            <a:r>
              <a:rPr lang="ru-RU" dirty="0"/>
              <a:t>, при этом </a:t>
            </a:r>
            <a:r>
              <a:rPr lang="ru-RU" dirty="0">
                <a:solidFill>
                  <a:srgbClr val="FF0000"/>
                </a:solidFill>
              </a:rPr>
              <a:t>дифференцируется</a:t>
            </a:r>
            <a:r>
              <a:rPr lang="ru-RU" dirty="0"/>
              <a:t>, а смысл обоих процессов составляет коммуникация.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860" y="2925531"/>
            <a:ext cx="2736304" cy="1837933"/>
          </a:xfrm>
          <a:prstGeom prst="rect">
            <a:avLst/>
          </a:prstGeom>
          <a:noFill/>
          <a:ln w="34925"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/>
        </p:spPr>
      </p:pic>
    </p:spTree>
    <p:extLst>
      <p:ext uri="{BB962C8B-B14F-4D97-AF65-F5344CB8AC3E}">
        <p14:creationId xmlns:p14="http://schemas.microsoft.com/office/powerpoint/2010/main" val="312746307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720840"/>
            <a:ext cx="6408712" cy="3365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ru-RU" dirty="0"/>
              <a:t>Схематизм </a:t>
            </a:r>
            <a:r>
              <a:rPr lang="ru-RU" dirty="0">
                <a:solidFill>
                  <a:srgbClr val="FF0000"/>
                </a:solidFill>
              </a:rPr>
              <a:t>«правовая – неправовая»</a:t>
            </a:r>
            <a:r>
              <a:rPr lang="ru-RU" dirty="0"/>
              <a:t> обязывает предельно адекватно выбирать властного </a:t>
            </a:r>
            <a:r>
              <a:rPr lang="ru-RU" dirty="0" err="1"/>
              <a:t>контр-агента</a:t>
            </a:r>
            <a:r>
              <a:rPr lang="ru-RU" dirty="0"/>
              <a:t> в соответствии с его полномочиями. Некорректная властная коммуникация компрометирует обе стороны: властная инстанция провоцируется на выход за пределы компетенции – бизнес-структура заподазривается в коррупционном поведении. Особенно нужно опасаться так называемого «властного блефа».</a:t>
            </a:r>
          </a:p>
        </p:txBody>
      </p:sp>
    </p:spTree>
    <p:extLst>
      <p:ext uri="{BB962C8B-B14F-4D97-AF65-F5344CB8AC3E}">
        <p14:creationId xmlns:p14="http://schemas.microsoft.com/office/powerpoint/2010/main" val="32806705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997839"/>
            <a:ext cx="7056784" cy="2534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ru-RU" dirty="0"/>
              <a:t>Схематизм </a:t>
            </a:r>
            <a:r>
              <a:rPr lang="ru-RU" dirty="0">
                <a:solidFill>
                  <a:srgbClr val="0070C0"/>
                </a:solidFill>
              </a:rPr>
              <a:t>«формальная – неформальная»</a:t>
            </a:r>
            <a:r>
              <a:rPr lang="ru-RU" dirty="0"/>
              <a:t> предлагает включать в арсенал воздействия на власть фигуры и структурные подразделения формально не обладающие правом решения, но способные на это решение существенно влиять. (Например, лица, занимающие позиции «советников» или такой институт как «общественный совет» при ведомстве).</a:t>
            </a:r>
          </a:p>
        </p:txBody>
      </p:sp>
    </p:spTree>
    <p:extLst>
      <p:ext uri="{BB962C8B-B14F-4D97-AF65-F5344CB8AC3E}">
        <p14:creationId xmlns:p14="http://schemas.microsoft.com/office/powerpoint/2010/main" val="41573227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751344"/>
            <a:ext cx="6984776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ru-RU" dirty="0"/>
              <a:t>Схематизм </a:t>
            </a:r>
            <a:r>
              <a:rPr lang="ru-RU" dirty="0">
                <a:solidFill>
                  <a:srgbClr val="00B050"/>
                </a:solidFill>
              </a:rPr>
              <a:t>«прогрессивная – консервативная»</a:t>
            </a:r>
            <a:r>
              <a:rPr lang="ru-RU" dirty="0"/>
              <a:t> напоминает о том, что во властном коммуникационном процессе неизбежно присутствует собственно «политическая» составляющая, учет которой необходим для успешного </a:t>
            </a:r>
            <a:r>
              <a:rPr lang="en-US" dirty="0"/>
              <a:t>GR</a:t>
            </a:r>
            <a:r>
              <a:rPr lang="ru-RU" dirty="0"/>
              <a:t>-менеджмента. Например,  в современной экономической ситуации в России стратегия </a:t>
            </a:r>
            <a:r>
              <a:rPr lang="ru-RU" dirty="0" err="1"/>
              <a:t>импортозамещания</a:t>
            </a:r>
            <a:r>
              <a:rPr lang="ru-RU" dirty="0"/>
              <a:t> становится политическим аргументом, который может интерпретироваться как необходимость прогресса на консервативной основе. Грамотное включение в такую смысловую «игру» неизбежно создает для бизнеса, в нее играющего, дополнительные возможности продуктивной интеракции с властью.</a:t>
            </a:r>
          </a:p>
        </p:txBody>
      </p:sp>
    </p:spTree>
    <p:extLst>
      <p:ext uri="{BB962C8B-B14F-4D97-AF65-F5344CB8AC3E}">
        <p14:creationId xmlns:p14="http://schemas.microsoft.com/office/powerpoint/2010/main" val="37704568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2274838"/>
            <a:ext cx="6120680" cy="2534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ru-RU" dirty="0"/>
              <a:t>Во-вторых, общим для обеих моделей </a:t>
            </a:r>
            <a:r>
              <a:rPr lang="en-US" dirty="0"/>
              <a:t>GR</a:t>
            </a:r>
            <a:r>
              <a:rPr lang="ru-RU" dirty="0"/>
              <a:t>-менеджмента должен быть учет того, что </a:t>
            </a:r>
            <a:r>
              <a:rPr lang="ru-RU" dirty="0" err="1"/>
              <a:t>Н.Луман</a:t>
            </a:r>
            <a:r>
              <a:rPr lang="ru-RU" dirty="0"/>
              <a:t> называет «риском власти», то есть риск потери функциональности, явной неэффективности и распада власти, который, обнаруживая себя, лишь возрастает» (130).</a:t>
            </a:r>
          </a:p>
        </p:txBody>
      </p:sp>
    </p:spTree>
    <p:extLst>
      <p:ext uri="{BB962C8B-B14F-4D97-AF65-F5344CB8AC3E}">
        <p14:creationId xmlns:p14="http://schemas.microsoft.com/office/powerpoint/2010/main" val="36643346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859340"/>
            <a:ext cx="6552728" cy="3365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ru-RU" dirty="0"/>
              <a:t>Этот риск проявляется двояко: </a:t>
            </a:r>
            <a:endParaRPr lang="ru-RU" dirty="0" smtClean="0"/>
          </a:p>
          <a:p>
            <a:pPr lvl="0" algn="just">
              <a:lnSpc>
                <a:spcPct val="150000"/>
              </a:lnSpc>
            </a:pPr>
            <a:r>
              <a:rPr lang="ru-RU" dirty="0" smtClean="0"/>
              <a:t>«</a:t>
            </a:r>
            <a:r>
              <a:rPr lang="ru-RU" dirty="0"/>
              <a:t>1) как власть, блокирующая властные цепи, которая может ни на что не воздействовать и ни за что не отвечать, но способная многому препятствовать, </a:t>
            </a:r>
            <a:r>
              <a:rPr lang="ru-RU" dirty="0" smtClean="0"/>
              <a:t>и</a:t>
            </a:r>
          </a:p>
          <a:p>
            <a:pPr lvl="0" algn="just">
              <a:lnSpc>
                <a:spcPct val="150000"/>
              </a:lnSpc>
            </a:pPr>
            <a:r>
              <a:rPr lang="ru-RU" dirty="0" smtClean="0"/>
              <a:t> </a:t>
            </a:r>
            <a:r>
              <a:rPr lang="ru-RU" dirty="0"/>
              <a:t>2) как власть, устраняющаяся на ответственных позициях от принятия решений» (131). Инвестиции (во всех смыслах) в коммуникации с такими типами власти будут заведомо убыточными (во всех смысла).</a:t>
            </a:r>
          </a:p>
        </p:txBody>
      </p:sp>
    </p:spTree>
    <p:extLst>
      <p:ext uri="{BB962C8B-B14F-4D97-AF65-F5344CB8AC3E}">
        <p14:creationId xmlns:p14="http://schemas.microsoft.com/office/powerpoint/2010/main" val="33664263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276872"/>
            <a:ext cx="6667500" cy="3665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411760" y="914817"/>
            <a:ext cx="451437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dirty="0"/>
              <a:t>УДАЧНОЙ ОХОТЫ</a:t>
            </a:r>
            <a:r>
              <a:rPr lang="en-US" sz="4000" dirty="0"/>
              <a:t>!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703160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260649"/>
            <a:ext cx="691276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«</a:t>
            </a:r>
            <a:r>
              <a:rPr lang="ru-RU" dirty="0">
                <a:solidFill>
                  <a:srgbClr val="FF0000"/>
                </a:solidFill>
              </a:rPr>
              <a:t>Коммуникация реализуется только в том случае, если в ней осознается селективность сообщения</a:t>
            </a:r>
            <a:r>
              <a:rPr lang="ru-RU" dirty="0"/>
              <a:t>» (НЛ,13). Это значит, что сообщение, адресованное одним участником общения другому, во-первых, сделано в результате выбора из нескольких вариантов. А, во-вторых, что адресат сообщения располагает возможностью вариативного ответа</a:t>
            </a:r>
            <a:r>
              <a:rPr lang="ru-RU" dirty="0" smtClean="0"/>
              <a:t>.</a:t>
            </a:r>
          </a:p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«</a:t>
            </a:r>
            <a:r>
              <a:rPr lang="ru-RU" dirty="0" smtClean="0">
                <a:solidFill>
                  <a:srgbClr val="FF0000"/>
                </a:solidFill>
              </a:rPr>
              <a:t>Коммуникативный ответ на отклонение и </a:t>
            </a:r>
            <a:r>
              <a:rPr lang="ru-RU" dirty="0" err="1" smtClean="0">
                <a:solidFill>
                  <a:srgbClr val="FF0000"/>
                </a:solidFill>
              </a:rPr>
              <a:t>тематизация</a:t>
            </a:r>
            <a:r>
              <a:rPr lang="ru-RU" dirty="0" smtClean="0">
                <a:solidFill>
                  <a:srgbClr val="FF0000"/>
                </a:solidFill>
              </a:rPr>
              <a:t> этого отклонения в рамках социальных систем называется конфликтом. Все социальные системы потенциально конфликты</a:t>
            </a:r>
            <a:r>
              <a:rPr lang="ru-RU" dirty="0" smtClean="0"/>
              <a:t>» (НЛ, 13).</a:t>
            </a:r>
          </a:p>
          <a:p>
            <a:pPr indent="457200" algn="just"/>
            <a:r>
              <a:rPr lang="ru-RU" dirty="0" smtClean="0"/>
              <a:t>Собственно власть как символически </a:t>
            </a:r>
            <a:r>
              <a:rPr lang="ru-RU" dirty="0" err="1" smtClean="0"/>
              <a:t>генерализованное</a:t>
            </a:r>
            <a:r>
              <a:rPr lang="ru-RU" dirty="0" smtClean="0"/>
              <a:t> коммуникативное средство и есть то, что управляет этим конфликтным потенциалом, снижая либо усиливая его в зависимости от того, как строится коммуникация. </a:t>
            </a:r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2828956" y="2074641"/>
            <a:ext cx="978408" cy="484632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лево 5"/>
          <p:cNvSpPr/>
          <p:nvPr/>
        </p:nvSpPr>
        <p:spPr>
          <a:xfrm>
            <a:off x="5580112" y="2074641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1547664" y="2136146"/>
            <a:ext cx="914400" cy="914400"/>
          </a:xfrm>
          <a:prstGeom prst="smileyFac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/>
          <p:cNvSpPr/>
          <p:nvPr/>
        </p:nvSpPr>
        <p:spPr>
          <a:xfrm>
            <a:off x="6948264" y="2102073"/>
            <a:ext cx="914400" cy="914400"/>
          </a:xfrm>
          <a:prstGeom prst="smileyFac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лево 8"/>
          <p:cNvSpPr/>
          <p:nvPr/>
        </p:nvSpPr>
        <p:spPr>
          <a:xfrm>
            <a:off x="5588674" y="2630163"/>
            <a:ext cx="978408" cy="484632"/>
          </a:xfrm>
          <a:prstGeom prst="lef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2828956" y="263016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48593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5224" y="476672"/>
            <a:ext cx="7056784" cy="618630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/>
              <a:t>«</a:t>
            </a:r>
            <a:r>
              <a:rPr lang="ru-RU" dirty="0">
                <a:solidFill>
                  <a:schemeClr val="accent1"/>
                </a:solidFill>
              </a:rPr>
              <a:t>Этот постоянный переход от производства неопределенности к ее устранению является основной предпосылкой существования власти, условием, которое образует пространство генерализации и спецификации особого коммуникативного средства, а отнюдь не представляет собой что-то вроде особого источника власти наряду с другими</a:t>
            </a:r>
            <a:r>
              <a:rPr lang="ru-RU" dirty="0"/>
              <a:t>» (НЛ, 18</a:t>
            </a:r>
            <a:r>
              <a:rPr lang="ru-RU" dirty="0" smtClean="0"/>
              <a:t>).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«</a:t>
            </a:r>
            <a:r>
              <a:rPr lang="ru-RU" b="1" i="1" dirty="0"/>
              <a:t>Власть становится более могущественной</a:t>
            </a:r>
            <a:r>
              <a:rPr lang="ru-RU" dirty="0"/>
              <a:t>, если она оказывается способной добиваться признания своих решений при наличии привлекательных альтернатив действия или бездействия. </a:t>
            </a:r>
            <a:r>
              <a:rPr lang="ru-RU" b="1" i="1" dirty="0"/>
              <a:t>С увеличением свобод подчиненных она лишь усиливается</a:t>
            </a:r>
            <a:r>
              <a:rPr lang="ru-RU" dirty="0"/>
              <a:t>» (НЛ, 18</a:t>
            </a:r>
            <a:r>
              <a:rPr lang="ru-RU" dirty="0" smtClean="0"/>
              <a:t>).</a:t>
            </a:r>
          </a:p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«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Успех властного порядка состоит в росте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дифференцированности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селекций и ситуаций, между которыми можно наводить мосты</a:t>
            </a:r>
            <a:r>
              <a:rPr lang="ru-RU" dirty="0"/>
              <a:t>» (НЛ, 38).</a:t>
            </a:r>
          </a:p>
          <a:p>
            <a:endParaRPr lang="ru-RU" dirty="0"/>
          </a:p>
        </p:txBody>
      </p:sp>
      <p:sp>
        <p:nvSpPr>
          <p:cNvPr id="3" name="Стрелка вниз 2"/>
          <p:cNvSpPr/>
          <p:nvPr/>
        </p:nvSpPr>
        <p:spPr>
          <a:xfrm>
            <a:off x="4387739" y="4293096"/>
            <a:ext cx="484632" cy="978408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54290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891000"/>
            <a:ext cx="7128792" cy="507831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/>
              <a:t>«Если власть должна обеспечить комбинацию </a:t>
            </a:r>
            <a:r>
              <a:rPr lang="ru-RU" i="1" dirty="0"/>
              <a:t>выбранных</a:t>
            </a:r>
            <a:r>
              <a:rPr lang="ru-RU" dirty="0"/>
              <a:t> альтернатив и задействовать при этом и другие возможности, то вероятность такой комбинации может быть гарантирована лишь посредством параллельно протекающей координации </a:t>
            </a:r>
            <a:r>
              <a:rPr lang="ru-RU" i="1" dirty="0"/>
              <a:t>исключения</a:t>
            </a:r>
            <a:r>
              <a:rPr lang="ru-RU" dirty="0"/>
              <a:t> альтернатив. Власть предполагает, что </a:t>
            </a:r>
            <a:r>
              <a:rPr lang="ru-RU" i="1" dirty="0"/>
              <a:t>оба</a:t>
            </a:r>
            <a:r>
              <a:rPr lang="ru-RU" dirty="0"/>
              <a:t> партнера видят альтернативы, реализации которых они хотели бы </a:t>
            </a:r>
            <a:r>
              <a:rPr lang="ru-RU" i="1" dirty="0"/>
              <a:t>избежать</a:t>
            </a:r>
            <a:r>
              <a:rPr lang="ru-RU" dirty="0"/>
              <a:t>» (НЛ, 38</a:t>
            </a:r>
            <a:r>
              <a:rPr lang="ru-RU" dirty="0" smtClean="0"/>
              <a:t>).</a:t>
            </a:r>
          </a:p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«</a:t>
            </a:r>
            <a:r>
              <a:rPr lang="ru-RU" dirty="0"/>
              <a:t>Власть может быть реализована только в том случае, если отношение участников к тем или иным альтернативам </a:t>
            </a:r>
            <a:r>
              <a:rPr lang="ru-RU" dirty="0" err="1"/>
              <a:t>избежания</a:t>
            </a:r>
            <a:r>
              <a:rPr lang="ru-RU" dirty="0"/>
              <a:t> структурируется ими </a:t>
            </a:r>
            <a:r>
              <a:rPr lang="ru-RU" i="1" dirty="0"/>
              <a:t>по-разному</a:t>
            </a:r>
            <a:r>
              <a:rPr lang="ru-RU" dirty="0"/>
              <a:t>, например, когда подчиненный стремится избежать своих альтернатив… в большей степени, чем тот, кто имеет над ним власть» (НЛ, 39).</a:t>
            </a:r>
          </a:p>
        </p:txBody>
      </p:sp>
      <p:sp>
        <p:nvSpPr>
          <p:cNvPr id="5" name="Улыбающееся лицо 4"/>
          <p:cNvSpPr/>
          <p:nvPr/>
        </p:nvSpPr>
        <p:spPr>
          <a:xfrm>
            <a:off x="1835696" y="3219836"/>
            <a:ext cx="914400" cy="914400"/>
          </a:xfrm>
          <a:prstGeom prst="smileyFac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лыбающееся лицо 5"/>
          <p:cNvSpPr/>
          <p:nvPr/>
        </p:nvSpPr>
        <p:spPr>
          <a:xfrm>
            <a:off x="7092280" y="3219836"/>
            <a:ext cx="914400" cy="914400"/>
          </a:xfrm>
          <a:prstGeom prst="smileyFac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Двойная стрелка влево/вправо 6"/>
          <p:cNvSpPr/>
          <p:nvPr/>
        </p:nvSpPr>
        <p:spPr>
          <a:xfrm>
            <a:off x="4283968" y="3352361"/>
            <a:ext cx="1216152" cy="484632"/>
          </a:xfrm>
          <a:prstGeom prst="left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Круговая стрелка 8"/>
          <p:cNvSpPr/>
          <p:nvPr/>
        </p:nvSpPr>
        <p:spPr>
          <a:xfrm>
            <a:off x="5828298" y="3773302"/>
            <a:ext cx="978408" cy="978408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Круговая стрелка 10"/>
          <p:cNvSpPr/>
          <p:nvPr/>
        </p:nvSpPr>
        <p:spPr>
          <a:xfrm>
            <a:off x="5828298" y="3068960"/>
            <a:ext cx="978408" cy="978408"/>
          </a:xfrm>
          <a:prstGeom prst="circularArrow">
            <a:avLst/>
          </a:prstGeom>
          <a:scene3d>
            <a:camera prst="isometricOffAxis2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Выгнутая вправо стрелка 13"/>
          <p:cNvSpPr/>
          <p:nvPr/>
        </p:nvSpPr>
        <p:spPr>
          <a:xfrm>
            <a:off x="3059832" y="3165226"/>
            <a:ext cx="731520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72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166843"/>
            <a:ext cx="70567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Так называемые «положительные санкции» нельзя рассматривать как проявления власти!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«</a:t>
            </a:r>
            <a:r>
              <a:rPr lang="ru-RU" dirty="0">
                <a:solidFill>
                  <a:schemeClr val="accent5"/>
                </a:solidFill>
              </a:rPr>
              <a:t>Власть применяется лишь в том случае, если по отношению к данным ожиданиям конструируется более неблагоприятная комбинация альтернатив</a:t>
            </a:r>
            <a:r>
              <a:rPr lang="ru-RU" dirty="0"/>
              <a:t>» (НЛ, с.41</a:t>
            </a:r>
            <a:r>
              <a:rPr lang="ru-RU" dirty="0" smtClean="0"/>
              <a:t>).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Характерный </a:t>
            </a:r>
            <a:r>
              <a:rPr lang="ru-RU" dirty="0"/>
              <a:t>пример: наличие государственных субвенций само по себе не является проявлением властных отношений. Но они становятся «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базисом власти лишь в том случае, когда появляется поведение, не предусмотренное программой субвенций (например, воздержание от критических высказываний в адрес правительства), грозя поставить крест на всех планах власти</a:t>
            </a:r>
            <a:r>
              <a:rPr lang="ru-RU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425230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/>
            <a:r>
              <a:rPr lang="ru-RU" dirty="0"/>
              <a:t>«Источником всех возможностей усиления власти является 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генерализация символов</a:t>
            </a:r>
            <a:r>
              <a:rPr lang="ru-RU" dirty="0"/>
              <a:t>, которая так же лежит в основе дифференциации кода и процесса. Под генерализацией следует понимать обобщение смысловых ориентаций, делающее возможным фиксацию идентичного смысла различными партнерами в различных ситуациях с целью извлечения тождественных или сходных заключений» (НЛ, 52).</a:t>
            </a:r>
          </a:p>
        </p:txBody>
      </p:sp>
      <p:sp>
        <p:nvSpPr>
          <p:cNvPr id="3" name="Вертикальный свиток 2"/>
          <p:cNvSpPr/>
          <p:nvPr/>
        </p:nvSpPr>
        <p:spPr>
          <a:xfrm>
            <a:off x="1403648" y="697260"/>
            <a:ext cx="1033272" cy="114300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7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136339"/>
            <a:ext cx="4572000" cy="258532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/>
            <a:r>
              <a:rPr lang="ru-RU" dirty="0"/>
              <a:t>«Под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символизацией</a:t>
            </a:r>
            <a:r>
              <a:rPr lang="ru-RU" dirty="0"/>
              <a:t> (символами, символическими кодами) следует понимать упрощенное выражение некоторой комплексной интерактивной ситуации, которая в результате символизации переживается как единство» (52-53). Поэтому символизация – «неизменный реквизит формирования власти» (53).</a:t>
            </a:r>
          </a:p>
        </p:txBody>
      </p:sp>
      <p:sp>
        <p:nvSpPr>
          <p:cNvPr id="3" name="Вертикальный свиток 2"/>
          <p:cNvSpPr/>
          <p:nvPr/>
        </p:nvSpPr>
        <p:spPr>
          <a:xfrm>
            <a:off x="1547664" y="1056734"/>
            <a:ext cx="1033272" cy="114300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82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1266</TotalTime>
  <Words>2214</Words>
  <Application>Microsoft Office PowerPoint</Application>
  <PresentationFormat>Экран (4:3)</PresentationFormat>
  <Paragraphs>156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Воздушный поток</vt:lpstr>
      <vt:lpstr>ПОЛИТИЧЕСКАЯ ВЛАСТЬ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ПОЛИТИЧЕСКАЯ ВЛАСТЬ</dc:title>
  <dc:creator>Леонид Поляков</dc:creator>
  <cp:lastModifiedBy>ngramolina</cp:lastModifiedBy>
  <cp:revision>56</cp:revision>
  <dcterms:created xsi:type="dcterms:W3CDTF">2014-11-07T16:13:04Z</dcterms:created>
  <dcterms:modified xsi:type="dcterms:W3CDTF">2016-01-20T10:19:44Z</dcterms:modified>
</cp:coreProperties>
</file>