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5.xml" ContentType="application/vnd.openxmlformats-officedocument.theme+xml"/>
  <Override PartName="/ppt/tags/tag1.xml" ContentType="application/vnd.openxmlformats-officedocument.presentationml.tags+xml"/>
  <Override PartName="/ppt/theme/theme6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theme/themeOverride1.xml" ContentType="application/vnd.openxmlformats-officedocument.themeOverride+xml"/>
  <Override PartName="/ppt/charts/chart5.xml" ContentType="application/vnd.openxmlformats-officedocument.drawingml.chart+xml"/>
  <Override PartName="/ppt/theme/themeOverride2.xml" ContentType="application/vnd.openxmlformats-officedocument.themeOverride+xml"/>
  <Override PartName="/ppt/charts/chart6.xml" ContentType="application/vnd.openxmlformats-officedocument.drawingml.chart+xml"/>
  <Override PartName="/ppt/theme/themeOverride3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33" r:id="rId1"/>
    <p:sldMasterId id="2147483745" r:id="rId2"/>
    <p:sldMasterId id="2147483757" r:id="rId3"/>
    <p:sldMasterId id="2147483770" r:id="rId4"/>
    <p:sldMasterId id="2147483783" r:id="rId5"/>
  </p:sldMasterIdLst>
  <p:notesMasterIdLst>
    <p:notesMasterId r:id="rId30"/>
  </p:notesMasterIdLst>
  <p:sldIdLst>
    <p:sldId id="336" r:id="rId6"/>
    <p:sldId id="315" r:id="rId7"/>
    <p:sldId id="316" r:id="rId8"/>
    <p:sldId id="258" r:id="rId9"/>
    <p:sldId id="259" r:id="rId10"/>
    <p:sldId id="260" r:id="rId11"/>
    <p:sldId id="313" r:id="rId12"/>
    <p:sldId id="326" r:id="rId13"/>
    <p:sldId id="318" r:id="rId14"/>
    <p:sldId id="319" r:id="rId15"/>
    <p:sldId id="321" r:id="rId16"/>
    <p:sldId id="320" r:id="rId17"/>
    <p:sldId id="322" r:id="rId18"/>
    <p:sldId id="323" r:id="rId19"/>
    <p:sldId id="324" r:id="rId20"/>
    <p:sldId id="327" r:id="rId21"/>
    <p:sldId id="328" r:id="rId22"/>
    <p:sldId id="329" r:id="rId23"/>
    <p:sldId id="330" r:id="rId24"/>
    <p:sldId id="332" r:id="rId25"/>
    <p:sldId id="331" r:id="rId26"/>
    <p:sldId id="333" r:id="rId27"/>
    <p:sldId id="334" r:id="rId28"/>
    <p:sldId id="335" r:id="rId29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Rg st="1" end="37"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18603FDC-E32A-4AB5-989C-0864C3EAD2B8}" styleName="Стиль из темы 2 - акцент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 autoAdjust="0"/>
    <p:restoredTop sz="94628" autoAdjust="0"/>
  </p:normalViewPr>
  <p:slideViewPr>
    <p:cSldViewPr>
      <p:cViewPr>
        <p:scale>
          <a:sx n="100" d="100"/>
          <a:sy n="100" d="100"/>
        </p:scale>
        <p:origin x="-1944" y="-3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1.bin"/><Relationship Id="rId1" Type="http://schemas.openxmlformats.org/officeDocument/2006/relationships/themeOverride" Target="../theme/themeOverride1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2.bin"/><Relationship Id="rId1" Type="http://schemas.openxmlformats.org/officeDocument/2006/relationships/themeOverride" Target="../theme/themeOverride2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3.bin"/><Relationship Id="rId1" Type="http://schemas.openxmlformats.org/officeDocument/2006/relationships/themeOverride" Target="../theme/themeOverrid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7411041207290743E-2"/>
          <c:y val="6.5908972961752035E-2"/>
          <c:w val="0.92033661723949678"/>
          <c:h val="0.7623648913233226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dPt>
            <c:idx val="8"/>
            <c:invertIfNegative val="0"/>
            <c:bubble3D val="0"/>
            <c:spPr>
              <a:solidFill>
                <a:srgbClr val="FF0000"/>
              </a:solidFill>
            </c:spPr>
          </c:dPt>
          <c:cat>
            <c:strRef>
              <c:f>Лист1!$A$2:$A$10</c:f>
              <c:strCache>
                <c:ptCount val="9"/>
                <c:pt idx="0">
                  <c:v>Греция</c:v>
                </c:pt>
                <c:pt idx="1">
                  <c:v>Италия</c:v>
                </c:pt>
                <c:pt idx="2">
                  <c:v>Норвегия </c:v>
                </c:pt>
                <c:pt idx="3">
                  <c:v>Испания</c:v>
                </c:pt>
                <c:pt idx="4">
                  <c:v>Германия</c:v>
                </c:pt>
                <c:pt idx="5">
                  <c:v>Польша</c:v>
                </c:pt>
                <c:pt idx="6">
                  <c:v>Ю.Корея</c:v>
                </c:pt>
                <c:pt idx="7">
                  <c:v>Бразилия</c:v>
                </c:pt>
                <c:pt idx="8">
                  <c:v>Россия</c:v>
                </c:pt>
              </c:strCache>
            </c:strRef>
          </c:cat>
          <c:val>
            <c:numRef>
              <c:f>Лист1!$B$2:$B$10</c:f>
              <c:numCache>
                <c:formatCode>0.0</c:formatCode>
                <c:ptCount val="9"/>
                <c:pt idx="0">
                  <c:v>75.099999999999994</c:v>
                </c:pt>
                <c:pt idx="1">
                  <c:v>67</c:v>
                </c:pt>
                <c:pt idx="2">
                  <c:v>66.7</c:v>
                </c:pt>
                <c:pt idx="3">
                  <c:v>64.599999999999994</c:v>
                </c:pt>
                <c:pt idx="4">
                  <c:v>51.8</c:v>
                </c:pt>
                <c:pt idx="5">
                  <c:v>50.6</c:v>
                </c:pt>
                <c:pt idx="6">
                  <c:v>45.3</c:v>
                </c:pt>
                <c:pt idx="7">
                  <c:v>40.800000000000004</c:v>
                </c:pt>
                <c:pt idx="8">
                  <c:v>21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32748544"/>
        <c:axId val="132671168"/>
      </c:barChart>
      <c:catAx>
        <c:axId val="32748544"/>
        <c:scaling>
          <c:orientation val="minMax"/>
        </c:scaling>
        <c:delete val="0"/>
        <c:axPos val="b"/>
        <c:majorTickMark val="none"/>
        <c:minorTickMark val="none"/>
        <c:tickLblPos val="nextTo"/>
        <c:crossAx val="132671168"/>
        <c:crosses val="autoZero"/>
        <c:auto val="1"/>
        <c:lblAlgn val="ctr"/>
        <c:lblOffset val="100"/>
        <c:noMultiLvlLbl val="0"/>
      </c:catAx>
      <c:valAx>
        <c:axId val="132671168"/>
        <c:scaling>
          <c:orientation val="minMax"/>
        </c:scaling>
        <c:delete val="1"/>
        <c:axPos val="l"/>
        <c:numFmt formatCode="General" sourceLinked="0"/>
        <c:majorTickMark val="none"/>
        <c:minorTickMark val="none"/>
        <c:tickLblPos val="none"/>
        <c:crossAx val="3274854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05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3</c:v>
                </c:pt>
              </c:strCache>
            </c:strRef>
          </c:tx>
          <c:invertIfNegative val="0"/>
          <c:dPt>
            <c:idx val="7"/>
            <c:invertIfNegative val="0"/>
            <c:bubble3D val="0"/>
            <c:spPr>
              <a:solidFill>
                <a:srgbClr val="FF0000"/>
              </a:solidFill>
            </c:spPr>
          </c:dPt>
          <c:dLbls>
            <c:dLbl>
              <c:idx val="7"/>
              <c:layout/>
              <c:tx>
                <c:rich>
                  <a:bodyPr/>
                  <a:lstStyle/>
                  <a:p>
                    <a:r>
                      <a:rPr lang="en-US" smtClean="0"/>
                      <a:t>2</a:t>
                    </a:r>
                    <a:r>
                      <a:rPr lang="ru-RU" smtClean="0"/>
                      <a:t>5</a:t>
                    </a:r>
                    <a:r>
                      <a:rPr lang="en-US" smtClean="0"/>
                      <a:t>,</a:t>
                    </a:r>
                    <a:r>
                      <a:rPr lang="ru-RU" smtClean="0"/>
                      <a:t>6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Лист1!$A$2:$A$9</c:f>
              <c:strCache>
                <c:ptCount val="8"/>
                <c:pt idx="0">
                  <c:v>Греция</c:v>
                </c:pt>
                <c:pt idx="1">
                  <c:v>Бельгия</c:v>
                </c:pt>
                <c:pt idx="2">
                  <c:v>Франция</c:v>
                </c:pt>
                <c:pt idx="3">
                  <c:v>Австралия</c:v>
                </c:pt>
                <c:pt idx="4">
                  <c:v>Австрия</c:v>
                </c:pt>
                <c:pt idx="5">
                  <c:v>Бразилия</c:v>
                </c:pt>
                <c:pt idx="6">
                  <c:v>Германия</c:v>
                </c:pt>
                <c:pt idx="7">
                  <c:v>Россия</c:v>
                </c:pt>
              </c:strCache>
            </c:strRef>
          </c:cat>
          <c:val>
            <c:numRef>
              <c:f>Лист1!$B$2:$B$9</c:f>
              <c:numCache>
                <c:formatCode>0.0</c:formatCode>
                <c:ptCount val="8"/>
                <c:pt idx="0">
                  <c:v>86.4</c:v>
                </c:pt>
                <c:pt idx="1">
                  <c:v>57.3</c:v>
                </c:pt>
                <c:pt idx="2">
                  <c:v>53.7</c:v>
                </c:pt>
                <c:pt idx="3">
                  <c:v>53.3</c:v>
                </c:pt>
                <c:pt idx="4">
                  <c:v>52.8</c:v>
                </c:pt>
                <c:pt idx="5">
                  <c:v>49</c:v>
                </c:pt>
                <c:pt idx="6">
                  <c:v>47.9</c:v>
                </c:pt>
                <c:pt idx="7">
                  <c:v>25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28461312"/>
        <c:axId val="130187264"/>
      </c:barChart>
      <c:catAx>
        <c:axId val="128461312"/>
        <c:scaling>
          <c:orientation val="minMax"/>
        </c:scaling>
        <c:delete val="0"/>
        <c:axPos val="b"/>
        <c:majorTickMark val="none"/>
        <c:minorTickMark val="none"/>
        <c:tickLblPos val="nextTo"/>
        <c:crossAx val="130187264"/>
        <c:crosses val="autoZero"/>
        <c:auto val="1"/>
        <c:lblAlgn val="ctr"/>
        <c:lblOffset val="100"/>
        <c:noMultiLvlLbl val="0"/>
      </c:catAx>
      <c:valAx>
        <c:axId val="130187264"/>
        <c:scaling>
          <c:orientation val="minMax"/>
        </c:scaling>
        <c:delete val="1"/>
        <c:axPos val="l"/>
        <c:numFmt formatCode="0.0" sourceLinked="1"/>
        <c:majorTickMark val="out"/>
        <c:minorTickMark val="none"/>
        <c:tickLblPos val="none"/>
        <c:crossAx val="12846131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0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</c:pie3D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ru-RU"/>
              <a:t>Ср. исчисленный налог для ИП, тыс.руб.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УСН</c:v>
          </c:tx>
          <c:invertIfNegative val="0"/>
          <c:cat>
            <c:numRef>
              <c:f>'[Налоги статистика.xlsx]Лист2'!$A$8:$A$15</c:f>
              <c:numCache>
                <c:formatCode>0</c:formatCode>
                <c:ptCount val="8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</c:numCache>
            </c:numRef>
          </c:cat>
          <c:val>
            <c:numRef>
              <c:f>'[Налоги статистика.xlsx]Лист2'!$K$8:$K$15</c:f>
              <c:numCache>
                <c:formatCode>General</c:formatCode>
                <c:ptCount val="8"/>
                <c:pt idx="0">
                  <c:v>39.034311909557019</c:v>
                </c:pt>
                <c:pt idx="1">
                  <c:v>45.94031496173573</c:v>
                </c:pt>
                <c:pt idx="2">
                  <c:v>44.408070704074511</c:v>
                </c:pt>
                <c:pt idx="3">
                  <c:v>48.653869577768234</c:v>
                </c:pt>
                <c:pt idx="4">
                  <c:v>56.985914859223584</c:v>
                </c:pt>
                <c:pt idx="5">
                  <c:v>67.869099391257407</c:v>
                </c:pt>
                <c:pt idx="6">
                  <c:v>79.120118437833113</c:v>
                </c:pt>
                <c:pt idx="7">
                  <c:v>88.718456230881898</c:v>
                </c:pt>
              </c:numCache>
            </c:numRef>
          </c:val>
        </c:ser>
        <c:ser>
          <c:idx val="1"/>
          <c:order val="1"/>
          <c:tx>
            <c:v>ЕНВД</c:v>
          </c:tx>
          <c:invertIfNegative val="0"/>
          <c:cat>
            <c:numRef>
              <c:f>'[Налоги статистика.xlsx]Лист2'!$A$8:$A$15</c:f>
              <c:numCache>
                <c:formatCode>0</c:formatCode>
                <c:ptCount val="8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</c:numCache>
            </c:numRef>
          </c:cat>
          <c:val>
            <c:numRef>
              <c:f>'[Налоги статистика.xlsx]Лист2'!$K$24:$K$31</c:f>
              <c:numCache>
                <c:formatCode>General</c:formatCode>
                <c:ptCount val="8"/>
                <c:pt idx="0">
                  <c:v>19.378755758986642</c:v>
                </c:pt>
                <c:pt idx="1">
                  <c:v>21.327503426544254</c:v>
                </c:pt>
                <c:pt idx="2">
                  <c:v>24.047753057717365</c:v>
                </c:pt>
                <c:pt idx="3">
                  <c:v>27.917033137416908</c:v>
                </c:pt>
                <c:pt idx="4">
                  <c:v>31.551021474092785</c:v>
                </c:pt>
                <c:pt idx="5">
                  <c:v>36.797768151091063</c:v>
                </c:pt>
                <c:pt idx="6">
                  <c:v>41.801873886158155</c:v>
                </c:pt>
                <c:pt idx="7">
                  <c:v>47.595150277110449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0313984"/>
        <c:axId val="132671744"/>
      </c:barChart>
      <c:catAx>
        <c:axId val="150313984"/>
        <c:scaling>
          <c:orientation val="minMax"/>
        </c:scaling>
        <c:delete val="0"/>
        <c:axPos val="b"/>
        <c:numFmt formatCode="0" sourceLinked="1"/>
        <c:majorTickMark val="out"/>
        <c:minorTickMark val="none"/>
        <c:tickLblPos val="nextTo"/>
        <c:crossAx val="132671744"/>
        <c:crosses val="autoZero"/>
        <c:auto val="1"/>
        <c:lblAlgn val="ctr"/>
        <c:lblOffset val="100"/>
        <c:noMultiLvlLbl val="0"/>
      </c:catAx>
      <c:valAx>
        <c:axId val="13267174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5031398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ru-RU"/>
              <a:t>УСН и ЕНВД в % от налоговых доходов</a:t>
            </a:r>
          </a:p>
        </c:rich>
      </c:tx>
      <c:layout/>
      <c:overlay val="0"/>
    </c:title>
    <c:autoTitleDeleted val="0"/>
    <c:plotArea>
      <c:layout/>
      <c:areaChart>
        <c:grouping val="stacked"/>
        <c:varyColors val="0"/>
        <c:ser>
          <c:idx val="0"/>
          <c:order val="0"/>
          <c:tx>
            <c:v>УСН</c:v>
          </c:tx>
          <c:cat>
            <c:numRef>
              <c:f>'[Налоги статистика.xlsx]Лист2'!$C$50:$N$50</c:f>
              <c:numCache>
                <c:formatCode>General</c:formatCode>
                <c:ptCount val="12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</c:numCache>
            </c:numRef>
          </c:cat>
          <c:val>
            <c:numRef>
              <c:f>'[Налоги статистика.xlsx]Лист2'!$C$60:$N$60</c:f>
              <c:numCache>
                <c:formatCode>0.00%</c:formatCode>
                <c:ptCount val="12"/>
                <c:pt idx="0">
                  <c:v>4.1378797033864738E-3</c:v>
                </c:pt>
                <c:pt idx="1">
                  <c:v>4.9595225083442418E-3</c:v>
                </c:pt>
                <c:pt idx="2">
                  <c:v>5.3965287482203436E-3</c:v>
                </c:pt>
                <c:pt idx="3">
                  <c:v>7.8300048503976583E-3</c:v>
                </c:pt>
                <c:pt idx="4">
                  <c:v>8.5376734012311706E-3</c:v>
                </c:pt>
                <c:pt idx="5">
                  <c:v>1.0479752712546888E-2</c:v>
                </c:pt>
                <c:pt idx="6">
                  <c:v>1.1511687743010771E-2</c:v>
                </c:pt>
                <c:pt idx="7">
                  <c:v>1.1738873520436153E-2</c:v>
                </c:pt>
                <c:pt idx="8">
                  <c:v>1.0743819390618114E-2</c:v>
                </c:pt>
                <c:pt idx="9">
                  <c:v>1.1268340861321982E-2</c:v>
                </c:pt>
                <c:pt idx="10">
                  <c:v>1.1977107516003008E-2</c:v>
                </c:pt>
                <c:pt idx="11">
                  <c:v>1.1839209520855461E-2</c:v>
                </c:pt>
              </c:numCache>
            </c:numRef>
          </c:val>
        </c:ser>
        <c:ser>
          <c:idx val="1"/>
          <c:order val="1"/>
          <c:tx>
            <c:v>ЕНВД</c:v>
          </c:tx>
          <c:cat>
            <c:numRef>
              <c:f>'[Налоги статистика.xlsx]Лист2'!$C$50:$N$50</c:f>
              <c:numCache>
                <c:formatCode>General</c:formatCode>
                <c:ptCount val="12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</c:numCache>
            </c:numRef>
          </c:cat>
          <c:val>
            <c:numRef>
              <c:f>'[Налоги статистика.xlsx]Лист2'!$C$61:$N$61</c:f>
              <c:numCache>
                <c:formatCode>0.00%</c:formatCode>
                <c:ptCount val="12"/>
                <c:pt idx="0">
                  <c:v>3.9692812835790889E-3</c:v>
                </c:pt>
                <c:pt idx="1">
                  <c:v>5.181148555136344E-3</c:v>
                </c:pt>
                <c:pt idx="2">
                  <c:v>6.4293463172275132E-3</c:v>
                </c:pt>
                <c:pt idx="3">
                  <c:v>6.7148509490453923E-3</c:v>
                </c:pt>
                <c:pt idx="4">
                  <c:v>5.7147978391915355E-3</c:v>
                </c:pt>
                <c:pt idx="5">
                  <c:v>5.5168305617888328E-3</c:v>
                </c:pt>
                <c:pt idx="6">
                  <c:v>6.7237150881017897E-3</c:v>
                </c:pt>
                <c:pt idx="7">
                  <c:v>6.1699406228730479E-3</c:v>
                </c:pt>
                <c:pt idx="8">
                  <c:v>4.8187824069304795E-3</c:v>
                </c:pt>
                <c:pt idx="9">
                  <c:v>4.6902566976150797E-3</c:v>
                </c:pt>
                <c:pt idx="10">
                  <c:v>4.2028407984880658E-3</c:v>
                </c:pt>
                <c:pt idx="11">
                  <c:v>3.941804668256812E-3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50389760"/>
        <c:axId val="132674048"/>
      </c:areaChart>
      <c:catAx>
        <c:axId val="1503897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32674048"/>
        <c:crosses val="autoZero"/>
        <c:auto val="1"/>
        <c:lblAlgn val="ctr"/>
        <c:lblOffset val="100"/>
        <c:noMultiLvlLbl val="0"/>
      </c:catAx>
      <c:valAx>
        <c:axId val="132674048"/>
        <c:scaling>
          <c:orientation val="minMax"/>
        </c:scaling>
        <c:delete val="0"/>
        <c:axPos val="l"/>
        <c:majorGridlines/>
        <c:numFmt formatCode="0.00%" sourceLinked="1"/>
        <c:majorTickMark val="out"/>
        <c:minorTickMark val="none"/>
        <c:tickLblPos val="nextTo"/>
        <c:crossAx val="150389760"/>
        <c:crosses val="autoZero"/>
        <c:crossBetween val="midCat"/>
      </c:valAx>
    </c:plotArea>
    <c:legend>
      <c:legendPos val="r"/>
      <c:layout/>
      <c:overlay val="0"/>
    </c:legend>
    <c:plotVisOnly val="1"/>
    <c:dispBlanksAs val="zero"/>
    <c:showDLblsOverMax val="0"/>
  </c:chart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ru-RU"/>
              <a:t>Ср.</a:t>
            </a:r>
            <a:r>
              <a:rPr lang="ru-RU" baseline="0"/>
              <a:t> исчисленный налог для организаций, тыс. руб.</a:t>
            </a:r>
            <a:endParaRPr lang="ru-RU"/>
          </a:p>
        </c:rich>
      </c:tx>
      <c:layout>
        <c:manualLayout>
          <c:xMode val="edge"/>
          <c:yMode val="edge"/>
          <c:x val="0.1211805502097608"/>
          <c:y val="6.1302681992337162E-2"/>
        </c:manualLayout>
      </c:layout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УСН</c:v>
          </c:tx>
          <c:invertIfNegative val="0"/>
          <c:cat>
            <c:numRef>
              <c:f>'[Налоги статистика.xlsx]Лист2'!$A$8:$A$15</c:f>
              <c:numCache>
                <c:formatCode>0</c:formatCode>
                <c:ptCount val="8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</c:numCache>
            </c:numRef>
          </c:cat>
          <c:val>
            <c:numRef>
              <c:f>'[Налоги статистика.xlsx]Лист2'!$J$8:$J$15</c:f>
              <c:numCache>
                <c:formatCode>General</c:formatCode>
                <c:ptCount val="8"/>
                <c:pt idx="0">
                  <c:v>98.050712653725157</c:v>
                </c:pt>
                <c:pt idx="1">
                  <c:v>106.81392314605282</c:v>
                </c:pt>
                <c:pt idx="2">
                  <c:v>101.04556007951778</c:v>
                </c:pt>
                <c:pt idx="3">
                  <c:v>110.47691973994395</c:v>
                </c:pt>
                <c:pt idx="4">
                  <c:v>120.41074401653468</c:v>
                </c:pt>
                <c:pt idx="5">
                  <c:v>129.54650546029575</c:v>
                </c:pt>
                <c:pt idx="6">
                  <c:v>130.98202334721287</c:v>
                </c:pt>
                <c:pt idx="7">
                  <c:v>136.02995653764899</c:v>
                </c:pt>
              </c:numCache>
            </c:numRef>
          </c:val>
        </c:ser>
        <c:ser>
          <c:idx val="1"/>
          <c:order val="1"/>
          <c:tx>
            <c:v>ЕНВД</c:v>
          </c:tx>
          <c:invertIfNegative val="0"/>
          <c:cat>
            <c:numRef>
              <c:f>'[Налоги статистика.xlsx]Лист2'!$A$8:$A$15</c:f>
              <c:numCache>
                <c:formatCode>0</c:formatCode>
                <c:ptCount val="8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</c:numCache>
            </c:numRef>
          </c:cat>
          <c:val>
            <c:numRef>
              <c:f>'[Налоги статистика.xlsx]Лист2'!$J$24:$J$31</c:f>
              <c:numCache>
                <c:formatCode>General</c:formatCode>
                <c:ptCount val="8"/>
                <c:pt idx="0">
                  <c:v>88.948947525165281</c:v>
                </c:pt>
                <c:pt idx="1">
                  <c:v>97.501770950972386</c:v>
                </c:pt>
                <c:pt idx="2">
                  <c:v>94.965300933290266</c:v>
                </c:pt>
                <c:pt idx="3">
                  <c:v>109.87406842610129</c:v>
                </c:pt>
                <c:pt idx="4">
                  <c:v>116.0168477503137</c:v>
                </c:pt>
                <c:pt idx="5">
                  <c:v>127.31600886060819</c:v>
                </c:pt>
                <c:pt idx="6">
                  <c:v>135.27978156678358</c:v>
                </c:pt>
                <c:pt idx="7">
                  <c:v>149.52890390727742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0390784"/>
        <c:axId val="132676928"/>
      </c:barChart>
      <c:catAx>
        <c:axId val="150390784"/>
        <c:scaling>
          <c:orientation val="minMax"/>
        </c:scaling>
        <c:delete val="0"/>
        <c:axPos val="b"/>
        <c:numFmt formatCode="0" sourceLinked="1"/>
        <c:majorTickMark val="out"/>
        <c:minorTickMark val="none"/>
        <c:tickLblPos val="nextTo"/>
        <c:crossAx val="132676928"/>
        <c:crosses val="autoZero"/>
        <c:auto val="1"/>
        <c:lblAlgn val="ctr"/>
        <c:lblOffset val="100"/>
        <c:noMultiLvlLbl val="0"/>
      </c:catAx>
      <c:valAx>
        <c:axId val="13267692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5039078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2">
    <c:autoUpdate val="0"/>
  </c:externalData>
</c:chartSpac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image" Target="../media/image24.jpeg"/><Relationship Id="rId4" Type="http://schemas.openxmlformats.org/officeDocument/2006/relationships/image" Target="../media/image27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image" Target="../media/image24.jpeg"/><Relationship Id="rId4" Type="http://schemas.openxmlformats.org/officeDocument/2006/relationships/image" Target="../media/image27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24A6F8F-EA59-41F0-AC3A-49EF56A77E68}" type="doc">
      <dgm:prSet loTypeId="urn:microsoft.com/office/officeart/2005/8/layout/pList2#1" loCatId="list" qsTypeId="urn:microsoft.com/office/officeart/2005/8/quickstyle/simple1#2" qsCatId="simple" csTypeId="urn:microsoft.com/office/officeart/2005/8/colors/colorful1#1" csCatId="colorful" phldr="1"/>
      <dgm:spPr/>
    </dgm:pt>
    <dgm:pt modelId="{24C1E46D-7797-48B5-A195-81271438D329}">
      <dgm:prSet phldrT="[Текст]" custT="1"/>
      <dgm:spPr/>
      <dgm:t>
        <a:bodyPr/>
        <a:lstStyle/>
        <a:p>
          <a:pPr algn="l"/>
          <a:r>
            <a:rPr lang="ru-RU" sz="1200" b="0" u="none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Общероссийская общественная организация малого и среднего предпринимательства </a:t>
          </a:r>
        </a:p>
        <a:p>
          <a:pPr algn="l"/>
          <a:r>
            <a:rPr lang="ru-RU" sz="1200" b="0" u="none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«ОПОРА РОССИИ» и НП «ОПОРА»</a:t>
          </a:r>
        </a:p>
        <a:p>
          <a:pPr algn="l"/>
          <a:endParaRPr lang="ru-RU" sz="1200" b="0" u="none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algn="l"/>
          <a:r>
            <a:rPr lang="ru-RU" sz="1200" b="0" u="none" dirty="0" smtClean="0">
              <a:solidFill>
                <a:schemeClr val="tx1"/>
              </a:solidFill>
            </a:rPr>
            <a:t>- создана 18 сентября 2002г.</a:t>
          </a:r>
        </a:p>
        <a:p>
          <a:pPr algn="l"/>
          <a:r>
            <a:rPr lang="ru-RU" sz="1200" b="0" u="none" dirty="0" smtClean="0">
              <a:solidFill>
                <a:schemeClr val="tx1"/>
              </a:solidFill>
            </a:rPr>
            <a:t>- 84 региональных  отделений</a:t>
          </a:r>
        </a:p>
        <a:p>
          <a:pPr algn="l"/>
          <a:r>
            <a:rPr lang="ru-RU" sz="1200" b="0" u="none" dirty="0" smtClean="0">
              <a:solidFill>
                <a:schemeClr val="tx1"/>
              </a:solidFill>
            </a:rPr>
            <a:t>- в состав НП  «ОПОРА» входит </a:t>
          </a:r>
          <a:r>
            <a:rPr lang="en-US" sz="1200" b="0" u="none" dirty="0" smtClean="0">
              <a:solidFill>
                <a:schemeClr val="tx1"/>
              </a:solidFill>
            </a:rPr>
            <a:t>1</a:t>
          </a:r>
          <a:r>
            <a:rPr lang="ru-RU" sz="1200" b="0" u="none" dirty="0" smtClean="0">
              <a:solidFill>
                <a:schemeClr val="tx1"/>
              </a:solidFill>
            </a:rPr>
            <a:t>00</a:t>
          </a:r>
          <a:r>
            <a:rPr lang="en-US" sz="1200" b="0" u="none" dirty="0" smtClean="0">
              <a:solidFill>
                <a:schemeClr val="tx1"/>
              </a:solidFill>
            </a:rPr>
            <a:t> </a:t>
          </a:r>
          <a:r>
            <a:rPr lang="ru-RU" sz="1200" b="0" u="none" dirty="0" smtClean="0">
              <a:solidFill>
                <a:schemeClr val="tx1"/>
              </a:solidFill>
            </a:rPr>
            <a:t>отраслевых союзов, ассоциаций и гильдий; </a:t>
          </a:r>
        </a:p>
        <a:p>
          <a:pPr algn="l"/>
          <a:r>
            <a:rPr lang="ru-RU" sz="1200" b="0" u="none" dirty="0" smtClean="0">
              <a:solidFill>
                <a:schemeClr val="tx1"/>
              </a:solidFill>
            </a:rPr>
            <a:t>- более 400 000 представителей МСП</a:t>
          </a:r>
        </a:p>
        <a:p>
          <a:pPr algn="l"/>
          <a:endParaRPr lang="ru-RU" sz="1200" b="0" u="none" dirty="0">
            <a:solidFill>
              <a:schemeClr val="tx1"/>
            </a:solidFill>
          </a:endParaRPr>
        </a:p>
      </dgm:t>
    </dgm:pt>
    <dgm:pt modelId="{31A6351C-2C5C-4E17-88FF-C5E2241784D9}" type="parTrans" cxnId="{947E5A24-423E-4EE3-A757-E590F0AFC0CC}">
      <dgm:prSet/>
      <dgm:spPr/>
      <dgm:t>
        <a:bodyPr/>
        <a:lstStyle/>
        <a:p>
          <a:endParaRPr lang="ru-RU" sz="1450"/>
        </a:p>
      </dgm:t>
    </dgm:pt>
    <dgm:pt modelId="{722F7FF8-DCF7-4468-A487-B31418D4BA8B}" type="sibTrans" cxnId="{947E5A24-423E-4EE3-A757-E590F0AFC0CC}">
      <dgm:prSet/>
      <dgm:spPr/>
      <dgm:t>
        <a:bodyPr/>
        <a:lstStyle/>
        <a:p>
          <a:endParaRPr lang="ru-RU" sz="1450"/>
        </a:p>
      </dgm:t>
    </dgm:pt>
    <dgm:pt modelId="{664E1474-7C25-4827-9405-F3364955C648}">
      <dgm:prSet phldrT="[Текст]" custT="1"/>
      <dgm:spPr/>
      <dgm:t>
        <a:bodyPr/>
        <a:lstStyle/>
        <a:p>
          <a:pPr algn="l" defTabSz="6445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u="none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Торгово-промышленная палата Российской Федерации</a:t>
          </a:r>
        </a:p>
        <a:p>
          <a:pPr algn="l" defTabSz="6445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0" u="none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0" marR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200" b="0" u="none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-в июле 1993 г. принят закон «О торгово-промышленных палатах  в РФ»</a:t>
          </a:r>
        </a:p>
        <a:p>
          <a:pPr marL="0" marR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200" b="0" u="none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- 174  территориальных  ТПП </a:t>
          </a:r>
        </a:p>
        <a:p>
          <a:pPr algn="l" defTabSz="6445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u="none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- более 200 союзов, ассоциаций </a:t>
          </a:r>
        </a:p>
        <a:p>
          <a:pPr algn="l" defTabSz="6445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u="none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- около 50 тысяч предприятий и организаций </a:t>
          </a:r>
        </a:p>
      </dgm:t>
    </dgm:pt>
    <dgm:pt modelId="{2AD8C361-E315-4448-B047-D06E24DCAF6A}" type="parTrans" cxnId="{AB85F695-1637-4888-8EE7-FD9B661D5687}">
      <dgm:prSet/>
      <dgm:spPr/>
      <dgm:t>
        <a:bodyPr/>
        <a:lstStyle/>
        <a:p>
          <a:endParaRPr lang="ru-RU" sz="1450"/>
        </a:p>
      </dgm:t>
    </dgm:pt>
    <dgm:pt modelId="{44A11124-B021-4A10-B0D1-D75D5AF7636A}" type="sibTrans" cxnId="{AB85F695-1637-4888-8EE7-FD9B661D5687}">
      <dgm:prSet/>
      <dgm:spPr/>
      <dgm:t>
        <a:bodyPr/>
        <a:lstStyle/>
        <a:p>
          <a:endParaRPr lang="ru-RU" sz="1450"/>
        </a:p>
      </dgm:t>
    </dgm:pt>
    <dgm:pt modelId="{3E180520-76F9-4783-9E34-6C54C0D713E5}">
      <dgm:prSet phldrT="[Текст]" custT="1"/>
      <dgm:spPr/>
      <dgm:t>
        <a:bodyPr/>
        <a:lstStyle/>
        <a:p>
          <a:pPr algn="l"/>
          <a:r>
            <a:rPr lang="ru-RU" sz="1200" b="0" u="none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Российский союз             промышленников и предпринимателей</a:t>
          </a:r>
        </a:p>
        <a:p>
          <a:pPr algn="l"/>
          <a:endParaRPr lang="ru-RU" sz="1200" b="0" u="none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algn="l"/>
          <a:endParaRPr lang="ru-RU" sz="1200" b="0" u="none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algn="l"/>
          <a:r>
            <a:rPr lang="ru-RU" sz="1200" b="0" u="none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- основан в 1990 г.</a:t>
          </a:r>
        </a:p>
        <a:p>
          <a:pPr algn="l"/>
          <a:r>
            <a:rPr lang="ru-RU" sz="1200" b="0" u="none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- более 100 отраслевых и региональных объединений</a:t>
          </a:r>
        </a:p>
        <a:p>
          <a:pPr algn="l"/>
          <a:r>
            <a:rPr lang="ru-RU" sz="1200" b="0" u="none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- свыше 320 тыс. представителей промышленных, научных, финансовых и коммерческих организаций</a:t>
          </a:r>
          <a:endParaRPr lang="ru-RU" sz="1200" b="0" u="none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D90A7DD-8217-4D9D-8CB7-D7111A052001}" type="parTrans" cxnId="{E912F63A-7AC2-4B06-BB2E-B721ECA2CEF7}">
      <dgm:prSet/>
      <dgm:spPr/>
      <dgm:t>
        <a:bodyPr/>
        <a:lstStyle/>
        <a:p>
          <a:endParaRPr lang="ru-RU" sz="1450"/>
        </a:p>
      </dgm:t>
    </dgm:pt>
    <dgm:pt modelId="{6F023B08-8ED7-449C-8520-8381C684F03D}" type="sibTrans" cxnId="{E912F63A-7AC2-4B06-BB2E-B721ECA2CEF7}">
      <dgm:prSet/>
      <dgm:spPr/>
      <dgm:t>
        <a:bodyPr/>
        <a:lstStyle/>
        <a:p>
          <a:endParaRPr lang="ru-RU" sz="1450"/>
        </a:p>
      </dgm:t>
    </dgm:pt>
    <dgm:pt modelId="{300EF003-29AC-4850-88C6-F63248FBC40F}">
      <dgm:prSet phldrT="[Текст]" custT="1"/>
      <dgm:spPr/>
      <dgm:t>
        <a:bodyPr/>
        <a:lstStyle/>
        <a:p>
          <a:pPr algn="l"/>
          <a:r>
            <a:rPr lang="ru-RU" sz="1200" b="0" u="none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Общероссийская общественная организация «Деловая Россия»</a:t>
          </a:r>
        </a:p>
        <a:p>
          <a:pPr algn="l"/>
          <a:endParaRPr lang="ru-RU" sz="1200" b="0" u="none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algn="l"/>
          <a:r>
            <a:rPr lang="ru-RU" sz="1200" b="0" u="none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- создана в 2001 году</a:t>
          </a:r>
        </a:p>
        <a:p>
          <a:pPr algn="l"/>
          <a:r>
            <a:rPr lang="ru-RU" sz="1200" b="0" u="none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-72 региональных отделения;</a:t>
          </a:r>
        </a:p>
        <a:p>
          <a:pPr algn="l"/>
          <a:r>
            <a:rPr lang="ru-RU" sz="1200" b="0" u="none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- 38 отраслевых отделений </a:t>
          </a:r>
        </a:p>
      </dgm:t>
    </dgm:pt>
    <dgm:pt modelId="{67D622AD-3E44-4C6C-B677-DFC89C7ADDB1}" type="sibTrans" cxnId="{1739C064-D6F2-4666-A101-6840D03ABA97}">
      <dgm:prSet/>
      <dgm:spPr/>
      <dgm:t>
        <a:bodyPr/>
        <a:lstStyle/>
        <a:p>
          <a:endParaRPr lang="ru-RU" sz="1450"/>
        </a:p>
      </dgm:t>
    </dgm:pt>
    <dgm:pt modelId="{F387CB22-4C6D-4741-A651-CBC1CD852B89}" type="parTrans" cxnId="{1739C064-D6F2-4666-A101-6840D03ABA97}">
      <dgm:prSet/>
      <dgm:spPr/>
      <dgm:t>
        <a:bodyPr/>
        <a:lstStyle/>
        <a:p>
          <a:endParaRPr lang="ru-RU" sz="1450"/>
        </a:p>
      </dgm:t>
    </dgm:pt>
    <dgm:pt modelId="{FF456DF3-61C1-408F-847E-F72A7EA78DD6}" type="pres">
      <dgm:prSet presAssocID="{324A6F8F-EA59-41F0-AC3A-49EF56A77E68}" presName="Name0" presStyleCnt="0">
        <dgm:presLayoutVars>
          <dgm:dir/>
          <dgm:resizeHandles val="exact"/>
        </dgm:presLayoutVars>
      </dgm:prSet>
      <dgm:spPr/>
    </dgm:pt>
    <dgm:pt modelId="{35883D05-C72A-46DA-A42F-951898A2AC57}" type="pres">
      <dgm:prSet presAssocID="{324A6F8F-EA59-41F0-AC3A-49EF56A77E68}" presName="bkgdShp" presStyleLbl="alignAccFollowNode1" presStyleIdx="0" presStyleCnt="1" custScaleY="36975" custLinFactNeighborY="-31869"/>
      <dgm:spPr>
        <a:noFill/>
      </dgm:spPr>
    </dgm:pt>
    <dgm:pt modelId="{7F353BE2-6BDD-4BBA-8B84-19E02171A872}" type="pres">
      <dgm:prSet presAssocID="{324A6F8F-EA59-41F0-AC3A-49EF56A77E68}" presName="linComp" presStyleCnt="0"/>
      <dgm:spPr/>
    </dgm:pt>
    <dgm:pt modelId="{8C9F0C7F-D63C-4A3A-A87E-031F1BC2AF1C}" type="pres">
      <dgm:prSet presAssocID="{24C1E46D-7797-48B5-A195-81271438D329}" presName="compNode" presStyleCnt="0"/>
      <dgm:spPr/>
    </dgm:pt>
    <dgm:pt modelId="{4527C932-F1E8-4B87-812B-0DE04A489017}" type="pres">
      <dgm:prSet presAssocID="{24C1E46D-7797-48B5-A195-81271438D329}" presName="node" presStyleLbl="node1" presStyleIdx="0" presStyleCnt="4" custScaleX="260952" custScaleY="154781" custLinFactNeighborX="3598" custLinFactNeighborY="-12075">
        <dgm:presLayoutVars>
          <dgm:bulletEnabled val="1"/>
        </dgm:presLayoutVars>
      </dgm:prSet>
      <dgm:spPr>
        <a:prstGeom prst="flowChartAlternateProcess">
          <a:avLst/>
        </a:prstGeom>
      </dgm:spPr>
      <dgm:t>
        <a:bodyPr/>
        <a:lstStyle/>
        <a:p>
          <a:endParaRPr lang="ru-RU"/>
        </a:p>
      </dgm:t>
    </dgm:pt>
    <dgm:pt modelId="{4517CE33-5EE1-4D6A-BE56-A2B1DF068792}" type="pres">
      <dgm:prSet presAssocID="{24C1E46D-7797-48B5-A195-81271438D329}" presName="invisiNode" presStyleLbl="node1" presStyleIdx="0" presStyleCnt="4"/>
      <dgm:spPr/>
    </dgm:pt>
    <dgm:pt modelId="{942B8DB0-84AF-43AC-8F29-E70D3A945845}" type="pres">
      <dgm:prSet presAssocID="{24C1E46D-7797-48B5-A195-81271438D329}" presName="imagNode" presStyleLbl="fgImgPlace1" presStyleIdx="0" presStyleCnt="4" custScaleX="159416" custScaleY="41469" custLinFactNeighborX="-17534" custLinFactNeighborY="-20166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CB6D148D-A119-4232-9EB4-6785580A8B16}" type="pres">
      <dgm:prSet presAssocID="{722F7FF8-DCF7-4468-A487-B31418D4BA8B}" presName="sibTrans" presStyleLbl="sibTrans2D1" presStyleIdx="0" presStyleCnt="0"/>
      <dgm:spPr/>
      <dgm:t>
        <a:bodyPr/>
        <a:lstStyle/>
        <a:p>
          <a:endParaRPr lang="ru-RU"/>
        </a:p>
      </dgm:t>
    </dgm:pt>
    <dgm:pt modelId="{BC7854FE-3C27-4AEE-9D6B-A84E0B048E27}" type="pres">
      <dgm:prSet presAssocID="{664E1474-7C25-4827-9405-F3364955C648}" presName="compNode" presStyleCnt="0"/>
      <dgm:spPr/>
    </dgm:pt>
    <dgm:pt modelId="{841C7B15-D417-4BD9-9312-E605E19BF285}" type="pres">
      <dgm:prSet presAssocID="{664E1474-7C25-4827-9405-F3364955C648}" presName="node" presStyleLbl="node1" presStyleIdx="1" presStyleCnt="4" custScaleX="240074" custScaleY="154781" custLinFactNeighborX="7590" custLinFactNeighborY="-11488">
        <dgm:presLayoutVars>
          <dgm:bulletEnabled val="1"/>
        </dgm:presLayoutVars>
      </dgm:prSet>
      <dgm:spPr>
        <a:prstGeom prst="flowChartAlternateProcess">
          <a:avLst/>
        </a:prstGeom>
      </dgm:spPr>
      <dgm:t>
        <a:bodyPr/>
        <a:lstStyle/>
        <a:p>
          <a:endParaRPr lang="ru-RU"/>
        </a:p>
      </dgm:t>
    </dgm:pt>
    <dgm:pt modelId="{C33C9943-C312-4295-A499-97BCD46BAB79}" type="pres">
      <dgm:prSet presAssocID="{664E1474-7C25-4827-9405-F3364955C648}" presName="invisiNode" presStyleLbl="node1" presStyleIdx="1" presStyleCnt="4"/>
      <dgm:spPr/>
    </dgm:pt>
    <dgm:pt modelId="{281F5A40-C78E-42DF-8DCC-5828EE492937}" type="pres">
      <dgm:prSet presAssocID="{664E1474-7C25-4827-9405-F3364955C648}" presName="imagNode" presStyleLbl="fgImgPlace1" presStyleIdx="1" presStyleCnt="4" custScaleX="182022" custScaleY="43456" custLinFactNeighborX="-2226" custLinFactNeighborY="-19172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BBFF8E6D-7969-4D14-825B-D36516CB288C}" type="pres">
      <dgm:prSet presAssocID="{44A11124-B021-4A10-B0D1-D75D5AF7636A}" presName="sibTrans" presStyleLbl="sibTrans2D1" presStyleIdx="0" presStyleCnt="0"/>
      <dgm:spPr/>
      <dgm:t>
        <a:bodyPr/>
        <a:lstStyle/>
        <a:p>
          <a:endParaRPr lang="ru-RU"/>
        </a:p>
      </dgm:t>
    </dgm:pt>
    <dgm:pt modelId="{4D1B9FA1-8F79-40C4-A879-2A2FA94F059D}" type="pres">
      <dgm:prSet presAssocID="{3E180520-76F9-4783-9E34-6C54C0D713E5}" presName="compNode" presStyleCnt="0"/>
      <dgm:spPr/>
    </dgm:pt>
    <dgm:pt modelId="{F4616D29-9616-4862-8E79-C12BFE7A2440}" type="pres">
      <dgm:prSet presAssocID="{3E180520-76F9-4783-9E34-6C54C0D713E5}" presName="node" presStyleLbl="node1" presStyleIdx="2" presStyleCnt="4" custScaleX="240074" custScaleY="154781" custLinFactNeighborX="8178" custLinFactNeighborY="-11675">
        <dgm:presLayoutVars>
          <dgm:bulletEnabled val="1"/>
        </dgm:presLayoutVars>
      </dgm:prSet>
      <dgm:spPr>
        <a:prstGeom prst="flowChartAlternateProcess">
          <a:avLst/>
        </a:prstGeom>
      </dgm:spPr>
      <dgm:t>
        <a:bodyPr/>
        <a:lstStyle/>
        <a:p>
          <a:endParaRPr lang="ru-RU"/>
        </a:p>
      </dgm:t>
    </dgm:pt>
    <dgm:pt modelId="{E39635DE-6DDD-43AD-9F77-6A7C142CD458}" type="pres">
      <dgm:prSet presAssocID="{3E180520-76F9-4783-9E34-6C54C0D713E5}" presName="invisiNode" presStyleLbl="node1" presStyleIdx="2" presStyleCnt="4"/>
      <dgm:spPr/>
    </dgm:pt>
    <dgm:pt modelId="{889616B8-0875-4D56-85FA-F1786E4D8479}" type="pres">
      <dgm:prSet presAssocID="{3E180520-76F9-4783-9E34-6C54C0D713E5}" presName="imagNode" presStyleLbl="fgImgPlace1" presStyleIdx="2" presStyleCnt="4" custScaleX="187556" custScaleY="44366" custLinFactNeighborX="10844" custLinFactNeighborY="-21183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BC1E7551-2BE5-4679-B26F-A453350CC4E0}" type="pres">
      <dgm:prSet presAssocID="{6F023B08-8ED7-449C-8520-8381C684F03D}" presName="sibTrans" presStyleLbl="sibTrans2D1" presStyleIdx="0" presStyleCnt="0"/>
      <dgm:spPr/>
      <dgm:t>
        <a:bodyPr/>
        <a:lstStyle/>
        <a:p>
          <a:endParaRPr lang="ru-RU"/>
        </a:p>
      </dgm:t>
    </dgm:pt>
    <dgm:pt modelId="{3B1491EA-74CD-4D8F-8BBB-B930BE3D0BD1}" type="pres">
      <dgm:prSet presAssocID="{300EF003-29AC-4850-88C6-F63248FBC40F}" presName="compNode" presStyleCnt="0"/>
      <dgm:spPr/>
    </dgm:pt>
    <dgm:pt modelId="{030EB531-E3D7-40CA-834A-4C59B3BB8407}" type="pres">
      <dgm:prSet presAssocID="{300EF003-29AC-4850-88C6-F63248FBC40F}" presName="node" presStyleLbl="node1" presStyleIdx="3" presStyleCnt="4" custScaleX="240074" custScaleY="154781" custLinFactNeighborX="9125" custLinFactNeighborY="-12325">
        <dgm:presLayoutVars>
          <dgm:bulletEnabled val="1"/>
        </dgm:presLayoutVars>
      </dgm:prSet>
      <dgm:spPr>
        <a:prstGeom prst="flowChartAlternateProcess">
          <a:avLst/>
        </a:prstGeom>
      </dgm:spPr>
      <dgm:t>
        <a:bodyPr/>
        <a:lstStyle/>
        <a:p>
          <a:endParaRPr lang="ru-RU"/>
        </a:p>
      </dgm:t>
    </dgm:pt>
    <dgm:pt modelId="{5C3596F9-C511-4710-89BE-253550FDBCB2}" type="pres">
      <dgm:prSet presAssocID="{300EF003-29AC-4850-88C6-F63248FBC40F}" presName="invisiNode" presStyleLbl="node1" presStyleIdx="3" presStyleCnt="4"/>
      <dgm:spPr/>
    </dgm:pt>
    <dgm:pt modelId="{0673D50D-D662-4A65-B882-900012B03886}" type="pres">
      <dgm:prSet presAssocID="{300EF003-29AC-4850-88C6-F63248FBC40F}" presName="imagNode" presStyleLbl="fgImgPlace1" presStyleIdx="3" presStyleCnt="4" custScaleX="157370" custScaleY="44366" custLinFactNeighborX="12962" custLinFactNeighborY="-21345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</dgm:ptLst>
  <dgm:cxnLst>
    <dgm:cxn modelId="{E912F63A-7AC2-4B06-BB2E-B721ECA2CEF7}" srcId="{324A6F8F-EA59-41F0-AC3A-49EF56A77E68}" destId="{3E180520-76F9-4783-9E34-6C54C0D713E5}" srcOrd="2" destOrd="0" parTransId="{4D90A7DD-8217-4D9D-8CB7-D7111A052001}" sibTransId="{6F023B08-8ED7-449C-8520-8381C684F03D}"/>
    <dgm:cxn modelId="{F8BE646A-5E32-4337-81B6-E077C35B6B21}" type="presOf" srcId="{300EF003-29AC-4850-88C6-F63248FBC40F}" destId="{030EB531-E3D7-40CA-834A-4C59B3BB8407}" srcOrd="0" destOrd="0" presId="urn:microsoft.com/office/officeart/2005/8/layout/pList2#1"/>
    <dgm:cxn modelId="{1739C064-D6F2-4666-A101-6840D03ABA97}" srcId="{324A6F8F-EA59-41F0-AC3A-49EF56A77E68}" destId="{300EF003-29AC-4850-88C6-F63248FBC40F}" srcOrd="3" destOrd="0" parTransId="{F387CB22-4C6D-4741-A651-CBC1CD852B89}" sibTransId="{67D622AD-3E44-4C6C-B677-DFC89C7ADDB1}"/>
    <dgm:cxn modelId="{5DC3A791-D8D6-42F7-BB80-ABC7E1D0A11C}" type="presOf" srcId="{3E180520-76F9-4783-9E34-6C54C0D713E5}" destId="{F4616D29-9616-4862-8E79-C12BFE7A2440}" srcOrd="0" destOrd="0" presId="urn:microsoft.com/office/officeart/2005/8/layout/pList2#1"/>
    <dgm:cxn modelId="{51F90F04-F0C1-4375-91D9-9D4B5EBCBEB2}" type="presOf" srcId="{324A6F8F-EA59-41F0-AC3A-49EF56A77E68}" destId="{FF456DF3-61C1-408F-847E-F72A7EA78DD6}" srcOrd="0" destOrd="0" presId="urn:microsoft.com/office/officeart/2005/8/layout/pList2#1"/>
    <dgm:cxn modelId="{7F1170CD-D3CB-435C-8B29-5636C7DBD598}" type="presOf" srcId="{722F7FF8-DCF7-4468-A487-B31418D4BA8B}" destId="{CB6D148D-A119-4232-9EB4-6785580A8B16}" srcOrd="0" destOrd="0" presId="urn:microsoft.com/office/officeart/2005/8/layout/pList2#1"/>
    <dgm:cxn modelId="{F6000517-F025-4DEE-986C-651CB919F039}" type="presOf" srcId="{44A11124-B021-4A10-B0D1-D75D5AF7636A}" destId="{BBFF8E6D-7969-4D14-825B-D36516CB288C}" srcOrd="0" destOrd="0" presId="urn:microsoft.com/office/officeart/2005/8/layout/pList2#1"/>
    <dgm:cxn modelId="{AB85F695-1637-4888-8EE7-FD9B661D5687}" srcId="{324A6F8F-EA59-41F0-AC3A-49EF56A77E68}" destId="{664E1474-7C25-4827-9405-F3364955C648}" srcOrd="1" destOrd="0" parTransId="{2AD8C361-E315-4448-B047-D06E24DCAF6A}" sibTransId="{44A11124-B021-4A10-B0D1-D75D5AF7636A}"/>
    <dgm:cxn modelId="{F2638EDA-4542-431B-A4AF-BC2A3378311E}" type="presOf" srcId="{24C1E46D-7797-48B5-A195-81271438D329}" destId="{4527C932-F1E8-4B87-812B-0DE04A489017}" srcOrd="0" destOrd="0" presId="urn:microsoft.com/office/officeart/2005/8/layout/pList2#1"/>
    <dgm:cxn modelId="{4B12E94D-873F-4E42-A9DC-3BB8151347F7}" type="presOf" srcId="{664E1474-7C25-4827-9405-F3364955C648}" destId="{841C7B15-D417-4BD9-9312-E605E19BF285}" srcOrd="0" destOrd="0" presId="urn:microsoft.com/office/officeart/2005/8/layout/pList2#1"/>
    <dgm:cxn modelId="{2D1D3F66-D69D-4AE7-9A74-995D9922D44B}" type="presOf" srcId="{6F023B08-8ED7-449C-8520-8381C684F03D}" destId="{BC1E7551-2BE5-4679-B26F-A453350CC4E0}" srcOrd="0" destOrd="0" presId="urn:microsoft.com/office/officeart/2005/8/layout/pList2#1"/>
    <dgm:cxn modelId="{947E5A24-423E-4EE3-A757-E590F0AFC0CC}" srcId="{324A6F8F-EA59-41F0-AC3A-49EF56A77E68}" destId="{24C1E46D-7797-48B5-A195-81271438D329}" srcOrd="0" destOrd="0" parTransId="{31A6351C-2C5C-4E17-88FF-C5E2241784D9}" sibTransId="{722F7FF8-DCF7-4468-A487-B31418D4BA8B}"/>
    <dgm:cxn modelId="{26972D81-76E4-4653-9F83-C1D3E615E8AD}" type="presParOf" srcId="{FF456DF3-61C1-408F-847E-F72A7EA78DD6}" destId="{35883D05-C72A-46DA-A42F-951898A2AC57}" srcOrd="0" destOrd="0" presId="urn:microsoft.com/office/officeart/2005/8/layout/pList2#1"/>
    <dgm:cxn modelId="{06842688-6D42-4598-9CED-3DC701A205BC}" type="presParOf" srcId="{FF456DF3-61C1-408F-847E-F72A7EA78DD6}" destId="{7F353BE2-6BDD-4BBA-8B84-19E02171A872}" srcOrd="1" destOrd="0" presId="urn:microsoft.com/office/officeart/2005/8/layout/pList2#1"/>
    <dgm:cxn modelId="{8A2E76DA-B8F8-4266-847C-56925C6C800F}" type="presParOf" srcId="{7F353BE2-6BDD-4BBA-8B84-19E02171A872}" destId="{8C9F0C7F-D63C-4A3A-A87E-031F1BC2AF1C}" srcOrd="0" destOrd="0" presId="urn:microsoft.com/office/officeart/2005/8/layout/pList2#1"/>
    <dgm:cxn modelId="{93DDF499-4BB8-40F6-8E34-843C0B850763}" type="presParOf" srcId="{8C9F0C7F-D63C-4A3A-A87E-031F1BC2AF1C}" destId="{4527C932-F1E8-4B87-812B-0DE04A489017}" srcOrd="0" destOrd="0" presId="urn:microsoft.com/office/officeart/2005/8/layout/pList2#1"/>
    <dgm:cxn modelId="{7DB34F1C-6BC4-44F5-9526-9922F0264445}" type="presParOf" srcId="{8C9F0C7F-D63C-4A3A-A87E-031F1BC2AF1C}" destId="{4517CE33-5EE1-4D6A-BE56-A2B1DF068792}" srcOrd="1" destOrd="0" presId="urn:microsoft.com/office/officeart/2005/8/layout/pList2#1"/>
    <dgm:cxn modelId="{B7D0F914-FE81-431B-8EA1-02A5B3CCB883}" type="presParOf" srcId="{8C9F0C7F-D63C-4A3A-A87E-031F1BC2AF1C}" destId="{942B8DB0-84AF-43AC-8F29-E70D3A945845}" srcOrd="2" destOrd="0" presId="urn:microsoft.com/office/officeart/2005/8/layout/pList2#1"/>
    <dgm:cxn modelId="{D30EED91-A67D-4CAE-B582-E5D748D9B5DF}" type="presParOf" srcId="{7F353BE2-6BDD-4BBA-8B84-19E02171A872}" destId="{CB6D148D-A119-4232-9EB4-6785580A8B16}" srcOrd="1" destOrd="0" presId="urn:microsoft.com/office/officeart/2005/8/layout/pList2#1"/>
    <dgm:cxn modelId="{29057E11-94BC-493E-BBDE-BA0F9E38D0BE}" type="presParOf" srcId="{7F353BE2-6BDD-4BBA-8B84-19E02171A872}" destId="{BC7854FE-3C27-4AEE-9D6B-A84E0B048E27}" srcOrd="2" destOrd="0" presId="urn:microsoft.com/office/officeart/2005/8/layout/pList2#1"/>
    <dgm:cxn modelId="{77F2FD28-1C26-4F8D-8F42-E451CBBBAEB3}" type="presParOf" srcId="{BC7854FE-3C27-4AEE-9D6B-A84E0B048E27}" destId="{841C7B15-D417-4BD9-9312-E605E19BF285}" srcOrd="0" destOrd="0" presId="urn:microsoft.com/office/officeart/2005/8/layout/pList2#1"/>
    <dgm:cxn modelId="{30DCEFE2-5347-4101-9A52-8EC43E77E829}" type="presParOf" srcId="{BC7854FE-3C27-4AEE-9D6B-A84E0B048E27}" destId="{C33C9943-C312-4295-A499-97BCD46BAB79}" srcOrd="1" destOrd="0" presId="urn:microsoft.com/office/officeart/2005/8/layout/pList2#1"/>
    <dgm:cxn modelId="{1D989FD0-2A8B-4FBF-8FB2-977B6FF99936}" type="presParOf" srcId="{BC7854FE-3C27-4AEE-9D6B-A84E0B048E27}" destId="{281F5A40-C78E-42DF-8DCC-5828EE492937}" srcOrd="2" destOrd="0" presId="urn:microsoft.com/office/officeart/2005/8/layout/pList2#1"/>
    <dgm:cxn modelId="{D54FE3A4-EED0-4046-82E2-78698F4FF7E9}" type="presParOf" srcId="{7F353BE2-6BDD-4BBA-8B84-19E02171A872}" destId="{BBFF8E6D-7969-4D14-825B-D36516CB288C}" srcOrd="3" destOrd="0" presId="urn:microsoft.com/office/officeart/2005/8/layout/pList2#1"/>
    <dgm:cxn modelId="{8929F31B-6BA9-45AB-BF48-230A2631BE63}" type="presParOf" srcId="{7F353BE2-6BDD-4BBA-8B84-19E02171A872}" destId="{4D1B9FA1-8F79-40C4-A879-2A2FA94F059D}" srcOrd="4" destOrd="0" presId="urn:microsoft.com/office/officeart/2005/8/layout/pList2#1"/>
    <dgm:cxn modelId="{D02536AF-B49D-4EE1-82C3-27CE50B848B8}" type="presParOf" srcId="{4D1B9FA1-8F79-40C4-A879-2A2FA94F059D}" destId="{F4616D29-9616-4862-8E79-C12BFE7A2440}" srcOrd="0" destOrd="0" presId="urn:microsoft.com/office/officeart/2005/8/layout/pList2#1"/>
    <dgm:cxn modelId="{68F0263A-37B6-4C96-B488-84D100C44C30}" type="presParOf" srcId="{4D1B9FA1-8F79-40C4-A879-2A2FA94F059D}" destId="{E39635DE-6DDD-43AD-9F77-6A7C142CD458}" srcOrd="1" destOrd="0" presId="urn:microsoft.com/office/officeart/2005/8/layout/pList2#1"/>
    <dgm:cxn modelId="{993FD37C-E9F6-4822-872B-85BDF351E410}" type="presParOf" srcId="{4D1B9FA1-8F79-40C4-A879-2A2FA94F059D}" destId="{889616B8-0875-4D56-85FA-F1786E4D8479}" srcOrd="2" destOrd="0" presId="urn:microsoft.com/office/officeart/2005/8/layout/pList2#1"/>
    <dgm:cxn modelId="{52C5BCB3-B81B-4B65-B37F-3458A5769AD2}" type="presParOf" srcId="{7F353BE2-6BDD-4BBA-8B84-19E02171A872}" destId="{BC1E7551-2BE5-4679-B26F-A453350CC4E0}" srcOrd="5" destOrd="0" presId="urn:microsoft.com/office/officeart/2005/8/layout/pList2#1"/>
    <dgm:cxn modelId="{C17E0A33-6A7A-4132-A571-F2A48A3623CB}" type="presParOf" srcId="{7F353BE2-6BDD-4BBA-8B84-19E02171A872}" destId="{3B1491EA-74CD-4D8F-8BBB-B930BE3D0BD1}" srcOrd="6" destOrd="0" presId="urn:microsoft.com/office/officeart/2005/8/layout/pList2#1"/>
    <dgm:cxn modelId="{FE7F48C0-5AC8-41F2-A0D4-B338CC5B215F}" type="presParOf" srcId="{3B1491EA-74CD-4D8F-8BBB-B930BE3D0BD1}" destId="{030EB531-E3D7-40CA-834A-4C59B3BB8407}" srcOrd="0" destOrd="0" presId="urn:microsoft.com/office/officeart/2005/8/layout/pList2#1"/>
    <dgm:cxn modelId="{1CB4E44A-FBEF-4AE2-85F2-54297548DC0F}" type="presParOf" srcId="{3B1491EA-74CD-4D8F-8BBB-B930BE3D0BD1}" destId="{5C3596F9-C511-4710-89BE-253550FDBCB2}" srcOrd="1" destOrd="0" presId="urn:microsoft.com/office/officeart/2005/8/layout/pList2#1"/>
    <dgm:cxn modelId="{263B3729-319C-488F-8B52-DB7431D39787}" type="presParOf" srcId="{3B1491EA-74CD-4D8F-8BBB-B930BE3D0BD1}" destId="{0673D50D-D662-4A65-B882-900012B03886}" srcOrd="2" destOrd="0" presId="urn:microsoft.com/office/officeart/2005/8/layout/pList2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1EFC725-9BED-4053-B661-1E1F52AF5718}" type="doc">
      <dgm:prSet loTypeId="urn:microsoft.com/office/officeart/2005/8/layout/hChevron3" loCatId="process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BCC4926-0990-4E06-B40B-8105BA716D70}">
      <dgm:prSet/>
      <dgm:spPr/>
      <dgm:t>
        <a:bodyPr/>
        <a:lstStyle/>
        <a:p>
          <a:pPr rtl="0"/>
          <a:r>
            <a:rPr lang="ru-RU" b="1" i="0" baseline="0" dirty="0" smtClean="0"/>
            <a:t>5,6 млн.</a:t>
          </a:r>
          <a:endParaRPr lang="ru-RU" dirty="0"/>
        </a:p>
      </dgm:t>
    </dgm:pt>
    <dgm:pt modelId="{B9D1C7AF-E6BD-43DD-9CFA-10B60E685468}" type="parTrans" cxnId="{38161FA8-9D54-4B53-B4DB-5974CF3467BF}">
      <dgm:prSet/>
      <dgm:spPr/>
      <dgm:t>
        <a:bodyPr/>
        <a:lstStyle/>
        <a:p>
          <a:endParaRPr lang="ru-RU"/>
        </a:p>
      </dgm:t>
    </dgm:pt>
    <dgm:pt modelId="{C8EC7DC5-B1CD-4E92-B506-4F973D63038C}" type="sibTrans" cxnId="{38161FA8-9D54-4B53-B4DB-5974CF3467BF}">
      <dgm:prSet/>
      <dgm:spPr/>
      <dgm:t>
        <a:bodyPr/>
        <a:lstStyle/>
        <a:p>
          <a:endParaRPr lang="ru-RU"/>
        </a:p>
      </dgm:t>
    </dgm:pt>
    <dgm:pt modelId="{6BD68589-62B5-40DB-9921-02E3D788B9E0}">
      <dgm:prSet/>
      <dgm:spPr>
        <a:gradFill rotWithShape="0">
          <a:gsLst>
            <a:gs pos="0">
              <a:srgbClr val="5E9EFF"/>
            </a:gs>
            <a:gs pos="7000">
              <a:srgbClr val="85C2FF"/>
            </a:gs>
            <a:gs pos="4000">
              <a:srgbClr val="C4D6EB"/>
            </a:gs>
            <a:gs pos="100000">
              <a:srgbClr val="FFEBFA"/>
            </a:gs>
          </a:gsLst>
          <a:lin ang="5400000" scaled="0"/>
        </a:gradFill>
        <a:ln>
          <a:solidFill>
            <a:schemeClr val="bg2"/>
          </a:solidFill>
        </a:ln>
      </dgm:spPr>
      <dgm:t>
        <a:bodyPr/>
        <a:lstStyle/>
        <a:p>
          <a:pPr rtl="0"/>
          <a:r>
            <a:rPr lang="ru-RU" b="0" i="0" baseline="0" dirty="0" smtClean="0">
              <a:solidFill>
                <a:schemeClr val="tx1"/>
              </a:solidFill>
            </a:rPr>
            <a:t>18 млн.</a:t>
          </a:r>
          <a:endParaRPr lang="ru-RU" i="0" dirty="0">
            <a:solidFill>
              <a:schemeClr val="tx1"/>
            </a:solidFill>
          </a:endParaRPr>
        </a:p>
      </dgm:t>
    </dgm:pt>
    <dgm:pt modelId="{D5F0A01F-C8E6-4005-B08A-1EAB5B3B04CA}" type="parTrans" cxnId="{A97BAC2C-D4AF-4222-8F7C-8CA358AAD879}">
      <dgm:prSet/>
      <dgm:spPr/>
      <dgm:t>
        <a:bodyPr/>
        <a:lstStyle/>
        <a:p>
          <a:endParaRPr lang="ru-RU"/>
        </a:p>
      </dgm:t>
    </dgm:pt>
    <dgm:pt modelId="{14B7E638-929B-4F5D-B5C4-800192D0C8DF}" type="sibTrans" cxnId="{A97BAC2C-D4AF-4222-8F7C-8CA358AAD879}">
      <dgm:prSet/>
      <dgm:spPr/>
      <dgm:t>
        <a:bodyPr/>
        <a:lstStyle/>
        <a:p>
          <a:endParaRPr lang="ru-RU"/>
        </a:p>
      </dgm:t>
    </dgm:pt>
    <dgm:pt modelId="{38F10253-F7C1-46F4-BE51-F195BDB828F3}" type="pres">
      <dgm:prSet presAssocID="{D1EFC725-9BED-4053-B661-1E1F52AF571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D13C1D8-5374-4289-8DAE-25933BE59BCB}" type="pres">
      <dgm:prSet presAssocID="{9BCC4926-0990-4E06-B40B-8105BA716D70}" presName="parTxOnly" presStyleLbl="node1" presStyleIdx="0" presStyleCnt="2" custScaleX="8226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19DBDC-E658-4931-BBEF-FBBEECA2E1FE}" type="pres">
      <dgm:prSet presAssocID="{C8EC7DC5-B1CD-4E92-B506-4F973D63038C}" presName="parSpace" presStyleCnt="0"/>
      <dgm:spPr/>
    </dgm:pt>
    <dgm:pt modelId="{9937EF61-CE6F-463D-A0E9-7A7B105AB641}" type="pres">
      <dgm:prSet presAssocID="{6BD68589-62B5-40DB-9921-02E3D788B9E0}" presName="parTxOnly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8161FA8-9D54-4B53-B4DB-5974CF3467BF}" srcId="{D1EFC725-9BED-4053-B661-1E1F52AF5718}" destId="{9BCC4926-0990-4E06-B40B-8105BA716D70}" srcOrd="0" destOrd="0" parTransId="{B9D1C7AF-E6BD-43DD-9CFA-10B60E685468}" sibTransId="{C8EC7DC5-B1CD-4E92-B506-4F973D63038C}"/>
    <dgm:cxn modelId="{B30B10CE-1E1A-4BDC-8146-8DDAA6457EA8}" type="presOf" srcId="{6BD68589-62B5-40DB-9921-02E3D788B9E0}" destId="{9937EF61-CE6F-463D-A0E9-7A7B105AB641}" srcOrd="0" destOrd="0" presId="urn:microsoft.com/office/officeart/2005/8/layout/hChevron3"/>
    <dgm:cxn modelId="{3DC1D57E-6EAC-4C6A-9CC9-B9367DB66317}" type="presOf" srcId="{D1EFC725-9BED-4053-B661-1E1F52AF5718}" destId="{38F10253-F7C1-46F4-BE51-F195BDB828F3}" srcOrd="0" destOrd="0" presId="urn:microsoft.com/office/officeart/2005/8/layout/hChevron3"/>
    <dgm:cxn modelId="{1F64CFF8-DD0B-48FD-A4B8-7C35D80BD8BE}" type="presOf" srcId="{9BCC4926-0990-4E06-B40B-8105BA716D70}" destId="{4D13C1D8-5374-4289-8DAE-25933BE59BCB}" srcOrd="0" destOrd="0" presId="urn:microsoft.com/office/officeart/2005/8/layout/hChevron3"/>
    <dgm:cxn modelId="{A97BAC2C-D4AF-4222-8F7C-8CA358AAD879}" srcId="{D1EFC725-9BED-4053-B661-1E1F52AF5718}" destId="{6BD68589-62B5-40DB-9921-02E3D788B9E0}" srcOrd="1" destOrd="0" parTransId="{D5F0A01F-C8E6-4005-B08A-1EAB5B3B04CA}" sibTransId="{14B7E638-929B-4F5D-B5C4-800192D0C8DF}"/>
    <dgm:cxn modelId="{BB128CF8-F635-4AB7-83EE-917D07BFA9AE}" type="presParOf" srcId="{38F10253-F7C1-46F4-BE51-F195BDB828F3}" destId="{4D13C1D8-5374-4289-8DAE-25933BE59BCB}" srcOrd="0" destOrd="0" presId="urn:microsoft.com/office/officeart/2005/8/layout/hChevron3"/>
    <dgm:cxn modelId="{25E63BE1-D398-4B40-9D23-3FC1519F59CF}" type="presParOf" srcId="{38F10253-F7C1-46F4-BE51-F195BDB828F3}" destId="{CA19DBDC-E658-4931-BBEF-FBBEECA2E1FE}" srcOrd="1" destOrd="0" presId="urn:microsoft.com/office/officeart/2005/8/layout/hChevron3"/>
    <dgm:cxn modelId="{E751AB00-333A-45B1-B8E1-CD07A014A820}" type="presParOf" srcId="{38F10253-F7C1-46F4-BE51-F195BDB828F3}" destId="{9937EF61-CE6F-463D-A0E9-7A7B105AB641}" srcOrd="2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1EFC725-9BED-4053-B661-1E1F52AF5718}" type="doc">
      <dgm:prSet loTypeId="urn:microsoft.com/office/officeart/2005/8/layout/hChevron3" loCatId="process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BCC4926-0990-4E06-B40B-8105BA716D70}">
      <dgm:prSet/>
      <dgm:spPr/>
      <dgm:t>
        <a:bodyPr/>
        <a:lstStyle/>
        <a:p>
          <a:pPr rtl="0"/>
          <a:r>
            <a:rPr lang="ru-RU" b="1" i="0" baseline="0" dirty="0" smtClean="0"/>
            <a:t>21 %</a:t>
          </a:r>
          <a:endParaRPr lang="ru-RU" dirty="0"/>
        </a:p>
      </dgm:t>
    </dgm:pt>
    <dgm:pt modelId="{B9D1C7AF-E6BD-43DD-9CFA-10B60E685468}" type="parTrans" cxnId="{38161FA8-9D54-4B53-B4DB-5974CF3467BF}">
      <dgm:prSet/>
      <dgm:spPr/>
      <dgm:t>
        <a:bodyPr/>
        <a:lstStyle/>
        <a:p>
          <a:endParaRPr lang="ru-RU"/>
        </a:p>
      </dgm:t>
    </dgm:pt>
    <dgm:pt modelId="{C8EC7DC5-B1CD-4E92-B506-4F973D63038C}" type="sibTrans" cxnId="{38161FA8-9D54-4B53-B4DB-5974CF3467BF}">
      <dgm:prSet/>
      <dgm:spPr/>
      <dgm:t>
        <a:bodyPr/>
        <a:lstStyle/>
        <a:p>
          <a:endParaRPr lang="ru-RU"/>
        </a:p>
      </dgm:t>
    </dgm:pt>
    <dgm:pt modelId="{6BD68589-62B5-40DB-9921-02E3D788B9E0}">
      <dgm:prSet/>
      <dgm:spPr>
        <a:gradFill rotWithShape="0">
          <a:gsLst>
            <a:gs pos="0">
              <a:srgbClr val="5E9EFF"/>
            </a:gs>
            <a:gs pos="7000">
              <a:srgbClr val="85C2FF"/>
            </a:gs>
            <a:gs pos="4000">
              <a:srgbClr val="C4D6EB"/>
            </a:gs>
            <a:gs pos="100000">
              <a:srgbClr val="FFEBFA"/>
            </a:gs>
          </a:gsLst>
          <a:lin ang="5400000" scaled="0"/>
        </a:gradFill>
        <a:ln>
          <a:solidFill>
            <a:schemeClr val="bg2"/>
          </a:solidFill>
        </a:ln>
      </dgm:spPr>
      <dgm:t>
        <a:bodyPr/>
        <a:lstStyle/>
        <a:p>
          <a:pPr rtl="0"/>
          <a:r>
            <a:rPr lang="ru-RU" b="0" i="0" baseline="0" dirty="0" smtClean="0">
              <a:solidFill>
                <a:schemeClr val="tx1"/>
              </a:solidFill>
            </a:rPr>
            <a:t>50 %</a:t>
          </a:r>
          <a:endParaRPr lang="ru-RU" i="0" dirty="0">
            <a:solidFill>
              <a:schemeClr val="tx1"/>
            </a:solidFill>
          </a:endParaRPr>
        </a:p>
      </dgm:t>
    </dgm:pt>
    <dgm:pt modelId="{D5F0A01F-C8E6-4005-B08A-1EAB5B3B04CA}" type="parTrans" cxnId="{A97BAC2C-D4AF-4222-8F7C-8CA358AAD879}">
      <dgm:prSet/>
      <dgm:spPr/>
      <dgm:t>
        <a:bodyPr/>
        <a:lstStyle/>
        <a:p>
          <a:endParaRPr lang="ru-RU"/>
        </a:p>
      </dgm:t>
    </dgm:pt>
    <dgm:pt modelId="{14B7E638-929B-4F5D-B5C4-800192D0C8DF}" type="sibTrans" cxnId="{A97BAC2C-D4AF-4222-8F7C-8CA358AAD879}">
      <dgm:prSet/>
      <dgm:spPr/>
      <dgm:t>
        <a:bodyPr/>
        <a:lstStyle/>
        <a:p>
          <a:endParaRPr lang="ru-RU"/>
        </a:p>
      </dgm:t>
    </dgm:pt>
    <dgm:pt modelId="{38F10253-F7C1-46F4-BE51-F195BDB828F3}" type="pres">
      <dgm:prSet presAssocID="{D1EFC725-9BED-4053-B661-1E1F52AF571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D13C1D8-5374-4289-8DAE-25933BE59BCB}" type="pres">
      <dgm:prSet presAssocID="{9BCC4926-0990-4E06-B40B-8105BA716D70}" presName="parTxOnly" presStyleLbl="node1" presStyleIdx="0" presStyleCnt="2" custScaleX="6393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19DBDC-E658-4931-BBEF-FBBEECA2E1FE}" type="pres">
      <dgm:prSet presAssocID="{C8EC7DC5-B1CD-4E92-B506-4F973D63038C}" presName="parSpace" presStyleCnt="0"/>
      <dgm:spPr/>
    </dgm:pt>
    <dgm:pt modelId="{9937EF61-CE6F-463D-A0E9-7A7B105AB641}" type="pres">
      <dgm:prSet presAssocID="{6BD68589-62B5-40DB-9921-02E3D788B9E0}" presName="parTxOnly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8161FA8-9D54-4B53-B4DB-5974CF3467BF}" srcId="{D1EFC725-9BED-4053-B661-1E1F52AF5718}" destId="{9BCC4926-0990-4E06-B40B-8105BA716D70}" srcOrd="0" destOrd="0" parTransId="{B9D1C7AF-E6BD-43DD-9CFA-10B60E685468}" sibTransId="{C8EC7DC5-B1CD-4E92-B506-4F973D63038C}"/>
    <dgm:cxn modelId="{B3E77A78-C90A-4C39-8D24-56AA827719B8}" type="presOf" srcId="{6BD68589-62B5-40DB-9921-02E3D788B9E0}" destId="{9937EF61-CE6F-463D-A0E9-7A7B105AB641}" srcOrd="0" destOrd="0" presId="urn:microsoft.com/office/officeart/2005/8/layout/hChevron3"/>
    <dgm:cxn modelId="{CCF0BF6E-5C4C-479C-BBEC-7E85691AEE64}" type="presOf" srcId="{D1EFC725-9BED-4053-B661-1E1F52AF5718}" destId="{38F10253-F7C1-46F4-BE51-F195BDB828F3}" srcOrd="0" destOrd="0" presId="urn:microsoft.com/office/officeart/2005/8/layout/hChevron3"/>
    <dgm:cxn modelId="{A97BAC2C-D4AF-4222-8F7C-8CA358AAD879}" srcId="{D1EFC725-9BED-4053-B661-1E1F52AF5718}" destId="{6BD68589-62B5-40DB-9921-02E3D788B9E0}" srcOrd="1" destOrd="0" parTransId="{D5F0A01F-C8E6-4005-B08A-1EAB5B3B04CA}" sibTransId="{14B7E638-929B-4F5D-B5C4-800192D0C8DF}"/>
    <dgm:cxn modelId="{8F218A9B-D23A-4C28-997E-C3989E77687E}" type="presOf" srcId="{9BCC4926-0990-4E06-B40B-8105BA716D70}" destId="{4D13C1D8-5374-4289-8DAE-25933BE59BCB}" srcOrd="0" destOrd="0" presId="urn:microsoft.com/office/officeart/2005/8/layout/hChevron3"/>
    <dgm:cxn modelId="{42784BCC-FAFD-47FB-9496-1F5F5A2EA12D}" type="presParOf" srcId="{38F10253-F7C1-46F4-BE51-F195BDB828F3}" destId="{4D13C1D8-5374-4289-8DAE-25933BE59BCB}" srcOrd="0" destOrd="0" presId="urn:microsoft.com/office/officeart/2005/8/layout/hChevron3"/>
    <dgm:cxn modelId="{490225F0-4D29-4100-91AD-1F11D7D626BA}" type="presParOf" srcId="{38F10253-F7C1-46F4-BE51-F195BDB828F3}" destId="{CA19DBDC-E658-4931-BBEF-FBBEECA2E1FE}" srcOrd="1" destOrd="0" presId="urn:microsoft.com/office/officeart/2005/8/layout/hChevron3"/>
    <dgm:cxn modelId="{1512C876-4837-4395-8D83-98E111586D9E}" type="presParOf" srcId="{38F10253-F7C1-46F4-BE51-F195BDB828F3}" destId="{9937EF61-CE6F-463D-A0E9-7A7B105AB641}" srcOrd="2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1EFC725-9BED-4053-B661-1E1F52AF5718}" type="doc">
      <dgm:prSet loTypeId="urn:microsoft.com/office/officeart/2005/8/layout/hChevron3" loCatId="process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BCC4926-0990-4E06-B40B-8105BA716D70}">
      <dgm:prSet/>
      <dgm:spPr/>
      <dgm:t>
        <a:bodyPr/>
        <a:lstStyle/>
        <a:p>
          <a:pPr rtl="0"/>
          <a:r>
            <a:rPr lang="ru-RU" b="1" i="0" baseline="0" dirty="0" smtClean="0"/>
            <a:t>18 млн.</a:t>
          </a:r>
          <a:endParaRPr lang="ru-RU" dirty="0"/>
        </a:p>
      </dgm:t>
    </dgm:pt>
    <dgm:pt modelId="{B9D1C7AF-E6BD-43DD-9CFA-10B60E685468}" type="parTrans" cxnId="{38161FA8-9D54-4B53-B4DB-5974CF3467BF}">
      <dgm:prSet/>
      <dgm:spPr/>
      <dgm:t>
        <a:bodyPr/>
        <a:lstStyle/>
        <a:p>
          <a:endParaRPr lang="ru-RU"/>
        </a:p>
      </dgm:t>
    </dgm:pt>
    <dgm:pt modelId="{C8EC7DC5-B1CD-4E92-B506-4F973D63038C}" type="sibTrans" cxnId="{38161FA8-9D54-4B53-B4DB-5974CF3467BF}">
      <dgm:prSet/>
      <dgm:spPr/>
      <dgm:t>
        <a:bodyPr/>
        <a:lstStyle/>
        <a:p>
          <a:endParaRPr lang="ru-RU"/>
        </a:p>
      </dgm:t>
    </dgm:pt>
    <dgm:pt modelId="{6BD68589-62B5-40DB-9921-02E3D788B9E0}">
      <dgm:prSet/>
      <dgm:spPr>
        <a:gradFill rotWithShape="0">
          <a:gsLst>
            <a:gs pos="0">
              <a:srgbClr val="5E9EFF"/>
            </a:gs>
            <a:gs pos="7000">
              <a:srgbClr val="85C2FF"/>
            </a:gs>
            <a:gs pos="4000">
              <a:srgbClr val="C4D6EB"/>
            </a:gs>
            <a:gs pos="100000">
              <a:srgbClr val="FFEBFA"/>
            </a:gs>
          </a:gsLst>
          <a:lin ang="5400000" scaled="0"/>
        </a:gradFill>
        <a:ln>
          <a:solidFill>
            <a:schemeClr val="bg2"/>
          </a:solidFill>
        </a:ln>
      </dgm:spPr>
      <dgm:t>
        <a:bodyPr/>
        <a:lstStyle/>
        <a:p>
          <a:pPr rtl="0"/>
          <a:r>
            <a:rPr lang="ru-RU" b="0" i="0" baseline="0" dirty="0" smtClean="0">
              <a:solidFill>
                <a:schemeClr val="tx1"/>
              </a:solidFill>
            </a:rPr>
            <a:t>35 млн</a:t>
          </a:r>
          <a:r>
            <a:rPr lang="ru-RU" b="0" i="0" baseline="0" dirty="0" smtClean="0"/>
            <a:t>.</a:t>
          </a:r>
          <a:endParaRPr lang="ru-RU" i="0" dirty="0"/>
        </a:p>
      </dgm:t>
    </dgm:pt>
    <dgm:pt modelId="{D5F0A01F-C8E6-4005-B08A-1EAB5B3B04CA}" type="parTrans" cxnId="{A97BAC2C-D4AF-4222-8F7C-8CA358AAD879}">
      <dgm:prSet/>
      <dgm:spPr/>
      <dgm:t>
        <a:bodyPr/>
        <a:lstStyle/>
        <a:p>
          <a:endParaRPr lang="ru-RU"/>
        </a:p>
      </dgm:t>
    </dgm:pt>
    <dgm:pt modelId="{14B7E638-929B-4F5D-B5C4-800192D0C8DF}" type="sibTrans" cxnId="{A97BAC2C-D4AF-4222-8F7C-8CA358AAD879}">
      <dgm:prSet/>
      <dgm:spPr/>
      <dgm:t>
        <a:bodyPr/>
        <a:lstStyle/>
        <a:p>
          <a:endParaRPr lang="ru-RU"/>
        </a:p>
      </dgm:t>
    </dgm:pt>
    <dgm:pt modelId="{38F10253-F7C1-46F4-BE51-F195BDB828F3}" type="pres">
      <dgm:prSet presAssocID="{D1EFC725-9BED-4053-B661-1E1F52AF571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D13C1D8-5374-4289-8DAE-25933BE59BCB}" type="pres">
      <dgm:prSet presAssocID="{9BCC4926-0990-4E06-B40B-8105BA716D70}" presName="parTxOnly" presStyleLbl="node1" presStyleIdx="0" presStyleCnt="2" custScaleX="11759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19DBDC-E658-4931-BBEF-FBBEECA2E1FE}" type="pres">
      <dgm:prSet presAssocID="{C8EC7DC5-B1CD-4E92-B506-4F973D63038C}" presName="parSpace" presStyleCnt="0"/>
      <dgm:spPr/>
    </dgm:pt>
    <dgm:pt modelId="{9937EF61-CE6F-463D-A0E9-7A7B105AB641}" type="pres">
      <dgm:prSet presAssocID="{6BD68589-62B5-40DB-9921-02E3D788B9E0}" presName="parTxOnly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8161FA8-9D54-4B53-B4DB-5974CF3467BF}" srcId="{D1EFC725-9BED-4053-B661-1E1F52AF5718}" destId="{9BCC4926-0990-4E06-B40B-8105BA716D70}" srcOrd="0" destOrd="0" parTransId="{B9D1C7AF-E6BD-43DD-9CFA-10B60E685468}" sibTransId="{C8EC7DC5-B1CD-4E92-B506-4F973D63038C}"/>
    <dgm:cxn modelId="{A963DF08-FDC3-4DFE-86D3-B94DE4D99D23}" type="presOf" srcId="{6BD68589-62B5-40DB-9921-02E3D788B9E0}" destId="{9937EF61-CE6F-463D-A0E9-7A7B105AB641}" srcOrd="0" destOrd="0" presId="urn:microsoft.com/office/officeart/2005/8/layout/hChevron3"/>
    <dgm:cxn modelId="{4B8F35B1-650D-44E0-84E4-5F78D8A1A0E2}" type="presOf" srcId="{D1EFC725-9BED-4053-B661-1E1F52AF5718}" destId="{38F10253-F7C1-46F4-BE51-F195BDB828F3}" srcOrd="0" destOrd="0" presId="urn:microsoft.com/office/officeart/2005/8/layout/hChevron3"/>
    <dgm:cxn modelId="{A97BAC2C-D4AF-4222-8F7C-8CA358AAD879}" srcId="{D1EFC725-9BED-4053-B661-1E1F52AF5718}" destId="{6BD68589-62B5-40DB-9921-02E3D788B9E0}" srcOrd="1" destOrd="0" parTransId="{D5F0A01F-C8E6-4005-B08A-1EAB5B3B04CA}" sibTransId="{14B7E638-929B-4F5D-B5C4-800192D0C8DF}"/>
    <dgm:cxn modelId="{30B7E73D-5165-44C5-9F1F-7C2209E908CA}" type="presOf" srcId="{9BCC4926-0990-4E06-B40B-8105BA716D70}" destId="{4D13C1D8-5374-4289-8DAE-25933BE59BCB}" srcOrd="0" destOrd="0" presId="urn:microsoft.com/office/officeart/2005/8/layout/hChevron3"/>
    <dgm:cxn modelId="{3B401BB5-2F81-4BB2-A71B-95380E44FA62}" type="presParOf" srcId="{38F10253-F7C1-46F4-BE51-F195BDB828F3}" destId="{4D13C1D8-5374-4289-8DAE-25933BE59BCB}" srcOrd="0" destOrd="0" presId="urn:microsoft.com/office/officeart/2005/8/layout/hChevron3"/>
    <dgm:cxn modelId="{B0891F59-CABB-4CAE-AED9-D4849CEA2ACC}" type="presParOf" srcId="{38F10253-F7C1-46F4-BE51-F195BDB828F3}" destId="{CA19DBDC-E658-4931-BBEF-FBBEECA2E1FE}" srcOrd="1" destOrd="0" presId="urn:microsoft.com/office/officeart/2005/8/layout/hChevron3"/>
    <dgm:cxn modelId="{BA1016AC-CA00-42D4-B2B4-0BD532678DDD}" type="presParOf" srcId="{38F10253-F7C1-46F4-BE51-F195BDB828F3}" destId="{9937EF61-CE6F-463D-A0E9-7A7B105AB641}" srcOrd="2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1EFC725-9BED-4053-B661-1E1F52AF5718}" type="doc">
      <dgm:prSet loTypeId="urn:microsoft.com/office/officeart/2005/8/layout/hChevron3" loCatId="process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BCC4926-0990-4E06-B40B-8105BA716D70}">
      <dgm:prSet custT="1"/>
      <dgm:spPr/>
      <dgm:t>
        <a:bodyPr/>
        <a:lstStyle/>
        <a:p>
          <a:pPr rtl="0"/>
          <a:r>
            <a:rPr lang="ru-RU" sz="2000" b="1" i="0" baseline="0" dirty="0" smtClean="0"/>
            <a:t>10 % (600 тыс.)</a:t>
          </a:r>
          <a:endParaRPr lang="ru-RU" sz="2000" dirty="0"/>
        </a:p>
      </dgm:t>
    </dgm:pt>
    <dgm:pt modelId="{B9D1C7AF-E6BD-43DD-9CFA-10B60E685468}" type="parTrans" cxnId="{38161FA8-9D54-4B53-B4DB-5974CF3467BF}">
      <dgm:prSet/>
      <dgm:spPr/>
      <dgm:t>
        <a:bodyPr/>
        <a:lstStyle/>
        <a:p>
          <a:endParaRPr lang="ru-RU"/>
        </a:p>
      </dgm:t>
    </dgm:pt>
    <dgm:pt modelId="{C8EC7DC5-B1CD-4E92-B506-4F973D63038C}" type="sibTrans" cxnId="{38161FA8-9D54-4B53-B4DB-5974CF3467BF}">
      <dgm:prSet/>
      <dgm:spPr/>
      <dgm:t>
        <a:bodyPr/>
        <a:lstStyle/>
        <a:p>
          <a:endParaRPr lang="ru-RU"/>
        </a:p>
      </dgm:t>
    </dgm:pt>
    <dgm:pt modelId="{6BD68589-62B5-40DB-9921-02E3D788B9E0}">
      <dgm:prSet/>
      <dgm:spPr>
        <a:gradFill rotWithShape="0">
          <a:gsLst>
            <a:gs pos="0">
              <a:srgbClr val="5E9EFF"/>
            </a:gs>
            <a:gs pos="7000">
              <a:srgbClr val="85C2FF"/>
            </a:gs>
            <a:gs pos="4000">
              <a:srgbClr val="C4D6EB"/>
            </a:gs>
            <a:gs pos="100000">
              <a:srgbClr val="FFEBFA"/>
            </a:gs>
          </a:gsLst>
          <a:lin ang="5400000" scaled="0"/>
        </a:gradFill>
        <a:ln>
          <a:solidFill>
            <a:schemeClr val="bg2"/>
          </a:solidFill>
        </a:ln>
      </dgm:spPr>
      <dgm:t>
        <a:bodyPr/>
        <a:lstStyle/>
        <a:p>
          <a:pPr rtl="0"/>
          <a:r>
            <a:rPr lang="ru-RU" b="0" i="0" baseline="0" dirty="0" smtClean="0">
              <a:solidFill>
                <a:schemeClr val="tx1"/>
              </a:solidFill>
            </a:rPr>
            <a:t>20 % (3,5 млн)</a:t>
          </a:r>
          <a:endParaRPr lang="ru-RU" i="0" dirty="0">
            <a:solidFill>
              <a:schemeClr val="tx1"/>
            </a:solidFill>
          </a:endParaRPr>
        </a:p>
      </dgm:t>
    </dgm:pt>
    <dgm:pt modelId="{D5F0A01F-C8E6-4005-B08A-1EAB5B3B04CA}" type="parTrans" cxnId="{A97BAC2C-D4AF-4222-8F7C-8CA358AAD879}">
      <dgm:prSet/>
      <dgm:spPr/>
      <dgm:t>
        <a:bodyPr/>
        <a:lstStyle/>
        <a:p>
          <a:endParaRPr lang="ru-RU"/>
        </a:p>
      </dgm:t>
    </dgm:pt>
    <dgm:pt modelId="{14B7E638-929B-4F5D-B5C4-800192D0C8DF}" type="sibTrans" cxnId="{A97BAC2C-D4AF-4222-8F7C-8CA358AAD879}">
      <dgm:prSet/>
      <dgm:spPr/>
      <dgm:t>
        <a:bodyPr/>
        <a:lstStyle/>
        <a:p>
          <a:endParaRPr lang="ru-RU"/>
        </a:p>
      </dgm:t>
    </dgm:pt>
    <dgm:pt modelId="{38F10253-F7C1-46F4-BE51-F195BDB828F3}" type="pres">
      <dgm:prSet presAssocID="{D1EFC725-9BED-4053-B661-1E1F52AF571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D13C1D8-5374-4289-8DAE-25933BE59BCB}" type="pres">
      <dgm:prSet presAssocID="{9BCC4926-0990-4E06-B40B-8105BA716D70}" presName="parTxOnly" presStyleLbl="node1" presStyleIdx="0" presStyleCnt="2" custScaleX="8226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19DBDC-E658-4931-BBEF-FBBEECA2E1FE}" type="pres">
      <dgm:prSet presAssocID="{C8EC7DC5-B1CD-4E92-B506-4F973D63038C}" presName="parSpace" presStyleCnt="0"/>
      <dgm:spPr/>
    </dgm:pt>
    <dgm:pt modelId="{9937EF61-CE6F-463D-A0E9-7A7B105AB641}" type="pres">
      <dgm:prSet presAssocID="{6BD68589-62B5-40DB-9921-02E3D788B9E0}" presName="parTxOnly" presStyleLbl="node1" presStyleIdx="1" presStyleCnt="2" custScaleX="8718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8161FA8-9D54-4B53-B4DB-5974CF3467BF}" srcId="{D1EFC725-9BED-4053-B661-1E1F52AF5718}" destId="{9BCC4926-0990-4E06-B40B-8105BA716D70}" srcOrd="0" destOrd="0" parTransId="{B9D1C7AF-E6BD-43DD-9CFA-10B60E685468}" sibTransId="{C8EC7DC5-B1CD-4E92-B506-4F973D63038C}"/>
    <dgm:cxn modelId="{519B68B7-7479-4E94-A179-891F2350A2C0}" type="presOf" srcId="{9BCC4926-0990-4E06-B40B-8105BA716D70}" destId="{4D13C1D8-5374-4289-8DAE-25933BE59BCB}" srcOrd="0" destOrd="0" presId="urn:microsoft.com/office/officeart/2005/8/layout/hChevron3"/>
    <dgm:cxn modelId="{C8E3FB8A-33C0-4097-BD9C-6145AEF6318C}" type="presOf" srcId="{D1EFC725-9BED-4053-B661-1E1F52AF5718}" destId="{38F10253-F7C1-46F4-BE51-F195BDB828F3}" srcOrd="0" destOrd="0" presId="urn:microsoft.com/office/officeart/2005/8/layout/hChevron3"/>
    <dgm:cxn modelId="{A97BAC2C-D4AF-4222-8F7C-8CA358AAD879}" srcId="{D1EFC725-9BED-4053-B661-1E1F52AF5718}" destId="{6BD68589-62B5-40DB-9921-02E3D788B9E0}" srcOrd="1" destOrd="0" parTransId="{D5F0A01F-C8E6-4005-B08A-1EAB5B3B04CA}" sibTransId="{14B7E638-929B-4F5D-B5C4-800192D0C8DF}"/>
    <dgm:cxn modelId="{7DB5BF4E-20E1-4A95-8FE4-E903DB169E3A}" type="presOf" srcId="{6BD68589-62B5-40DB-9921-02E3D788B9E0}" destId="{9937EF61-CE6F-463D-A0E9-7A7B105AB641}" srcOrd="0" destOrd="0" presId="urn:microsoft.com/office/officeart/2005/8/layout/hChevron3"/>
    <dgm:cxn modelId="{9EC96FE6-3E6F-448C-970E-F537E1F23350}" type="presParOf" srcId="{38F10253-F7C1-46F4-BE51-F195BDB828F3}" destId="{4D13C1D8-5374-4289-8DAE-25933BE59BCB}" srcOrd="0" destOrd="0" presId="urn:microsoft.com/office/officeart/2005/8/layout/hChevron3"/>
    <dgm:cxn modelId="{CC5D849D-4722-4B1E-B2C9-780FA2149D86}" type="presParOf" srcId="{38F10253-F7C1-46F4-BE51-F195BDB828F3}" destId="{CA19DBDC-E658-4931-BBEF-FBBEECA2E1FE}" srcOrd="1" destOrd="0" presId="urn:microsoft.com/office/officeart/2005/8/layout/hChevron3"/>
    <dgm:cxn modelId="{397047B4-6995-4837-A403-854D6B6EF14D}" type="presParOf" srcId="{38F10253-F7C1-46F4-BE51-F195BDB828F3}" destId="{9937EF61-CE6F-463D-A0E9-7A7B105AB641}" srcOrd="2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883D05-C72A-46DA-A42F-951898A2AC57}">
      <dsp:nvSpPr>
        <dsp:cNvPr id="0" name=""/>
        <dsp:cNvSpPr/>
      </dsp:nvSpPr>
      <dsp:spPr>
        <a:xfrm>
          <a:off x="0" y="0"/>
          <a:ext cx="8208912" cy="814723"/>
        </a:xfrm>
        <a:prstGeom prst="roundRect">
          <a:avLst>
            <a:gd name="adj" fmla="val 10000"/>
          </a:avLst>
        </a:prstGeom>
        <a:noFill/>
        <a:ln w="1905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42B8DB0-84AF-43AC-8F29-E70D3A945845}">
      <dsp:nvSpPr>
        <dsp:cNvPr id="0" name=""/>
        <dsp:cNvSpPr/>
      </dsp:nvSpPr>
      <dsp:spPr>
        <a:xfrm>
          <a:off x="504054" y="72001"/>
          <a:ext cx="1215111" cy="670080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527C932-F1E8-4B87-812B-0DE04A489017}">
      <dsp:nvSpPr>
        <dsp:cNvPr id="0" name=""/>
        <dsp:cNvSpPr/>
      </dsp:nvSpPr>
      <dsp:spPr>
        <a:xfrm rot="10800000">
          <a:off x="278161" y="771773"/>
          <a:ext cx="1989046" cy="4168405"/>
        </a:xfrm>
        <a:prstGeom prst="flowChartAlternateProcess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u="none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Общероссийская общественная организация малого и среднего предпринимательства 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u="none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«ОПОРА РОССИИ» и НП «ОПОРА»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0" u="none" kern="1200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u="none" kern="1200" dirty="0" smtClean="0">
              <a:solidFill>
                <a:schemeClr val="tx1"/>
              </a:solidFill>
            </a:rPr>
            <a:t>- создана 18 сентября 2002г.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u="none" kern="1200" dirty="0" smtClean="0">
              <a:solidFill>
                <a:schemeClr val="tx1"/>
              </a:solidFill>
            </a:rPr>
            <a:t>- 84 региональных  отделений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u="none" kern="1200" dirty="0" smtClean="0">
              <a:solidFill>
                <a:schemeClr val="tx1"/>
              </a:solidFill>
            </a:rPr>
            <a:t>- в состав НП  «ОПОРА» входит </a:t>
          </a:r>
          <a:r>
            <a:rPr lang="en-US" sz="1200" b="0" u="none" kern="1200" dirty="0" smtClean="0">
              <a:solidFill>
                <a:schemeClr val="tx1"/>
              </a:solidFill>
            </a:rPr>
            <a:t>1</a:t>
          </a:r>
          <a:r>
            <a:rPr lang="ru-RU" sz="1200" b="0" u="none" kern="1200" dirty="0" smtClean="0">
              <a:solidFill>
                <a:schemeClr val="tx1"/>
              </a:solidFill>
            </a:rPr>
            <a:t>00</a:t>
          </a:r>
          <a:r>
            <a:rPr lang="en-US" sz="1200" b="0" u="none" kern="1200" dirty="0" smtClean="0">
              <a:solidFill>
                <a:schemeClr val="tx1"/>
              </a:solidFill>
            </a:rPr>
            <a:t> </a:t>
          </a:r>
          <a:r>
            <a:rPr lang="ru-RU" sz="1200" b="0" u="none" kern="1200" dirty="0" smtClean="0">
              <a:solidFill>
                <a:schemeClr val="tx1"/>
              </a:solidFill>
            </a:rPr>
            <a:t>отраслевых союзов, ассоциаций и гильдий; 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u="none" kern="1200" dirty="0" smtClean="0">
              <a:solidFill>
                <a:schemeClr val="tx1"/>
              </a:solidFill>
            </a:rPr>
            <a:t>- более 400 000 представителей МСП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0" u="none" kern="1200" dirty="0">
            <a:solidFill>
              <a:schemeClr val="tx1"/>
            </a:solidFill>
          </a:endParaRPr>
        </a:p>
      </dsp:txBody>
      <dsp:txXfrm rot="10800000">
        <a:off x="375256" y="868868"/>
        <a:ext cx="1794856" cy="3974215"/>
      </dsp:txXfrm>
    </dsp:sp>
    <dsp:sp modelId="{281F5A40-C78E-42DF-8DCC-5828EE492937}">
      <dsp:nvSpPr>
        <dsp:cNvPr id="0" name=""/>
        <dsp:cNvSpPr/>
      </dsp:nvSpPr>
      <dsp:spPr>
        <a:xfrm>
          <a:off x="2520281" y="72009"/>
          <a:ext cx="1387420" cy="702187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41C7B15-D417-4BD9-9312-E605E19BF285}">
      <dsp:nvSpPr>
        <dsp:cNvPr id="0" name=""/>
        <dsp:cNvSpPr/>
      </dsp:nvSpPr>
      <dsp:spPr>
        <a:xfrm rot="10800000">
          <a:off x="2373858" y="787581"/>
          <a:ext cx="1829908" cy="4168405"/>
        </a:xfrm>
        <a:prstGeom prst="flowChartAlternateProcess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lvl="0" algn="l" defTabSz="6445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u="none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Торгово-промышленная палата Российской Федерации</a:t>
          </a:r>
        </a:p>
        <a:p>
          <a:pPr lvl="0" algn="l" defTabSz="6445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0" u="none" kern="1200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200" b="0" u="none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-в июле 1993 г. принят закон «О торгово-промышленных палатах  в РФ»</a:t>
          </a: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200" b="0" u="none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- 174  территориальных  ТПП </a:t>
          </a:r>
        </a:p>
        <a:p>
          <a:pPr lvl="0" algn="l" defTabSz="6445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u="none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- более 200 союзов, ассоциаций </a:t>
          </a:r>
        </a:p>
        <a:p>
          <a:pPr lvl="0" algn="l" defTabSz="6445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u="none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- около 50 тысяч предприятий и организаций </a:t>
          </a:r>
        </a:p>
      </dsp:txBody>
      <dsp:txXfrm rot="10800000">
        <a:off x="2463185" y="876908"/>
        <a:ext cx="1651254" cy="3989751"/>
      </dsp:txXfrm>
    </dsp:sp>
    <dsp:sp modelId="{889616B8-0875-4D56-85FA-F1786E4D8479}">
      <dsp:nvSpPr>
        <dsp:cNvPr id="0" name=""/>
        <dsp:cNvSpPr/>
      </dsp:nvSpPr>
      <dsp:spPr>
        <a:xfrm>
          <a:off x="4504945" y="32162"/>
          <a:ext cx="1429602" cy="716892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4616D29-9616-4862-8E79-C12BFE7A2440}">
      <dsp:nvSpPr>
        <dsp:cNvPr id="0" name=""/>
        <dsp:cNvSpPr/>
      </dsp:nvSpPr>
      <dsp:spPr>
        <a:xfrm rot="10800000">
          <a:off x="4284471" y="782545"/>
          <a:ext cx="1829908" cy="4168405"/>
        </a:xfrm>
        <a:prstGeom prst="flowChartAlternateProcess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u="none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Российский союз             промышленников и предпринимателей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0" u="none" kern="1200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0" u="none" kern="1200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u="none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- основан в 1990 г.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u="none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- более 100 отраслевых и региональных объединений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u="none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- свыше 320 тыс. представителей промышленных, научных, финансовых и коммерческих организаций</a:t>
          </a:r>
          <a:endParaRPr lang="ru-RU" sz="1200" b="0" u="none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4373798" y="871872"/>
        <a:ext cx="1651254" cy="3989751"/>
      </dsp:txXfrm>
    </dsp:sp>
    <dsp:sp modelId="{0673D50D-D662-4A65-B882-900012B03886}">
      <dsp:nvSpPr>
        <dsp:cNvPr id="0" name=""/>
        <dsp:cNvSpPr/>
      </dsp:nvSpPr>
      <dsp:spPr>
        <a:xfrm>
          <a:off x="6542263" y="29544"/>
          <a:ext cx="1199516" cy="716892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0EB531-E3D7-40CA-834A-4C59B3BB8407}">
      <dsp:nvSpPr>
        <dsp:cNvPr id="0" name=""/>
        <dsp:cNvSpPr/>
      </dsp:nvSpPr>
      <dsp:spPr>
        <a:xfrm rot="10800000">
          <a:off x="6197820" y="765040"/>
          <a:ext cx="1829908" cy="4168405"/>
        </a:xfrm>
        <a:prstGeom prst="flowChartAlternateProcess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u="none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Общероссийская общественная организация «Деловая Россия»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0" u="none" kern="1200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u="none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- создана в 2001 году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u="none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-72 региональных отделения;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u="none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- 38 отраслевых отделений </a:t>
          </a:r>
        </a:p>
      </dsp:txBody>
      <dsp:txXfrm rot="10800000">
        <a:off x="6287147" y="854367"/>
        <a:ext cx="1651254" cy="398975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13C1D8-5374-4289-8DAE-25933BE59BCB}">
      <dsp:nvSpPr>
        <dsp:cNvPr id="0" name=""/>
        <dsp:cNvSpPr/>
      </dsp:nvSpPr>
      <dsp:spPr>
        <a:xfrm>
          <a:off x="254" y="0"/>
          <a:ext cx="2196196" cy="655777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81356" tIns="90678" rIns="45339" bIns="90678" numCol="1" spcCol="1270" anchor="ctr" anchorCtr="0">
          <a:noAutofit/>
        </a:bodyPr>
        <a:lstStyle/>
        <a:p>
          <a:pPr lvl="0" algn="ctr" defTabSz="1511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b="1" i="0" kern="1200" baseline="0" dirty="0" smtClean="0"/>
            <a:t>5,6 млн.</a:t>
          </a:r>
          <a:endParaRPr lang="ru-RU" sz="3400" kern="1200" dirty="0"/>
        </a:p>
      </dsp:txBody>
      <dsp:txXfrm>
        <a:off x="254" y="0"/>
        <a:ext cx="2032252" cy="655777"/>
      </dsp:txXfrm>
    </dsp:sp>
    <dsp:sp modelId="{9937EF61-CE6F-463D-A0E9-7A7B105AB641}">
      <dsp:nvSpPr>
        <dsp:cNvPr id="0" name=""/>
        <dsp:cNvSpPr/>
      </dsp:nvSpPr>
      <dsp:spPr>
        <a:xfrm>
          <a:off x="1662505" y="0"/>
          <a:ext cx="2669725" cy="655777"/>
        </a:xfrm>
        <a:prstGeom prst="chevron">
          <a:avLst/>
        </a:prstGeom>
        <a:gradFill rotWithShape="0">
          <a:gsLst>
            <a:gs pos="0">
              <a:srgbClr val="5E9EFF"/>
            </a:gs>
            <a:gs pos="7000">
              <a:srgbClr val="85C2FF"/>
            </a:gs>
            <a:gs pos="4000">
              <a:srgbClr val="C4D6EB"/>
            </a:gs>
            <a:gs pos="100000">
              <a:srgbClr val="FFEBFA"/>
            </a:gs>
          </a:gsLst>
          <a:lin ang="5400000" scaled="0"/>
        </a:gradFill>
        <a:ln>
          <a:solidFill>
            <a:schemeClr val="bg2"/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6017" tIns="90678" rIns="45339" bIns="90678" numCol="1" spcCol="1270" anchor="ctr" anchorCtr="0">
          <a:noAutofit/>
        </a:bodyPr>
        <a:lstStyle/>
        <a:p>
          <a:pPr lvl="0" algn="ctr" defTabSz="1511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b="0" i="0" kern="1200" baseline="0" dirty="0" smtClean="0">
              <a:solidFill>
                <a:schemeClr val="tx1"/>
              </a:solidFill>
            </a:rPr>
            <a:t>18 млн.</a:t>
          </a:r>
          <a:endParaRPr lang="ru-RU" sz="3400" i="0" kern="1200" dirty="0">
            <a:solidFill>
              <a:schemeClr val="tx1"/>
            </a:solidFill>
          </a:endParaRPr>
        </a:p>
      </dsp:txBody>
      <dsp:txXfrm>
        <a:off x="1990394" y="0"/>
        <a:ext cx="2013948" cy="65577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13C1D8-5374-4289-8DAE-25933BE59BCB}">
      <dsp:nvSpPr>
        <dsp:cNvPr id="0" name=""/>
        <dsp:cNvSpPr/>
      </dsp:nvSpPr>
      <dsp:spPr>
        <a:xfrm>
          <a:off x="1315" y="0"/>
          <a:ext cx="1900491" cy="655777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81356" tIns="90678" rIns="45339" bIns="90678" numCol="1" spcCol="1270" anchor="ctr" anchorCtr="0">
          <a:noAutofit/>
        </a:bodyPr>
        <a:lstStyle/>
        <a:p>
          <a:pPr lvl="0" algn="ctr" defTabSz="1511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b="1" i="0" kern="1200" baseline="0" dirty="0" smtClean="0"/>
            <a:t>21 %</a:t>
          </a:r>
          <a:endParaRPr lang="ru-RU" sz="3400" kern="1200" dirty="0"/>
        </a:p>
      </dsp:txBody>
      <dsp:txXfrm>
        <a:off x="1315" y="0"/>
        <a:ext cx="1736547" cy="655777"/>
      </dsp:txXfrm>
    </dsp:sp>
    <dsp:sp modelId="{9937EF61-CE6F-463D-A0E9-7A7B105AB641}">
      <dsp:nvSpPr>
        <dsp:cNvPr id="0" name=""/>
        <dsp:cNvSpPr/>
      </dsp:nvSpPr>
      <dsp:spPr>
        <a:xfrm>
          <a:off x="1307290" y="0"/>
          <a:ext cx="2972583" cy="655777"/>
        </a:xfrm>
        <a:prstGeom prst="chevron">
          <a:avLst/>
        </a:prstGeom>
        <a:gradFill rotWithShape="0">
          <a:gsLst>
            <a:gs pos="0">
              <a:srgbClr val="5E9EFF"/>
            </a:gs>
            <a:gs pos="7000">
              <a:srgbClr val="85C2FF"/>
            </a:gs>
            <a:gs pos="4000">
              <a:srgbClr val="C4D6EB"/>
            </a:gs>
            <a:gs pos="100000">
              <a:srgbClr val="FFEBFA"/>
            </a:gs>
          </a:gsLst>
          <a:lin ang="5400000" scaled="0"/>
        </a:gradFill>
        <a:ln>
          <a:solidFill>
            <a:schemeClr val="bg2"/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6017" tIns="90678" rIns="45339" bIns="90678" numCol="1" spcCol="1270" anchor="ctr" anchorCtr="0">
          <a:noAutofit/>
        </a:bodyPr>
        <a:lstStyle/>
        <a:p>
          <a:pPr lvl="0" algn="ctr" defTabSz="1511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b="0" i="0" kern="1200" baseline="0" dirty="0" smtClean="0">
              <a:solidFill>
                <a:schemeClr val="tx1"/>
              </a:solidFill>
            </a:rPr>
            <a:t>50 %</a:t>
          </a:r>
          <a:endParaRPr lang="ru-RU" sz="3400" i="0" kern="1200" dirty="0">
            <a:solidFill>
              <a:schemeClr val="tx1"/>
            </a:solidFill>
          </a:endParaRPr>
        </a:p>
      </dsp:txBody>
      <dsp:txXfrm>
        <a:off x="1635179" y="0"/>
        <a:ext cx="2316806" cy="65577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13C1D8-5374-4289-8DAE-25933BE59BCB}">
      <dsp:nvSpPr>
        <dsp:cNvPr id="0" name=""/>
        <dsp:cNvSpPr/>
      </dsp:nvSpPr>
      <dsp:spPr>
        <a:xfrm>
          <a:off x="968" y="0"/>
          <a:ext cx="2546709" cy="655777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0688" tIns="85344" rIns="42672" bIns="85344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i="0" kern="1200" baseline="0" dirty="0" smtClean="0"/>
            <a:t>18 млн.</a:t>
          </a:r>
          <a:endParaRPr lang="ru-RU" sz="3200" kern="1200" dirty="0"/>
        </a:p>
      </dsp:txBody>
      <dsp:txXfrm>
        <a:off x="968" y="0"/>
        <a:ext cx="2382765" cy="655777"/>
      </dsp:txXfrm>
    </dsp:sp>
    <dsp:sp modelId="{9937EF61-CE6F-463D-A0E9-7A7B105AB641}">
      <dsp:nvSpPr>
        <dsp:cNvPr id="0" name=""/>
        <dsp:cNvSpPr/>
      </dsp:nvSpPr>
      <dsp:spPr>
        <a:xfrm>
          <a:off x="2114541" y="0"/>
          <a:ext cx="2165679" cy="655777"/>
        </a:xfrm>
        <a:prstGeom prst="chevron">
          <a:avLst/>
        </a:prstGeom>
        <a:gradFill rotWithShape="0">
          <a:gsLst>
            <a:gs pos="0">
              <a:srgbClr val="5E9EFF"/>
            </a:gs>
            <a:gs pos="7000">
              <a:srgbClr val="85C2FF"/>
            </a:gs>
            <a:gs pos="4000">
              <a:srgbClr val="C4D6EB"/>
            </a:gs>
            <a:gs pos="100000">
              <a:srgbClr val="FFEBFA"/>
            </a:gs>
          </a:gsLst>
          <a:lin ang="5400000" scaled="0"/>
        </a:gradFill>
        <a:ln>
          <a:solidFill>
            <a:schemeClr val="bg2"/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8016" tIns="85344" rIns="42672" bIns="85344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0" i="0" kern="1200" baseline="0" dirty="0" smtClean="0">
              <a:solidFill>
                <a:schemeClr val="tx1"/>
              </a:solidFill>
            </a:rPr>
            <a:t>35 млн</a:t>
          </a:r>
          <a:r>
            <a:rPr lang="ru-RU" sz="3200" b="0" i="0" kern="1200" baseline="0" dirty="0" smtClean="0"/>
            <a:t>.</a:t>
          </a:r>
          <a:endParaRPr lang="ru-RU" sz="3200" i="0" kern="1200" dirty="0"/>
        </a:p>
      </dsp:txBody>
      <dsp:txXfrm>
        <a:off x="2442430" y="0"/>
        <a:ext cx="1509902" cy="65577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13C1D8-5374-4289-8DAE-25933BE59BCB}">
      <dsp:nvSpPr>
        <dsp:cNvPr id="0" name=""/>
        <dsp:cNvSpPr/>
      </dsp:nvSpPr>
      <dsp:spPr>
        <a:xfrm>
          <a:off x="530" y="0"/>
          <a:ext cx="2355914" cy="655777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26670" bIns="5334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0" kern="1200" baseline="0" dirty="0" smtClean="0"/>
            <a:t>10 % (600 тыс.)</a:t>
          </a:r>
          <a:endParaRPr lang="ru-RU" sz="2000" kern="1200" dirty="0"/>
        </a:p>
      </dsp:txBody>
      <dsp:txXfrm>
        <a:off x="530" y="0"/>
        <a:ext cx="2191970" cy="655777"/>
      </dsp:txXfrm>
    </dsp:sp>
    <dsp:sp modelId="{9937EF61-CE6F-463D-A0E9-7A7B105AB641}">
      <dsp:nvSpPr>
        <dsp:cNvPr id="0" name=""/>
        <dsp:cNvSpPr/>
      </dsp:nvSpPr>
      <dsp:spPr>
        <a:xfrm>
          <a:off x="1783668" y="0"/>
          <a:ext cx="2496989" cy="655777"/>
        </a:xfrm>
        <a:prstGeom prst="chevron">
          <a:avLst/>
        </a:prstGeom>
        <a:gradFill rotWithShape="0">
          <a:gsLst>
            <a:gs pos="0">
              <a:srgbClr val="5E9EFF"/>
            </a:gs>
            <a:gs pos="7000">
              <a:srgbClr val="85C2FF"/>
            </a:gs>
            <a:gs pos="4000">
              <a:srgbClr val="C4D6EB"/>
            </a:gs>
            <a:gs pos="100000">
              <a:srgbClr val="FFEBFA"/>
            </a:gs>
          </a:gsLst>
          <a:lin ang="5400000" scaled="0"/>
        </a:gradFill>
        <a:ln>
          <a:solidFill>
            <a:schemeClr val="bg2"/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011" tIns="58674" rIns="29337" bIns="58674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0" i="0" kern="1200" baseline="0" dirty="0" smtClean="0">
              <a:solidFill>
                <a:schemeClr val="tx1"/>
              </a:solidFill>
            </a:rPr>
            <a:t>20 % (3,5 млн)</a:t>
          </a:r>
          <a:endParaRPr lang="ru-RU" sz="2200" i="0" kern="1200" dirty="0">
            <a:solidFill>
              <a:schemeClr val="tx1"/>
            </a:solidFill>
          </a:endParaRPr>
        </a:p>
      </dsp:txBody>
      <dsp:txXfrm>
        <a:off x="2111557" y="0"/>
        <a:ext cx="1841212" cy="65577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2#1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3E8C3A-107D-4137-99AF-94F4D3174617}" type="datetimeFigureOut">
              <a:rPr lang="ru-RU" smtClean="0"/>
              <a:pPr/>
              <a:t>09.02.2016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215C55-46B4-403A-9CCB-E1E2E1F9A00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23755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tags" Target="../tags/tag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C65A96-8558-49E9-972E-70E851E5AEDD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B768A4-4BA5-477C-8B1A-951DC4D30D3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34513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BCF85F-ED18-4155-B273-8C30B43FFE23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B0C037-10C2-4845-9499-9A63B2CA6E0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68127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D96FF2-68FF-4141-B2B7-DA0373A5E525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1C4763-269C-445F-966B-A9A8F21582D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28065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C65A96-8558-49E9-972E-70E851E5AEDD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B768A4-4BA5-477C-8B1A-951DC4D30D3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11654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1CBB5B-0FFA-425D-AAF3-B6F018E7B030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10E50C-4EB1-41AB-A171-3CB59509319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66718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3FFF60-9349-4F1E-B64F-99C5546A1E79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DA692F-0A40-4741-B926-38D2B22851E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0947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5D3FC1-6E84-4A31-A452-6D59892B98CA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03F4AF-E24F-4D91-9972-6CAFB29B87C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88852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F29EAD-B950-4684-9D93-A292A5532582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EE52A9-6F5F-499C-9A9D-1A19A8181DA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94297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15D7E4-AF6A-46EA-BFF7-604243F5EBE8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54B10A-5241-42BA-AB71-7AC8F89C707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82992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077221-749F-4785-92C3-7772D25BEB1A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9E7A93-5F49-4716-9907-C101C9D7D2E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88554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875FED-6E91-42D3-8F0C-D6CF8730E694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87BAB8-2324-4501-9AED-BD7AD79B4FC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64749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1CBB5B-0FFA-425D-AAF3-B6F018E7B030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10E50C-4EB1-41AB-A171-3CB59509319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77049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C53189-BDF9-4A67-8EA0-061EF5643CED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1FDBD1-3A28-4238-A2E0-78C9DCEB1CE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207477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BCF85F-ED18-4155-B273-8C30B43FFE23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B0C037-10C2-4845-9499-9A63B2CA6E0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80957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D96FF2-68FF-4141-B2B7-DA0373A5E525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1C4763-269C-445F-966B-A9A8F21582D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525084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959A06-2337-4C6E-B743-7D5A21FD9CD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9434513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 userDrawn="1"/>
        </p:nvSpPr>
        <p:spPr>
          <a:xfrm>
            <a:off x="0" y="0"/>
            <a:ext cx="9144000" cy="1017588"/>
          </a:xfrm>
          <a:prstGeom prst="rect">
            <a:avLst/>
          </a:prstGeom>
          <a:solidFill>
            <a:srgbClr val="EEF3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pic>
        <p:nvPicPr>
          <p:cNvPr id="5" name="Рисунок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90"/>
          <a:stretch>
            <a:fillRect/>
          </a:stretch>
        </p:blipFill>
        <p:spPr bwMode="auto">
          <a:xfrm>
            <a:off x="6873875" y="563563"/>
            <a:ext cx="1508125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632"/>
          <a:stretch>
            <a:fillRect/>
          </a:stretch>
        </p:blipFill>
        <p:spPr bwMode="auto">
          <a:xfrm>
            <a:off x="6861175" y="117475"/>
            <a:ext cx="5381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Прямая соединительная линия 6"/>
          <p:cNvCxnSpPr/>
          <p:nvPr userDrawn="1"/>
        </p:nvCxnSpPr>
        <p:spPr>
          <a:xfrm>
            <a:off x="8455025" y="123825"/>
            <a:ext cx="0" cy="792163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806" y="204763"/>
            <a:ext cx="6375073" cy="651761"/>
          </a:xfrm>
        </p:spPr>
        <p:txBody>
          <a:bodyPr rtlCol="0">
            <a:noAutofit/>
          </a:bodyPr>
          <a:lstStyle>
            <a:lvl1pPr>
              <a:defRPr lang="en-US" sz="2000" dirty="0">
                <a:latin typeface="+mn-lt"/>
              </a:defRPr>
            </a:lvl1pPr>
          </a:lstStyle>
          <a:p>
            <a:pPr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2806" y="1403378"/>
            <a:ext cx="8475594" cy="4351338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467725" y="258763"/>
            <a:ext cx="679450" cy="579437"/>
          </a:xfrm>
        </p:spPr>
        <p:txBody>
          <a:bodyPr wrap="none">
            <a:spAutoFit/>
          </a:bodyPr>
          <a:lstStyle>
            <a:lvl1pPr algn="l">
              <a:defRPr sz="3200">
                <a:solidFill>
                  <a:srgbClr val="A6A6A6"/>
                </a:solidFill>
                <a:latin typeface="Open Sans Condensed"/>
                <a:ea typeface="Open Sans Condensed"/>
                <a:cs typeface="Open Sans Condensed"/>
              </a:defRPr>
            </a:lvl1pPr>
          </a:lstStyle>
          <a:p>
            <a:pPr>
              <a:defRPr/>
            </a:pPr>
            <a:fld id="{01737CB6-1B48-42D4-91AC-03430B1919F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0336762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632"/>
          <a:stretch>
            <a:fillRect/>
          </a:stretch>
        </p:blipFill>
        <p:spPr bwMode="auto">
          <a:xfrm>
            <a:off x="209550" y="130175"/>
            <a:ext cx="958850" cy="81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Прямая соединительная линия 4"/>
          <p:cNvCxnSpPr/>
          <p:nvPr userDrawn="1"/>
        </p:nvCxnSpPr>
        <p:spPr>
          <a:xfrm>
            <a:off x="8455025" y="123825"/>
            <a:ext cx="0" cy="792163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5"/>
          <p:cNvSpPr>
            <a:spLocks noChangeArrowheads="1"/>
          </p:cNvSpPr>
          <p:nvPr userDrawn="1"/>
        </p:nvSpPr>
        <p:spPr bwMode="auto">
          <a:xfrm>
            <a:off x="1065213" y="177800"/>
            <a:ext cx="8813800" cy="246063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000" b="1" smtClean="0">
                <a:solidFill>
                  <a:srgbClr val="A6A6A6"/>
                </a:solidFill>
                <a:latin typeface="Tahoma" pitchFamily="34" charset="0"/>
                <a:cs typeface="Tahoma" pitchFamily="34" charset="0"/>
              </a:rPr>
              <a:t>Дополнительные меры стимулирования развития малого и среднего предпринимательства</a:t>
            </a:r>
          </a:p>
        </p:txBody>
      </p:sp>
      <p:sp>
        <p:nvSpPr>
          <p:cNvPr id="7" name="Прямоугольник 6"/>
          <p:cNvSpPr>
            <a:spLocks noChangeArrowheads="1"/>
          </p:cNvSpPr>
          <p:nvPr userDrawn="1"/>
        </p:nvSpPr>
        <p:spPr bwMode="auto">
          <a:xfrm>
            <a:off x="209550" y="6384925"/>
            <a:ext cx="3908425" cy="36988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900" b="1" smtClean="0">
                <a:solidFill>
                  <a:srgbClr val="A6A6A6"/>
                </a:solidFill>
                <a:latin typeface="Tahoma" pitchFamily="34" charset="0"/>
                <a:cs typeface="Tahoma" pitchFamily="34" charset="0"/>
              </a:rPr>
              <a:t>Министр экономического развития РФ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900" b="1" smtClean="0">
                <a:solidFill>
                  <a:srgbClr val="A6A6A6"/>
                </a:solidFill>
                <a:latin typeface="Tahoma" pitchFamily="34" charset="0"/>
                <a:cs typeface="Tahoma" pitchFamily="34" charset="0"/>
              </a:rPr>
              <a:t>А</a:t>
            </a:r>
            <a:r>
              <a:rPr lang="en-US" altLang="ru-RU" sz="900" b="1" smtClean="0">
                <a:solidFill>
                  <a:srgbClr val="A6A6A6"/>
                </a:solidFill>
                <a:latin typeface="Tahoma" pitchFamily="34" charset="0"/>
                <a:cs typeface="Tahoma" pitchFamily="34" charset="0"/>
              </a:rPr>
              <a:t>.</a:t>
            </a:r>
            <a:r>
              <a:rPr lang="ru-RU" altLang="ru-RU" sz="900" b="1" smtClean="0">
                <a:solidFill>
                  <a:srgbClr val="A6A6A6"/>
                </a:solidFill>
                <a:latin typeface="Tahoma" pitchFamily="34" charset="0"/>
                <a:cs typeface="Tahoma" pitchFamily="34" charset="0"/>
              </a:rPr>
              <a:t>В. УЛЮКАЕВ</a:t>
            </a:r>
          </a:p>
        </p:txBody>
      </p:sp>
      <p:grpSp>
        <p:nvGrpSpPr>
          <p:cNvPr id="8" name="Группа 25"/>
          <p:cNvGrpSpPr>
            <a:grpSpLocks/>
          </p:cNvGrpSpPr>
          <p:nvPr userDrawn="1"/>
        </p:nvGrpSpPr>
        <p:grpSpPr bwMode="auto">
          <a:xfrm>
            <a:off x="0" y="6102350"/>
            <a:ext cx="53975" cy="755650"/>
            <a:chOff x="816607" y="4570637"/>
            <a:chExt cx="39600" cy="756000"/>
          </a:xfrm>
        </p:grpSpPr>
        <p:sp>
          <p:nvSpPr>
            <p:cNvPr id="9" name="Прямоугольник 8"/>
            <p:cNvSpPr/>
            <p:nvPr/>
          </p:nvSpPr>
          <p:spPr>
            <a:xfrm>
              <a:off x="816607" y="5074108"/>
              <a:ext cx="39600" cy="252529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816607" y="4823167"/>
              <a:ext cx="39600" cy="250941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816607" y="4570637"/>
              <a:ext cx="36106" cy="25253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80" y="333849"/>
            <a:ext cx="6375073" cy="651761"/>
          </a:xfrm>
        </p:spPr>
        <p:txBody>
          <a:bodyPr rtlCol="0">
            <a:noAutofit/>
          </a:bodyPr>
          <a:lstStyle>
            <a:lvl1pPr algn="l">
              <a:defRPr lang="en-US" sz="2800" b="0" kern="1200" dirty="0">
                <a:solidFill>
                  <a:srgbClr val="0070C0"/>
                </a:solidFill>
                <a:latin typeface="PFDinTextCompPro-Medium"/>
                <a:ea typeface="+mj-ea"/>
                <a:cs typeface="+mj-cs"/>
              </a:defRPr>
            </a:lvl1pPr>
          </a:lstStyle>
          <a:p>
            <a:pPr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2806" y="1403378"/>
            <a:ext cx="8475594" cy="4351338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467725" y="258763"/>
            <a:ext cx="679450" cy="579437"/>
          </a:xfrm>
        </p:spPr>
        <p:txBody>
          <a:bodyPr wrap="none">
            <a:spAutoFit/>
          </a:bodyPr>
          <a:lstStyle>
            <a:lvl1pPr algn="l">
              <a:defRPr sz="3200">
                <a:solidFill>
                  <a:srgbClr val="BFBFBF"/>
                </a:solidFill>
                <a:latin typeface="Open Sans Condensed"/>
                <a:ea typeface="Open Sans Condensed"/>
                <a:cs typeface="Open Sans Condensed"/>
              </a:defRPr>
            </a:lvl1pPr>
          </a:lstStyle>
          <a:p>
            <a:pPr>
              <a:defRPr/>
            </a:pPr>
            <a:fld id="{664E6FB2-49BC-4909-8401-B43E11E04B7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4796137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4DEF39-BB1A-40BA-ADCC-A3D9E22973F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2793231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954195-0275-4B34-9127-FEC6330E43B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5378614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3337D8-2CEF-4057-8BA6-2446D8629A6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7227121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C79323-F86E-4F83-8E01-6E0CC95BB50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407343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3FFF60-9349-4F1E-B64F-99C5546A1E79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DA692F-0A40-4741-B926-38D2B22851E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669647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4D2193-6FF5-47C9-8A05-0A85F2EBD48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3593666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D9B5E8-B8D6-4BBC-B18A-B9A61DFE9A1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2091657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173562-B7E6-4ED0-AC58-876AA9B6D95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824604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95D8FE-7E36-4206-9BB1-2388313BF50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8274965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79D583-DAE4-40A7-B486-6D965977FC7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8598060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959A06-2337-4C6E-B743-7D5A21FD9CD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3168152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 userDrawn="1"/>
        </p:nvSpPr>
        <p:spPr>
          <a:xfrm>
            <a:off x="0" y="0"/>
            <a:ext cx="9144000" cy="1017588"/>
          </a:xfrm>
          <a:prstGeom prst="rect">
            <a:avLst/>
          </a:prstGeom>
          <a:solidFill>
            <a:srgbClr val="EEF3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pic>
        <p:nvPicPr>
          <p:cNvPr id="5" name="Рисунок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90"/>
          <a:stretch>
            <a:fillRect/>
          </a:stretch>
        </p:blipFill>
        <p:spPr bwMode="auto">
          <a:xfrm>
            <a:off x="6873875" y="563563"/>
            <a:ext cx="1508125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632"/>
          <a:stretch>
            <a:fillRect/>
          </a:stretch>
        </p:blipFill>
        <p:spPr bwMode="auto">
          <a:xfrm>
            <a:off x="6861175" y="117475"/>
            <a:ext cx="5381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Прямая соединительная линия 6"/>
          <p:cNvCxnSpPr/>
          <p:nvPr userDrawn="1"/>
        </p:nvCxnSpPr>
        <p:spPr>
          <a:xfrm>
            <a:off x="8455025" y="123825"/>
            <a:ext cx="0" cy="792163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806" y="204763"/>
            <a:ext cx="6375073" cy="651761"/>
          </a:xfrm>
        </p:spPr>
        <p:txBody>
          <a:bodyPr rtlCol="0">
            <a:noAutofit/>
          </a:bodyPr>
          <a:lstStyle>
            <a:lvl1pPr>
              <a:defRPr lang="en-US" sz="2000" dirty="0">
                <a:latin typeface="+mn-lt"/>
              </a:defRPr>
            </a:lvl1pPr>
          </a:lstStyle>
          <a:p>
            <a:pPr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2806" y="1403378"/>
            <a:ext cx="8475594" cy="4351338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467725" y="258763"/>
            <a:ext cx="679450" cy="579437"/>
          </a:xfrm>
        </p:spPr>
        <p:txBody>
          <a:bodyPr wrap="none">
            <a:spAutoFit/>
          </a:bodyPr>
          <a:lstStyle>
            <a:lvl1pPr algn="l">
              <a:defRPr sz="3200">
                <a:solidFill>
                  <a:srgbClr val="A6A6A6"/>
                </a:solidFill>
                <a:latin typeface="Open Sans Condensed"/>
                <a:ea typeface="Open Sans Condensed"/>
                <a:cs typeface="Open Sans Condensed"/>
              </a:defRPr>
            </a:lvl1pPr>
          </a:lstStyle>
          <a:p>
            <a:pPr>
              <a:defRPr/>
            </a:pPr>
            <a:fld id="{01737CB6-1B48-42D4-91AC-03430B1919F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2046165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632"/>
          <a:stretch>
            <a:fillRect/>
          </a:stretch>
        </p:blipFill>
        <p:spPr bwMode="auto">
          <a:xfrm>
            <a:off x="209550" y="130175"/>
            <a:ext cx="958850" cy="81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Прямая соединительная линия 4"/>
          <p:cNvCxnSpPr/>
          <p:nvPr userDrawn="1"/>
        </p:nvCxnSpPr>
        <p:spPr>
          <a:xfrm>
            <a:off x="8455025" y="123825"/>
            <a:ext cx="0" cy="792163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5"/>
          <p:cNvSpPr>
            <a:spLocks noChangeArrowheads="1"/>
          </p:cNvSpPr>
          <p:nvPr userDrawn="1"/>
        </p:nvSpPr>
        <p:spPr bwMode="auto">
          <a:xfrm>
            <a:off x="1065213" y="177800"/>
            <a:ext cx="8813800" cy="246063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000" b="1" smtClean="0">
                <a:solidFill>
                  <a:srgbClr val="A6A6A6"/>
                </a:solidFill>
                <a:latin typeface="Tahoma" pitchFamily="34" charset="0"/>
                <a:cs typeface="Tahoma" pitchFamily="34" charset="0"/>
              </a:rPr>
              <a:t>Дополнительные меры стимулирования развития малого и среднего предпринимательства</a:t>
            </a:r>
          </a:p>
        </p:txBody>
      </p:sp>
      <p:sp>
        <p:nvSpPr>
          <p:cNvPr id="7" name="Прямоугольник 6"/>
          <p:cNvSpPr>
            <a:spLocks noChangeArrowheads="1"/>
          </p:cNvSpPr>
          <p:nvPr userDrawn="1"/>
        </p:nvSpPr>
        <p:spPr bwMode="auto">
          <a:xfrm>
            <a:off x="209550" y="6384925"/>
            <a:ext cx="3908425" cy="36988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900" b="1" smtClean="0">
                <a:solidFill>
                  <a:srgbClr val="A6A6A6"/>
                </a:solidFill>
                <a:latin typeface="Tahoma" pitchFamily="34" charset="0"/>
                <a:cs typeface="Tahoma" pitchFamily="34" charset="0"/>
              </a:rPr>
              <a:t>Министр экономического развития РФ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900" b="1" smtClean="0">
                <a:solidFill>
                  <a:srgbClr val="A6A6A6"/>
                </a:solidFill>
                <a:latin typeface="Tahoma" pitchFamily="34" charset="0"/>
                <a:cs typeface="Tahoma" pitchFamily="34" charset="0"/>
              </a:rPr>
              <a:t>А</a:t>
            </a:r>
            <a:r>
              <a:rPr lang="en-US" altLang="ru-RU" sz="900" b="1" smtClean="0">
                <a:solidFill>
                  <a:srgbClr val="A6A6A6"/>
                </a:solidFill>
                <a:latin typeface="Tahoma" pitchFamily="34" charset="0"/>
                <a:cs typeface="Tahoma" pitchFamily="34" charset="0"/>
              </a:rPr>
              <a:t>.</a:t>
            </a:r>
            <a:r>
              <a:rPr lang="ru-RU" altLang="ru-RU" sz="900" b="1" smtClean="0">
                <a:solidFill>
                  <a:srgbClr val="A6A6A6"/>
                </a:solidFill>
                <a:latin typeface="Tahoma" pitchFamily="34" charset="0"/>
                <a:cs typeface="Tahoma" pitchFamily="34" charset="0"/>
              </a:rPr>
              <a:t>В. УЛЮКАЕВ</a:t>
            </a:r>
          </a:p>
        </p:txBody>
      </p:sp>
      <p:grpSp>
        <p:nvGrpSpPr>
          <p:cNvPr id="8" name="Группа 25"/>
          <p:cNvGrpSpPr>
            <a:grpSpLocks/>
          </p:cNvGrpSpPr>
          <p:nvPr userDrawn="1"/>
        </p:nvGrpSpPr>
        <p:grpSpPr bwMode="auto">
          <a:xfrm>
            <a:off x="0" y="6102350"/>
            <a:ext cx="53975" cy="755650"/>
            <a:chOff x="816607" y="4570637"/>
            <a:chExt cx="39600" cy="756000"/>
          </a:xfrm>
        </p:grpSpPr>
        <p:sp>
          <p:nvSpPr>
            <p:cNvPr id="9" name="Прямоугольник 8"/>
            <p:cNvSpPr/>
            <p:nvPr/>
          </p:nvSpPr>
          <p:spPr>
            <a:xfrm>
              <a:off x="816607" y="5074108"/>
              <a:ext cx="39600" cy="252529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816607" y="4823167"/>
              <a:ext cx="39600" cy="250941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816607" y="4570637"/>
              <a:ext cx="36106" cy="25253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80" y="333849"/>
            <a:ext cx="6375073" cy="651761"/>
          </a:xfrm>
        </p:spPr>
        <p:txBody>
          <a:bodyPr rtlCol="0">
            <a:noAutofit/>
          </a:bodyPr>
          <a:lstStyle>
            <a:lvl1pPr algn="l">
              <a:defRPr lang="en-US" sz="2800" b="0" kern="1200" dirty="0">
                <a:solidFill>
                  <a:srgbClr val="0070C0"/>
                </a:solidFill>
                <a:latin typeface="PFDinTextCompPro-Medium"/>
                <a:ea typeface="+mj-ea"/>
                <a:cs typeface="+mj-cs"/>
              </a:defRPr>
            </a:lvl1pPr>
          </a:lstStyle>
          <a:p>
            <a:pPr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2806" y="1403378"/>
            <a:ext cx="8475594" cy="4351338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467725" y="258763"/>
            <a:ext cx="679450" cy="579437"/>
          </a:xfrm>
        </p:spPr>
        <p:txBody>
          <a:bodyPr wrap="none">
            <a:spAutoFit/>
          </a:bodyPr>
          <a:lstStyle>
            <a:lvl1pPr algn="l">
              <a:defRPr sz="3200">
                <a:solidFill>
                  <a:srgbClr val="BFBFBF"/>
                </a:solidFill>
                <a:latin typeface="Open Sans Condensed"/>
                <a:ea typeface="Open Sans Condensed"/>
                <a:cs typeface="Open Sans Condensed"/>
              </a:defRPr>
            </a:lvl1pPr>
          </a:lstStyle>
          <a:p>
            <a:pPr>
              <a:defRPr/>
            </a:pPr>
            <a:fld id="{664E6FB2-49BC-4909-8401-B43E11E04B7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6725092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4DEF39-BB1A-40BA-ADCC-A3D9E22973F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9741511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954195-0275-4B34-9127-FEC6330E43B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234375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5D3FC1-6E84-4A31-A452-6D59892B98CA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03F4AF-E24F-4D91-9972-6CAFB29B87C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821256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3337D8-2CEF-4057-8BA6-2446D8629A6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0936382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C79323-F86E-4F83-8E01-6E0CC95BB50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9368487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4D2193-6FF5-47C9-8A05-0A85F2EBD48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403602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D9B5E8-B8D6-4BBC-B18A-B9A61DFE9A1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7194892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173562-B7E6-4ED0-AC58-876AA9B6D95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5152272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95D8FE-7E36-4206-9BB1-2388313BF50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7325484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79D583-DAE4-40A7-B486-6D965977FC7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3289739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320A7E7A-64AD-42EC-93BD-E5510EF6C428}" type="datetime1">
              <a:rPr lang="ru-RU" smtClean="0">
                <a:solidFill>
                  <a:srgbClr val="04617B"/>
                </a:solidFill>
              </a:rPr>
              <a:pPr/>
              <a:t>09.02.2016</a:t>
            </a:fld>
            <a:endParaRPr lang="ru-RU">
              <a:solidFill>
                <a:srgbClr val="04617B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>
              <a:solidFill>
                <a:srgbClr val="04617B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7BE0B2A8-5906-4986-8653-985E64EF9D96}" type="slidenum">
              <a:rPr lang="ru-RU" smtClean="0">
                <a:solidFill>
                  <a:srgbClr val="04617B"/>
                </a:solidFill>
              </a:rPr>
              <a:pPr/>
              <a:t>‹#›</a:t>
            </a:fld>
            <a:endParaRPr lang="ru-RU">
              <a:solidFill>
                <a:srgbClr val="04617B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6559044"/>
      </p:ext>
    </p:extLst>
  </p:cSld>
  <p:clrMapOvr>
    <a:masterClrMapping/>
  </p:clrMapOvr>
  <p:transition spd="slow">
    <p:push dir="u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3082F-D6D2-4862-AFE8-AF5B500FD5B3}" type="datetime1">
              <a:rPr lang="ru-RU" smtClean="0">
                <a:solidFill>
                  <a:srgbClr val="04617B"/>
                </a:solidFill>
              </a:rPr>
              <a:pPr/>
              <a:t>09.02.2016</a:t>
            </a:fld>
            <a:endParaRPr lang="ru-RU">
              <a:solidFill>
                <a:srgbClr val="04617B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0B2A8-5906-4986-8653-985E64EF9D96}" type="slidenum">
              <a:rPr lang="ru-RU" smtClean="0">
                <a:solidFill>
                  <a:srgbClr val="04617B"/>
                </a:solidFill>
              </a:rPr>
              <a:pPr/>
              <a:t>‹#›</a:t>
            </a:fld>
            <a:endParaRPr lang="ru-RU">
              <a:solidFill>
                <a:srgbClr val="04617B"/>
              </a:solidFill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964314777"/>
      </p:ext>
    </p:extLst>
  </p:cSld>
  <p:clrMapOvr>
    <a:masterClrMapping/>
  </p:clrMapOvr>
  <p:transition spd="slow">
    <p:push dir="u"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6F47B2CA-B326-491B-B334-5FB207128113}" type="datetime1">
              <a:rPr lang="ru-RU" smtClean="0">
                <a:solidFill>
                  <a:srgbClr val="DBF5F9"/>
                </a:solidFill>
              </a:rPr>
              <a:pPr/>
              <a:t>09.02.2016</a:t>
            </a:fld>
            <a:endParaRPr lang="ru-RU">
              <a:solidFill>
                <a:srgbClr val="DBF5F9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>
              <a:solidFill>
                <a:srgbClr val="DBF5F9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7BE0B2A8-5906-4986-8653-985E64EF9D96}" type="slidenum">
              <a:rPr lang="ru-RU" smtClean="0">
                <a:solidFill>
                  <a:srgbClr val="DBF5F9"/>
                </a:solidFill>
              </a:rPr>
              <a:pPr/>
              <a:t>‹#›</a:t>
            </a:fld>
            <a:endParaRPr lang="ru-RU">
              <a:solidFill>
                <a:srgbClr val="DBF5F9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30072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F29EAD-B950-4684-9D93-A292A5532582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EE52A9-6F5F-499C-9A9D-1A19A8181DA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029287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2D0FF-49B4-46BE-A2FE-C3B801044343}" type="datetime1">
              <a:rPr lang="ru-RU" smtClean="0">
                <a:solidFill>
                  <a:srgbClr val="04617B"/>
                </a:solidFill>
              </a:rPr>
              <a:pPr/>
              <a:t>09.02.2016</a:t>
            </a:fld>
            <a:endParaRPr lang="ru-RU">
              <a:solidFill>
                <a:srgbClr val="04617B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0B2A8-5906-4986-8653-985E64EF9D96}" type="slidenum">
              <a:rPr lang="ru-RU" smtClean="0">
                <a:solidFill>
                  <a:srgbClr val="04617B"/>
                </a:solidFill>
              </a:rPr>
              <a:pPr/>
              <a:t>‹#›</a:t>
            </a:fld>
            <a:endParaRPr lang="ru-RU">
              <a:solidFill>
                <a:srgbClr val="04617B"/>
              </a:solidFill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421340709"/>
      </p:ext>
    </p:extLst>
  </p:cSld>
  <p:clrMapOvr>
    <a:masterClrMapping/>
  </p:clrMapOvr>
  <p:transition spd="slow">
    <p:push dir="u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67383-4283-4A5C-92C2-101DF900E960}" type="datetime1">
              <a:rPr lang="ru-RU" smtClean="0">
                <a:solidFill>
                  <a:srgbClr val="04617B"/>
                </a:solidFill>
              </a:rPr>
              <a:pPr/>
              <a:t>09.02.2016</a:t>
            </a:fld>
            <a:endParaRPr lang="ru-RU">
              <a:solidFill>
                <a:srgbClr val="04617B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0B2A8-5906-4986-8653-985E64EF9D96}" type="slidenum">
              <a:rPr lang="ru-RU" smtClean="0">
                <a:solidFill>
                  <a:srgbClr val="04617B"/>
                </a:solidFill>
              </a:rPr>
              <a:pPr/>
              <a:t>‹#›</a:t>
            </a:fld>
            <a:endParaRPr lang="ru-RU">
              <a:solidFill>
                <a:srgbClr val="04617B"/>
              </a:solidFill>
            </a:endParaRPr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55496712"/>
      </p:ext>
    </p:extLst>
  </p:cSld>
  <p:clrMapOvr>
    <a:masterClrMapping/>
  </p:clrMapOvr>
  <p:transition spd="slow">
    <p:push dir="u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5B0E0-AA6E-4C13-B2BC-EFAC012B0455}" type="datetime1">
              <a:rPr lang="ru-RU" smtClean="0">
                <a:solidFill>
                  <a:srgbClr val="04617B"/>
                </a:solidFill>
              </a:rPr>
              <a:pPr/>
              <a:t>09.02.2016</a:t>
            </a:fld>
            <a:endParaRPr lang="ru-RU">
              <a:solidFill>
                <a:srgbClr val="04617B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0B2A8-5906-4986-8653-985E64EF9D96}" type="slidenum">
              <a:rPr lang="ru-RU" smtClean="0">
                <a:solidFill>
                  <a:srgbClr val="04617B"/>
                </a:solidFill>
              </a:rPr>
              <a:pPr/>
              <a:t>‹#›</a:t>
            </a:fld>
            <a:endParaRPr lang="ru-RU">
              <a:solidFill>
                <a:srgbClr val="04617B"/>
              </a:solidFill>
            </a:endParaRPr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2193167"/>
      </p:ext>
    </p:extLst>
  </p:cSld>
  <p:clrMapOvr>
    <a:masterClrMapping/>
  </p:clrMapOvr>
  <p:transition spd="slow">
    <p:push dir="u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34046-BA1E-4874-BB2C-4373BCFC0230}" type="datetime1">
              <a:rPr lang="ru-RU" smtClean="0">
                <a:solidFill>
                  <a:srgbClr val="04617B"/>
                </a:solidFill>
              </a:rPr>
              <a:pPr/>
              <a:t>09.02.2016</a:t>
            </a:fld>
            <a:endParaRPr lang="ru-RU">
              <a:solidFill>
                <a:srgbClr val="04617B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0B2A8-5906-4986-8653-985E64EF9D96}" type="slidenum">
              <a:rPr lang="ru-RU" smtClean="0">
                <a:solidFill>
                  <a:srgbClr val="04617B"/>
                </a:solidFill>
              </a:rPr>
              <a:pPr/>
              <a:t>‹#›</a:t>
            </a:fld>
            <a:endParaRPr lang="ru-RU">
              <a:solidFill>
                <a:srgbClr val="04617B"/>
              </a:solidFill>
            </a:endParaRPr>
          </a:p>
        </p:txBody>
      </p:sp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5051617"/>
      </p:ext>
    </p:extLst>
  </p:cSld>
  <p:clrMapOvr>
    <a:masterClrMapping/>
  </p:clrMapOvr>
  <p:transition spd="slow">
    <p:push dir="u"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3BF9C-F4D0-4A8D-BD1E-B06012EA597B}" type="datetime1">
              <a:rPr lang="ru-RU" smtClean="0">
                <a:solidFill>
                  <a:srgbClr val="04617B"/>
                </a:solidFill>
              </a:rPr>
              <a:pPr/>
              <a:t>09.02.2016</a:t>
            </a:fld>
            <a:endParaRPr lang="ru-RU">
              <a:solidFill>
                <a:srgbClr val="04617B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0B2A8-5906-4986-8653-985E64EF9D96}" type="slidenum">
              <a:rPr lang="ru-RU" smtClean="0">
                <a:solidFill>
                  <a:srgbClr val="04617B"/>
                </a:solidFill>
              </a:rPr>
              <a:pPr/>
              <a:t>‹#›</a:t>
            </a:fld>
            <a:endParaRPr lang="ru-RU">
              <a:solidFill>
                <a:srgbClr val="04617B"/>
              </a:solidFill>
            </a:endParaRP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Содержимое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757576984"/>
      </p:ext>
    </p:extLst>
  </p:cSld>
  <p:clrMapOvr>
    <a:masterClrMapping/>
  </p:clrMapOvr>
  <p:transition spd="slow">
    <p:push dir="u"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8735D-0276-41D1-B207-BCE3A93954BC}" type="datetime1">
              <a:rPr lang="ru-RU" smtClean="0">
                <a:solidFill>
                  <a:srgbClr val="DBF5F9"/>
                </a:solidFill>
              </a:rPr>
              <a:pPr/>
              <a:t>09.02.2016</a:t>
            </a:fld>
            <a:endParaRPr lang="ru-RU">
              <a:solidFill>
                <a:srgbClr val="DBF5F9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BF5F9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0B2A8-5906-4986-8653-985E64EF9D96}" type="slidenum">
              <a:rPr lang="ru-RU" smtClean="0">
                <a:solidFill>
                  <a:srgbClr val="DBF5F9"/>
                </a:solidFill>
              </a:rPr>
              <a:pPr/>
              <a:t>‹#›</a:t>
            </a:fld>
            <a:endParaRPr lang="ru-RU">
              <a:solidFill>
                <a:srgbClr val="DBF5F9"/>
              </a:solidFill>
            </a:endParaRP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62791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E546C-4554-4198-9F76-5335E5C7B453}" type="datetime1">
              <a:rPr lang="ru-RU" smtClean="0">
                <a:solidFill>
                  <a:srgbClr val="04617B"/>
                </a:solidFill>
              </a:rPr>
              <a:pPr/>
              <a:t>09.02.2016</a:t>
            </a:fld>
            <a:endParaRPr lang="ru-RU">
              <a:solidFill>
                <a:srgbClr val="04617B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0B2A8-5906-4986-8653-985E64EF9D96}" type="slidenum">
              <a:rPr lang="ru-RU" smtClean="0">
                <a:solidFill>
                  <a:srgbClr val="04617B"/>
                </a:solidFill>
              </a:rPr>
              <a:pPr/>
              <a:t>‹#›</a:t>
            </a:fld>
            <a:endParaRPr lang="ru-RU">
              <a:solidFill>
                <a:srgbClr val="0461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9494097"/>
      </p:ext>
    </p:extLst>
  </p:cSld>
  <p:clrMapOvr>
    <a:masterClrMapping/>
  </p:clrMapOvr>
  <p:transition spd="slow">
    <p:push dir="u"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E2B71-5EE6-4277-8D70-D84E5963A10F}" type="datetime1">
              <a:rPr lang="ru-RU" smtClean="0">
                <a:solidFill>
                  <a:srgbClr val="04617B"/>
                </a:solidFill>
              </a:rPr>
              <a:pPr/>
              <a:t>09.02.2016</a:t>
            </a:fld>
            <a:endParaRPr lang="ru-RU">
              <a:solidFill>
                <a:srgbClr val="04617B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0B2A8-5906-4986-8653-985E64EF9D96}" type="slidenum">
              <a:rPr lang="ru-RU" smtClean="0">
                <a:solidFill>
                  <a:srgbClr val="04617B"/>
                </a:solidFill>
              </a:rPr>
              <a:pPr/>
              <a:t>‹#›</a:t>
            </a:fld>
            <a:endParaRPr lang="ru-RU">
              <a:solidFill>
                <a:srgbClr val="04617B"/>
              </a:solidFill>
            </a:endParaRPr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Равнобедренный треугольник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8514713"/>
      </p:ext>
    </p:extLst>
  </p:cSld>
  <p:clrMapOvr>
    <a:masterClrMapping/>
  </p:clrMapOvr>
  <p:transition spd="slow">
    <p:push dir="u"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Appendix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bgs_grid_report_apndx" hidden="1"/>
          <p:cNvGrpSpPr/>
          <p:nvPr userDrawn="1"/>
        </p:nvGrpSpPr>
        <p:grpSpPr bwMode="gray">
          <a:xfrm>
            <a:off x="249116" y="1193800"/>
            <a:ext cx="8642838" cy="4896000"/>
            <a:chOff x="269875" y="1193800"/>
            <a:chExt cx="9363075" cy="4896000"/>
          </a:xfrm>
        </p:grpSpPr>
        <p:grpSp>
          <p:nvGrpSpPr>
            <p:cNvPr id="3" name="Group 21"/>
            <p:cNvGrpSpPr/>
            <p:nvPr userDrawn="1"/>
          </p:nvGrpSpPr>
          <p:grpSpPr bwMode="gray">
            <a:xfrm>
              <a:off x="269875" y="1193800"/>
              <a:ext cx="9356725" cy="4896000"/>
              <a:chOff x="269875" y="1193800"/>
              <a:chExt cx="9356725" cy="4896000"/>
            </a:xfrm>
          </p:grpSpPr>
          <p:sp>
            <p:nvSpPr>
              <p:cNvPr id="26" name="Rectangle 18"/>
              <p:cNvSpPr>
                <a:spLocks noChangeArrowheads="1"/>
              </p:cNvSpPr>
              <p:nvPr userDrawn="1"/>
            </p:nvSpPr>
            <p:spPr bwMode="gray">
              <a:xfrm>
                <a:off x="269875" y="1193800"/>
                <a:ext cx="9356725" cy="4894263"/>
              </a:xfrm>
              <a:prstGeom prst="rect">
                <a:avLst/>
              </a:prstGeom>
              <a:noFill/>
              <a:ln w="6350" cap="flat" cmpd="sng" algn="ctr">
                <a:solidFill>
                  <a:srgbClr val="C84E0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  <a:defRPr/>
                </a:pPr>
                <a:endParaRPr lang="en-US" sz="1200" dirty="0" smtClean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27" name="Rectangle 19"/>
              <p:cNvSpPr>
                <a:spLocks noChangeArrowheads="1"/>
              </p:cNvSpPr>
              <p:nvPr userDrawn="1"/>
            </p:nvSpPr>
            <p:spPr bwMode="gray">
              <a:xfrm>
                <a:off x="269875" y="3568700"/>
                <a:ext cx="9356725" cy="144463"/>
              </a:xfrm>
              <a:prstGeom prst="rect">
                <a:avLst/>
              </a:prstGeom>
              <a:noFill/>
              <a:ln w="6350" cap="flat" cmpd="sng" algn="ctr">
                <a:solidFill>
                  <a:srgbClr val="C84E0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  <a:defRPr/>
                </a:pPr>
                <a:endParaRPr lang="en-US" sz="1200" dirty="0" smtClean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28" name="Rectangle 20"/>
              <p:cNvSpPr>
                <a:spLocks noChangeArrowheads="1"/>
              </p:cNvSpPr>
              <p:nvPr userDrawn="1"/>
            </p:nvSpPr>
            <p:spPr bwMode="gray">
              <a:xfrm>
                <a:off x="2501503" y="1193800"/>
                <a:ext cx="144463" cy="4896000"/>
              </a:xfrm>
              <a:prstGeom prst="rect">
                <a:avLst/>
              </a:prstGeom>
              <a:noFill/>
              <a:ln w="6350" cap="flat" cmpd="sng" algn="ctr">
                <a:solidFill>
                  <a:srgbClr val="C84E0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  <a:defRPr/>
                </a:pPr>
                <a:endParaRPr lang="en-US" sz="1200" dirty="0" smtClean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29" name="Rectangle 22"/>
              <p:cNvSpPr>
                <a:spLocks noChangeArrowheads="1"/>
              </p:cNvSpPr>
              <p:nvPr userDrawn="1"/>
            </p:nvSpPr>
            <p:spPr bwMode="gray">
              <a:xfrm>
                <a:off x="4877594" y="1193800"/>
                <a:ext cx="142875" cy="4896000"/>
              </a:xfrm>
              <a:prstGeom prst="rect">
                <a:avLst/>
              </a:prstGeom>
              <a:noFill/>
              <a:ln w="6350" cap="flat" cmpd="sng" algn="ctr">
                <a:solidFill>
                  <a:srgbClr val="C84E0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  <a:defRPr/>
                </a:pPr>
                <a:endParaRPr lang="en-US" sz="1200" dirty="0" smtClean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30" name="Rectangle 23"/>
              <p:cNvSpPr>
                <a:spLocks noChangeArrowheads="1"/>
              </p:cNvSpPr>
              <p:nvPr userDrawn="1"/>
            </p:nvSpPr>
            <p:spPr bwMode="gray">
              <a:xfrm>
                <a:off x="7252097" y="1193800"/>
                <a:ext cx="142875" cy="4896000"/>
              </a:xfrm>
              <a:prstGeom prst="rect">
                <a:avLst/>
              </a:prstGeom>
              <a:noFill/>
              <a:ln w="6350" cap="flat" cmpd="sng" algn="ctr">
                <a:solidFill>
                  <a:srgbClr val="C84E0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  <a:defRPr/>
                </a:pPr>
                <a:endParaRPr lang="en-US" sz="1200" dirty="0" smtClean="0">
                  <a:solidFill>
                    <a:srgbClr val="000000"/>
                  </a:solidFill>
                  <a:cs typeface="Arial" charset="0"/>
                </a:endParaRPr>
              </a:p>
            </p:txBody>
          </p:sp>
        </p:grpSp>
        <p:sp>
          <p:nvSpPr>
            <p:cNvPr id="25" name="TextBox 24"/>
            <p:cNvSpPr txBox="1"/>
            <p:nvPr userDrawn="1"/>
          </p:nvSpPr>
          <p:spPr bwMode="gray">
            <a:xfrm>
              <a:off x="5889625" y="5969605"/>
              <a:ext cx="3743325" cy="107722"/>
            </a:xfrm>
            <a:prstGeom prst="rect">
              <a:avLst/>
            </a:prstGeom>
            <a:noFill/>
          </p:spPr>
          <p:txBody>
            <a:bodyPr wrap="square" lIns="0" tIns="0" rIns="0" bIns="0" rtlCol="0" anchor="b" anchorCtr="0">
              <a:spAutoFit/>
            </a:bodyPr>
            <a:lstStyle/>
            <a:p>
              <a:pPr algn="r"/>
              <a:r>
                <a:rPr lang="en-GB" sz="700" dirty="0" smtClean="0">
                  <a:solidFill>
                    <a:srgbClr val="C84E00"/>
                  </a:solidFill>
                </a:rPr>
                <a:t>Appendix layout grid: to remove go to slide Master select Grid object and delete</a:t>
              </a:r>
              <a:endParaRPr lang="en-GB" sz="700" dirty="0">
                <a:solidFill>
                  <a:srgbClr val="C84E00"/>
                </a:solidFill>
              </a:endParaRPr>
            </a:p>
          </p:txBody>
        </p:sp>
      </p:grpSp>
      <p:sp>
        <p:nvSpPr>
          <p:cNvPr id="11" name="Title 10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 sz="1800"/>
            </a:lvl1pPr>
          </a:lstStyle>
          <a:p>
            <a:r>
              <a:rPr lang="en-US" dirty="0" smtClean="0"/>
              <a:t>Add slide title</a:t>
            </a:r>
            <a:endParaRPr lang="en-US" dirty="0"/>
          </a:p>
        </p:txBody>
      </p:sp>
      <p:sp>
        <p:nvSpPr>
          <p:cNvPr id="12" name="Line top"/>
          <p:cNvSpPr>
            <a:spLocks noChangeShapeType="1"/>
          </p:cNvSpPr>
          <p:nvPr userDrawn="1"/>
        </p:nvSpPr>
        <p:spPr bwMode="gray">
          <a:xfrm>
            <a:off x="0" y="906463"/>
            <a:ext cx="9136674" cy="0"/>
          </a:xfrm>
          <a:prstGeom prst="line">
            <a:avLst/>
          </a:prstGeom>
          <a:noFill/>
          <a:ln w="6350">
            <a:solidFill>
              <a:srgbClr val="97989A"/>
            </a:solidFill>
            <a:miter lim="800000"/>
            <a:headEnd/>
            <a:tailEnd/>
          </a:ln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3" name="Line bottom"/>
          <p:cNvSpPr>
            <a:spLocks noChangeShapeType="1"/>
          </p:cNvSpPr>
          <p:nvPr userDrawn="1"/>
        </p:nvSpPr>
        <p:spPr bwMode="gray">
          <a:xfrm>
            <a:off x="0" y="6381328"/>
            <a:ext cx="9136674" cy="0"/>
          </a:xfrm>
          <a:prstGeom prst="line">
            <a:avLst/>
          </a:prstGeom>
          <a:noFill/>
          <a:ln w="6350">
            <a:solidFill>
              <a:srgbClr val="97989A"/>
            </a:solidFill>
            <a:miter lim="800000"/>
            <a:headEnd/>
            <a:tailEnd/>
          </a:ln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96233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15D7E4-AF6A-46EA-BFF7-604243F5EBE8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54B10A-5241-42BA-AB71-7AC8F89C707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89560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077221-749F-4785-92C3-7772D25BEB1A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9E7A93-5F49-4716-9907-C101C9D7D2E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06771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875FED-6E91-42D3-8F0C-D6CF8730E694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87BAB8-2324-4501-9AED-BD7AD79B4FC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50566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C53189-BDF9-4A67-8EA0-061EF5643CED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1FDBD1-3A28-4238-A2E0-78C9DCEB1CE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50796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slideLayout" Target="../slideLayouts/slideLayout58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9219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BD1102E-B106-4517-807E-B46D92366618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7D4C165-AB95-4FC1-87F6-2E482B7DB98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59891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9219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BD1102E-B106-4517-807E-B46D92366618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7D4C165-AB95-4FC1-87F6-2E482B7DB98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24953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A8227D8-ADE0-4F78-AC0F-0259E4C3BE60}" type="slidenum">
              <a:rPr lang="ru-RU" altLang="ru-RU"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5021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  <p:sldLayoutId id="2147483769" r:id="rId12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A8227D8-ADE0-4F78-AC0F-0259E4C3BE60}" type="slidenum">
              <a:rPr lang="ru-RU" altLang="ru-RU"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3730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79" r:id="rId9"/>
    <p:sldLayoutId id="2147483780" r:id="rId10"/>
    <p:sldLayoutId id="2147483781" r:id="rId11"/>
    <p:sldLayoutId id="2147483782" r:id="rId12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4087FF13-75B1-455B-ACC8-7CEA0DFBB2B6}" type="datetime1">
              <a:rPr lang="ru-RU" smtClean="0">
                <a:solidFill>
                  <a:srgbClr val="04617B"/>
                </a:solidFill>
              </a:rPr>
              <a:pPr/>
              <a:t>09.02.2016</a:t>
            </a:fld>
            <a:endParaRPr lang="ru-RU">
              <a:solidFill>
                <a:srgbClr val="04617B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>
              <a:solidFill>
                <a:srgbClr val="04617B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7BE0B2A8-5906-4986-8653-985E64EF9D96}" type="slidenum">
              <a:rPr lang="ru-RU" smtClean="0">
                <a:solidFill>
                  <a:srgbClr val="04617B"/>
                </a:solidFill>
              </a:rPr>
              <a:pPr/>
              <a:t>‹#›</a:t>
            </a:fld>
            <a:endParaRPr lang="ru-RU">
              <a:solidFill>
                <a:srgbClr val="04617B"/>
              </a:solidFill>
            </a:endParaRPr>
          </a:p>
        </p:txBody>
      </p:sp>
      <p:sp>
        <p:nvSpPr>
          <p:cNvPr id="28" name="Прямая соединительная линия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3127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  <p:sldLayoutId id="2147483787" r:id="rId4"/>
    <p:sldLayoutId id="2147483788" r:id="rId5"/>
    <p:sldLayoutId id="2147483789" r:id="rId6"/>
    <p:sldLayoutId id="2147483790" r:id="rId7"/>
    <p:sldLayoutId id="2147483791" r:id="rId8"/>
    <p:sldLayoutId id="2147483792" r:id="rId9"/>
    <p:sldLayoutId id="2147483793" r:id="rId10"/>
    <p:sldLayoutId id="2147483794" r:id="rId11"/>
    <p:sldLayoutId id="2147483795" r:id="rId12"/>
  </p:sldLayoutIdLst>
  <p:transition spd="slow">
    <p:push dir="u"/>
  </p:transition>
  <p:hf hdr="0" ftr="0" dt="0"/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1.emf"/><Relationship Id="rId5" Type="http://schemas.openxmlformats.org/officeDocument/2006/relationships/image" Target="../media/image22.emf"/><Relationship Id="rId4" Type="http://schemas.openxmlformats.org/officeDocument/2006/relationships/oleObject" Target="../embeddings/Microsoft_Excel_97-2003_Worksheet2.xls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0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13" Type="http://schemas.openxmlformats.org/officeDocument/2006/relationships/diagramLayout" Target="../diagrams/layout4.xml"/><Relationship Id="rId18" Type="http://schemas.openxmlformats.org/officeDocument/2006/relationships/diagramLayout" Target="../diagrams/layout5.xml"/><Relationship Id="rId3" Type="http://schemas.openxmlformats.org/officeDocument/2006/relationships/diagramLayout" Target="../diagrams/layout2.xml"/><Relationship Id="rId21" Type="http://schemas.microsoft.com/office/2007/relationships/diagramDrawing" Target="../diagrams/drawing5.xml"/><Relationship Id="rId7" Type="http://schemas.openxmlformats.org/officeDocument/2006/relationships/diagramData" Target="../diagrams/data3.xml"/><Relationship Id="rId12" Type="http://schemas.openxmlformats.org/officeDocument/2006/relationships/diagramData" Target="../diagrams/data4.xml"/><Relationship Id="rId17" Type="http://schemas.openxmlformats.org/officeDocument/2006/relationships/diagramData" Target="../diagrams/data5.xml"/><Relationship Id="rId2" Type="http://schemas.openxmlformats.org/officeDocument/2006/relationships/diagramData" Target="../diagrams/data2.xml"/><Relationship Id="rId16" Type="http://schemas.microsoft.com/office/2007/relationships/diagramDrawing" Target="../diagrams/drawing4.xml"/><Relationship Id="rId20" Type="http://schemas.openxmlformats.org/officeDocument/2006/relationships/diagramColors" Target="../diagrams/colors5.xml"/><Relationship Id="rId1" Type="http://schemas.openxmlformats.org/officeDocument/2006/relationships/slideLayout" Target="../slideLayouts/slideLayout30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5" Type="http://schemas.openxmlformats.org/officeDocument/2006/relationships/diagramColors" Target="../diagrams/colors4.xml"/><Relationship Id="rId10" Type="http://schemas.openxmlformats.org/officeDocument/2006/relationships/diagramColors" Target="../diagrams/colors3.xml"/><Relationship Id="rId19" Type="http://schemas.openxmlformats.org/officeDocument/2006/relationships/diagramQuickStyle" Target="../diagrams/quickStyle5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Relationship Id="rId14" Type="http://schemas.openxmlformats.org/officeDocument/2006/relationships/diagramQuickStyle" Target="../diagrams/quickStyle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1.xls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7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6.xml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0B2A8-5906-4986-8653-985E64EF9D96}" type="slidenum">
              <a:rPr lang="ru-RU" smtClean="0"/>
              <a:pPr/>
              <a:t>1</a:t>
            </a:fld>
            <a:endParaRPr lang="ru-RU"/>
          </a:p>
        </p:txBody>
      </p:sp>
      <p:pic>
        <p:nvPicPr>
          <p:cNvPr id="5" name="Рисунок 4" descr="Безымянный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24128" y="116632"/>
            <a:ext cx="3096344" cy="65488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259632" y="1656993"/>
            <a:ext cx="748883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Малое и среднее предпринимательство в Российской Федерации: текущее состояние и перспективы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39651" y="3645024"/>
            <a:ext cx="698477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>
                <a:solidFill>
                  <a:schemeClr val="accent1"/>
                </a:solidFill>
              </a:rPr>
              <a:t>Мастер-класс С.Р. Борисова</a:t>
            </a:r>
          </a:p>
          <a:p>
            <a:pPr algn="ctr"/>
            <a:endParaRPr lang="ru-RU" sz="2400" b="1" i="1" dirty="0">
              <a:solidFill>
                <a:schemeClr val="accent1"/>
              </a:solidFill>
            </a:endParaRPr>
          </a:p>
          <a:p>
            <a:pPr algn="ctr"/>
            <a:r>
              <a:rPr lang="ru-RU" sz="2400" b="1" i="1" dirty="0">
                <a:solidFill>
                  <a:schemeClr val="accent1"/>
                </a:solidFill>
              </a:rPr>
              <a:t>Председателя Попечительского совета Общероссийской общественной организации малого и среднего предпринимательства «ОПОРА РОССИИ</a:t>
            </a:r>
            <a:r>
              <a:rPr lang="ru-RU" sz="2400" b="1" i="1" dirty="0" smtClean="0">
                <a:solidFill>
                  <a:schemeClr val="accent1"/>
                </a:solidFill>
              </a:rPr>
              <a:t>»</a:t>
            </a:r>
            <a:endParaRPr lang="ru-RU" sz="2400" b="1" i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78800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0B2A8-5906-4986-8653-985E64EF9D96}" type="slidenum">
              <a:rPr lang="ru-RU" smtClean="0"/>
              <a:pPr/>
              <a:t>10</a:t>
            </a:fld>
            <a:endParaRPr lang="ru-RU"/>
          </a:p>
        </p:txBody>
      </p:sp>
      <p:sp>
        <p:nvSpPr>
          <p:cNvPr id="3" name="Заголовок 1"/>
          <p:cNvSpPr txBox="1">
            <a:spLocks/>
          </p:cNvSpPr>
          <p:nvPr/>
        </p:nvSpPr>
        <p:spPr bwMode="auto">
          <a:xfrm>
            <a:off x="457200" y="260350"/>
            <a:ext cx="8229600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0" eaLnBrk="1" hangingPunct="1"/>
            <a:r>
              <a:rPr lang="ru-RU" altLang="ru-RU" sz="2400" b="1" dirty="0">
                <a:latin typeface="Garamond" pitchFamily="18" charset="0"/>
              </a:rPr>
              <a:t>Основные </a:t>
            </a:r>
            <a:r>
              <a:rPr lang="ru-RU" altLang="ru-RU" sz="2400" b="1" dirty="0" smtClean="0">
                <a:latin typeface="Garamond" pitchFamily="18" charset="0"/>
              </a:rPr>
              <a:t>«победы» МСП </a:t>
            </a:r>
            <a:r>
              <a:rPr lang="ru-RU" altLang="ru-RU" sz="2400" b="1" dirty="0">
                <a:latin typeface="Garamond" pitchFamily="18" charset="0"/>
              </a:rPr>
              <a:t>в 2014-2016 гг.</a:t>
            </a:r>
            <a:endParaRPr kumimoji="0" lang="ru-RU" altLang="ru-RU" sz="24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Garamond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0825" y="260350"/>
            <a:ext cx="8642350" cy="6337300"/>
          </a:xfrm>
          <a:prstGeom prst="rect">
            <a:avLst/>
          </a:prstGeom>
          <a:noFill/>
          <a:ln w="25400" cap="flat" cmpd="sng" algn="ctr">
            <a:solidFill>
              <a:srgbClr val="4F81BD">
                <a:lumMod val="40000"/>
                <a:lumOff val="6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Calibri"/>
            </a:endParaRPr>
          </a:p>
        </p:txBody>
      </p:sp>
      <p:sp>
        <p:nvSpPr>
          <p:cNvPr id="5" name="Line 96"/>
          <p:cNvSpPr>
            <a:spLocks noChangeShapeType="1"/>
          </p:cNvSpPr>
          <p:nvPr/>
        </p:nvSpPr>
        <p:spPr bwMode="auto">
          <a:xfrm flipV="1">
            <a:off x="1181100" y="2379663"/>
            <a:ext cx="7000875" cy="1587"/>
          </a:xfrm>
          <a:prstGeom prst="line">
            <a:avLst/>
          </a:prstGeom>
          <a:noFill/>
          <a:ln w="25400">
            <a:solidFill>
              <a:sysClr val="window" lastClr="FFFFFF">
                <a:lumMod val="50000"/>
              </a:sysClr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Calibri"/>
            </a:endParaRPr>
          </a:p>
        </p:txBody>
      </p:sp>
      <p:sp>
        <p:nvSpPr>
          <p:cNvPr id="6" name="Line 96"/>
          <p:cNvSpPr>
            <a:spLocks noChangeShapeType="1"/>
          </p:cNvSpPr>
          <p:nvPr/>
        </p:nvSpPr>
        <p:spPr bwMode="auto">
          <a:xfrm flipV="1">
            <a:off x="1177925" y="3201988"/>
            <a:ext cx="7000875" cy="3175"/>
          </a:xfrm>
          <a:prstGeom prst="line">
            <a:avLst/>
          </a:prstGeom>
          <a:noFill/>
          <a:ln w="25400">
            <a:solidFill>
              <a:sysClr val="window" lastClr="FFFFFF">
                <a:lumMod val="50000"/>
              </a:sysClr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Calibri"/>
            </a:endParaRPr>
          </a:p>
        </p:txBody>
      </p:sp>
      <p:sp>
        <p:nvSpPr>
          <p:cNvPr id="8" name="Line 96"/>
          <p:cNvSpPr>
            <a:spLocks noChangeShapeType="1"/>
          </p:cNvSpPr>
          <p:nvPr/>
        </p:nvSpPr>
        <p:spPr bwMode="auto">
          <a:xfrm flipV="1">
            <a:off x="1182688" y="5697538"/>
            <a:ext cx="7000875" cy="1587"/>
          </a:xfrm>
          <a:prstGeom prst="line">
            <a:avLst/>
          </a:prstGeom>
          <a:noFill/>
          <a:ln w="25400">
            <a:solidFill>
              <a:sysClr val="window" lastClr="FFFFFF">
                <a:lumMod val="50000"/>
              </a:sysClr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Calibri"/>
            </a:endParaRPr>
          </a:p>
        </p:txBody>
      </p:sp>
      <p:sp>
        <p:nvSpPr>
          <p:cNvPr id="9" name="Line 96"/>
          <p:cNvSpPr>
            <a:spLocks noChangeShapeType="1"/>
          </p:cNvSpPr>
          <p:nvPr/>
        </p:nvSpPr>
        <p:spPr bwMode="auto">
          <a:xfrm flipV="1">
            <a:off x="1192213" y="4833938"/>
            <a:ext cx="7000875" cy="3175"/>
          </a:xfrm>
          <a:prstGeom prst="line">
            <a:avLst/>
          </a:prstGeom>
          <a:noFill/>
          <a:ln w="25400">
            <a:solidFill>
              <a:sysClr val="window" lastClr="FFFFFF">
                <a:lumMod val="50000"/>
              </a:sysClr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Calibri"/>
            </a:endParaRPr>
          </a:p>
        </p:txBody>
      </p:sp>
      <p:sp>
        <p:nvSpPr>
          <p:cNvPr id="10" name="Line 96"/>
          <p:cNvSpPr>
            <a:spLocks noChangeShapeType="1"/>
          </p:cNvSpPr>
          <p:nvPr/>
        </p:nvSpPr>
        <p:spPr bwMode="auto">
          <a:xfrm flipV="1">
            <a:off x="1181100" y="4037013"/>
            <a:ext cx="7000875" cy="3175"/>
          </a:xfrm>
          <a:prstGeom prst="line">
            <a:avLst/>
          </a:prstGeom>
          <a:noFill/>
          <a:ln w="25400">
            <a:solidFill>
              <a:sysClr val="window" lastClr="FFFFFF">
                <a:lumMod val="50000"/>
              </a:sysClr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Calibri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25575" y="1165225"/>
            <a:ext cx="7106433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dirty="0">
                <a:latin typeface="Garamond" panose="02020404030301010803" pitchFamily="18" charset="0"/>
              </a:rPr>
              <a:t>Продление действия 159-ФЗ на 3 года (льготная приватизация</a:t>
            </a:r>
            <a:r>
              <a:rPr lang="ru-RU" dirty="0" smtClean="0">
                <a:latin typeface="Garamond" panose="02020404030301010803" pitchFamily="18" charset="0"/>
              </a:rPr>
              <a:t>) до 2018 г.</a:t>
            </a:r>
            <a:endParaRPr lang="ru-RU" dirty="0">
              <a:latin typeface="Garamond" panose="02020404030301010803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381182" y="1936821"/>
            <a:ext cx="7511993" cy="35394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700" dirty="0">
                <a:latin typeface="Garamond" panose="02020404030301010803" pitchFamily="18" charset="0"/>
              </a:rPr>
              <a:t>Распространение действия 44-ФЗ на </a:t>
            </a:r>
            <a:r>
              <a:rPr lang="ru-RU" sz="1700" dirty="0" err="1">
                <a:latin typeface="Garamond" panose="02020404030301010803" pitchFamily="18" charset="0"/>
              </a:rPr>
              <a:t>ГУПы</a:t>
            </a:r>
            <a:r>
              <a:rPr lang="ru-RU" sz="1700" dirty="0">
                <a:latin typeface="Garamond" panose="02020404030301010803" pitchFamily="18" charset="0"/>
              </a:rPr>
              <a:t> и </a:t>
            </a:r>
            <a:r>
              <a:rPr lang="ru-RU" sz="1700" dirty="0" err="1" smtClean="0">
                <a:latin typeface="Garamond" panose="02020404030301010803" pitchFamily="18" charset="0"/>
              </a:rPr>
              <a:t>МУПы</a:t>
            </a:r>
            <a:r>
              <a:rPr lang="ru-RU" sz="1700" dirty="0" smtClean="0">
                <a:latin typeface="Garamond" panose="02020404030301010803" pitchFamily="18" charset="0"/>
              </a:rPr>
              <a:t> (законопроект в разработке)</a:t>
            </a:r>
            <a:endParaRPr lang="ru-RU" sz="1700" dirty="0">
              <a:latin typeface="Garamond" panose="02020404030301010803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25575" y="3563938"/>
            <a:ext cx="5594350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dirty="0">
                <a:latin typeface="Garamond" panose="02020404030301010803" pitchFamily="18" charset="0"/>
              </a:rPr>
              <a:t>Создание Федеральной корпорации по развитию МСП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423988" y="2700338"/>
            <a:ext cx="7356501" cy="35394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700" dirty="0">
                <a:latin typeface="Garamond" panose="02020404030301010803" pitchFamily="18" charset="0"/>
              </a:rPr>
              <a:t>В 2 раза увеличен порог </a:t>
            </a:r>
            <a:r>
              <a:rPr lang="ru-RU" sz="1700" dirty="0" smtClean="0">
                <a:latin typeface="Garamond" panose="02020404030301010803" pitchFamily="18" charset="0"/>
              </a:rPr>
              <a:t>оборота для отнесения </a:t>
            </a:r>
            <a:r>
              <a:rPr lang="ru-RU" sz="1700" dirty="0">
                <a:latin typeface="Garamond" panose="02020404030301010803" pitchFamily="18" charset="0"/>
              </a:rPr>
              <a:t>предприятий к субъектам МСП</a:t>
            </a:r>
          </a:p>
        </p:txBody>
      </p:sp>
      <p:sp>
        <p:nvSpPr>
          <p:cNvPr id="15" name="Line 96"/>
          <p:cNvSpPr>
            <a:spLocks noChangeShapeType="1"/>
          </p:cNvSpPr>
          <p:nvPr/>
        </p:nvSpPr>
        <p:spPr bwMode="auto">
          <a:xfrm flipV="1">
            <a:off x="1149350" y="1658938"/>
            <a:ext cx="7000875" cy="3175"/>
          </a:xfrm>
          <a:prstGeom prst="line">
            <a:avLst/>
          </a:prstGeom>
          <a:noFill/>
          <a:ln w="25400">
            <a:solidFill>
              <a:sysClr val="window" lastClr="FFFFFF">
                <a:lumMod val="50000"/>
              </a:sysClr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Calibri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423988" y="4356100"/>
            <a:ext cx="6577442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dirty="0">
                <a:latin typeface="Garamond" panose="02020404030301010803" pitchFamily="18" charset="0"/>
              </a:rPr>
              <a:t>«Заморозка» </a:t>
            </a:r>
            <a:r>
              <a:rPr lang="ru-RU" dirty="0" smtClean="0">
                <a:latin typeface="Garamond" panose="02020404030301010803" pitchFamily="18" charset="0"/>
              </a:rPr>
              <a:t>коэффициента-дефлятора (К1) для ЕНВД </a:t>
            </a:r>
            <a:r>
              <a:rPr lang="ru-RU" dirty="0">
                <a:latin typeface="Garamond" panose="02020404030301010803" pitchFamily="18" charset="0"/>
              </a:rPr>
              <a:t>на 2016 год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465263" y="5020359"/>
            <a:ext cx="7196201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dirty="0">
                <a:latin typeface="Garamond" panose="02020404030301010803" pitchFamily="18" charset="0"/>
              </a:rPr>
              <a:t>Снижение </a:t>
            </a:r>
            <a:r>
              <a:rPr lang="ru-RU" dirty="0" smtClean="0">
                <a:latin typeface="Garamond" panose="02020404030301010803" pitchFamily="18" charset="0"/>
              </a:rPr>
              <a:t>для банков коэффициента </a:t>
            </a:r>
            <a:r>
              <a:rPr lang="ru-RU" dirty="0">
                <a:latin typeface="Garamond" panose="02020404030301010803" pitchFamily="18" charset="0"/>
              </a:rPr>
              <a:t>риска на </a:t>
            </a:r>
            <a:r>
              <a:rPr lang="ru-RU" dirty="0" smtClean="0">
                <a:latin typeface="Garamond" panose="02020404030301010803" pitchFamily="18" charset="0"/>
              </a:rPr>
              <a:t>капитал со 100 % </a:t>
            </a:r>
            <a:r>
              <a:rPr lang="ru-RU" dirty="0">
                <a:latin typeface="Garamond" panose="02020404030301010803" pitchFamily="18" charset="0"/>
              </a:rPr>
              <a:t>до 75 </a:t>
            </a:r>
            <a:r>
              <a:rPr lang="ru-RU" dirty="0" smtClean="0">
                <a:latin typeface="Garamond" panose="02020404030301010803" pitchFamily="18" charset="0"/>
              </a:rPr>
              <a:t>% </a:t>
            </a:r>
          </a:p>
          <a:p>
            <a:pPr>
              <a:defRPr/>
            </a:pPr>
            <a:r>
              <a:rPr lang="ru-RU" dirty="0" smtClean="0">
                <a:latin typeface="Garamond" panose="02020404030301010803" pitchFamily="18" charset="0"/>
              </a:rPr>
              <a:t>при кредитовании МСП</a:t>
            </a:r>
            <a:r>
              <a:rPr lang="en-US" dirty="0" smtClean="0">
                <a:latin typeface="Garamond" panose="02020404030301010803" pitchFamily="18" charset="0"/>
              </a:rPr>
              <a:t> (</a:t>
            </a:r>
            <a:r>
              <a:rPr lang="ru-RU" dirty="0">
                <a:latin typeface="Garamond" panose="02020404030301010803" pitchFamily="18" charset="0"/>
              </a:rPr>
              <a:t>решение оформляется)</a:t>
            </a:r>
          </a:p>
        </p:txBody>
      </p:sp>
      <p:pic>
        <p:nvPicPr>
          <p:cNvPr id="19" name="Picture 2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792288"/>
            <a:ext cx="4699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2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057275"/>
            <a:ext cx="4699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2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2636838"/>
            <a:ext cx="4699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2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3457575"/>
            <a:ext cx="4699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2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4292600"/>
            <a:ext cx="4699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3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5105400"/>
            <a:ext cx="4699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393221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0B2A8-5906-4986-8653-985E64EF9D96}" type="slidenum">
              <a:rPr lang="ru-RU" smtClean="0">
                <a:solidFill>
                  <a:srgbClr val="04617B"/>
                </a:solidFill>
              </a:rPr>
              <a:pPr/>
              <a:t>11</a:t>
            </a:fld>
            <a:endParaRPr lang="ru-RU">
              <a:solidFill>
                <a:srgbClr val="04617B"/>
              </a:solidFill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 bwMode="auto">
          <a:xfrm>
            <a:off x="488950" y="330200"/>
            <a:ext cx="8229600" cy="77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ru-RU" altLang="ru-RU" sz="2800" b="1" dirty="0" smtClean="0">
                <a:solidFill>
                  <a:prstClr val="black"/>
                </a:solidFill>
                <a:latin typeface="Garamond" pitchFamily="18" charset="0"/>
              </a:rPr>
              <a:t>Мероприятия </a:t>
            </a:r>
            <a:r>
              <a:rPr lang="ru-RU" altLang="ru-RU" sz="2800" b="1" dirty="0">
                <a:solidFill>
                  <a:prstClr val="black"/>
                </a:solidFill>
                <a:latin typeface="Garamond" pitchFamily="18" charset="0"/>
              </a:rPr>
              <a:t>федерального уровня в сфере МСП </a:t>
            </a:r>
            <a:endParaRPr lang="ru-RU" altLang="ru-RU" sz="2800" b="1" dirty="0" smtClean="0">
              <a:solidFill>
                <a:prstClr val="black"/>
              </a:solidFill>
              <a:latin typeface="Garamond" pitchFamily="18" charset="0"/>
            </a:endParaRPr>
          </a:p>
        </p:txBody>
      </p:sp>
      <p:sp>
        <p:nvSpPr>
          <p:cNvPr id="6" name="AutoShape 36"/>
          <p:cNvSpPr>
            <a:spLocks noChangeArrowheads="1"/>
          </p:cNvSpPr>
          <p:nvPr/>
        </p:nvSpPr>
        <p:spPr bwMode="auto">
          <a:xfrm>
            <a:off x="107504" y="4221088"/>
            <a:ext cx="7776864" cy="1800225"/>
          </a:xfrm>
          <a:prstGeom prst="roundRect">
            <a:avLst>
              <a:gd name="adj" fmla="val 50000"/>
            </a:avLst>
          </a:prstGeom>
          <a:noFill/>
          <a:ln w="25400" algn="ctr">
            <a:noFill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1"/>
                    </a:gs>
                    <a:gs pos="100000">
                      <a:schemeClr val="bg1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63500" dir="3187806" algn="ctr" rotWithShape="0">
                    <a:srgbClr val="001D3A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u="sng" dirty="0" smtClean="0">
                <a:solidFill>
                  <a:srgbClr val="FF0000"/>
                </a:solidFill>
                <a:latin typeface="Garamond" pitchFamily="18" charset="0"/>
                <a:ea typeface="+mj-ea"/>
                <a:cs typeface="+mj-cs"/>
              </a:rPr>
              <a:t>Основные решения: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dirty="0" smtClean="0">
                <a:solidFill>
                  <a:prstClr val="black"/>
                </a:solidFill>
                <a:latin typeface="Garamond" pitchFamily="18" charset="0"/>
                <a:ea typeface="+mj-ea"/>
                <a:cs typeface="+mj-cs"/>
              </a:rPr>
              <a:t>1. Создание Федеральной корпорации по развитию МСП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 sz="800" b="1" dirty="0" smtClean="0">
              <a:solidFill>
                <a:prstClr val="black"/>
              </a:solidFill>
              <a:latin typeface="Garamond" pitchFamily="18" charset="0"/>
              <a:ea typeface="+mj-ea"/>
              <a:cs typeface="+mj-cs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900" b="1" dirty="0" smtClean="0">
                <a:solidFill>
                  <a:prstClr val="black"/>
                </a:solidFill>
                <a:latin typeface="Garamond" pitchFamily="18" charset="0"/>
                <a:ea typeface="+mj-ea"/>
                <a:cs typeface="+mj-cs"/>
              </a:rPr>
              <a:t>2. Разработка Стратегии развития МСП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 sz="800" b="1" dirty="0" smtClean="0">
              <a:solidFill>
                <a:prstClr val="black"/>
              </a:solidFill>
              <a:latin typeface="Garamond" pitchFamily="18" charset="0"/>
              <a:ea typeface="+mj-ea"/>
              <a:cs typeface="+mj-cs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dirty="0" smtClean="0">
                <a:solidFill>
                  <a:prstClr val="black"/>
                </a:solidFill>
                <a:latin typeface="Garamond" pitchFamily="18" charset="0"/>
                <a:ea typeface="+mj-ea"/>
                <a:cs typeface="+mj-cs"/>
              </a:rPr>
              <a:t>3. Формирование единого реестра МСП к 1 августа 2016 г.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 sz="800" b="1" dirty="0" smtClean="0">
              <a:solidFill>
                <a:prstClr val="black"/>
              </a:solidFill>
              <a:latin typeface="Garamond" pitchFamily="18" charset="0"/>
              <a:ea typeface="+mj-ea"/>
              <a:cs typeface="+mj-cs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dirty="0" smtClean="0">
                <a:solidFill>
                  <a:prstClr val="black"/>
                </a:solidFill>
                <a:latin typeface="Garamond" pitchFamily="18" charset="0"/>
                <a:ea typeface="+mj-ea"/>
                <a:cs typeface="+mj-cs"/>
              </a:rPr>
              <a:t>4. Недопустимость резкого роста налоговой нагрузки на МСП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dirty="0" smtClean="0">
                <a:solidFill>
                  <a:prstClr val="black"/>
                </a:solidFill>
                <a:latin typeface="Garamond" pitchFamily="18" charset="0"/>
                <a:ea typeface="+mj-ea"/>
                <a:cs typeface="+mj-cs"/>
              </a:rPr>
              <a:t>от имущественных налогов от кадастровой стоимости</a:t>
            </a:r>
            <a:endParaRPr lang="ru-RU" altLang="ru-RU" sz="2000" b="1" dirty="0">
              <a:solidFill>
                <a:prstClr val="black"/>
              </a:solidFill>
              <a:latin typeface="Garamond" pitchFamily="18" charset="0"/>
              <a:ea typeface="+mj-ea"/>
              <a:cs typeface="+mj-cs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413" y="1109664"/>
            <a:ext cx="3602038" cy="2222500"/>
          </a:xfrm>
          <a:prstGeom prst="rect">
            <a:avLst/>
          </a:prstGeom>
          <a:ln w="38100" cap="sq">
            <a:solidFill>
              <a:srgbClr val="1F497D">
                <a:lumMod val="50000"/>
              </a:srgbClr>
            </a:solidFill>
            <a:prstDash val="solid"/>
            <a:miter lim="800000"/>
          </a:ln>
          <a:effectLst>
            <a:outerShdw blurRad="50800" dist="38100" dir="2700000" algn="tl" rotWithShape="0">
              <a:sysClr val="window" lastClr="FFFFFF">
                <a:alpha val="43000"/>
              </a:sysClr>
            </a:outerShdw>
          </a:effectLst>
        </p:spPr>
      </p:pic>
      <p:sp>
        <p:nvSpPr>
          <p:cNvPr id="8" name="AutoShape 36"/>
          <p:cNvSpPr>
            <a:spLocks noChangeArrowheads="1"/>
          </p:cNvSpPr>
          <p:nvPr/>
        </p:nvSpPr>
        <p:spPr bwMode="auto">
          <a:xfrm>
            <a:off x="955923" y="765176"/>
            <a:ext cx="3487738" cy="2879725"/>
          </a:xfrm>
          <a:prstGeom prst="roundRect">
            <a:avLst>
              <a:gd name="adj" fmla="val 50000"/>
            </a:avLst>
          </a:prstGeom>
          <a:noFill/>
          <a:ln w="25400" algn="ctr">
            <a:noFill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1"/>
                    </a:gs>
                    <a:gs pos="100000">
                      <a:schemeClr val="bg1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63500" dir="3187806" algn="ctr" rotWithShape="0">
                    <a:srgbClr val="001D3A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 altLang="ru-RU" kern="0" dirty="0">
              <a:effectLst>
                <a:outerShdw blurRad="38100" dist="38100" dir="2700000" algn="tl">
                  <a:srgbClr val="000000"/>
                </a:outerShdw>
              </a:effectLst>
              <a:latin typeface="Garamond" panose="02020404030301010803" pitchFamily="18" charset="0"/>
            </a:endParaRPr>
          </a:p>
        </p:txBody>
      </p:sp>
      <p:sp>
        <p:nvSpPr>
          <p:cNvPr id="9" name="AutoShape 36"/>
          <p:cNvSpPr>
            <a:spLocks noChangeArrowheads="1"/>
          </p:cNvSpPr>
          <p:nvPr/>
        </p:nvSpPr>
        <p:spPr bwMode="auto">
          <a:xfrm>
            <a:off x="4860032" y="1184274"/>
            <a:ext cx="2551112" cy="1800225"/>
          </a:xfrm>
          <a:prstGeom prst="roundRect">
            <a:avLst>
              <a:gd name="adj" fmla="val 50000"/>
            </a:avLst>
          </a:prstGeom>
          <a:noFill/>
          <a:ln w="25400" algn="ctr">
            <a:noFill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1"/>
                    </a:gs>
                    <a:gs pos="100000">
                      <a:schemeClr val="bg1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63500" dir="3187806" algn="ctr" rotWithShape="0">
                    <a:srgbClr val="001D3A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dirty="0" smtClean="0">
                <a:latin typeface="Garamond" pitchFamily="18" charset="0"/>
                <a:ea typeface="+mj-ea"/>
                <a:cs typeface="+mj-cs"/>
              </a:rPr>
              <a:t>Государственный совет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dirty="0" smtClean="0">
                <a:latin typeface="Garamond" pitchFamily="18" charset="0"/>
                <a:ea typeface="+mj-ea"/>
                <a:cs typeface="+mj-cs"/>
              </a:rPr>
              <a:t>по вопросам развития МСП,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dirty="0" smtClean="0">
                <a:latin typeface="Garamond" pitchFamily="18" charset="0"/>
                <a:ea typeface="+mj-ea"/>
                <a:cs typeface="+mj-cs"/>
              </a:rPr>
              <a:t>апрель 2015 г.</a:t>
            </a:r>
            <a:endParaRPr lang="ru-RU" altLang="ru-RU" sz="2000" b="1" dirty="0">
              <a:latin typeface="Garamond" pitchFamily="18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5100592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0B2A8-5906-4986-8653-985E64EF9D96}" type="slidenum">
              <a:rPr lang="ru-RU" smtClean="0"/>
              <a:pPr/>
              <a:t>12</a:t>
            </a:fld>
            <a:endParaRPr lang="ru-RU"/>
          </a:p>
        </p:txBody>
      </p:sp>
      <p:sp>
        <p:nvSpPr>
          <p:cNvPr id="3" name="Заголовок 1"/>
          <p:cNvSpPr txBox="1">
            <a:spLocks/>
          </p:cNvSpPr>
          <p:nvPr/>
        </p:nvSpPr>
        <p:spPr bwMode="auto">
          <a:xfrm>
            <a:off x="488950" y="330200"/>
            <a:ext cx="8229600" cy="77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0" eaLnBrk="1" hangingPunct="1"/>
            <a:r>
              <a:rPr kumimoji="0" lang="ru-RU" altLang="ru-RU" sz="2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Garamond" pitchFamily="18" charset="0"/>
              </a:rPr>
              <a:t>Мероприятия </a:t>
            </a:r>
            <a:r>
              <a:rPr lang="ru-RU" altLang="ru-RU" sz="2800" b="1" dirty="0">
                <a:latin typeface="Garamond" pitchFamily="18" charset="0"/>
              </a:rPr>
              <a:t>федерального уровня в сфере МСП </a:t>
            </a:r>
            <a:endParaRPr kumimoji="0" lang="ru-RU" altLang="ru-RU" sz="28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Garamond" pitchFamily="18" charset="0"/>
            </a:endParaRPr>
          </a:p>
        </p:txBody>
      </p:sp>
      <p:sp>
        <p:nvSpPr>
          <p:cNvPr id="4" name="AutoShape 36"/>
          <p:cNvSpPr>
            <a:spLocks noChangeArrowheads="1"/>
          </p:cNvSpPr>
          <p:nvPr/>
        </p:nvSpPr>
        <p:spPr bwMode="auto">
          <a:xfrm>
            <a:off x="5508104" y="1184275"/>
            <a:ext cx="2551112" cy="1800225"/>
          </a:xfrm>
          <a:prstGeom prst="roundRect">
            <a:avLst>
              <a:gd name="adj" fmla="val 50000"/>
            </a:avLst>
          </a:prstGeom>
          <a:noFill/>
          <a:ln w="25400" algn="ctr">
            <a:noFill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1"/>
                    </a:gs>
                    <a:gs pos="100000">
                      <a:schemeClr val="bg1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63500" dir="3187806" algn="ctr" rotWithShape="0">
                    <a:srgbClr val="001D3A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dirty="0">
                <a:latin typeface="Garamond" pitchFamily="18" charset="0"/>
                <a:ea typeface="+mj-ea"/>
                <a:cs typeface="+mj-cs"/>
              </a:rPr>
              <a:t>Форум </a:t>
            </a:r>
            <a:r>
              <a:rPr lang="ru-RU" altLang="ru-RU" sz="2000" b="1" dirty="0" smtClean="0">
                <a:latin typeface="Garamond" pitchFamily="18" charset="0"/>
                <a:ea typeface="+mj-ea"/>
                <a:cs typeface="+mj-cs"/>
              </a:rPr>
              <a:t>«ОПОРЫ РОССИИ»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dirty="0" smtClean="0">
                <a:latin typeface="Garamond" pitchFamily="18" charset="0"/>
                <a:ea typeface="+mj-ea"/>
                <a:cs typeface="+mj-cs"/>
              </a:rPr>
              <a:t>«Малый </a:t>
            </a:r>
            <a:r>
              <a:rPr lang="ru-RU" altLang="ru-RU" sz="2000" b="1" dirty="0">
                <a:latin typeface="Garamond" pitchFamily="18" charset="0"/>
                <a:ea typeface="+mj-ea"/>
                <a:cs typeface="+mj-cs"/>
              </a:rPr>
              <a:t>бизнес –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dirty="0">
                <a:latin typeface="Garamond" pitchFamily="18" charset="0"/>
                <a:ea typeface="+mj-ea"/>
                <a:cs typeface="+mj-cs"/>
              </a:rPr>
              <a:t>национальная идея?» с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dirty="0">
                <a:latin typeface="Garamond" pitchFamily="18" charset="0"/>
                <a:ea typeface="+mj-ea"/>
                <a:cs typeface="+mj-cs"/>
              </a:rPr>
              <a:t>Президентом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dirty="0">
                <a:latin typeface="Garamond" pitchFamily="18" charset="0"/>
                <a:ea typeface="+mj-ea"/>
                <a:cs typeface="+mj-cs"/>
              </a:rPr>
              <a:t>Российской Федерации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dirty="0">
                <a:latin typeface="Garamond" pitchFamily="18" charset="0"/>
                <a:ea typeface="+mj-ea"/>
                <a:cs typeface="+mj-cs"/>
              </a:rPr>
              <a:t>19-20 января 2016 г.</a:t>
            </a:r>
          </a:p>
        </p:txBody>
      </p:sp>
      <p:pic>
        <p:nvPicPr>
          <p:cNvPr id="5" name="Picture 10" descr="Выступление на Всероссийском предпринимательском форуме «Малый бизнес – национальная идея?»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25" y="1184275"/>
            <a:ext cx="4248150" cy="262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AutoShape 36"/>
          <p:cNvSpPr>
            <a:spLocks noChangeArrowheads="1"/>
          </p:cNvSpPr>
          <p:nvPr/>
        </p:nvSpPr>
        <p:spPr bwMode="auto">
          <a:xfrm>
            <a:off x="107504" y="4221088"/>
            <a:ext cx="7776864" cy="1800225"/>
          </a:xfrm>
          <a:prstGeom prst="roundRect">
            <a:avLst>
              <a:gd name="adj" fmla="val 50000"/>
            </a:avLst>
          </a:prstGeom>
          <a:noFill/>
          <a:ln w="25400" algn="ctr">
            <a:noFill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1"/>
                    </a:gs>
                    <a:gs pos="100000">
                      <a:schemeClr val="bg1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63500" dir="3187806" algn="ctr" rotWithShape="0">
                    <a:srgbClr val="001D3A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u="sng" dirty="0" smtClean="0">
                <a:solidFill>
                  <a:srgbClr val="FF0000"/>
                </a:solidFill>
                <a:latin typeface="Garamond" pitchFamily="18" charset="0"/>
                <a:ea typeface="+mj-ea"/>
                <a:cs typeface="+mj-cs"/>
              </a:rPr>
              <a:t>Основные решения: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dirty="0" smtClean="0">
                <a:latin typeface="Garamond" pitchFamily="18" charset="0"/>
                <a:ea typeface="+mj-ea"/>
                <a:cs typeface="+mj-cs"/>
              </a:rPr>
              <a:t>1. Предупреждение – первая мера ответственности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dirty="0" smtClean="0">
                <a:latin typeface="Garamond" pitchFamily="18" charset="0"/>
                <a:ea typeface="+mj-ea"/>
                <a:cs typeface="+mj-cs"/>
              </a:rPr>
              <a:t>(принцип «контролер как консультант)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 sz="800" b="1" dirty="0" smtClean="0">
              <a:latin typeface="Garamond" pitchFamily="18" charset="0"/>
              <a:ea typeface="+mj-ea"/>
              <a:cs typeface="+mj-cs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900" b="1" dirty="0" smtClean="0">
                <a:latin typeface="Garamond" pitchFamily="18" charset="0"/>
                <a:ea typeface="+mj-ea"/>
                <a:cs typeface="+mj-cs"/>
              </a:rPr>
              <a:t>2. Борьба с анонимными жалобами – обязательная идентификация заявителя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 sz="800" b="1" dirty="0" smtClean="0">
              <a:latin typeface="Garamond" pitchFamily="18" charset="0"/>
              <a:ea typeface="+mj-ea"/>
              <a:cs typeface="+mj-cs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dirty="0" smtClean="0">
                <a:latin typeface="Garamond" pitchFamily="18" charset="0"/>
                <a:ea typeface="+mj-ea"/>
                <a:cs typeface="+mj-cs"/>
              </a:rPr>
              <a:t>3. Увеличение порогов по экономическим преступлениям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 sz="800" b="1" dirty="0" smtClean="0">
              <a:latin typeface="Garamond" pitchFamily="18" charset="0"/>
              <a:ea typeface="+mj-ea"/>
              <a:cs typeface="+mj-cs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dirty="0" smtClean="0">
                <a:latin typeface="Garamond" pitchFamily="18" charset="0"/>
                <a:ea typeface="+mj-ea"/>
                <a:cs typeface="+mj-cs"/>
              </a:rPr>
              <a:t>4. Кредитование МСП – </a:t>
            </a:r>
            <a:r>
              <a:rPr lang="en-US" altLang="ru-RU" sz="2000" b="1" dirty="0" smtClean="0">
                <a:latin typeface="Garamond" pitchFamily="18" charset="0"/>
                <a:ea typeface="+mj-ea"/>
                <a:cs typeface="+mj-cs"/>
              </a:rPr>
              <a:t>KPI </a:t>
            </a:r>
            <a:r>
              <a:rPr lang="ru-RU" altLang="ru-RU" sz="2000" b="1" dirty="0" smtClean="0">
                <a:latin typeface="Garamond" pitchFamily="18" charset="0"/>
                <a:ea typeface="+mj-ea"/>
                <a:cs typeface="+mj-cs"/>
              </a:rPr>
              <a:t>для госбанков</a:t>
            </a:r>
            <a:endParaRPr lang="ru-RU" altLang="ru-RU" sz="2000" b="1" dirty="0">
              <a:latin typeface="Garamond" pitchFamily="18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3721526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0B2A8-5906-4986-8653-985E64EF9D96}" type="slidenum">
              <a:rPr lang="ru-RU" smtClean="0"/>
              <a:pPr/>
              <a:t>13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50825" y="260350"/>
            <a:ext cx="8642350" cy="6337300"/>
          </a:xfrm>
          <a:prstGeom prst="rect">
            <a:avLst/>
          </a:prstGeom>
          <a:noFill/>
          <a:ln w="25400" cap="flat" cmpd="sng" algn="ctr">
            <a:solidFill>
              <a:srgbClr val="4F81BD">
                <a:lumMod val="40000"/>
                <a:lumOff val="6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250825" y="5330825"/>
            <a:ext cx="0" cy="546100"/>
          </a:xfrm>
          <a:prstGeom prst="line">
            <a:avLst/>
          </a:prstGeom>
          <a:noFill/>
          <a:ln w="28575" cap="flat" cmpd="sng" algn="ctr">
            <a:solidFill>
              <a:srgbClr val="4F81BD">
                <a:lumMod val="40000"/>
                <a:lumOff val="60000"/>
              </a:srgbClr>
            </a:solidFill>
            <a:prstDash val="solid"/>
          </a:ln>
          <a:effectLst/>
        </p:spPr>
      </p:cxn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04863">
            <a:off x="1654175" y="2201863"/>
            <a:ext cx="1657350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32128">
            <a:off x="2152650" y="4095750"/>
            <a:ext cx="1657350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479425" y="5826125"/>
            <a:ext cx="287338" cy="150813"/>
          </a:xfrm>
          <a:prstGeom prst="rect">
            <a:avLst/>
          </a:prstGeom>
          <a:solidFill>
            <a:srgbClr val="C0504D">
              <a:lumMod val="75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Calibri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641600" y="5837238"/>
            <a:ext cx="287338" cy="150812"/>
          </a:xfrm>
          <a:prstGeom prst="rect">
            <a:avLst/>
          </a:prstGeom>
          <a:solidFill>
            <a:srgbClr val="C0504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Calibri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003800" y="5826125"/>
            <a:ext cx="288925" cy="150813"/>
          </a:xfrm>
          <a:prstGeom prst="rect">
            <a:avLst/>
          </a:prstGeom>
          <a:solidFill>
            <a:srgbClr val="C0504D">
              <a:lumMod val="60000"/>
              <a:lumOff val="40000"/>
            </a:srgbClr>
          </a:solidFill>
          <a:ln w="1905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Calibri"/>
            </a:endParaRPr>
          </a:p>
        </p:txBody>
      </p:sp>
      <p:sp>
        <p:nvSpPr>
          <p:cNvPr id="11" name="TextBox 4"/>
          <p:cNvSpPr txBox="1">
            <a:spLocks noChangeArrowheads="1"/>
          </p:cNvSpPr>
          <p:nvPr/>
        </p:nvSpPr>
        <p:spPr bwMode="auto">
          <a:xfrm>
            <a:off x="873125" y="5699125"/>
            <a:ext cx="18065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200" b="0" i="0" u="none" strike="noStrike" kern="0" cap="none" spc="0" normalizeH="0" baseline="0" noProof="0" smtClean="0">
                <a:ln>
                  <a:noFill/>
                </a:ln>
                <a:effectLst/>
                <a:uLnTx/>
                <a:uFillTx/>
                <a:latin typeface="Calibri" pitchFamily="34" charset="0"/>
                <a:cs typeface="Arial" pitchFamily="34" charset="0"/>
              </a:rPr>
              <a:t>«Налоговые каникулы» не приняты</a:t>
            </a:r>
          </a:p>
        </p:txBody>
      </p:sp>
      <p:sp>
        <p:nvSpPr>
          <p:cNvPr id="12" name="TextBox 16"/>
          <p:cNvSpPr txBox="1">
            <a:spLocks noChangeArrowheads="1"/>
          </p:cNvSpPr>
          <p:nvPr/>
        </p:nvSpPr>
        <p:spPr bwMode="auto">
          <a:xfrm>
            <a:off x="2981325" y="5603875"/>
            <a:ext cx="180657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200" b="0" i="0" u="none" strike="noStrike" kern="0" cap="none" spc="0" normalizeH="0" baseline="0" noProof="0" smtClean="0">
                <a:ln>
                  <a:noFill/>
                </a:ln>
                <a:effectLst/>
                <a:uLnTx/>
                <a:uFillTx/>
                <a:latin typeface="Calibri" pitchFamily="34" charset="0"/>
                <a:cs typeface="Arial" pitchFamily="34" charset="0"/>
              </a:rPr>
              <a:t>«Налоговые каникулы» не распространяются на ПСН</a:t>
            </a:r>
          </a:p>
        </p:txBody>
      </p:sp>
      <p:sp>
        <p:nvSpPr>
          <p:cNvPr id="13" name="TextBox 17"/>
          <p:cNvSpPr txBox="1">
            <a:spLocks noChangeArrowheads="1"/>
          </p:cNvSpPr>
          <p:nvPr/>
        </p:nvSpPr>
        <p:spPr bwMode="auto">
          <a:xfrm>
            <a:off x="5364163" y="5603875"/>
            <a:ext cx="180657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2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itchFamily="34" charset="0"/>
                <a:cs typeface="Arial" pitchFamily="34" charset="0"/>
              </a:rPr>
              <a:t>«Налоговые каникулы» не распространяются на УСН</a:t>
            </a:r>
          </a:p>
        </p:txBody>
      </p:sp>
      <p:sp>
        <p:nvSpPr>
          <p:cNvPr id="14" name="Текст 2"/>
          <p:cNvSpPr txBox="1">
            <a:spLocks/>
          </p:cNvSpPr>
          <p:nvPr/>
        </p:nvSpPr>
        <p:spPr bwMode="auto">
          <a:xfrm>
            <a:off x="319088" y="404813"/>
            <a:ext cx="4040187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  <a:normAutofit fontScale="77500" lnSpcReduction="20000"/>
          </a:bodyPr>
          <a:lstStyle>
            <a:lvl1pPr marL="0" indent="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</a:rPr>
              <a:t>Налоговые каникулы для впервые созданных ИП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7245350" y="5826125"/>
            <a:ext cx="288925" cy="150813"/>
          </a:xfrm>
          <a:prstGeom prst="rect">
            <a:avLst/>
          </a:prstGeom>
          <a:solidFill>
            <a:srgbClr val="9BBB59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Calibri"/>
            </a:endParaRPr>
          </a:p>
        </p:txBody>
      </p:sp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350" y="1119188"/>
            <a:ext cx="7353300" cy="413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350" y="1119188"/>
            <a:ext cx="7331075" cy="412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7546975" y="5578475"/>
            <a:ext cx="14890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2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itchFamily="34" charset="0"/>
                <a:cs typeface="Arial" pitchFamily="34" charset="0"/>
              </a:rPr>
              <a:t>Введены «Налоговые каникулы»</a:t>
            </a:r>
          </a:p>
        </p:txBody>
      </p:sp>
      <p:sp>
        <p:nvSpPr>
          <p:cNvPr id="18" name="Текст 2"/>
          <p:cNvSpPr txBox="1">
            <a:spLocks/>
          </p:cNvSpPr>
          <p:nvPr/>
        </p:nvSpPr>
        <p:spPr bwMode="auto">
          <a:xfrm>
            <a:off x="4400549" y="260350"/>
            <a:ext cx="4040187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  <a:normAutofit fontScale="85000" lnSpcReduction="10000"/>
          </a:bodyPr>
          <a:lstStyle>
            <a:lvl1pPr marL="0" indent="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Введены в 76 субъектах РФ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606500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0B2A8-5906-4986-8653-985E64EF9D96}" type="slidenum">
              <a:rPr lang="ru-RU" smtClean="0"/>
              <a:pPr/>
              <a:t>14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50825" y="0"/>
            <a:ext cx="8642350" cy="6597650"/>
          </a:xfrm>
          <a:prstGeom prst="rect">
            <a:avLst/>
          </a:prstGeom>
          <a:noFill/>
          <a:ln w="25400" cap="flat" cmpd="sng" algn="ctr">
            <a:solidFill>
              <a:srgbClr val="4F81BD">
                <a:lumMod val="40000"/>
                <a:lumOff val="6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Calibri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250825" y="5330825"/>
            <a:ext cx="0" cy="546100"/>
          </a:xfrm>
          <a:prstGeom prst="line">
            <a:avLst/>
          </a:prstGeom>
          <a:noFill/>
          <a:ln w="28575" cap="flat" cmpd="sng" algn="ctr">
            <a:solidFill>
              <a:srgbClr val="4F81BD">
                <a:lumMod val="40000"/>
                <a:lumOff val="60000"/>
              </a:srgbClr>
            </a:solidFill>
            <a:prstDash val="solid"/>
          </a:ln>
          <a:effectLst/>
        </p:spPr>
      </p:cxnSp>
      <p:sp>
        <p:nvSpPr>
          <p:cNvPr id="6" name="Прямоугольник 5"/>
          <p:cNvSpPr/>
          <p:nvPr/>
        </p:nvSpPr>
        <p:spPr>
          <a:xfrm>
            <a:off x="611188" y="5165726"/>
            <a:ext cx="288925" cy="150812"/>
          </a:xfrm>
          <a:prstGeom prst="rect">
            <a:avLst/>
          </a:prstGeom>
          <a:solidFill>
            <a:srgbClr val="A80000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Calibri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998788" y="5165726"/>
            <a:ext cx="287337" cy="149225"/>
          </a:xfrm>
          <a:prstGeom prst="rect">
            <a:avLst/>
          </a:prstGeom>
          <a:solidFill>
            <a:srgbClr val="9BBB59">
              <a:lumMod val="60000"/>
              <a:lumOff val="40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Calibri"/>
            </a:endParaRPr>
          </a:p>
        </p:txBody>
      </p:sp>
      <p:sp>
        <p:nvSpPr>
          <p:cNvPr id="8" name="TextBox 22"/>
          <p:cNvSpPr txBox="1">
            <a:spLocks noChangeArrowheads="1"/>
          </p:cNvSpPr>
          <p:nvPr/>
        </p:nvSpPr>
        <p:spPr bwMode="auto">
          <a:xfrm>
            <a:off x="900113" y="4940301"/>
            <a:ext cx="187166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200" b="0" i="0" u="none" strike="noStrike" kern="0" cap="none" spc="0" normalizeH="0" baseline="0" noProof="0" smtClean="0">
                <a:ln>
                  <a:noFill/>
                </a:ln>
                <a:effectLst/>
                <a:uLnTx/>
                <a:uFillTx/>
                <a:latin typeface="Calibri" pitchFamily="34" charset="0"/>
                <a:cs typeface="Arial" pitchFamily="34" charset="0"/>
              </a:rPr>
              <a:t>Налоговая ставка при применении УСН «доходы» не снижена</a:t>
            </a:r>
          </a:p>
        </p:txBody>
      </p:sp>
      <p:sp>
        <p:nvSpPr>
          <p:cNvPr id="9" name="TextBox 23"/>
          <p:cNvSpPr txBox="1">
            <a:spLocks noChangeArrowheads="1"/>
          </p:cNvSpPr>
          <p:nvPr/>
        </p:nvSpPr>
        <p:spPr bwMode="auto">
          <a:xfrm>
            <a:off x="3309938" y="4916488"/>
            <a:ext cx="193357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200" b="0" i="0" u="none" strike="noStrike" kern="0" cap="none" spc="0" normalizeH="0" baseline="0" noProof="0" smtClean="0">
                <a:ln>
                  <a:noFill/>
                </a:ln>
                <a:effectLst/>
                <a:uLnTx/>
                <a:uFillTx/>
                <a:latin typeface="Calibri" pitchFamily="34" charset="0"/>
                <a:cs typeface="Arial" pitchFamily="34" charset="0"/>
              </a:rPr>
              <a:t>Налоговая ставка при применении УСН «доходы» снижена до 5%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797550" y="5165726"/>
            <a:ext cx="288925" cy="149225"/>
          </a:xfrm>
          <a:prstGeom prst="rect">
            <a:avLst/>
          </a:prstGeom>
          <a:solidFill>
            <a:srgbClr val="9BBB59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Calibri"/>
            </a:endParaRPr>
          </a:p>
        </p:txBody>
      </p:sp>
      <p:sp>
        <p:nvSpPr>
          <p:cNvPr id="11" name="TextBox 26"/>
          <p:cNvSpPr txBox="1">
            <a:spLocks noChangeArrowheads="1"/>
          </p:cNvSpPr>
          <p:nvPr/>
        </p:nvSpPr>
        <p:spPr bwMode="auto">
          <a:xfrm>
            <a:off x="6156325" y="4940301"/>
            <a:ext cx="22320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200" b="0" i="0" u="none" strike="noStrike" kern="0" cap="none" spc="0" normalizeH="0" baseline="0" noProof="0" smtClean="0">
                <a:ln>
                  <a:noFill/>
                </a:ln>
                <a:effectLst/>
                <a:uLnTx/>
                <a:uFillTx/>
                <a:latin typeface="Calibri" pitchFamily="34" charset="0"/>
                <a:cs typeface="Arial" pitchFamily="34" charset="0"/>
              </a:rPr>
              <a:t>Налоговая ставка при применении УСН «доходы» снижена до 1%-4,5%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812801"/>
            <a:ext cx="7296150" cy="410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Текст 4"/>
          <p:cNvSpPr txBox="1">
            <a:spLocks/>
          </p:cNvSpPr>
          <p:nvPr/>
        </p:nvSpPr>
        <p:spPr bwMode="auto">
          <a:xfrm>
            <a:off x="250824" y="142087"/>
            <a:ext cx="8299723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  <a:noAutofit/>
          </a:bodyPr>
          <a:lstStyle>
            <a:lvl1pPr marL="0" indent="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</a:rPr>
              <a:t>Снижение налоговой ставки при применении УСН «доходы» - право регионов</a:t>
            </a:r>
            <a:r>
              <a:rPr kumimoji="0" lang="ru-RU" b="1" i="0" u="none" strike="noStrike" kern="1200" cap="none" spc="0" normalizeH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</a:rPr>
              <a:t> снижать с 6 % до 1 % - </a:t>
            </a:r>
            <a:r>
              <a:rPr kumimoji="0" lang="ru-RU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</a:rPr>
              <a:t>33 субъекта РФ</a:t>
            </a:r>
            <a:endParaRPr kumimoji="0" lang="ru-RU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</a:endParaRPr>
          </a:p>
        </p:txBody>
      </p:sp>
      <p:sp>
        <p:nvSpPr>
          <p:cNvPr id="14" name="Текст 2"/>
          <p:cNvSpPr txBox="1">
            <a:spLocks/>
          </p:cNvSpPr>
          <p:nvPr/>
        </p:nvSpPr>
        <p:spPr bwMode="auto">
          <a:xfrm>
            <a:off x="362084" y="5615787"/>
            <a:ext cx="7810316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  <a:normAutofit fontScale="77500" lnSpcReduction="20000"/>
          </a:bodyPr>
          <a:lstStyle>
            <a:lvl1pPr marL="0" indent="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Право снижать УСН с 15 % до 5 % (по объекту «доходы минус расходы» реализовано в 73 субъектах РФ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055016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0B2A8-5906-4986-8653-985E64EF9D96}" type="slidenum">
              <a:rPr lang="ru-RU" smtClean="0"/>
              <a:pPr/>
              <a:t>15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50825" y="260350"/>
            <a:ext cx="8642350" cy="6337300"/>
          </a:xfrm>
          <a:prstGeom prst="rect">
            <a:avLst/>
          </a:prstGeom>
          <a:noFill/>
          <a:ln w="25400" cap="flat" cmpd="sng" algn="ctr">
            <a:solidFill>
              <a:srgbClr val="4F81BD">
                <a:lumMod val="40000"/>
                <a:lumOff val="6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Calibri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250825" y="5330825"/>
            <a:ext cx="0" cy="546100"/>
          </a:xfrm>
          <a:prstGeom prst="line">
            <a:avLst/>
          </a:prstGeom>
          <a:noFill/>
          <a:ln w="28575" cap="flat" cmpd="sng" algn="ctr">
            <a:solidFill>
              <a:srgbClr val="4F81BD">
                <a:lumMod val="40000"/>
                <a:lumOff val="60000"/>
              </a:srgbClr>
            </a:solidFill>
            <a:prstDash val="solid"/>
          </a:ln>
          <a:effectLst/>
        </p:spPr>
      </p:cxn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04863">
            <a:off x="1654175" y="2201863"/>
            <a:ext cx="1657350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32128">
            <a:off x="2152650" y="4095750"/>
            <a:ext cx="1657350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468313" y="5826125"/>
            <a:ext cx="287337" cy="150813"/>
          </a:xfrm>
          <a:prstGeom prst="rect">
            <a:avLst/>
          </a:prstGeom>
          <a:solidFill>
            <a:srgbClr val="C0504D">
              <a:lumMod val="75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Calibri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627313" y="5826125"/>
            <a:ext cx="287337" cy="150813"/>
          </a:xfrm>
          <a:prstGeom prst="rect">
            <a:avLst/>
          </a:prstGeom>
          <a:solidFill>
            <a:srgbClr val="C0504D">
              <a:lumMod val="60000"/>
              <a:lumOff val="40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Calibri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003800" y="5826125"/>
            <a:ext cx="288925" cy="150813"/>
          </a:xfrm>
          <a:prstGeom prst="rect">
            <a:avLst/>
          </a:prstGeom>
          <a:solidFill>
            <a:srgbClr val="9BBB59">
              <a:lumMod val="40000"/>
              <a:lumOff val="60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Calibri"/>
            </a:endParaRPr>
          </a:p>
        </p:txBody>
      </p:sp>
      <p:sp>
        <p:nvSpPr>
          <p:cNvPr id="11" name="TextBox 4"/>
          <p:cNvSpPr txBox="1">
            <a:spLocks noChangeArrowheads="1"/>
          </p:cNvSpPr>
          <p:nvPr/>
        </p:nvSpPr>
        <p:spPr bwMode="auto">
          <a:xfrm>
            <a:off x="852488" y="5578475"/>
            <a:ext cx="180816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200" b="0" i="0" u="none" strike="noStrike" kern="0" cap="none" spc="0" normalizeH="0" baseline="0" noProof="0" smtClean="0">
                <a:ln>
                  <a:noFill/>
                </a:ln>
                <a:effectLst/>
                <a:uLnTx/>
                <a:uFillTx/>
                <a:latin typeface="Calibri" pitchFamily="34" charset="0"/>
                <a:cs typeface="Arial" pitchFamily="34" charset="0"/>
              </a:rPr>
              <a:t>Отсутствует «нижний порог» или он менее 500 кв. м.</a:t>
            </a:r>
          </a:p>
        </p:txBody>
      </p:sp>
      <p:sp>
        <p:nvSpPr>
          <p:cNvPr id="12" name="TextBox 16"/>
          <p:cNvSpPr txBox="1">
            <a:spLocks noChangeArrowheads="1"/>
          </p:cNvSpPr>
          <p:nvPr/>
        </p:nvSpPr>
        <p:spPr bwMode="auto">
          <a:xfrm>
            <a:off x="2981325" y="5578475"/>
            <a:ext cx="18065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200" b="0" i="0" u="none" strike="noStrike" kern="0" cap="none" spc="0" normalizeH="0" baseline="0" noProof="0" smtClean="0">
                <a:ln>
                  <a:noFill/>
                </a:ln>
                <a:effectLst/>
                <a:uLnTx/>
                <a:uFillTx/>
                <a:latin typeface="Calibri" pitchFamily="34" charset="0"/>
                <a:cs typeface="Arial" pitchFamily="34" charset="0"/>
              </a:rPr>
              <a:t>В отношении отдельных объектов отсутствует «нижний порог»</a:t>
            </a:r>
          </a:p>
        </p:txBody>
      </p:sp>
      <p:sp>
        <p:nvSpPr>
          <p:cNvPr id="13" name="TextBox 17"/>
          <p:cNvSpPr txBox="1">
            <a:spLocks noChangeArrowheads="1"/>
          </p:cNvSpPr>
          <p:nvPr/>
        </p:nvSpPr>
        <p:spPr bwMode="auto">
          <a:xfrm>
            <a:off x="5364163" y="5670550"/>
            <a:ext cx="18065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200" b="0" i="0" u="none" strike="noStrike" kern="0" cap="none" spc="0" normalizeH="0" baseline="0" noProof="0" smtClean="0">
                <a:ln>
                  <a:noFill/>
                </a:ln>
                <a:effectLst/>
                <a:uLnTx/>
                <a:uFillTx/>
                <a:latin typeface="Calibri" pitchFamily="34" charset="0"/>
                <a:cs typeface="Arial" pitchFamily="34" charset="0"/>
              </a:rPr>
              <a:t>«Нижний» порог превышает 500 кв. м.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6958013" y="5826125"/>
            <a:ext cx="288925" cy="150813"/>
          </a:xfrm>
          <a:prstGeom prst="rect">
            <a:avLst/>
          </a:prstGeom>
          <a:solidFill>
            <a:srgbClr val="9BBB59">
              <a:lumMod val="75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Calibri"/>
            </a:endParaRPr>
          </a:p>
        </p:txBody>
      </p:sp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350" y="1125538"/>
            <a:ext cx="7353300" cy="406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Текст 1"/>
          <p:cNvSpPr txBox="1">
            <a:spLocks/>
          </p:cNvSpPr>
          <p:nvPr/>
        </p:nvSpPr>
        <p:spPr bwMode="auto">
          <a:xfrm>
            <a:off x="895350" y="332656"/>
            <a:ext cx="7422405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  <a:noAutofit/>
          </a:bodyPr>
          <a:lstStyle>
            <a:lvl1pPr marL="0" indent="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</a:rPr>
              <a:t>Налог на имущество организаций от кадастровой стоимости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</a:endParaRPr>
          </a:p>
        </p:txBody>
      </p:sp>
      <p:sp>
        <p:nvSpPr>
          <p:cNvPr id="17" name="TextBox 19"/>
          <p:cNvSpPr txBox="1">
            <a:spLocks noChangeArrowheads="1"/>
          </p:cNvSpPr>
          <p:nvPr/>
        </p:nvSpPr>
        <p:spPr bwMode="auto">
          <a:xfrm>
            <a:off x="7345363" y="5670550"/>
            <a:ext cx="17986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2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itchFamily="34" charset="0"/>
                <a:cs typeface="Arial" pitchFamily="34" charset="0"/>
              </a:rPr>
              <a:t>Интересы субъектов МСП не ущемляются</a:t>
            </a:r>
          </a:p>
        </p:txBody>
      </p:sp>
    </p:spTree>
    <p:extLst>
      <p:ext uri="{BB962C8B-B14F-4D97-AF65-F5344CB8AC3E}">
        <p14:creationId xmlns:p14="http://schemas.microsoft.com/office/powerpoint/2010/main" val="31606113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0B2A8-5906-4986-8653-985E64EF9D96}" type="slidenum">
              <a:rPr lang="ru-RU" smtClean="0">
                <a:solidFill>
                  <a:srgbClr val="04617B"/>
                </a:solidFill>
              </a:rPr>
              <a:pPr/>
              <a:t>16</a:t>
            </a:fld>
            <a:endParaRPr lang="ru-RU">
              <a:solidFill>
                <a:srgbClr val="04617B"/>
              </a:solidFill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 bwMode="auto">
          <a:xfrm>
            <a:off x="457200" y="260350"/>
            <a:ext cx="8229600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r>
              <a:rPr lang="ru-RU" altLang="ru-RU" sz="2400" b="1" dirty="0" smtClean="0">
                <a:solidFill>
                  <a:prstClr val="black"/>
                </a:solidFill>
                <a:latin typeface="Garamond" pitchFamily="18" charset="0"/>
              </a:rPr>
              <a:t>Федеральная корпорация по развитию малого и среднего предпринимательства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50825" y="260350"/>
            <a:ext cx="8642350" cy="6337300"/>
          </a:xfrm>
          <a:prstGeom prst="rect">
            <a:avLst/>
          </a:prstGeom>
          <a:noFill/>
          <a:ln w="25400" cap="flat" cmpd="sng" algn="ctr">
            <a:solidFill>
              <a:srgbClr val="4F81BD">
                <a:lumMod val="40000"/>
                <a:lumOff val="6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ru-RU" ker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Line 96"/>
          <p:cNvSpPr>
            <a:spLocks noChangeShapeType="1"/>
          </p:cNvSpPr>
          <p:nvPr/>
        </p:nvSpPr>
        <p:spPr bwMode="auto">
          <a:xfrm flipV="1">
            <a:off x="1171575" y="3067050"/>
            <a:ext cx="7000875" cy="1588"/>
          </a:xfrm>
          <a:prstGeom prst="line">
            <a:avLst/>
          </a:prstGeom>
          <a:noFill/>
          <a:ln w="25400">
            <a:solidFill>
              <a:sysClr val="window" lastClr="FFFFFF">
                <a:lumMod val="50000"/>
              </a:sysClr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ru-RU" ker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Line 96"/>
          <p:cNvSpPr>
            <a:spLocks noChangeShapeType="1"/>
          </p:cNvSpPr>
          <p:nvPr/>
        </p:nvSpPr>
        <p:spPr bwMode="auto">
          <a:xfrm flipV="1">
            <a:off x="1181100" y="3857625"/>
            <a:ext cx="7000875" cy="3175"/>
          </a:xfrm>
          <a:prstGeom prst="line">
            <a:avLst/>
          </a:prstGeom>
          <a:noFill/>
          <a:ln w="25400">
            <a:solidFill>
              <a:sysClr val="window" lastClr="FFFFFF">
                <a:lumMod val="50000"/>
              </a:sysClr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ru-RU" ker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Line 96"/>
          <p:cNvSpPr>
            <a:spLocks noChangeShapeType="1"/>
          </p:cNvSpPr>
          <p:nvPr/>
        </p:nvSpPr>
        <p:spPr bwMode="auto">
          <a:xfrm flipV="1">
            <a:off x="1181100" y="4660900"/>
            <a:ext cx="7000875" cy="3175"/>
          </a:xfrm>
          <a:prstGeom prst="line">
            <a:avLst/>
          </a:prstGeom>
          <a:noFill/>
          <a:ln w="25400">
            <a:solidFill>
              <a:sysClr val="window" lastClr="FFFFFF">
                <a:lumMod val="50000"/>
              </a:sysClr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ru-RU" ker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Line 96"/>
          <p:cNvSpPr>
            <a:spLocks noChangeShapeType="1"/>
          </p:cNvSpPr>
          <p:nvPr/>
        </p:nvSpPr>
        <p:spPr bwMode="auto">
          <a:xfrm flipV="1">
            <a:off x="1171575" y="5368925"/>
            <a:ext cx="7000875" cy="3175"/>
          </a:xfrm>
          <a:prstGeom prst="line">
            <a:avLst/>
          </a:prstGeom>
          <a:noFill/>
          <a:ln w="25400">
            <a:solidFill>
              <a:sysClr val="window" lastClr="FFFFFF">
                <a:lumMod val="50000"/>
              </a:sysClr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ru-RU" ker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Line 96"/>
          <p:cNvSpPr>
            <a:spLocks noChangeShapeType="1"/>
          </p:cNvSpPr>
          <p:nvPr/>
        </p:nvSpPr>
        <p:spPr bwMode="auto">
          <a:xfrm flipV="1">
            <a:off x="1181100" y="6164263"/>
            <a:ext cx="7000875" cy="1587"/>
          </a:xfrm>
          <a:prstGeom prst="line">
            <a:avLst/>
          </a:prstGeom>
          <a:noFill/>
          <a:ln w="25400">
            <a:solidFill>
              <a:sysClr val="window" lastClr="FFFFFF">
                <a:lumMod val="50000"/>
              </a:sysClr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ru-RU" ker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715456" y="2571744"/>
            <a:ext cx="4083169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600" dirty="0" smtClean="0">
                <a:solidFill>
                  <a:prstClr val="black"/>
                </a:solidFill>
              </a:rPr>
              <a:t>1. Финансовая </a:t>
            </a:r>
            <a:r>
              <a:rPr lang="en-US" sz="1600" dirty="0" smtClean="0">
                <a:solidFill>
                  <a:prstClr val="black"/>
                </a:solidFill>
              </a:rPr>
              <a:t>(</a:t>
            </a:r>
            <a:r>
              <a:rPr lang="ru-RU" sz="1600" dirty="0" smtClean="0">
                <a:solidFill>
                  <a:prstClr val="black"/>
                </a:solidFill>
              </a:rPr>
              <a:t>гарантийная) поддержка</a:t>
            </a:r>
            <a:endParaRPr lang="ru-RU" sz="1600" dirty="0">
              <a:solidFill>
                <a:prstClr val="black"/>
              </a:solidFill>
              <a:latin typeface="Garamond" panose="02020404030301010803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715456" y="3343274"/>
            <a:ext cx="6216766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600" dirty="0" smtClean="0">
                <a:solidFill>
                  <a:prstClr val="black"/>
                </a:solidFill>
              </a:rPr>
              <a:t>2. Мероприятия по увеличению доли закупок у субъектов МСП</a:t>
            </a:r>
            <a:endParaRPr lang="ru-RU" sz="1600" dirty="0">
              <a:solidFill>
                <a:prstClr val="black"/>
              </a:solidFill>
              <a:latin typeface="Garamond" panose="02020404030301010803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715456" y="4133439"/>
            <a:ext cx="4942379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600" dirty="0" smtClean="0">
                <a:solidFill>
                  <a:prstClr val="black"/>
                </a:solidFill>
              </a:rPr>
              <a:t>3. Маркетинговая и информационная поддержка</a:t>
            </a:r>
            <a:endParaRPr lang="ru-RU" sz="1600" dirty="0">
              <a:solidFill>
                <a:prstClr val="black"/>
              </a:solidFill>
              <a:latin typeface="Garamond" panose="02020404030301010803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715456" y="4857760"/>
            <a:ext cx="3071675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600" dirty="0" smtClean="0">
                <a:solidFill>
                  <a:prstClr val="black"/>
                </a:solidFill>
              </a:rPr>
              <a:t>4. Имущественная поддержка</a:t>
            </a:r>
            <a:endParaRPr lang="ru-RU" sz="1600" dirty="0">
              <a:solidFill>
                <a:prstClr val="black"/>
              </a:solidFill>
              <a:latin typeface="Garamond" panose="02020404030301010803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715456" y="5643578"/>
            <a:ext cx="2435282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600" dirty="0" smtClean="0">
                <a:solidFill>
                  <a:prstClr val="black"/>
                </a:solidFill>
              </a:rPr>
              <a:t>5. Правовая поддержка</a:t>
            </a:r>
            <a:endParaRPr lang="ru-RU" sz="1600" dirty="0">
              <a:solidFill>
                <a:prstClr val="black"/>
              </a:solidFill>
              <a:latin typeface="Garamond" panose="02020404030301010803" pitchFamily="18" charset="0"/>
            </a:endParaRPr>
          </a:p>
        </p:txBody>
      </p:sp>
      <p:pic>
        <p:nvPicPr>
          <p:cNvPr id="2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275" y="2492375"/>
            <a:ext cx="4699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3284538"/>
            <a:ext cx="4699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4005263"/>
            <a:ext cx="4699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275" y="4868863"/>
            <a:ext cx="4699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5661025"/>
            <a:ext cx="4699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45993" y="1155997"/>
            <a:ext cx="86471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Александр </a:t>
            </a:r>
            <a:r>
              <a:rPr lang="ru-RU" i="1" dirty="0" err="1" smtClean="0"/>
              <a:t>Браверман</a:t>
            </a:r>
            <a:r>
              <a:rPr lang="ru-RU" i="1" dirty="0" smtClean="0"/>
              <a:t> - Генеральный директор АО «</a:t>
            </a:r>
            <a:r>
              <a:rPr lang="ru-RU" i="1" dirty="0"/>
              <a:t>Федеральная корпорация по развитию малого </a:t>
            </a:r>
            <a:r>
              <a:rPr lang="ru-RU" i="1" dirty="0" smtClean="0"/>
              <a:t>и </a:t>
            </a:r>
            <a:r>
              <a:rPr lang="ru-RU" i="1" dirty="0"/>
              <a:t>среднего предпринимательства»</a:t>
            </a:r>
            <a:r>
              <a:rPr lang="ru-RU" dirty="0"/>
              <a:t> </a:t>
            </a:r>
            <a:endParaRPr lang="ru-RU" dirty="0" smtClean="0"/>
          </a:p>
          <a:p>
            <a:endParaRPr lang="ru-RU" dirty="0"/>
          </a:p>
          <a:p>
            <a:r>
              <a:rPr lang="ru-RU" b="1" dirty="0" smtClean="0">
                <a:solidFill>
                  <a:srgbClr val="FF0000"/>
                </a:solidFill>
              </a:rPr>
              <a:t>Основные направления деятельности Корпорации МСП: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43877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0B2A8-5906-4986-8653-985E64EF9D96}" type="slidenum">
              <a:rPr lang="ru-RU" smtClean="0"/>
              <a:pPr/>
              <a:t>17</a:t>
            </a:fld>
            <a:endParaRPr lang="ru-RU"/>
          </a:p>
        </p:txBody>
      </p:sp>
      <p:grpSp>
        <p:nvGrpSpPr>
          <p:cNvPr id="3" name="Группа 2"/>
          <p:cNvGrpSpPr/>
          <p:nvPr/>
        </p:nvGrpSpPr>
        <p:grpSpPr>
          <a:xfrm>
            <a:off x="251520" y="116632"/>
            <a:ext cx="8482476" cy="1713732"/>
            <a:chOff x="0" y="0"/>
            <a:chExt cx="8482476" cy="1713732"/>
          </a:xfrm>
        </p:grpSpPr>
        <p:sp>
          <p:nvSpPr>
            <p:cNvPr id="4" name="Скругленный прямоугольник 3"/>
            <p:cNvSpPr/>
            <p:nvPr/>
          </p:nvSpPr>
          <p:spPr>
            <a:xfrm>
              <a:off x="0" y="0"/>
              <a:ext cx="8482476" cy="1713732"/>
            </a:xfrm>
            <a:prstGeom prst="roundRect">
              <a:avLst>
                <a:gd name="adj" fmla="val 10000"/>
              </a:avLst>
            </a:prstGeom>
            <a:solidFill>
              <a:srgbClr val="4F81BD">
                <a:alpha val="90000"/>
                <a:hueOff val="0"/>
                <a:satOff val="0"/>
                <a:lumOff val="0"/>
                <a:alphaOff val="0"/>
              </a:srgbClr>
            </a:solidFill>
            <a:ln w="254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</a:ln>
            <a:effectLst/>
          </p:spPr>
        </p:sp>
        <p:sp>
          <p:nvSpPr>
            <p:cNvPr id="5" name="Скругленный прямоугольник 4"/>
            <p:cNvSpPr/>
            <p:nvPr/>
          </p:nvSpPr>
          <p:spPr>
            <a:xfrm>
              <a:off x="1867868" y="0"/>
              <a:ext cx="6614607" cy="1713732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95250" tIns="95250" rIns="95250" bIns="95250" numCol="1" spcCol="1270" anchor="t" anchorCtr="0">
              <a:noAutofit/>
            </a:bodyPr>
            <a:lstStyle/>
            <a:p>
              <a:pPr marL="0" marR="0" lvl="0" indent="0" algn="l" defTabSz="84455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500" b="0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</a:rPr>
                <a:t>Правительственная комиссия по вопросам конкуренции и развития малого и среднего предпринимательства</a:t>
              </a:r>
              <a:endParaRPr kumimoji="0" lang="ru-RU" sz="25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</a:endParaRPr>
            </a:p>
            <a:p>
              <a:pPr marL="0" marR="0" lvl="1" indent="0" algn="l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Char char="••"/>
                <a:tabLst/>
                <a:defRPr/>
              </a:pPr>
              <a:r>
                <a:rPr kumimoji="0" lang="ru-RU" sz="2000" b="0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</a:rPr>
                <a:t>Шувалов И.И. - Председатель Комиссии </a:t>
              </a:r>
              <a:endPara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</a:endParaRPr>
            </a:p>
          </p:txBody>
        </p:sp>
      </p:grpSp>
      <p:sp>
        <p:nvSpPr>
          <p:cNvPr id="6" name="Скругленный прямоугольник 5"/>
          <p:cNvSpPr/>
          <p:nvPr/>
        </p:nvSpPr>
        <p:spPr>
          <a:xfrm>
            <a:off x="422893" y="288005"/>
            <a:ext cx="1696495" cy="1370985"/>
          </a:xfrm>
          <a:prstGeom prst="roundRect">
            <a:avLst>
              <a:gd name="adj" fmla="val 10000"/>
            </a:avLst>
          </a:prstGeom>
          <a:blipFill>
            <a:blip r:embed="rId2">
              <a:extLst/>
            </a:blip>
            <a:srcRect/>
            <a:stretch>
              <a:fillRect l="-6000" r="-6000"/>
            </a:stretch>
          </a:blipFill>
          <a:ln w="25400" cap="flat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</a:ln>
          <a:effectLst/>
        </p:spPr>
      </p:sp>
      <p:sp>
        <p:nvSpPr>
          <p:cNvPr id="10" name="AutoShape 36"/>
          <p:cNvSpPr>
            <a:spLocks noChangeArrowheads="1"/>
          </p:cNvSpPr>
          <p:nvPr/>
        </p:nvSpPr>
        <p:spPr bwMode="auto">
          <a:xfrm>
            <a:off x="0" y="2960960"/>
            <a:ext cx="7776864" cy="1800225"/>
          </a:xfrm>
          <a:prstGeom prst="roundRect">
            <a:avLst>
              <a:gd name="adj" fmla="val 50000"/>
            </a:avLst>
          </a:prstGeom>
          <a:noFill/>
          <a:ln w="25400" algn="ctr">
            <a:noFill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1"/>
                    </a:gs>
                    <a:gs pos="100000">
                      <a:schemeClr val="bg1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63500" dir="3187806" algn="ctr" rotWithShape="0">
                    <a:srgbClr val="001D3A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u="sng" dirty="0" smtClean="0">
                <a:solidFill>
                  <a:srgbClr val="FF0000"/>
                </a:solidFill>
                <a:latin typeface="Garamond" pitchFamily="18" charset="0"/>
                <a:ea typeface="+mj-ea"/>
                <a:cs typeface="+mj-cs"/>
              </a:rPr>
              <a:t>Последние решения, 10.12.2015: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dirty="0" smtClean="0">
                <a:solidFill>
                  <a:prstClr val="black"/>
                </a:solidFill>
                <a:latin typeface="Garamond" pitchFamily="18" charset="0"/>
                <a:ea typeface="+mj-ea"/>
                <a:cs typeface="+mj-cs"/>
              </a:rPr>
              <a:t>1. Разработка Плана мероприятий по реализации Стратегии МСП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dirty="0" smtClean="0">
                <a:solidFill>
                  <a:prstClr val="black"/>
                </a:solidFill>
                <a:latin typeface="Garamond" pitchFamily="18" charset="0"/>
                <a:ea typeface="+mj-ea"/>
                <a:cs typeface="+mj-cs"/>
              </a:rPr>
              <a:t>на 2016-2018 гг.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 sz="800" b="1" dirty="0" smtClean="0">
              <a:solidFill>
                <a:prstClr val="black"/>
              </a:solidFill>
              <a:latin typeface="Garamond" pitchFamily="18" charset="0"/>
              <a:ea typeface="+mj-ea"/>
              <a:cs typeface="+mj-cs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900" b="1" dirty="0" smtClean="0">
                <a:solidFill>
                  <a:prstClr val="black"/>
                </a:solidFill>
                <a:latin typeface="Garamond" pitchFamily="18" charset="0"/>
                <a:ea typeface="+mj-ea"/>
                <a:cs typeface="+mj-cs"/>
              </a:rPr>
              <a:t>2. </a:t>
            </a:r>
            <a:r>
              <a:rPr lang="ru-RU" altLang="ru-RU" sz="2000" b="1" dirty="0" smtClean="0">
                <a:solidFill>
                  <a:prstClr val="black"/>
                </a:solidFill>
                <a:latin typeface="Garamond" pitchFamily="18" charset="0"/>
                <a:ea typeface="+mj-ea"/>
                <a:cs typeface="+mj-cs"/>
              </a:rPr>
              <a:t>Широкомасштабная информационная кампания по освещению работы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dirty="0" smtClean="0">
                <a:solidFill>
                  <a:prstClr val="black"/>
                </a:solidFill>
                <a:latin typeface="Garamond" pitchFamily="18" charset="0"/>
                <a:ea typeface="+mj-ea"/>
                <a:cs typeface="+mj-cs"/>
              </a:rPr>
              <a:t>Корпорации МСП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 sz="2000" b="1" dirty="0" smtClean="0">
              <a:solidFill>
                <a:prstClr val="black"/>
              </a:solidFill>
              <a:latin typeface="Garamond" pitchFamily="18" charset="0"/>
              <a:ea typeface="+mj-ea"/>
              <a:cs typeface="+mj-cs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dirty="0" smtClean="0">
                <a:solidFill>
                  <a:prstClr val="black"/>
                </a:solidFill>
                <a:latin typeface="Garamond" pitchFamily="18" charset="0"/>
                <a:ea typeface="+mj-ea"/>
                <a:cs typeface="+mj-cs"/>
              </a:rPr>
              <a:t>3. Предложения по развитию нестационарной и мобильной торговли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dirty="0" smtClean="0">
                <a:solidFill>
                  <a:prstClr val="black"/>
                </a:solidFill>
                <a:latin typeface="Garamond" pitchFamily="18" charset="0"/>
                <a:ea typeface="+mj-ea"/>
                <a:cs typeface="+mj-cs"/>
              </a:rPr>
              <a:t>продуктами питания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 sz="2000" b="1" dirty="0" smtClean="0">
              <a:solidFill>
                <a:prstClr val="black"/>
              </a:solidFill>
              <a:latin typeface="Garamond" pitchFamily="18" charset="0"/>
              <a:ea typeface="+mj-ea"/>
              <a:cs typeface="+mj-cs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900" b="1" dirty="0" smtClean="0">
                <a:solidFill>
                  <a:prstClr val="black"/>
                </a:solidFill>
                <a:latin typeface="Garamond" pitchFamily="18" charset="0"/>
                <a:ea typeface="+mj-ea"/>
                <a:cs typeface="+mj-cs"/>
              </a:rPr>
              <a:t>4. Разработка законопроекта о предоставлении имущества субъектам МСП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900" b="1" dirty="0" smtClean="0">
                <a:solidFill>
                  <a:prstClr val="black"/>
                </a:solidFill>
                <a:latin typeface="Garamond" pitchFamily="18" charset="0"/>
                <a:ea typeface="+mj-ea"/>
                <a:cs typeface="+mj-cs"/>
              </a:rPr>
              <a:t>без торгов с учетом специфики бизнеса (в случае завершения договора аренды)</a:t>
            </a:r>
            <a:endParaRPr lang="ru-RU" altLang="ru-RU" sz="1900" b="1" dirty="0">
              <a:solidFill>
                <a:prstClr val="black"/>
              </a:solidFill>
              <a:latin typeface="Garamond" pitchFamily="18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0321154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0850" y="15875"/>
            <a:ext cx="1558925" cy="969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" name="Овал 62"/>
          <p:cNvSpPr/>
          <p:nvPr/>
        </p:nvSpPr>
        <p:spPr>
          <a:xfrm>
            <a:off x="354013" y="5732463"/>
            <a:ext cx="636587" cy="638175"/>
          </a:xfrm>
          <a:prstGeom prst="ellipse">
            <a:avLst/>
          </a:prstGeom>
          <a:noFill/>
          <a:ln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1272" name="Freeform 66"/>
          <p:cNvSpPr>
            <a:spLocks/>
          </p:cNvSpPr>
          <p:nvPr/>
        </p:nvSpPr>
        <p:spPr bwMode="auto">
          <a:xfrm>
            <a:off x="458788" y="5851525"/>
            <a:ext cx="442912" cy="428625"/>
          </a:xfrm>
          <a:custGeom>
            <a:avLst/>
            <a:gdLst>
              <a:gd name="T0" fmla="*/ 2147483647 w 77"/>
              <a:gd name="T1" fmla="*/ 2147483647 h 74"/>
              <a:gd name="T2" fmla="*/ 2147483647 w 77"/>
              <a:gd name="T3" fmla="*/ 2147483647 h 74"/>
              <a:gd name="T4" fmla="*/ 2147483647 w 77"/>
              <a:gd name="T5" fmla="*/ 2147483647 h 74"/>
              <a:gd name="T6" fmla="*/ 2147483647 w 77"/>
              <a:gd name="T7" fmla="*/ 2147483647 h 74"/>
              <a:gd name="T8" fmla="*/ 2147483647 w 77"/>
              <a:gd name="T9" fmla="*/ 2147483647 h 74"/>
              <a:gd name="T10" fmla="*/ 2147483647 w 77"/>
              <a:gd name="T11" fmla="*/ 2147483647 h 74"/>
              <a:gd name="T12" fmla="*/ 2147483647 w 77"/>
              <a:gd name="T13" fmla="*/ 2147483647 h 74"/>
              <a:gd name="T14" fmla="*/ 2147483647 w 77"/>
              <a:gd name="T15" fmla="*/ 2147483647 h 74"/>
              <a:gd name="T16" fmla="*/ 2147483647 w 77"/>
              <a:gd name="T17" fmla="*/ 2147483647 h 74"/>
              <a:gd name="T18" fmla="*/ 2147483647 w 77"/>
              <a:gd name="T19" fmla="*/ 2147483647 h 74"/>
              <a:gd name="T20" fmla="*/ 2147483647 w 77"/>
              <a:gd name="T21" fmla="*/ 2147483647 h 74"/>
              <a:gd name="T22" fmla="*/ 2147483647 w 77"/>
              <a:gd name="T23" fmla="*/ 2147483647 h 74"/>
              <a:gd name="T24" fmla="*/ 2147483647 w 77"/>
              <a:gd name="T25" fmla="*/ 2147483647 h 74"/>
              <a:gd name="T26" fmla="*/ 2147483647 w 77"/>
              <a:gd name="T27" fmla="*/ 2147483647 h 74"/>
              <a:gd name="T28" fmla="*/ 2147483647 w 77"/>
              <a:gd name="T29" fmla="*/ 2147483647 h 74"/>
              <a:gd name="T30" fmla="*/ 2147483647 w 77"/>
              <a:gd name="T31" fmla="*/ 2147483647 h 74"/>
              <a:gd name="T32" fmla="*/ 2147483647 w 77"/>
              <a:gd name="T33" fmla="*/ 2147483647 h 7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77"/>
              <a:gd name="T52" fmla="*/ 0 h 74"/>
              <a:gd name="T53" fmla="*/ 77 w 77"/>
              <a:gd name="T54" fmla="*/ 74 h 74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77" h="74">
                <a:moveTo>
                  <a:pt x="72" y="3"/>
                </a:moveTo>
                <a:cubicBezTo>
                  <a:pt x="68" y="0"/>
                  <a:pt x="62" y="1"/>
                  <a:pt x="59" y="5"/>
                </a:cubicBezTo>
                <a:cubicBezTo>
                  <a:pt x="58" y="5"/>
                  <a:pt x="57" y="7"/>
                  <a:pt x="56" y="9"/>
                </a:cubicBezTo>
                <a:cubicBezTo>
                  <a:pt x="51" y="15"/>
                  <a:pt x="42" y="26"/>
                  <a:pt x="39" y="30"/>
                </a:cubicBezTo>
                <a:cubicBezTo>
                  <a:pt x="35" y="36"/>
                  <a:pt x="31" y="42"/>
                  <a:pt x="28" y="46"/>
                </a:cubicBezTo>
                <a:cubicBezTo>
                  <a:pt x="18" y="32"/>
                  <a:pt x="18" y="32"/>
                  <a:pt x="18" y="32"/>
                </a:cubicBezTo>
                <a:cubicBezTo>
                  <a:pt x="15" y="28"/>
                  <a:pt x="9" y="27"/>
                  <a:pt x="5" y="30"/>
                </a:cubicBezTo>
                <a:cubicBezTo>
                  <a:pt x="1" y="34"/>
                  <a:pt x="0" y="40"/>
                  <a:pt x="3" y="44"/>
                </a:cubicBezTo>
                <a:cubicBezTo>
                  <a:pt x="20" y="70"/>
                  <a:pt x="20" y="70"/>
                  <a:pt x="20" y="70"/>
                </a:cubicBezTo>
                <a:cubicBezTo>
                  <a:pt x="22" y="72"/>
                  <a:pt x="25" y="74"/>
                  <a:pt x="28" y="74"/>
                </a:cubicBezTo>
                <a:cubicBezTo>
                  <a:pt x="28" y="74"/>
                  <a:pt x="28" y="74"/>
                  <a:pt x="28" y="74"/>
                </a:cubicBezTo>
                <a:cubicBezTo>
                  <a:pt x="29" y="74"/>
                  <a:pt x="29" y="74"/>
                  <a:pt x="30" y="74"/>
                </a:cubicBezTo>
                <a:cubicBezTo>
                  <a:pt x="32" y="73"/>
                  <a:pt x="35" y="72"/>
                  <a:pt x="36" y="69"/>
                </a:cubicBezTo>
                <a:cubicBezTo>
                  <a:pt x="36" y="69"/>
                  <a:pt x="44" y="58"/>
                  <a:pt x="55" y="42"/>
                </a:cubicBezTo>
                <a:cubicBezTo>
                  <a:pt x="57" y="39"/>
                  <a:pt x="63" y="31"/>
                  <a:pt x="73" y="19"/>
                </a:cubicBezTo>
                <a:cubicBezTo>
                  <a:pt x="74" y="18"/>
                  <a:pt x="74" y="17"/>
                  <a:pt x="74" y="17"/>
                </a:cubicBezTo>
                <a:cubicBezTo>
                  <a:pt x="77" y="13"/>
                  <a:pt x="77" y="7"/>
                  <a:pt x="72" y="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1274" name="Objec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9367067"/>
              </p:ext>
            </p:extLst>
          </p:nvPr>
        </p:nvGraphicFramePr>
        <p:xfrm>
          <a:off x="777875" y="2134692"/>
          <a:ext cx="7529512" cy="3629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2" name="Лист" r:id="rId4" imgW="7534275" imgH="3629025" progId="Excel.Sheet.8">
                  <p:embed/>
                </p:oleObj>
              </mc:Choice>
              <mc:Fallback>
                <p:oleObj name="Лист" r:id="rId4" imgW="7534275" imgH="3629025" progId="Excel.Shee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7875" y="2134692"/>
                        <a:ext cx="7529512" cy="3629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75" name="Заголовок 1"/>
          <p:cNvSpPr txBox="1">
            <a:spLocks/>
          </p:cNvSpPr>
          <p:nvPr/>
        </p:nvSpPr>
        <p:spPr bwMode="auto">
          <a:xfrm>
            <a:off x="1019174" y="6040438"/>
            <a:ext cx="7889875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700" dirty="0">
                <a:solidFill>
                  <a:prstClr val="black"/>
                </a:solidFill>
                <a:cs typeface="Tahoma" pitchFamily="34" charset="0"/>
              </a:rPr>
              <a:t>*В том числе средства, предоставленные Фонду содействия развития малых форм предприятий в научно-технической сфере на поддержку малых инновационных предприятий</a:t>
            </a:r>
          </a:p>
        </p:txBody>
      </p:sp>
      <p:sp>
        <p:nvSpPr>
          <p:cNvPr id="68" name="Заголовок 1"/>
          <p:cNvSpPr txBox="1">
            <a:spLocks/>
          </p:cNvSpPr>
          <p:nvPr/>
        </p:nvSpPr>
        <p:spPr bwMode="auto">
          <a:xfrm>
            <a:off x="1850231" y="1556792"/>
            <a:ext cx="5384800" cy="65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fontAlgn="base">
              <a:lnSpc>
                <a:spcPts val="22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000" b="1" dirty="0">
                <a:solidFill>
                  <a:prstClr val="black"/>
                </a:solidFill>
                <a:cs typeface="Tahoma" pitchFamily="34" charset="0"/>
              </a:rPr>
              <a:t>Финансирование </a:t>
            </a:r>
            <a:r>
              <a:rPr lang="ru-RU" altLang="ru-RU" sz="2000" b="1" dirty="0" smtClean="0">
                <a:solidFill>
                  <a:prstClr val="black"/>
                </a:solidFill>
                <a:cs typeface="Tahoma" pitchFamily="34" charset="0"/>
              </a:rPr>
              <a:t>программы Минэкономразвития </a:t>
            </a:r>
            <a:r>
              <a:rPr lang="ru-RU" altLang="ru-RU" sz="2000" b="1" dirty="0">
                <a:solidFill>
                  <a:prstClr val="black"/>
                </a:solidFill>
                <a:cs typeface="Tahoma" pitchFamily="34" charset="0"/>
              </a:rPr>
              <a:t>в 2005-2016 гг.</a:t>
            </a:r>
            <a:endParaRPr lang="ru-RU" altLang="ru-RU" b="1" dirty="0">
              <a:solidFill>
                <a:prstClr val="black"/>
              </a:solidFill>
              <a:cs typeface="Tahoma" pitchFamily="34" charset="0"/>
            </a:endParaRPr>
          </a:p>
        </p:txBody>
      </p:sp>
      <p:pic>
        <p:nvPicPr>
          <p:cNvPr id="11277" name="Рисунок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143" b="37143"/>
          <a:stretch>
            <a:fillRect/>
          </a:stretch>
        </p:blipFill>
        <p:spPr bwMode="auto">
          <a:xfrm>
            <a:off x="176213" y="6580188"/>
            <a:ext cx="8732837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1" name="Группа 20"/>
          <p:cNvGrpSpPr/>
          <p:nvPr/>
        </p:nvGrpSpPr>
        <p:grpSpPr>
          <a:xfrm>
            <a:off x="15577" y="77378"/>
            <a:ext cx="8482476" cy="1263390"/>
            <a:chOff x="2506959" y="4007939"/>
            <a:chExt cx="8482476" cy="1765326"/>
          </a:xfrm>
        </p:grpSpPr>
        <p:sp>
          <p:nvSpPr>
            <p:cNvPr id="22" name="Скругленный прямоугольник 21"/>
            <p:cNvSpPr/>
            <p:nvPr/>
          </p:nvSpPr>
          <p:spPr>
            <a:xfrm>
              <a:off x="2506959" y="4059533"/>
              <a:ext cx="8482476" cy="1713732"/>
            </a:xfrm>
            <a:prstGeom prst="roundRect">
              <a:avLst>
                <a:gd name="adj" fmla="val 10000"/>
              </a:avLst>
            </a:prstGeom>
            <a:solidFill>
              <a:srgbClr val="4F81BD">
                <a:alpha val="90000"/>
                <a:hueOff val="0"/>
                <a:satOff val="0"/>
                <a:lumOff val="0"/>
                <a:alphaOff val="-40000"/>
              </a:srgbClr>
            </a:solidFill>
            <a:ln w="254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</a:ln>
            <a:effectLst/>
          </p:spPr>
        </p:sp>
        <p:sp>
          <p:nvSpPr>
            <p:cNvPr id="23" name="Скругленный прямоугольник 4"/>
            <p:cNvSpPr/>
            <p:nvPr/>
          </p:nvSpPr>
          <p:spPr>
            <a:xfrm>
              <a:off x="2598886" y="4007939"/>
              <a:ext cx="8390549" cy="1263390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95250" tIns="95250" rIns="95250" bIns="95250" numCol="1" spcCol="1270" anchor="t" anchorCtr="0">
              <a:noAutofit/>
            </a:bodyPr>
            <a:lstStyle/>
            <a:p>
              <a:pPr marL="0" marR="0" lvl="0" indent="0" algn="l" defTabSz="111125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5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/>
                </a:rPr>
                <a:t>Департамент развития малого и среднего предпринимательства и конкуренции Министерства экономического развития РФ</a:t>
              </a:r>
              <a:endParaRPr kumimoji="0" lang="ru-RU" sz="25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8970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Заголовок 1"/>
          <p:cNvSpPr txBox="1">
            <a:spLocks/>
          </p:cNvSpPr>
          <p:nvPr/>
        </p:nvSpPr>
        <p:spPr bwMode="auto">
          <a:xfrm>
            <a:off x="319088" y="206375"/>
            <a:ext cx="6680200" cy="65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lnSpc>
                <a:spcPts val="22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800" b="1" dirty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ОСНОВНЫЕ МЕХАНИЗМЫ ПОДДЕРЖКИ </a:t>
            </a:r>
            <a:r>
              <a:rPr lang="ru-RU" altLang="ru-RU" sz="1800" b="1" dirty="0" smtClean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В </a:t>
            </a:r>
            <a:r>
              <a:rPr lang="ru-RU" altLang="ru-RU" sz="1800" b="1" dirty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2016 ГОДУ </a:t>
            </a:r>
            <a:r>
              <a:rPr lang="ru-RU" altLang="ru-RU" sz="1800" b="1" dirty="0" smtClean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В</a:t>
            </a:r>
            <a:endParaRPr lang="ru-RU" altLang="ru-RU" sz="1800" b="1" dirty="0">
              <a:solidFill>
                <a:srgbClr val="0070C0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25604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15875"/>
            <a:ext cx="1872208" cy="969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23"/>
          <p:cNvSpPr>
            <a:spLocks noChangeArrowheads="1"/>
          </p:cNvSpPr>
          <p:nvPr/>
        </p:nvSpPr>
        <p:spPr bwMode="auto">
          <a:xfrm>
            <a:off x="2862263" y="2798621"/>
            <a:ext cx="6121400" cy="869366"/>
          </a:xfrm>
          <a:prstGeom prst="roundRect">
            <a:avLst/>
          </a:prstGeom>
          <a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a:blipFill>
          <a:ln w="27305" algn="ctr">
            <a:solidFill>
              <a:schemeClr val="bg1"/>
            </a:solidFill>
            <a:miter lim="800000"/>
            <a:headEnd/>
            <a:tailEnd/>
          </a:ln>
          <a:effectLst>
            <a:outerShdw dist="25000" dir="5400000" rotWithShape="0">
              <a:srgbClr val="5E6981">
                <a:alpha val="37999"/>
              </a:srgbClr>
            </a:outerShdw>
          </a:effectLst>
        </p:spPr>
        <p:txBody>
          <a:bodyPr lIns="36000" tIns="36000" rIns="36000" bIns="36000" anchor="ctr"/>
          <a:lstStyle/>
          <a:p>
            <a:pPr marL="206375" indent="-17145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ru-RU" sz="1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центры кластерного развития</a:t>
            </a:r>
          </a:p>
          <a:p>
            <a:pPr marL="206375" indent="-17145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ru-RU" sz="1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региональные центры инжиниринга</a:t>
            </a:r>
          </a:p>
          <a:p>
            <a:pPr marL="206375" indent="-17145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ru-RU" sz="1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центры </a:t>
            </a:r>
            <a:r>
              <a:rPr lang="ru-RU" sz="12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прототипирования</a:t>
            </a:r>
            <a:endParaRPr lang="ru-RU" sz="12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206375" indent="-17145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ru-RU" sz="1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центр сертификации, стандартизации и испытаний</a:t>
            </a:r>
          </a:p>
        </p:txBody>
      </p:sp>
      <p:sp>
        <p:nvSpPr>
          <p:cNvPr id="25609" name="Rectangle 14"/>
          <p:cNvSpPr>
            <a:spLocks noChangeArrowheads="1"/>
          </p:cNvSpPr>
          <p:nvPr/>
        </p:nvSpPr>
        <p:spPr bwMode="auto">
          <a:xfrm>
            <a:off x="219075" y="2967038"/>
            <a:ext cx="1779588" cy="647700"/>
          </a:xfrm>
          <a:prstGeom prst="roundRect">
            <a:avLst>
              <a:gd name="adj" fmla="val 16667"/>
            </a:avLst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 anchor="ctr"/>
          <a:lstStyle>
            <a:lvl1pPr marL="34925" eaLnBrk="0" hangingPunct="0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300" b="1">
                <a:solidFill>
                  <a:prstClr val="white"/>
                </a:solidFill>
                <a:cs typeface="Arial" pitchFamily="34" charset="0"/>
              </a:rPr>
              <a:t>ИННОВАЦИОННАЯ ИНФРАСТРУКТУРА</a:t>
            </a:r>
          </a:p>
        </p:txBody>
      </p:sp>
      <p:sp>
        <p:nvSpPr>
          <p:cNvPr id="25610" name="Rectangle 14"/>
          <p:cNvSpPr>
            <a:spLocks noChangeArrowheads="1"/>
          </p:cNvSpPr>
          <p:nvPr/>
        </p:nvSpPr>
        <p:spPr bwMode="auto">
          <a:xfrm>
            <a:off x="200025" y="5586413"/>
            <a:ext cx="1779588" cy="647700"/>
          </a:xfrm>
          <a:prstGeom prst="roundRect">
            <a:avLst>
              <a:gd name="adj" fmla="val 16667"/>
            </a:avLst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 anchor="ctr"/>
          <a:lstStyle>
            <a:lvl1pPr marL="34925" eaLnBrk="0" hangingPunct="0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300" b="1">
                <a:solidFill>
                  <a:prstClr val="white"/>
                </a:solidFill>
                <a:cs typeface="Arial" pitchFamily="34" charset="0"/>
              </a:rPr>
              <a:t>ИНФОРМАЦИОННО-КОНСУЛЬТАЦИОННАЯ ПОДДЕРЖКА</a:t>
            </a:r>
          </a:p>
        </p:txBody>
      </p:sp>
      <p:sp>
        <p:nvSpPr>
          <p:cNvPr id="25611" name="Rectangle 14"/>
          <p:cNvSpPr>
            <a:spLocks noChangeArrowheads="1"/>
          </p:cNvSpPr>
          <p:nvPr/>
        </p:nvSpPr>
        <p:spPr bwMode="auto">
          <a:xfrm>
            <a:off x="200025" y="1871663"/>
            <a:ext cx="1779588" cy="1008062"/>
          </a:xfrm>
          <a:prstGeom prst="roundRect">
            <a:avLst>
              <a:gd name="adj" fmla="val 16667"/>
            </a:avLst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 anchor="ctr"/>
          <a:lstStyle>
            <a:lvl1pPr marL="34925" eaLnBrk="0" hangingPunct="0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300" b="1">
                <a:solidFill>
                  <a:prstClr val="white"/>
                </a:solidFill>
                <a:cs typeface="Arial" pitchFamily="34" charset="0"/>
              </a:rPr>
              <a:t>МОДЕРНИЗАЦИЯ</a:t>
            </a:r>
          </a:p>
        </p:txBody>
      </p:sp>
      <p:sp>
        <p:nvSpPr>
          <p:cNvPr id="25612" name="Rectangle 14"/>
          <p:cNvSpPr>
            <a:spLocks noChangeArrowheads="1"/>
          </p:cNvSpPr>
          <p:nvPr/>
        </p:nvSpPr>
        <p:spPr bwMode="auto">
          <a:xfrm>
            <a:off x="217488" y="3763963"/>
            <a:ext cx="1779587" cy="493712"/>
          </a:xfrm>
          <a:prstGeom prst="roundRect">
            <a:avLst>
              <a:gd name="adj" fmla="val 16667"/>
            </a:avLst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 anchor="ctr"/>
          <a:lstStyle>
            <a:lvl1pPr marL="34925" eaLnBrk="0" hangingPunct="0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300" b="1">
                <a:solidFill>
                  <a:prstClr val="white"/>
                </a:solidFill>
                <a:cs typeface="Arial" pitchFamily="34" charset="0"/>
              </a:rPr>
              <a:t>ЭКСПОРТ</a:t>
            </a:r>
          </a:p>
        </p:txBody>
      </p:sp>
      <p:sp>
        <p:nvSpPr>
          <p:cNvPr id="25613" name="Rectangle 14"/>
          <p:cNvSpPr>
            <a:spLocks noChangeArrowheads="1"/>
          </p:cNvSpPr>
          <p:nvPr/>
        </p:nvSpPr>
        <p:spPr bwMode="auto">
          <a:xfrm>
            <a:off x="227013" y="1130300"/>
            <a:ext cx="1779587" cy="647700"/>
          </a:xfrm>
          <a:prstGeom prst="roundRect">
            <a:avLst>
              <a:gd name="adj" fmla="val 16667"/>
            </a:avLst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 anchor="ctr"/>
          <a:lstStyle>
            <a:lvl1pPr marL="34925" eaLnBrk="0" hangingPunct="0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300" b="1">
                <a:solidFill>
                  <a:prstClr val="white"/>
                </a:solidFill>
                <a:cs typeface="Arial" pitchFamily="34" charset="0"/>
              </a:rPr>
              <a:t>ФИНАНСЫ</a:t>
            </a:r>
          </a:p>
        </p:txBody>
      </p:sp>
      <p:sp>
        <p:nvSpPr>
          <p:cNvPr id="18" name="Rectangle 23"/>
          <p:cNvSpPr>
            <a:spLocks noChangeArrowheads="1"/>
          </p:cNvSpPr>
          <p:nvPr/>
        </p:nvSpPr>
        <p:spPr bwMode="auto">
          <a:xfrm>
            <a:off x="2843213" y="1969794"/>
            <a:ext cx="6121400" cy="745698"/>
          </a:xfrm>
          <a:prstGeom prst="roundRect">
            <a:avLst/>
          </a:prstGeom>
          <a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a:blipFill>
          <a:ln w="27305" algn="ctr">
            <a:solidFill>
              <a:schemeClr val="bg1"/>
            </a:solidFill>
            <a:miter lim="800000"/>
            <a:headEnd/>
            <a:tailEnd/>
          </a:ln>
          <a:effectLst>
            <a:outerShdw dist="25000" dir="5400000" rotWithShape="0">
              <a:srgbClr val="5E6981">
                <a:alpha val="37999"/>
              </a:srgbClr>
            </a:outerShdw>
          </a:effectLst>
        </p:spPr>
        <p:txBody>
          <a:bodyPr lIns="36000" tIns="36000" rIns="36000" bIns="36000" anchor="ctr"/>
          <a:lstStyle>
            <a:lvl1pPr marL="3492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206375" indent="-17145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ru-RU" altLang="ru-RU" sz="1200" b="1" dirty="0" smtClean="0">
                <a:solidFill>
                  <a:prstClr val="black"/>
                </a:solidFill>
                <a:cs typeface="Arial" pitchFamily="34" charset="0"/>
              </a:rPr>
              <a:t>субсидирование </a:t>
            </a:r>
            <a:r>
              <a:rPr lang="ru-RU" altLang="ru-RU" sz="1200" b="1" dirty="0">
                <a:solidFill>
                  <a:prstClr val="black"/>
                </a:solidFill>
                <a:cs typeface="Arial" pitchFamily="34" charset="0"/>
              </a:rPr>
              <a:t>% ставок по кредитам </a:t>
            </a:r>
          </a:p>
          <a:p>
            <a:pPr marL="206375" indent="-17145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ru-RU" altLang="ru-RU" sz="1200" b="1" dirty="0" smtClean="0">
                <a:solidFill>
                  <a:prstClr val="black"/>
                </a:solidFill>
                <a:cs typeface="Arial" pitchFamily="34" charset="0"/>
              </a:rPr>
              <a:t>субсидирование </a:t>
            </a:r>
            <a:r>
              <a:rPr lang="ru-RU" altLang="ru-RU" sz="1200" b="1" dirty="0">
                <a:solidFill>
                  <a:prstClr val="black"/>
                </a:solidFill>
                <a:cs typeface="Arial" pitchFamily="34" charset="0"/>
              </a:rPr>
              <a:t>покупки нового оборудования </a:t>
            </a:r>
          </a:p>
          <a:p>
            <a:pPr marL="206375" indent="-17145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ru-RU" altLang="ru-RU" sz="1200" b="1" dirty="0" smtClean="0">
                <a:solidFill>
                  <a:prstClr val="black"/>
                </a:solidFill>
                <a:cs typeface="Arial" pitchFamily="34" charset="0"/>
              </a:rPr>
              <a:t>лизинг оборудования</a:t>
            </a:r>
            <a:endParaRPr lang="ru-RU" altLang="ru-RU" sz="1200" b="1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9" name="Rectangle 23"/>
          <p:cNvSpPr>
            <a:spLocks noChangeArrowheads="1"/>
          </p:cNvSpPr>
          <p:nvPr/>
        </p:nvSpPr>
        <p:spPr bwMode="auto">
          <a:xfrm>
            <a:off x="2835476" y="1080793"/>
            <a:ext cx="6121400" cy="790575"/>
          </a:xfrm>
          <a:prstGeom prst="roundRect">
            <a:avLst/>
          </a:prstGeom>
          <a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a:blipFill>
          <a:ln w="27305" algn="ctr">
            <a:solidFill>
              <a:schemeClr val="bg1"/>
            </a:solidFill>
            <a:miter lim="800000"/>
            <a:headEnd/>
            <a:tailEnd/>
          </a:ln>
          <a:effectLst>
            <a:outerShdw dist="25000" dir="5400000" rotWithShape="0">
              <a:srgbClr val="5E6981">
                <a:alpha val="37999"/>
              </a:srgbClr>
            </a:outerShdw>
          </a:effectLst>
        </p:spPr>
        <p:txBody>
          <a:bodyPr lIns="36000" tIns="36000" rIns="36000" bIns="36000" anchor="ctr"/>
          <a:lstStyle/>
          <a:p>
            <a:pPr marL="206375" indent="-17145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гранты начинающим (приоритет - безработные, уволенные, в запасе)</a:t>
            </a:r>
          </a:p>
          <a:p>
            <a:pPr marL="206375" indent="-17145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субсидии государственным микрофинансовым организациям и гарантийным фондам</a:t>
            </a:r>
          </a:p>
        </p:txBody>
      </p:sp>
      <p:sp>
        <p:nvSpPr>
          <p:cNvPr id="20" name="Rectangle 23"/>
          <p:cNvSpPr>
            <a:spLocks noChangeArrowheads="1"/>
          </p:cNvSpPr>
          <p:nvPr/>
        </p:nvSpPr>
        <p:spPr bwMode="auto">
          <a:xfrm>
            <a:off x="2862263" y="3762947"/>
            <a:ext cx="6121400" cy="504254"/>
          </a:xfrm>
          <a:prstGeom prst="roundRect">
            <a:avLst/>
          </a:prstGeom>
          <a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a:blipFill>
          <a:ln w="27305" algn="ctr">
            <a:solidFill>
              <a:schemeClr val="bg1"/>
            </a:solidFill>
            <a:miter lim="800000"/>
            <a:headEnd/>
            <a:tailEnd/>
          </a:ln>
          <a:effectLst>
            <a:outerShdw dist="25000" dir="5400000" rotWithShape="0">
              <a:srgbClr val="5E6981">
                <a:alpha val="37999"/>
              </a:srgbClr>
            </a:outerShdw>
          </a:effectLst>
        </p:spPr>
        <p:txBody>
          <a:bodyPr lIns="36000" tIns="36000" rIns="36000" bIns="36000" anchor="ctr"/>
          <a:lstStyle/>
          <a:p>
            <a:pPr marL="206375" indent="-17145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ru-RU" altLang="ru-RU" sz="1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региональные центры поддержки экспорта</a:t>
            </a:r>
          </a:p>
          <a:p>
            <a:pPr marL="206375" indent="-17145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ru-RU" altLang="ru-RU" sz="1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региональные интегрированные центры</a:t>
            </a:r>
          </a:p>
        </p:txBody>
      </p:sp>
      <p:sp>
        <p:nvSpPr>
          <p:cNvPr id="21" name="Rectangle 23"/>
          <p:cNvSpPr>
            <a:spLocks noChangeArrowheads="1"/>
          </p:cNvSpPr>
          <p:nvPr/>
        </p:nvSpPr>
        <p:spPr bwMode="auto">
          <a:xfrm>
            <a:off x="2843213" y="5754255"/>
            <a:ext cx="6121400" cy="434110"/>
          </a:xfrm>
          <a:prstGeom prst="roundRect">
            <a:avLst/>
          </a:prstGeom>
          <a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a:blipFill>
          <a:ln w="27305" algn="ctr">
            <a:solidFill>
              <a:schemeClr val="bg1"/>
            </a:solidFill>
            <a:miter lim="800000"/>
            <a:headEnd/>
            <a:tailEnd/>
          </a:ln>
          <a:effectLst>
            <a:outerShdw dist="25000" dir="5400000" rotWithShape="0">
              <a:srgbClr val="5E6981">
                <a:alpha val="37999"/>
              </a:srgbClr>
            </a:outerShdw>
          </a:effectLst>
        </p:spPr>
        <p:txBody>
          <a:bodyPr lIns="36000" tIns="36000" rIns="36000" bIns="36000" anchor="ctr"/>
          <a:lstStyle/>
          <a:p>
            <a:pPr marL="206375" indent="-17145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центры поддержки предпринимательства</a:t>
            </a:r>
          </a:p>
        </p:txBody>
      </p:sp>
      <p:sp>
        <p:nvSpPr>
          <p:cNvPr id="25626" name="Rectangle 14"/>
          <p:cNvSpPr>
            <a:spLocks noChangeArrowheads="1"/>
          </p:cNvSpPr>
          <p:nvPr/>
        </p:nvSpPr>
        <p:spPr bwMode="auto">
          <a:xfrm>
            <a:off x="200025" y="4389438"/>
            <a:ext cx="1779588" cy="1089025"/>
          </a:xfrm>
          <a:prstGeom prst="roundRect">
            <a:avLst>
              <a:gd name="adj" fmla="val 16667"/>
            </a:avLst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 anchor="ctr"/>
          <a:lstStyle>
            <a:lvl1pPr marL="34925" eaLnBrk="0" hangingPunct="0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300" b="1">
                <a:solidFill>
                  <a:prstClr val="white"/>
                </a:solidFill>
                <a:cs typeface="Arial" pitchFamily="34" charset="0"/>
              </a:rPr>
              <a:t>СОЦИАЛЬНЫЕ ИНИЦИАТИВЫ</a:t>
            </a:r>
          </a:p>
        </p:txBody>
      </p:sp>
      <p:sp>
        <p:nvSpPr>
          <p:cNvPr id="28" name="Rectangle 23"/>
          <p:cNvSpPr>
            <a:spLocks noChangeArrowheads="1"/>
          </p:cNvSpPr>
          <p:nvPr/>
        </p:nvSpPr>
        <p:spPr bwMode="auto">
          <a:xfrm>
            <a:off x="2843213" y="4366351"/>
            <a:ext cx="6121400" cy="1291361"/>
          </a:xfrm>
          <a:prstGeom prst="roundRect">
            <a:avLst/>
          </a:prstGeom>
          <a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a:blipFill>
          <a:ln w="27305" algn="ctr">
            <a:solidFill>
              <a:schemeClr val="bg1"/>
            </a:solidFill>
            <a:miter lim="800000"/>
            <a:headEnd/>
            <a:tailEnd/>
          </a:ln>
          <a:effectLst>
            <a:outerShdw dist="25000" dir="5400000" rotWithShape="0">
              <a:srgbClr val="5E6981">
                <a:alpha val="37999"/>
              </a:srgbClr>
            </a:outerShdw>
          </a:effectLst>
        </p:spPr>
        <p:txBody>
          <a:bodyPr lIns="36000" tIns="36000" rIns="36000" bIns="36000" anchor="ctr"/>
          <a:lstStyle/>
          <a:p>
            <a:pPr marL="206375" indent="-17145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субсидии социально-ориентированным субъектам МСП </a:t>
            </a:r>
          </a:p>
          <a:p>
            <a:pPr marL="206375" indent="-17145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субсидии центрам дневного времяпрепровождения детей, Дошкольным образовательным центрам </a:t>
            </a:r>
          </a:p>
          <a:p>
            <a:pPr marL="206375" indent="-17145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молодежное предпринимательство, в т.ч. центры молодежного инновационного творчества</a:t>
            </a:r>
          </a:p>
          <a:p>
            <a:pPr marL="206375" indent="-17145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народные художественные промыслы</a:t>
            </a:r>
          </a:p>
        </p:txBody>
      </p:sp>
      <p:sp>
        <p:nvSpPr>
          <p:cNvPr id="29" name="Down Arrow 33"/>
          <p:cNvSpPr/>
          <p:nvPr/>
        </p:nvSpPr>
        <p:spPr bwMode="auto">
          <a:xfrm>
            <a:off x="2133600" y="3057372"/>
            <a:ext cx="550295" cy="483618"/>
          </a:xfrm>
          <a:prstGeom prst="notchedRightArrow">
            <a:avLst>
              <a:gd name="adj1" fmla="val 50000"/>
              <a:gd name="adj2" fmla="val 58652"/>
            </a:avLst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nstantia" pitchFamily="18" charset="0"/>
            </a:endParaRPr>
          </a:p>
        </p:txBody>
      </p:sp>
      <p:sp>
        <p:nvSpPr>
          <p:cNvPr id="30" name="Down Arrow 33"/>
          <p:cNvSpPr/>
          <p:nvPr/>
        </p:nvSpPr>
        <p:spPr bwMode="auto">
          <a:xfrm>
            <a:off x="2114550" y="2174865"/>
            <a:ext cx="550295" cy="483618"/>
          </a:xfrm>
          <a:prstGeom prst="notchedRightArrow">
            <a:avLst>
              <a:gd name="adj1" fmla="val 50000"/>
              <a:gd name="adj2" fmla="val 58652"/>
            </a:avLst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nstantia" pitchFamily="18" charset="0"/>
            </a:endParaRPr>
          </a:p>
        </p:txBody>
      </p:sp>
      <p:sp>
        <p:nvSpPr>
          <p:cNvPr id="31" name="Down Arrow 33"/>
          <p:cNvSpPr/>
          <p:nvPr/>
        </p:nvSpPr>
        <p:spPr bwMode="auto">
          <a:xfrm>
            <a:off x="2132013" y="3795491"/>
            <a:ext cx="550294" cy="483618"/>
          </a:xfrm>
          <a:prstGeom prst="notchedRightArrow">
            <a:avLst>
              <a:gd name="adj1" fmla="val 50000"/>
              <a:gd name="adj2" fmla="val 58652"/>
            </a:avLst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nstantia" pitchFamily="18" charset="0"/>
            </a:endParaRPr>
          </a:p>
        </p:txBody>
      </p:sp>
      <p:sp>
        <p:nvSpPr>
          <p:cNvPr id="32" name="Down Arrow 33"/>
          <p:cNvSpPr/>
          <p:nvPr/>
        </p:nvSpPr>
        <p:spPr bwMode="auto">
          <a:xfrm>
            <a:off x="2141538" y="1221571"/>
            <a:ext cx="550294" cy="483618"/>
          </a:xfrm>
          <a:prstGeom prst="notchedRightArrow">
            <a:avLst>
              <a:gd name="adj1" fmla="val 50000"/>
              <a:gd name="adj2" fmla="val 58652"/>
            </a:avLst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nstantia" pitchFamily="18" charset="0"/>
            </a:endParaRPr>
          </a:p>
        </p:txBody>
      </p:sp>
      <p:sp>
        <p:nvSpPr>
          <p:cNvPr id="34" name="Down Arrow 33"/>
          <p:cNvSpPr/>
          <p:nvPr/>
        </p:nvSpPr>
        <p:spPr bwMode="auto">
          <a:xfrm>
            <a:off x="2114550" y="4804715"/>
            <a:ext cx="550295" cy="483618"/>
          </a:xfrm>
          <a:prstGeom prst="notchedRightArrow">
            <a:avLst>
              <a:gd name="adj1" fmla="val 50000"/>
              <a:gd name="adj2" fmla="val 58652"/>
            </a:avLst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nstantia" pitchFamily="18" charset="0"/>
            </a:endParaRPr>
          </a:p>
        </p:txBody>
      </p:sp>
      <p:sp>
        <p:nvSpPr>
          <p:cNvPr id="35" name="Down Arrow 33"/>
          <p:cNvSpPr/>
          <p:nvPr/>
        </p:nvSpPr>
        <p:spPr bwMode="auto">
          <a:xfrm>
            <a:off x="2114550" y="5703240"/>
            <a:ext cx="550295" cy="483618"/>
          </a:xfrm>
          <a:prstGeom prst="notchedRightArrow">
            <a:avLst>
              <a:gd name="adj1" fmla="val 50000"/>
              <a:gd name="adj2" fmla="val 58652"/>
            </a:avLst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nstantia" pitchFamily="18" charset="0"/>
            </a:endParaRPr>
          </a:p>
        </p:txBody>
      </p:sp>
      <p:sp>
        <p:nvSpPr>
          <p:cNvPr id="25648" name="Rectangle 14"/>
          <p:cNvSpPr>
            <a:spLocks noChangeArrowheads="1"/>
          </p:cNvSpPr>
          <p:nvPr/>
        </p:nvSpPr>
        <p:spPr bwMode="auto">
          <a:xfrm>
            <a:off x="195263" y="6299200"/>
            <a:ext cx="1779587" cy="503238"/>
          </a:xfrm>
          <a:prstGeom prst="roundRect">
            <a:avLst>
              <a:gd name="adj" fmla="val 16667"/>
            </a:avLst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 anchor="ctr"/>
          <a:lstStyle>
            <a:lvl1pPr marL="34925" eaLnBrk="0" hangingPunct="0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300" b="1">
                <a:solidFill>
                  <a:prstClr val="white"/>
                </a:solidFill>
                <a:cs typeface="Arial" pitchFamily="34" charset="0"/>
              </a:rPr>
              <a:t>СПЕЦИАЛЬНАЯ ИНФРАСТРУКТУРА</a:t>
            </a:r>
          </a:p>
        </p:txBody>
      </p:sp>
      <p:sp>
        <p:nvSpPr>
          <p:cNvPr id="33" name="Rectangle 23"/>
          <p:cNvSpPr>
            <a:spLocks noChangeArrowheads="1"/>
          </p:cNvSpPr>
          <p:nvPr/>
        </p:nvSpPr>
        <p:spPr bwMode="auto">
          <a:xfrm>
            <a:off x="2838601" y="6297169"/>
            <a:ext cx="6121400" cy="431800"/>
          </a:xfrm>
          <a:prstGeom prst="roundRect">
            <a:avLst/>
          </a:prstGeom>
          <a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a:blipFill>
          <a:ln w="27305" algn="ctr">
            <a:solidFill>
              <a:schemeClr val="bg1"/>
            </a:solidFill>
            <a:miter lim="800000"/>
            <a:headEnd/>
            <a:tailEnd/>
          </a:ln>
          <a:effectLst>
            <a:outerShdw dist="25000" dir="5400000" rotWithShape="0">
              <a:srgbClr val="5E6981">
                <a:alpha val="37999"/>
              </a:srgbClr>
            </a:outerShdw>
          </a:effectLst>
        </p:spPr>
        <p:txBody>
          <a:bodyPr lIns="36000" tIns="36000" rIns="36000" bIns="36000" anchor="ctr"/>
          <a:lstStyle/>
          <a:p>
            <a:pPr marL="206375" indent="-17145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2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бизнес-инкубаторы</a:t>
            </a:r>
            <a:r>
              <a:rPr lang="ru-RU" sz="1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, промышленные парки (в том числе частные) и технопарки</a:t>
            </a:r>
          </a:p>
        </p:txBody>
      </p:sp>
      <p:sp>
        <p:nvSpPr>
          <p:cNvPr id="36" name="Down Arrow 33"/>
          <p:cNvSpPr/>
          <p:nvPr/>
        </p:nvSpPr>
        <p:spPr bwMode="auto">
          <a:xfrm>
            <a:off x="2109938" y="6271260"/>
            <a:ext cx="550295" cy="483618"/>
          </a:xfrm>
          <a:prstGeom prst="notchedRightArrow">
            <a:avLst>
              <a:gd name="adj1" fmla="val 50000"/>
              <a:gd name="adj2" fmla="val 58652"/>
            </a:avLst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6650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2"/>
          <p:cNvSpPr>
            <a:spLocks noGrp="1"/>
          </p:cNvSpPr>
          <p:nvPr>
            <p:ph type="title"/>
          </p:nvPr>
        </p:nvSpPr>
        <p:spPr>
          <a:xfrm>
            <a:off x="323528" y="115888"/>
            <a:ext cx="8363272" cy="649287"/>
          </a:xfrm>
        </p:spPr>
        <p:txBody>
          <a:bodyPr/>
          <a:lstStyle/>
          <a:p>
            <a:r>
              <a:rPr lang="ru-RU" altLang="ru-RU" sz="2400" b="1" dirty="0" smtClean="0"/>
              <a:t>Малый бизнес в России и мере</a:t>
            </a:r>
          </a:p>
        </p:txBody>
      </p:sp>
      <p:sp>
        <p:nvSpPr>
          <p:cNvPr id="26628" name="TextBox 23"/>
          <p:cNvSpPr txBox="1">
            <a:spLocks noChangeArrowheads="1"/>
          </p:cNvSpPr>
          <p:nvPr/>
        </p:nvSpPr>
        <p:spPr bwMode="auto">
          <a:xfrm>
            <a:off x="1727200" y="908050"/>
            <a:ext cx="7416800" cy="461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altLang="ru-RU" sz="2000" dirty="0" smtClean="0">
                <a:solidFill>
                  <a:srgbClr val="1F497D"/>
                </a:solidFill>
              </a:rPr>
              <a:t>создает новые рабочие места</a:t>
            </a:r>
            <a:r>
              <a:rPr lang="ru-RU" altLang="ru-RU" sz="2400" dirty="0" smtClean="0">
                <a:solidFill>
                  <a:srgbClr val="1F497D"/>
                </a:solidFill>
              </a:rPr>
              <a:t>;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 sz="2000" dirty="0" smtClean="0">
              <a:solidFill>
                <a:srgbClr val="1F497D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altLang="ru-RU" sz="2000" dirty="0" smtClean="0">
                <a:solidFill>
                  <a:srgbClr val="1F497D"/>
                </a:solidFill>
              </a:rPr>
              <a:t>обеспечивает </a:t>
            </a:r>
            <a:r>
              <a:rPr lang="ru-RU" altLang="ru-RU" sz="2000" dirty="0" err="1" smtClean="0">
                <a:solidFill>
                  <a:srgbClr val="1F497D"/>
                </a:solidFill>
              </a:rPr>
              <a:t>самозанятость</a:t>
            </a:r>
            <a:r>
              <a:rPr lang="ru-RU" altLang="ru-RU" sz="2400" dirty="0" smtClean="0">
                <a:solidFill>
                  <a:srgbClr val="1F497D"/>
                </a:solidFill>
              </a:rPr>
              <a:t>;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 dirty="0" smtClean="0">
              <a:solidFill>
                <a:srgbClr val="1F497D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altLang="ru-RU" sz="2000" dirty="0" smtClean="0">
                <a:solidFill>
                  <a:srgbClr val="1F497D"/>
                </a:solidFill>
              </a:rPr>
              <a:t>стимулирует рост </a:t>
            </a:r>
            <a:r>
              <a:rPr lang="ru-RU" altLang="ru-RU" sz="2000" dirty="0" err="1" smtClean="0">
                <a:solidFill>
                  <a:srgbClr val="1F497D"/>
                </a:solidFill>
              </a:rPr>
              <a:t>инновационности</a:t>
            </a:r>
            <a:r>
              <a:rPr lang="ru-RU" altLang="ru-RU" sz="2000" dirty="0" smtClean="0">
                <a:solidFill>
                  <a:srgbClr val="1F497D"/>
                </a:solidFill>
              </a:rPr>
              <a:t> экономики;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 sz="2000" dirty="0" smtClean="0">
              <a:solidFill>
                <a:srgbClr val="1F497D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altLang="ru-RU" sz="2000" dirty="0" smtClean="0">
                <a:solidFill>
                  <a:srgbClr val="1F497D"/>
                </a:solidFill>
              </a:rPr>
              <a:t>повышает конкурентоспособность предприятий;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 sz="2000" dirty="0" smtClean="0">
              <a:solidFill>
                <a:srgbClr val="1F497D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altLang="ru-RU" sz="2000" dirty="0" smtClean="0">
                <a:solidFill>
                  <a:srgbClr val="1F497D"/>
                </a:solidFill>
              </a:rPr>
              <a:t>демонстрирует гибкость и многообразие форм предпринимательской активности</a:t>
            </a:r>
            <a:r>
              <a:rPr lang="ru-RU" altLang="ru-RU" sz="2400" dirty="0" smtClean="0">
                <a:solidFill>
                  <a:srgbClr val="1F497D"/>
                </a:solidFill>
              </a:rPr>
              <a:t>;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 sz="2000" dirty="0" smtClean="0">
              <a:solidFill>
                <a:srgbClr val="1F497D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altLang="ru-RU" sz="2000" dirty="0" smtClean="0">
                <a:solidFill>
                  <a:srgbClr val="1F497D"/>
                </a:solidFill>
              </a:rPr>
              <a:t>смягчает влияние экономических кризисов</a:t>
            </a:r>
            <a:r>
              <a:rPr lang="ru-RU" altLang="ru-RU" sz="2400" dirty="0" smtClean="0">
                <a:solidFill>
                  <a:srgbClr val="1F497D"/>
                </a:solidFill>
              </a:rPr>
              <a:t>;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 sz="2000" dirty="0" smtClean="0">
              <a:solidFill>
                <a:srgbClr val="1F497D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altLang="ru-RU" sz="2000" dirty="0" smtClean="0">
                <a:solidFill>
                  <a:srgbClr val="1F497D"/>
                </a:solidFill>
              </a:rPr>
              <a:t>«прививка» от сырьевой зависимости</a:t>
            </a:r>
            <a:endParaRPr lang="ru-RU" altLang="ru-RU" sz="2400" dirty="0" smtClean="0">
              <a:solidFill>
                <a:srgbClr val="1F497D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971550" y="981075"/>
            <a:ext cx="619125" cy="417513"/>
          </a:xfrm>
          <a:prstGeom prst="roundRect">
            <a:avLst>
              <a:gd name="adj" fmla="val 10000"/>
            </a:avLst>
          </a:prstGeom>
          <a:blipFill rotWithShape="0">
            <a:blip r:embed="rId2" cstate="print"/>
            <a:stretch>
              <a:fillRect/>
            </a:stretch>
          </a:blipFill>
        </p:spPr>
        <p:style>
          <a:lnRef idx="1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" name="Скругленный прямоугольник 11"/>
          <p:cNvSpPr/>
          <p:nvPr/>
        </p:nvSpPr>
        <p:spPr>
          <a:xfrm>
            <a:off x="971550" y="1557338"/>
            <a:ext cx="619125" cy="417512"/>
          </a:xfrm>
          <a:prstGeom prst="roundRect">
            <a:avLst>
              <a:gd name="adj" fmla="val 10000"/>
            </a:avLst>
          </a:prstGeom>
          <a:blipFill rotWithShape="0">
            <a:blip r:embed="rId2" cstate="print"/>
            <a:stretch>
              <a:fillRect/>
            </a:stretch>
          </a:blipFill>
        </p:spPr>
        <p:style>
          <a:lnRef idx="1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" name="Скругленный прямоугольник 11"/>
          <p:cNvSpPr/>
          <p:nvPr/>
        </p:nvSpPr>
        <p:spPr>
          <a:xfrm>
            <a:off x="971550" y="2276475"/>
            <a:ext cx="619125" cy="417513"/>
          </a:xfrm>
          <a:prstGeom prst="roundRect">
            <a:avLst>
              <a:gd name="adj" fmla="val 10000"/>
            </a:avLst>
          </a:prstGeom>
          <a:blipFill rotWithShape="0">
            <a:blip r:embed="rId2" cstate="print"/>
            <a:stretch>
              <a:fillRect/>
            </a:stretch>
          </a:blipFill>
        </p:spPr>
        <p:style>
          <a:lnRef idx="1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" name="Скругленный прямоугольник 11"/>
          <p:cNvSpPr/>
          <p:nvPr/>
        </p:nvSpPr>
        <p:spPr>
          <a:xfrm>
            <a:off x="971550" y="2852738"/>
            <a:ext cx="619125" cy="417512"/>
          </a:xfrm>
          <a:prstGeom prst="roundRect">
            <a:avLst>
              <a:gd name="adj" fmla="val 10000"/>
            </a:avLst>
          </a:prstGeom>
          <a:blipFill rotWithShape="0">
            <a:blip r:embed="rId2" cstate="print"/>
            <a:stretch>
              <a:fillRect/>
            </a:stretch>
          </a:blipFill>
        </p:spPr>
        <p:style>
          <a:lnRef idx="1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" name="Скругленный прямоугольник 11"/>
          <p:cNvSpPr/>
          <p:nvPr/>
        </p:nvSpPr>
        <p:spPr>
          <a:xfrm>
            <a:off x="971550" y="3500438"/>
            <a:ext cx="619125" cy="417512"/>
          </a:xfrm>
          <a:prstGeom prst="roundRect">
            <a:avLst>
              <a:gd name="adj" fmla="val 10000"/>
            </a:avLst>
          </a:prstGeom>
          <a:blipFill rotWithShape="0">
            <a:blip r:embed="rId2" cstate="print"/>
            <a:stretch>
              <a:fillRect/>
            </a:stretch>
          </a:blipFill>
        </p:spPr>
        <p:style>
          <a:lnRef idx="1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" name="Скругленный прямоугольник 11"/>
          <p:cNvSpPr/>
          <p:nvPr/>
        </p:nvSpPr>
        <p:spPr>
          <a:xfrm>
            <a:off x="971550" y="4437063"/>
            <a:ext cx="619125" cy="417512"/>
          </a:xfrm>
          <a:prstGeom prst="roundRect">
            <a:avLst>
              <a:gd name="adj" fmla="val 10000"/>
            </a:avLst>
          </a:prstGeom>
          <a:blipFill rotWithShape="0">
            <a:blip r:embed="rId2" cstate="print"/>
            <a:stretch>
              <a:fillRect/>
            </a:stretch>
          </a:blipFill>
        </p:spPr>
        <p:style>
          <a:lnRef idx="1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Скругленный прямоугольник 11"/>
          <p:cNvSpPr/>
          <p:nvPr/>
        </p:nvSpPr>
        <p:spPr>
          <a:xfrm>
            <a:off x="971550" y="5013325"/>
            <a:ext cx="619125" cy="417513"/>
          </a:xfrm>
          <a:prstGeom prst="roundRect">
            <a:avLst>
              <a:gd name="adj" fmla="val 10000"/>
            </a:avLst>
          </a:prstGeom>
          <a:blipFill rotWithShape="0">
            <a:blip r:embed="rId2" cstate="print"/>
            <a:stretch>
              <a:fillRect/>
            </a:stretch>
          </a:blipFill>
        </p:spPr>
        <p:style>
          <a:lnRef idx="1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3" name="Номер слайда 1"/>
          <p:cNvSpPr txBox="1">
            <a:spLocks/>
          </p:cNvSpPr>
          <p:nvPr/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defPPr>
              <a:defRPr lang="ru-RU"/>
            </a:defPPr>
            <a:lvl1pPr marL="0" algn="l" defTabSz="914400" rtl="0" eaLnBrk="1" latinLnBrk="0" hangingPunct="1">
              <a:defRPr kumimoji="0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BE0B2A8-5906-4986-8653-985E64EF9D96}" type="slidenum">
              <a:rPr lang="ru-RU" smtClean="0">
                <a:solidFill>
                  <a:srgbClr val="04617B"/>
                </a:solidFill>
                <a:latin typeface="Georgia"/>
              </a:rPr>
              <a:pPr/>
              <a:t>2</a:t>
            </a:fld>
            <a:endParaRPr lang="ru-RU" dirty="0">
              <a:solidFill>
                <a:srgbClr val="04617B"/>
              </a:solidFill>
              <a:latin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26526653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b="1" dirty="0" smtClean="0"/>
              <a:t>Российские Объединения предпринимателей (Большая четверка)</a:t>
            </a:r>
            <a:endParaRPr lang="ru-RU" sz="2400"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100770910"/>
              </p:ext>
            </p:extLst>
          </p:nvPr>
        </p:nvGraphicFramePr>
        <p:xfrm>
          <a:off x="467544" y="1268760"/>
          <a:ext cx="8208912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0B2A8-5906-4986-8653-985E64EF9D96}" type="slidenum">
              <a:rPr lang="ru-RU" smtClean="0">
                <a:solidFill>
                  <a:srgbClr val="04617B"/>
                </a:solidFill>
              </a:rPr>
              <a:pPr/>
              <a:t>20</a:t>
            </a:fld>
            <a:endParaRPr lang="ru-RU">
              <a:solidFill>
                <a:srgbClr val="0461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305261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0B2A8-5906-4986-8653-985E64EF9D96}" type="slidenum">
              <a:rPr lang="ru-RU" smtClean="0">
                <a:solidFill>
                  <a:srgbClr val="04617B"/>
                </a:solidFill>
              </a:rPr>
              <a:pPr/>
              <a:t>21</a:t>
            </a:fld>
            <a:endParaRPr lang="ru-RU">
              <a:solidFill>
                <a:srgbClr val="04617B"/>
              </a:solidFill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 bwMode="auto">
          <a:xfrm>
            <a:off x="457200" y="260350"/>
            <a:ext cx="8229600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ru-RU" altLang="ru-RU" sz="2400" b="1" dirty="0" smtClean="0">
                <a:solidFill>
                  <a:prstClr val="black"/>
                </a:solidFill>
                <a:latin typeface="Garamond" pitchFamily="18" charset="0"/>
              </a:rPr>
              <a:t>Муниципалитеты и МСП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50825" y="260350"/>
            <a:ext cx="8642350" cy="6337300"/>
          </a:xfrm>
          <a:prstGeom prst="rect">
            <a:avLst/>
          </a:prstGeom>
          <a:noFill/>
          <a:ln w="25400" cap="flat" cmpd="sng" algn="ctr">
            <a:solidFill>
              <a:srgbClr val="4F81BD">
                <a:lumMod val="40000"/>
                <a:lumOff val="6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ru-RU" ker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Line 96"/>
          <p:cNvSpPr>
            <a:spLocks noChangeShapeType="1"/>
          </p:cNvSpPr>
          <p:nvPr/>
        </p:nvSpPr>
        <p:spPr bwMode="auto">
          <a:xfrm flipV="1">
            <a:off x="1182688" y="5697538"/>
            <a:ext cx="7000875" cy="1587"/>
          </a:xfrm>
          <a:prstGeom prst="line">
            <a:avLst/>
          </a:prstGeom>
          <a:noFill/>
          <a:ln w="25400">
            <a:solidFill>
              <a:sysClr val="window" lastClr="FFFFFF">
                <a:lumMod val="50000"/>
              </a:sysClr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ru-RU" ker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Line 96"/>
          <p:cNvSpPr>
            <a:spLocks noChangeShapeType="1"/>
          </p:cNvSpPr>
          <p:nvPr/>
        </p:nvSpPr>
        <p:spPr bwMode="auto">
          <a:xfrm flipV="1">
            <a:off x="1192213" y="4833938"/>
            <a:ext cx="7000875" cy="3175"/>
          </a:xfrm>
          <a:prstGeom prst="line">
            <a:avLst/>
          </a:prstGeom>
          <a:noFill/>
          <a:ln w="25400">
            <a:solidFill>
              <a:sysClr val="window" lastClr="FFFFFF">
                <a:lumMod val="50000"/>
              </a:sysClr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ru-RU" ker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Line 96"/>
          <p:cNvSpPr>
            <a:spLocks noChangeShapeType="1"/>
          </p:cNvSpPr>
          <p:nvPr/>
        </p:nvSpPr>
        <p:spPr bwMode="auto">
          <a:xfrm flipV="1">
            <a:off x="1181100" y="4037013"/>
            <a:ext cx="7000875" cy="3175"/>
          </a:xfrm>
          <a:prstGeom prst="line">
            <a:avLst/>
          </a:prstGeom>
          <a:noFill/>
          <a:ln w="25400">
            <a:solidFill>
              <a:sysClr val="window" lastClr="FFFFFF">
                <a:lumMod val="50000"/>
              </a:sysClr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ru-RU" ker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85365" y="1648194"/>
            <a:ext cx="7422225" cy="34624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650" dirty="0" smtClean="0">
                <a:solidFill>
                  <a:prstClr val="black"/>
                </a:solidFill>
                <a:latin typeface="Garamond" panose="02020404030301010803" pitchFamily="18" charset="0"/>
              </a:rPr>
              <a:t>Местный бюджет = Собственные доходы (в </a:t>
            </a:r>
            <a:r>
              <a:rPr lang="ru-RU" sz="1650" dirty="0" err="1" smtClean="0">
                <a:solidFill>
                  <a:prstClr val="black"/>
                </a:solidFill>
                <a:latin typeface="Garamond" panose="02020404030301010803" pitchFamily="18" charset="0"/>
              </a:rPr>
              <a:t>т.ч</a:t>
            </a:r>
            <a:r>
              <a:rPr lang="ru-RU" sz="1650" dirty="0" smtClean="0">
                <a:solidFill>
                  <a:prstClr val="black"/>
                </a:solidFill>
                <a:latin typeface="Garamond" panose="02020404030301010803" pitchFamily="18" charset="0"/>
              </a:rPr>
              <a:t>. от МСП) + Субсидия из региона</a:t>
            </a:r>
            <a:endParaRPr lang="ru-RU" sz="1650" dirty="0">
              <a:solidFill>
                <a:prstClr val="black"/>
              </a:solidFill>
              <a:latin typeface="Garamond" panose="02020404030301010803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383033" y="2661867"/>
            <a:ext cx="3305713" cy="35394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700" dirty="0" smtClean="0">
                <a:solidFill>
                  <a:prstClr val="black"/>
                </a:solidFill>
                <a:latin typeface="Garamond" panose="02020404030301010803" pitchFamily="18" charset="0"/>
              </a:rPr>
              <a:t>Субсидии регионального бюджета</a:t>
            </a:r>
            <a:endParaRPr lang="ru-RU" sz="1700" dirty="0">
              <a:solidFill>
                <a:prstClr val="black"/>
              </a:solidFill>
              <a:latin typeface="Garamond" panose="02020404030301010803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357583" y="3563938"/>
            <a:ext cx="7524817" cy="35394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700" dirty="0" smtClean="0">
                <a:solidFill>
                  <a:prstClr val="black"/>
                </a:solidFill>
                <a:latin typeface="Garamond" panose="02020404030301010803" pitchFamily="18" charset="0"/>
              </a:rPr>
              <a:t>Повышение финансирования программ поддержки успешным муниципалитетам</a:t>
            </a:r>
            <a:endParaRPr lang="ru-RU" sz="1700" dirty="0">
              <a:solidFill>
                <a:prstClr val="black"/>
              </a:solidFill>
              <a:latin typeface="Garamond" panose="02020404030301010803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383033" y="3194606"/>
            <a:ext cx="1534394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b="1" u="sng" dirty="0" smtClean="0">
                <a:solidFill>
                  <a:prstClr val="black"/>
                </a:solidFill>
                <a:latin typeface="Garamond" panose="02020404030301010803" pitchFamily="18" charset="0"/>
              </a:rPr>
              <a:t>Необходимо</a:t>
            </a:r>
            <a:r>
              <a:rPr lang="ru-RU" u="sng" dirty="0" smtClean="0">
                <a:solidFill>
                  <a:prstClr val="black"/>
                </a:solidFill>
                <a:latin typeface="Garamond" panose="02020404030301010803" pitchFamily="18" charset="0"/>
              </a:rPr>
              <a:t>:</a:t>
            </a:r>
            <a:endParaRPr lang="ru-RU" u="sng" dirty="0">
              <a:solidFill>
                <a:prstClr val="black"/>
              </a:solidFill>
              <a:latin typeface="Garamond" panose="02020404030301010803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423988" y="4356100"/>
            <a:ext cx="5884944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dirty="0" smtClean="0">
                <a:solidFill>
                  <a:prstClr val="black"/>
                </a:solidFill>
                <a:latin typeface="Garamond" panose="02020404030301010803" pitchFamily="18" charset="0"/>
              </a:rPr>
              <a:t>Передача всех налогов от МСП на муниципальный уровень</a:t>
            </a:r>
            <a:endParaRPr lang="ru-RU" dirty="0">
              <a:solidFill>
                <a:prstClr val="black"/>
              </a:solidFill>
              <a:latin typeface="Garamond" panose="02020404030301010803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423988" y="5211763"/>
            <a:ext cx="6244017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dirty="0" smtClean="0">
                <a:solidFill>
                  <a:prstClr val="black"/>
                </a:solidFill>
                <a:latin typeface="Garamond" panose="02020404030301010803" pitchFamily="18" charset="0"/>
              </a:rPr>
              <a:t>Дополнительные </a:t>
            </a:r>
            <a:r>
              <a:rPr lang="en-US" dirty="0" smtClean="0">
                <a:solidFill>
                  <a:prstClr val="black"/>
                </a:solidFill>
                <a:latin typeface="Garamond" panose="02020404030301010803" pitchFamily="18" charset="0"/>
              </a:rPr>
              <a:t>KPI </a:t>
            </a:r>
            <a:r>
              <a:rPr lang="ru-RU" dirty="0" smtClean="0">
                <a:solidFill>
                  <a:prstClr val="black"/>
                </a:solidFill>
                <a:latin typeface="Garamond" panose="02020404030301010803" pitchFamily="18" charset="0"/>
              </a:rPr>
              <a:t>для муниципалитетов по развитию МСП</a:t>
            </a:r>
            <a:endParaRPr lang="ru-RU" dirty="0">
              <a:solidFill>
                <a:prstClr val="black"/>
              </a:solidFill>
              <a:latin typeface="Garamond" panose="02020404030301010803" pitchFamily="18" charset="0"/>
            </a:endParaRPr>
          </a:p>
        </p:txBody>
      </p:sp>
      <p:pic>
        <p:nvPicPr>
          <p:cNvPr id="22" name="Picture 2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3457575"/>
            <a:ext cx="4699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2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4292600"/>
            <a:ext cx="4699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3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5105400"/>
            <a:ext cx="4699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Стрелка вниз 24"/>
          <p:cNvSpPr/>
          <p:nvPr/>
        </p:nvSpPr>
        <p:spPr>
          <a:xfrm>
            <a:off x="637159" y="2661867"/>
            <a:ext cx="484632" cy="483593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2111863"/>
            <a:ext cx="536575" cy="50641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</p:pic>
      <p:sp>
        <p:nvSpPr>
          <p:cNvPr id="27" name="TextBox 26"/>
          <p:cNvSpPr txBox="1"/>
          <p:nvPr/>
        </p:nvSpPr>
        <p:spPr>
          <a:xfrm>
            <a:off x="1310928" y="1124744"/>
            <a:ext cx="5346335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b="1" u="sng" dirty="0" smtClean="0">
                <a:solidFill>
                  <a:prstClr val="black"/>
                </a:solidFill>
                <a:latin typeface="Garamond" panose="02020404030301010803" pitchFamily="18" charset="0"/>
              </a:rPr>
              <a:t>Формирование муниципального бюджета сейчас:</a:t>
            </a:r>
            <a:endParaRPr lang="ru-RU" b="1" u="sng" dirty="0">
              <a:solidFill>
                <a:prstClr val="black"/>
              </a:solidFill>
              <a:latin typeface="Garamond" panose="02020404030301010803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384943" y="2180403"/>
            <a:ext cx="32415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dirty="0">
                <a:solidFill>
                  <a:prstClr val="black"/>
                </a:solidFill>
                <a:latin typeface="Garamond" panose="02020404030301010803" pitchFamily="18" charset="0"/>
              </a:rPr>
              <a:t>Рост доходов от малого бизнеса</a:t>
            </a:r>
          </a:p>
        </p:txBody>
      </p:sp>
    </p:spTree>
    <p:extLst>
      <p:ext uri="{BB962C8B-B14F-4D97-AF65-F5344CB8AC3E}">
        <p14:creationId xmlns:p14="http://schemas.microsoft.com/office/powerpoint/2010/main" val="551977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0B2A8-5906-4986-8653-985E64EF9D96}" type="slidenum">
              <a:rPr lang="ru-RU" smtClean="0">
                <a:solidFill>
                  <a:srgbClr val="04617B"/>
                </a:solidFill>
              </a:rPr>
              <a:pPr/>
              <a:t>22</a:t>
            </a:fld>
            <a:endParaRPr lang="ru-RU">
              <a:solidFill>
                <a:srgbClr val="04617B"/>
              </a:solidFill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 bwMode="auto">
          <a:xfrm>
            <a:off x="457200" y="260350"/>
            <a:ext cx="8229600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ru-RU" altLang="ru-RU" sz="2400" b="1" dirty="0" smtClean="0">
                <a:solidFill>
                  <a:prstClr val="black"/>
                </a:solidFill>
                <a:latin typeface="Garamond" pitchFamily="18" charset="0"/>
              </a:rPr>
              <a:t>Легализация предпринимательской деятельности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50825" y="260350"/>
            <a:ext cx="8642350" cy="6337300"/>
          </a:xfrm>
          <a:prstGeom prst="rect">
            <a:avLst/>
          </a:prstGeom>
          <a:noFill/>
          <a:ln w="25400" cap="flat" cmpd="sng" algn="ctr">
            <a:solidFill>
              <a:srgbClr val="4F81BD">
                <a:lumMod val="40000"/>
                <a:lumOff val="6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ru-RU" kern="0">
              <a:solidFill>
                <a:prstClr val="black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77876" y="1700808"/>
            <a:ext cx="6588663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000" dirty="0" smtClean="0">
                <a:solidFill>
                  <a:prstClr val="black"/>
                </a:solidFill>
                <a:latin typeface="Garamond" panose="02020404030301010803" pitchFamily="18" charset="0"/>
              </a:rPr>
              <a:t>17,8 млн. граждан занято в сфере малого и среднего бизнеса</a:t>
            </a:r>
            <a:endParaRPr lang="ru-RU" sz="2000" dirty="0">
              <a:solidFill>
                <a:prstClr val="black"/>
              </a:solidFill>
              <a:latin typeface="Garamond" panose="02020404030301010803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45643" y="2256623"/>
            <a:ext cx="6120586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b="1" dirty="0" smtClean="0">
                <a:solidFill>
                  <a:prstClr val="black"/>
                </a:solidFill>
                <a:latin typeface="Garamond" panose="02020404030301010803" pitchFamily="18" charset="0"/>
              </a:rPr>
              <a:t>&gt;</a:t>
            </a:r>
            <a:r>
              <a:rPr lang="en-US" sz="1700" dirty="0" smtClean="0">
                <a:solidFill>
                  <a:prstClr val="black"/>
                </a:solidFill>
                <a:latin typeface="Garamond" panose="02020404030301010803" pitchFamily="18" charset="0"/>
              </a:rPr>
              <a:t> </a:t>
            </a:r>
            <a:r>
              <a:rPr lang="en-US" sz="2000" dirty="0" smtClean="0">
                <a:solidFill>
                  <a:prstClr val="black"/>
                </a:solidFill>
                <a:latin typeface="Garamond" panose="02020404030301010803" pitchFamily="18" charset="0"/>
              </a:rPr>
              <a:t>20 </a:t>
            </a:r>
            <a:r>
              <a:rPr lang="ru-RU" sz="2000" dirty="0" smtClean="0">
                <a:solidFill>
                  <a:prstClr val="black"/>
                </a:solidFill>
                <a:latin typeface="Garamond" panose="02020404030301010803" pitchFamily="18" charset="0"/>
              </a:rPr>
              <a:t>млн. трудоспособных граждан не числятся нигде! </a:t>
            </a:r>
            <a:endParaRPr lang="ru-RU" sz="2000" dirty="0">
              <a:solidFill>
                <a:prstClr val="black"/>
              </a:solidFill>
              <a:latin typeface="Garamond" panose="02020404030301010803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671514" y="3563937"/>
            <a:ext cx="5628464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000" dirty="0" smtClean="0">
                <a:solidFill>
                  <a:prstClr val="black"/>
                </a:solidFill>
                <a:latin typeface="Garamond" panose="02020404030301010803" pitchFamily="18" charset="0"/>
              </a:rPr>
              <a:t>При покупке дешевого </a:t>
            </a:r>
            <a:r>
              <a:rPr lang="ru-RU" sz="2000" b="1" dirty="0" smtClean="0">
                <a:solidFill>
                  <a:prstClr val="black"/>
                </a:solidFill>
                <a:latin typeface="Garamond" panose="02020404030301010803" pitchFamily="18" charset="0"/>
              </a:rPr>
              <a:t>патента для </a:t>
            </a:r>
            <a:r>
              <a:rPr lang="ru-RU" sz="2000" b="1" dirty="0" err="1" smtClean="0">
                <a:solidFill>
                  <a:prstClr val="black"/>
                </a:solidFill>
                <a:latin typeface="Garamond" panose="02020404030301010803" pitchFamily="18" charset="0"/>
              </a:rPr>
              <a:t>самозанятых</a:t>
            </a:r>
            <a:r>
              <a:rPr lang="ru-RU" sz="2000" b="1" dirty="0" smtClean="0">
                <a:solidFill>
                  <a:prstClr val="black"/>
                </a:solidFill>
                <a:latin typeface="Garamond" panose="02020404030301010803" pitchFamily="18" charset="0"/>
              </a:rPr>
              <a:t> </a:t>
            </a:r>
          </a:p>
          <a:p>
            <a:pPr>
              <a:defRPr/>
            </a:pPr>
            <a:r>
              <a:rPr lang="ru-RU" sz="2000" dirty="0" smtClean="0">
                <a:solidFill>
                  <a:prstClr val="black"/>
                </a:solidFill>
                <a:latin typeface="Garamond" panose="02020404030301010803" pitchFamily="18" charset="0"/>
              </a:rPr>
              <a:t>граждане переходят в легальное поле </a:t>
            </a:r>
            <a:endParaRPr lang="ru-RU" sz="2000" b="1" dirty="0">
              <a:solidFill>
                <a:prstClr val="black"/>
              </a:solidFill>
              <a:latin typeface="Garamond" panose="02020404030301010803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671514" y="3059668"/>
            <a:ext cx="1887055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000" u="sng" dirty="0" smtClean="0">
                <a:solidFill>
                  <a:prstClr val="black"/>
                </a:solidFill>
                <a:latin typeface="Garamond" panose="02020404030301010803" pitchFamily="18" charset="0"/>
              </a:rPr>
              <a:t>ОЖИДАЕТСЯ:</a:t>
            </a:r>
            <a:endParaRPr lang="ru-RU" sz="2000" u="sng" dirty="0">
              <a:solidFill>
                <a:prstClr val="black"/>
              </a:solidFill>
              <a:latin typeface="Garamond" panose="02020404030301010803" pitchFamily="18" charset="0"/>
            </a:endParaRPr>
          </a:p>
        </p:txBody>
      </p:sp>
      <p:pic>
        <p:nvPicPr>
          <p:cNvPr id="22" name="Picture 28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00" y="2296999"/>
            <a:ext cx="4699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2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" y="3563937"/>
            <a:ext cx="4699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3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" y="4584630"/>
            <a:ext cx="4699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1671514" y="1106488"/>
            <a:ext cx="1992853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000" u="sng" dirty="0" smtClean="0">
                <a:solidFill>
                  <a:prstClr val="black"/>
                </a:solidFill>
                <a:latin typeface="Garamond" panose="02020404030301010803" pitchFamily="18" charset="0"/>
              </a:rPr>
              <a:t>В России сейчас:</a:t>
            </a:r>
            <a:endParaRPr lang="ru-RU" sz="2000" u="sng" dirty="0">
              <a:solidFill>
                <a:prstClr val="black"/>
              </a:solidFill>
              <a:latin typeface="Garamond" panose="02020404030301010803" pitchFamily="18" charset="0"/>
            </a:endParaRPr>
          </a:p>
        </p:txBody>
      </p:sp>
      <p:pic>
        <p:nvPicPr>
          <p:cNvPr id="20" name="Picture 28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00" y="1647349"/>
            <a:ext cx="4699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1628233" y="4468812"/>
            <a:ext cx="4681090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000" dirty="0" smtClean="0">
                <a:solidFill>
                  <a:prstClr val="black"/>
                </a:solidFill>
                <a:latin typeface="Garamond" panose="02020404030301010803" pitchFamily="18" charset="0"/>
              </a:rPr>
              <a:t>Кроме оплаты патента уплачивать налоги </a:t>
            </a:r>
          </a:p>
          <a:p>
            <a:pPr>
              <a:defRPr/>
            </a:pPr>
            <a:r>
              <a:rPr lang="ru-RU" sz="2000" dirty="0" smtClean="0">
                <a:solidFill>
                  <a:prstClr val="black"/>
                </a:solidFill>
                <a:latin typeface="Garamond" panose="02020404030301010803" pitchFamily="18" charset="0"/>
              </a:rPr>
              <a:t>и страховые взносы не нужно</a:t>
            </a:r>
            <a:endParaRPr lang="ru-RU" sz="2000" b="1" dirty="0">
              <a:solidFill>
                <a:prstClr val="black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2931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073903" y="6466960"/>
            <a:ext cx="2057400" cy="365125"/>
          </a:xfrm>
        </p:spPr>
        <p:txBody>
          <a:bodyPr/>
          <a:lstStyle/>
          <a:p>
            <a:pPr>
              <a:defRPr/>
            </a:pPr>
            <a:fld id="{CF4D2193-6FF5-47C9-8A05-0A85F2EBD480}" type="slidenum">
              <a:rPr lang="ru-RU" altLang="ru-RU" smtClean="0"/>
              <a:pPr>
                <a:defRPr/>
              </a:pPr>
              <a:t>23</a:t>
            </a:fld>
            <a:endParaRPr lang="ru-RU" altLang="ru-RU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271284151"/>
              </p:ext>
            </p:extLst>
          </p:nvPr>
        </p:nvGraphicFramePr>
        <p:xfrm>
          <a:off x="239514" y="1393229"/>
          <a:ext cx="4332486" cy="6557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23528" y="1988840"/>
            <a:ext cx="3134191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b="1" i="1" dirty="0" smtClean="0">
                <a:solidFill>
                  <a:prstClr val="black"/>
                </a:solidFill>
                <a:latin typeface="Garamond" panose="02020404030301010803" pitchFamily="18" charset="0"/>
              </a:rPr>
              <a:t>Количество субъектов МСП</a:t>
            </a:r>
            <a:endParaRPr lang="ru-RU" b="1" i="1" dirty="0">
              <a:solidFill>
                <a:prstClr val="black"/>
              </a:solidFill>
              <a:latin typeface="Garamond" panose="02020404030301010803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457200" y="260350"/>
            <a:ext cx="8229600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ru-RU" altLang="ru-RU" sz="2400" b="1" dirty="0" smtClean="0">
                <a:solidFill>
                  <a:prstClr val="black"/>
                </a:solidFill>
                <a:latin typeface="Garamond" pitchFamily="18" charset="0"/>
              </a:rPr>
              <a:t>Целевые ориентиры развития МСП в России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90811" y="949931"/>
            <a:ext cx="3735318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u="sng" dirty="0" smtClean="0">
                <a:solidFill>
                  <a:prstClr val="black"/>
                </a:solidFill>
                <a:latin typeface="Garamond" panose="02020404030301010803" pitchFamily="18" charset="0"/>
              </a:rPr>
              <a:t>Сегодня</a:t>
            </a:r>
            <a:r>
              <a:rPr lang="ru-RU" dirty="0" smtClean="0">
                <a:solidFill>
                  <a:prstClr val="black"/>
                </a:solidFill>
                <a:latin typeface="Garamond" panose="02020404030301010803" pitchFamily="18" charset="0"/>
              </a:rPr>
              <a:t>                         </a:t>
            </a:r>
            <a:r>
              <a:rPr lang="ru-RU" u="sng" dirty="0" smtClean="0">
                <a:solidFill>
                  <a:prstClr val="black"/>
                </a:solidFill>
                <a:latin typeface="Garamond" panose="02020404030301010803" pitchFamily="18" charset="0"/>
              </a:rPr>
              <a:t> Должно быть</a:t>
            </a:r>
            <a:endParaRPr lang="ru-RU" u="sng" dirty="0">
              <a:solidFill>
                <a:prstClr val="black"/>
              </a:solidFill>
              <a:latin typeface="Garamond" panose="02020404030301010803" pitchFamily="18" charset="0"/>
            </a:endParaRPr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3448772785"/>
              </p:ext>
            </p:extLst>
          </p:nvPr>
        </p:nvGraphicFramePr>
        <p:xfrm>
          <a:off x="290811" y="2497019"/>
          <a:ext cx="4281189" cy="6557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74825" y="3092630"/>
            <a:ext cx="2981907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b="1" i="1" dirty="0" smtClean="0">
                <a:solidFill>
                  <a:prstClr val="black"/>
                </a:solidFill>
                <a:latin typeface="Garamond" panose="02020404030301010803" pitchFamily="18" charset="0"/>
              </a:rPr>
              <a:t>Вклад МСП в ВВП страны</a:t>
            </a:r>
            <a:endParaRPr lang="ru-RU" b="1" i="1" dirty="0">
              <a:solidFill>
                <a:prstClr val="black"/>
              </a:solidFill>
              <a:latin typeface="Garamond" panose="02020404030301010803" pitchFamily="18" charset="0"/>
            </a:endParaRPr>
          </a:p>
        </p:txBody>
      </p:sp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1191904380"/>
              </p:ext>
            </p:extLst>
          </p:nvPr>
        </p:nvGraphicFramePr>
        <p:xfrm>
          <a:off x="290811" y="3645024"/>
          <a:ext cx="4281189" cy="6557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374825" y="4240635"/>
            <a:ext cx="2037737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b="1" i="1" dirty="0" smtClean="0">
                <a:solidFill>
                  <a:prstClr val="black"/>
                </a:solidFill>
                <a:latin typeface="Garamond" panose="02020404030301010803" pitchFamily="18" charset="0"/>
              </a:rPr>
              <a:t>Занятость в МСП</a:t>
            </a:r>
            <a:endParaRPr lang="ru-RU" b="1" i="1" dirty="0">
              <a:solidFill>
                <a:prstClr val="black"/>
              </a:solidFill>
              <a:latin typeface="Garamond" panose="02020404030301010803" pitchFamily="18" charset="0"/>
            </a:endParaRPr>
          </a:p>
        </p:txBody>
      </p:sp>
      <p:graphicFrame>
        <p:nvGraphicFramePr>
          <p:cNvPr id="12" name="Схема 11"/>
          <p:cNvGraphicFramePr/>
          <p:nvPr>
            <p:extLst>
              <p:ext uri="{D42A27DB-BD31-4B8C-83A1-F6EECF244321}">
                <p14:modId xmlns:p14="http://schemas.microsoft.com/office/powerpoint/2010/main" val="879661189"/>
              </p:ext>
            </p:extLst>
          </p:nvPr>
        </p:nvGraphicFramePr>
        <p:xfrm>
          <a:off x="290811" y="4869160"/>
          <a:ext cx="4281189" cy="6557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374825" y="5464771"/>
            <a:ext cx="2961067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b="1" i="1" dirty="0" smtClean="0">
                <a:solidFill>
                  <a:prstClr val="black"/>
                </a:solidFill>
                <a:latin typeface="Garamond" panose="02020404030301010803" pitchFamily="18" charset="0"/>
              </a:rPr>
              <a:t>Доля МСП в производстве</a:t>
            </a:r>
            <a:endParaRPr lang="ru-RU" b="1" i="1" dirty="0">
              <a:solidFill>
                <a:prstClr val="black"/>
              </a:solidFill>
              <a:latin typeface="Garamond" panose="02020404030301010803" pitchFamily="18" charset="0"/>
            </a:endParaRPr>
          </a:p>
        </p:txBody>
      </p:sp>
      <p:sp>
        <p:nvSpPr>
          <p:cNvPr id="15" name="Равнобедренный треугольник 14"/>
          <p:cNvSpPr/>
          <p:nvPr/>
        </p:nvSpPr>
        <p:spPr>
          <a:xfrm rot="5400000">
            <a:off x="3254646" y="3004763"/>
            <a:ext cx="3619947" cy="914400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6311457" y="1038225"/>
            <a:ext cx="1561646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b="1" u="sng" dirty="0" smtClean="0">
                <a:solidFill>
                  <a:prstClr val="black"/>
                </a:solidFill>
                <a:latin typeface="Garamond" panose="02020404030301010803" pitchFamily="18" charset="0"/>
              </a:rPr>
              <a:t>Что это даст?</a:t>
            </a:r>
            <a:endParaRPr lang="ru-RU" b="1" u="sng" dirty="0">
              <a:solidFill>
                <a:prstClr val="black"/>
              </a:solidFill>
              <a:latin typeface="Garamond" panose="02020404030301010803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03345" y="1396103"/>
            <a:ext cx="291266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dirty="0" smtClean="0">
                <a:solidFill>
                  <a:prstClr val="black"/>
                </a:solidFill>
                <a:latin typeface="Garamond" panose="02020404030301010803" pitchFamily="18" charset="0"/>
              </a:rPr>
              <a:t>рост уровня конкуренции</a:t>
            </a:r>
            <a:endParaRPr lang="ru-RU" dirty="0">
              <a:solidFill>
                <a:prstClr val="black"/>
              </a:solidFill>
              <a:latin typeface="Garamond" panose="02020404030301010803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439620" y="6159491"/>
            <a:ext cx="281062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dirty="0" smtClean="0">
                <a:solidFill>
                  <a:prstClr val="black"/>
                </a:solidFill>
                <a:latin typeface="Garamond" panose="02020404030301010803" pitchFamily="18" charset="0"/>
              </a:rPr>
              <a:t>рост спроса на качественное образование</a:t>
            </a:r>
            <a:endParaRPr lang="ru-RU" dirty="0">
              <a:solidFill>
                <a:prstClr val="black"/>
              </a:solidFill>
              <a:latin typeface="Garamond" panose="02020404030301010803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631003" y="3385463"/>
            <a:ext cx="23762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dirty="0" smtClean="0">
                <a:solidFill>
                  <a:prstClr val="black"/>
                </a:solidFill>
                <a:latin typeface="Garamond" panose="02020404030301010803" pitchFamily="18" charset="0"/>
              </a:rPr>
              <a:t>оптимальные цены</a:t>
            </a:r>
            <a:endParaRPr lang="ru-RU" dirty="0">
              <a:solidFill>
                <a:prstClr val="black"/>
              </a:solidFill>
              <a:latin typeface="Garamond" panose="02020404030301010803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366605" y="4093650"/>
            <a:ext cx="290505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dirty="0" smtClean="0">
                <a:solidFill>
                  <a:prstClr val="black"/>
                </a:solidFill>
                <a:latin typeface="Garamond" panose="02020404030301010803" pitchFamily="18" charset="0"/>
              </a:rPr>
              <a:t>рост спроса на инновационную продукцию</a:t>
            </a:r>
            <a:endParaRPr lang="ru-RU" dirty="0">
              <a:solidFill>
                <a:prstClr val="black"/>
              </a:solidFill>
              <a:latin typeface="Garamond" panose="02020404030301010803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289528" y="5203467"/>
            <a:ext cx="296071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dirty="0" smtClean="0">
                <a:solidFill>
                  <a:prstClr val="black"/>
                </a:solidFill>
                <a:latin typeface="Garamond" panose="02020404030301010803" pitchFamily="18" charset="0"/>
              </a:rPr>
              <a:t>рост спроса на квалифицированные кадры</a:t>
            </a:r>
            <a:endParaRPr lang="ru-RU" dirty="0">
              <a:solidFill>
                <a:prstClr val="black"/>
              </a:solidFill>
              <a:latin typeface="Garamond" panose="02020404030301010803" pitchFamily="18" charset="0"/>
            </a:endParaRPr>
          </a:p>
        </p:txBody>
      </p:sp>
      <p:sp>
        <p:nvSpPr>
          <p:cNvPr id="27" name="Стрелка вниз 26"/>
          <p:cNvSpPr/>
          <p:nvPr/>
        </p:nvSpPr>
        <p:spPr>
          <a:xfrm>
            <a:off x="6624778" y="3016131"/>
            <a:ext cx="242316" cy="3693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Стрелка вниз 27"/>
          <p:cNvSpPr/>
          <p:nvPr/>
        </p:nvSpPr>
        <p:spPr>
          <a:xfrm>
            <a:off x="6656020" y="3796755"/>
            <a:ext cx="242316" cy="3693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Стрелка вниз 28"/>
          <p:cNvSpPr/>
          <p:nvPr/>
        </p:nvSpPr>
        <p:spPr>
          <a:xfrm>
            <a:off x="6657160" y="4928989"/>
            <a:ext cx="242316" cy="3693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Стрелка вниз 29"/>
          <p:cNvSpPr/>
          <p:nvPr/>
        </p:nvSpPr>
        <p:spPr>
          <a:xfrm>
            <a:off x="6695295" y="5895965"/>
            <a:ext cx="242316" cy="3693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TextBox 30"/>
          <p:cNvSpPr txBox="1"/>
          <p:nvPr/>
        </p:nvSpPr>
        <p:spPr>
          <a:xfrm>
            <a:off x="5388597" y="2358172"/>
            <a:ext cx="291266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dirty="0" smtClean="0">
                <a:solidFill>
                  <a:prstClr val="black"/>
                </a:solidFill>
                <a:latin typeface="Garamond" panose="02020404030301010803" pitchFamily="18" charset="0"/>
              </a:rPr>
              <a:t>рост качества продукции и услуг</a:t>
            </a:r>
            <a:endParaRPr lang="ru-RU" dirty="0">
              <a:solidFill>
                <a:prstClr val="black"/>
              </a:solidFill>
              <a:latin typeface="Garamond" panose="02020404030301010803" pitchFamily="18" charset="0"/>
            </a:endParaRPr>
          </a:p>
        </p:txBody>
      </p:sp>
      <p:sp>
        <p:nvSpPr>
          <p:cNvPr id="32" name="Стрелка вниз 31"/>
          <p:cNvSpPr/>
          <p:nvPr/>
        </p:nvSpPr>
        <p:spPr>
          <a:xfrm>
            <a:off x="6638519" y="1765435"/>
            <a:ext cx="242316" cy="3693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Равнобедренный треугольник 32"/>
          <p:cNvSpPr/>
          <p:nvPr/>
        </p:nvSpPr>
        <p:spPr>
          <a:xfrm rot="5400000">
            <a:off x="6863237" y="3151982"/>
            <a:ext cx="3619947" cy="914400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3202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073903" y="6466960"/>
            <a:ext cx="2057400" cy="365125"/>
          </a:xfrm>
        </p:spPr>
        <p:txBody>
          <a:bodyPr/>
          <a:lstStyle/>
          <a:p>
            <a:pPr>
              <a:defRPr/>
            </a:pPr>
            <a:fld id="{CF4D2193-6FF5-47C9-8A05-0A85F2EBD480}" type="slidenum">
              <a:rPr lang="ru-RU" altLang="ru-RU" smtClean="0"/>
              <a:pPr>
                <a:defRPr/>
              </a:pPr>
              <a:t>24</a:t>
            </a:fld>
            <a:endParaRPr lang="ru-RU" altLang="ru-RU"/>
          </a:p>
        </p:txBody>
      </p:sp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454149" y="279400"/>
            <a:ext cx="8229600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ru-RU" altLang="ru-RU" sz="2400" b="1" dirty="0" smtClean="0">
                <a:solidFill>
                  <a:prstClr val="black"/>
                </a:solidFill>
                <a:latin typeface="Garamond" pitchFamily="18" charset="0"/>
              </a:rPr>
              <a:t>Целевые ориентиры развития МСП в России</a:t>
            </a:r>
          </a:p>
        </p:txBody>
      </p:sp>
      <p:sp>
        <p:nvSpPr>
          <p:cNvPr id="15" name="Равнобедренный треугольник 14"/>
          <p:cNvSpPr/>
          <p:nvPr/>
        </p:nvSpPr>
        <p:spPr>
          <a:xfrm rot="5400000">
            <a:off x="-1101254" y="3004764"/>
            <a:ext cx="3619947" cy="914400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3635896" y="872609"/>
            <a:ext cx="2387192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b="1" u="sng" dirty="0" smtClean="0">
                <a:solidFill>
                  <a:prstClr val="black"/>
                </a:solidFill>
                <a:latin typeface="Garamond" panose="02020404030301010803" pitchFamily="18" charset="0"/>
              </a:rPr>
              <a:t>К чему это приведет?</a:t>
            </a:r>
            <a:endParaRPr lang="ru-RU" b="1" u="sng" dirty="0">
              <a:solidFill>
                <a:prstClr val="black"/>
              </a:solidFill>
              <a:latin typeface="Garamond" panose="02020404030301010803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545363" y="1124744"/>
            <a:ext cx="71810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dirty="0" smtClean="0">
                <a:solidFill>
                  <a:prstClr val="black"/>
                </a:solidFill>
                <a:latin typeface="Garamond" panose="02020404030301010803" pitchFamily="18" charset="0"/>
              </a:rPr>
              <a:t>Повышение конкурентоспособности продукции и услуг как в стране, так и на мировых рынках</a:t>
            </a:r>
            <a:endParaRPr lang="ru-RU" dirty="0">
              <a:solidFill>
                <a:prstClr val="black"/>
              </a:solidFill>
              <a:latin typeface="Garamond" panose="02020404030301010803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591553" y="4797152"/>
            <a:ext cx="610474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dirty="0" smtClean="0">
                <a:solidFill>
                  <a:prstClr val="black"/>
                </a:solidFill>
                <a:latin typeface="Garamond" panose="02020404030301010803" pitchFamily="18" charset="0"/>
              </a:rPr>
              <a:t>Сокращение дотационной части в финансировании муниципалитетов и регионов</a:t>
            </a:r>
            <a:endParaRPr lang="ru-RU" dirty="0">
              <a:solidFill>
                <a:prstClr val="black"/>
              </a:solidFill>
              <a:latin typeface="Garamond" panose="02020404030301010803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545363" y="2653514"/>
            <a:ext cx="685339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dirty="0" smtClean="0">
                <a:solidFill>
                  <a:prstClr val="black"/>
                </a:solidFill>
                <a:latin typeface="Garamond" panose="02020404030301010803" pitchFamily="18" charset="0"/>
              </a:rPr>
              <a:t>Активная кооперация МСП с крупным бизнесом</a:t>
            </a:r>
            <a:endParaRPr lang="ru-RU" dirty="0">
              <a:solidFill>
                <a:prstClr val="black"/>
              </a:solidFill>
              <a:latin typeface="Garamond" panose="02020404030301010803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565554" y="3392178"/>
            <a:ext cx="58936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dirty="0" smtClean="0">
                <a:solidFill>
                  <a:prstClr val="black"/>
                </a:solidFill>
                <a:latin typeface="Garamond" panose="02020404030301010803" pitchFamily="18" charset="0"/>
              </a:rPr>
              <a:t>Модернизация промышленности</a:t>
            </a:r>
            <a:endParaRPr lang="ru-RU" dirty="0">
              <a:solidFill>
                <a:prstClr val="black"/>
              </a:solidFill>
              <a:latin typeface="Garamond" panose="02020404030301010803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591553" y="4154385"/>
            <a:ext cx="647587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dirty="0" smtClean="0">
                <a:solidFill>
                  <a:prstClr val="black"/>
                </a:solidFill>
                <a:latin typeface="Garamond" panose="02020404030301010803" pitchFamily="18" charset="0"/>
              </a:rPr>
              <a:t>Рост инновационной составляющей в экономике</a:t>
            </a:r>
            <a:endParaRPr lang="ru-RU" dirty="0">
              <a:solidFill>
                <a:prstClr val="black"/>
              </a:solidFill>
              <a:latin typeface="Garamond" panose="02020404030301010803" pitchFamily="18" charset="0"/>
            </a:endParaRPr>
          </a:p>
        </p:txBody>
      </p:sp>
      <p:sp>
        <p:nvSpPr>
          <p:cNvPr id="27" name="Стрелка вниз 26"/>
          <p:cNvSpPr/>
          <p:nvPr/>
        </p:nvSpPr>
        <p:spPr>
          <a:xfrm>
            <a:off x="2888847" y="2304336"/>
            <a:ext cx="242316" cy="3693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Стрелка вниз 27"/>
          <p:cNvSpPr/>
          <p:nvPr/>
        </p:nvSpPr>
        <p:spPr>
          <a:xfrm>
            <a:off x="2888847" y="3022846"/>
            <a:ext cx="242316" cy="3693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Стрелка вниз 28"/>
          <p:cNvSpPr/>
          <p:nvPr/>
        </p:nvSpPr>
        <p:spPr>
          <a:xfrm>
            <a:off x="2926721" y="3761510"/>
            <a:ext cx="242316" cy="3693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Стрелка вниз 29"/>
          <p:cNvSpPr/>
          <p:nvPr/>
        </p:nvSpPr>
        <p:spPr>
          <a:xfrm>
            <a:off x="2926721" y="4523717"/>
            <a:ext cx="242316" cy="3693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TextBox 30"/>
          <p:cNvSpPr txBox="1"/>
          <p:nvPr/>
        </p:nvSpPr>
        <p:spPr>
          <a:xfrm>
            <a:off x="1491015" y="1957459"/>
            <a:ext cx="731182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dirty="0" smtClean="0">
                <a:solidFill>
                  <a:prstClr val="black"/>
                </a:solidFill>
                <a:latin typeface="Garamond" panose="02020404030301010803" pitchFamily="18" charset="0"/>
              </a:rPr>
              <a:t>Уменьшение зависимости от сырьевых ресурсов</a:t>
            </a:r>
            <a:endParaRPr lang="ru-RU" dirty="0">
              <a:solidFill>
                <a:prstClr val="black"/>
              </a:solidFill>
              <a:latin typeface="Garamond" panose="02020404030301010803" pitchFamily="18" charset="0"/>
            </a:endParaRPr>
          </a:p>
        </p:txBody>
      </p:sp>
      <p:sp>
        <p:nvSpPr>
          <p:cNvPr id="32" name="Стрелка вниз 31"/>
          <p:cNvSpPr/>
          <p:nvPr/>
        </p:nvSpPr>
        <p:spPr>
          <a:xfrm>
            <a:off x="2888847" y="1709079"/>
            <a:ext cx="242316" cy="3693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TextBox 33"/>
          <p:cNvSpPr txBox="1"/>
          <p:nvPr/>
        </p:nvSpPr>
        <p:spPr>
          <a:xfrm>
            <a:off x="1556401" y="5661248"/>
            <a:ext cx="610474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dirty="0" smtClean="0">
                <a:solidFill>
                  <a:prstClr val="black"/>
                </a:solidFill>
                <a:latin typeface="Garamond" panose="02020404030301010803" pitchFamily="18" charset="0"/>
              </a:rPr>
              <a:t>Раскрытие неиспользуемого потенциала людских ресурсов</a:t>
            </a:r>
            <a:endParaRPr lang="ru-RU" dirty="0">
              <a:solidFill>
                <a:prstClr val="black"/>
              </a:solidFill>
              <a:latin typeface="Garamond" panose="02020404030301010803" pitchFamily="18" charset="0"/>
            </a:endParaRPr>
          </a:p>
        </p:txBody>
      </p:sp>
      <p:sp>
        <p:nvSpPr>
          <p:cNvPr id="35" name="Стрелка вниз 34"/>
          <p:cNvSpPr/>
          <p:nvPr/>
        </p:nvSpPr>
        <p:spPr>
          <a:xfrm>
            <a:off x="2926721" y="5373216"/>
            <a:ext cx="242316" cy="3693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Стрелка вниз 35"/>
          <p:cNvSpPr/>
          <p:nvPr/>
        </p:nvSpPr>
        <p:spPr>
          <a:xfrm>
            <a:off x="2926721" y="6030580"/>
            <a:ext cx="242316" cy="3693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TextBox 36"/>
          <p:cNvSpPr txBox="1"/>
          <p:nvPr/>
        </p:nvSpPr>
        <p:spPr>
          <a:xfrm>
            <a:off x="1565554" y="6309320"/>
            <a:ext cx="610474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dirty="0" smtClean="0">
                <a:solidFill>
                  <a:prstClr val="black"/>
                </a:solidFill>
                <a:latin typeface="Garamond" panose="02020404030301010803" pitchFamily="18" charset="0"/>
              </a:rPr>
              <a:t>Рост благосостояния страны</a:t>
            </a:r>
            <a:endParaRPr lang="ru-RU" dirty="0">
              <a:solidFill>
                <a:prstClr val="black"/>
              </a:solidFill>
              <a:latin typeface="Garamond" panose="02020404030301010803" pitchFamily="18" charset="0"/>
            </a:endParaRPr>
          </a:p>
        </p:txBody>
      </p:sp>
      <p:pic>
        <p:nvPicPr>
          <p:cNvPr id="38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5745" y="1256268"/>
            <a:ext cx="399634" cy="4050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1919" y="1957459"/>
            <a:ext cx="399634" cy="4050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2048" y="2653514"/>
            <a:ext cx="399634" cy="4050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2048" y="3367555"/>
            <a:ext cx="399634" cy="4050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2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0623" y="4084535"/>
            <a:ext cx="399634" cy="4050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2451" y="4861331"/>
            <a:ext cx="399634" cy="4050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2048" y="5625546"/>
            <a:ext cx="399634" cy="4050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0623" y="6291469"/>
            <a:ext cx="399634" cy="4050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2422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Box 33"/>
          <p:cNvSpPr txBox="1">
            <a:spLocks noChangeArrowheads="1"/>
          </p:cNvSpPr>
          <p:nvPr/>
        </p:nvSpPr>
        <p:spPr bwMode="auto">
          <a:xfrm>
            <a:off x="1108075" y="134938"/>
            <a:ext cx="8643938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2100" b="1" dirty="0" smtClean="0">
                <a:solidFill>
                  <a:prstClr val="black"/>
                </a:solidFill>
              </a:rPr>
              <a:t>Развитие малого бизнеса в России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47813" y="666750"/>
            <a:ext cx="4429125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400" dirty="0">
                <a:solidFill>
                  <a:srgbClr val="4F81BD">
                    <a:lumMod val="75000"/>
                  </a:srgbClr>
                </a:solidFill>
              </a:rPr>
              <a:t>Статистика:</a:t>
            </a:r>
          </a:p>
        </p:txBody>
      </p:sp>
      <p:graphicFrame>
        <p:nvGraphicFramePr>
          <p:cNvPr id="3074" name="Objec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9702478"/>
              </p:ext>
            </p:extLst>
          </p:nvPr>
        </p:nvGraphicFramePr>
        <p:xfrm>
          <a:off x="782638" y="1143000"/>
          <a:ext cx="8378825" cy="4975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0" name="Лист" r:id="rId3" imgW="9039074" imgH="4876685" progId="Excel.Sheet.8">
                  <p:embed/>
                </p:oleObj>
              </mc:Choice>
              <mc:Fallback>
                <p:oleObj name="Лист" r:id="rId3" imgW="9039074" imgH="4876685" progId="Excel.Sheet.8">
                  <p:embed/>
                  <p:pic>
                    <p:nvPicPr>
                      <p:cNvPr id="0" name="Picture 6"/>
                      <p:cNvPicPr>
                        <a:picLocks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2638" y="1143000"/>
                        <a:ext cx="8378825" cy="4975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804248" y="6381328"/>
            <a:ext cx="2133600" cy="365125"/>
          </a:xfrm>
        </p:spPr>
        <p:txBody>
          <a:bodyPr/>
          <a:lstStyle/>
          <a:p>
            <a:pPr>
              <a:defRPr/>
            </a:pPr>
            <a:fld id="{80775CE3-5B80-4287-9C5A-8292D3AB44A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500298" y="5572140"/>
            <a:ext cx="5760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2007</a:t>
            </a:r>
            <a:endParaRPr lang="ru-RU" sz="12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3707904" y="5518060"/>
            <a:ext cx="5760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2009-2011</a:t>
            </a:r>
            <a:endParaRPr lang="ru-RU" sz="12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5004048" y="5518060"/>
            <a:ext cx="5760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2013</a:t>
            </a:r>
            <a:endParaRPr lang="ru-RU" sz="12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6372200" y="5532307"/>
            <a:ext cx="5760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2015</a:t>
            </a:r>
            <a:endParaRPr lang="ru-RU" sz="12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1259781" y="6309320"/>
            <a:ext cx="71286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FF0000"/>
                </a:solidFill>
              </a:rPr>
              <a:t>Резкое сокращение ИП в 2013 г. Число ИП не восстановилось до сих пор!</a:t>
            </a:r>
            <a:endParaRPr lang="ru-RU" sz="1400" b="1" dirty="0">
              <a:solidFill>
                <a:srgbClr val="FF0000"/>
              </a:solidFill>
            </a:endParaRPr>
          </a:p>
        </p:txBody>
      </p:sp>
      <p:sp>
        <p:nvSpPr>
          <p:cNvPr id="20" name="Номер слайда 1"/>
          <p:cNvSpPr txBox="1">
            <a:spLocks/>
          </p:cNvSpPr>
          <p:nvPr/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defPPr>
              <a:defRPr lang="ru-RU"/>
            </a:defPPr>
            <a:lvl1pPr marL="0" algn="l" defTabSz="914400" rtl="0" eaLnBrk="1" latinLnBrk="0" hangingPunct="1">
              <a:defRPr kumimoji="0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BE0B2A8-5906-4986-8653-985E64EF9D96}" type="slidenum">
              <a:rPr lang="ru-RU" smtClean="0">
                <a:solidFill>
                  <a:srgbClr val="04617B"/>
                </a:solidFill>
                <a:latin typeface="Georgia"/>
              </a:rPr>
              <a:pPr/>
              <a:t>3</a:t>
            </a:fld>
            <a:endParaRPr lang="ru-RU" dirty="0">
              <a:solidFill>
                <a:srgbClr val="04617B"/>
              </a:solidFill>
              <a:latin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823204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Малый бизнес в России и мире</a:t>
            </a:r>
            <a:endParaRPr lang="ru-RU" b="1" dirty="0"/>
          </a:p>
        </p:txBody>
      </p:sp>
      <p:sp>
        <p:nvSpPr>
          <p:cNvPr id="4" name="Объект 2"/>
          <p:cNvSpPr>
            <a:spLocks noGrp="1"/>
          </p:cNvSpPr>
          <p:nvPr>
            <p:ph idx="1"/>
          </p:nvPr>
        </p:nvSpPr>
        <p:spPr>
          <a:xfrm>
            <a:off x="611560" y="1124744"/>
            <a:ext cx="7992888" cy="6766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smtClean="0"/>
              <a:t>            Россия                               Страны </a:t>
            </a:r>
            <a:r>
              <a:rPr lang="ru-RU" b="1" dirty="0"/>
              <a:t>ЕС</a:t>
            </a:r>
          </a:p>
          <a:p>
            <a:pPr marL="0" indent="0">
              <a:buNone/>
            </a:pPr>
            <a:endParaRPr lang="ru-RU" b="1" dirty="0"/>
          </a:p>
        </p:txBody>
      </p:sp>
      <p:sp>
        <p:nvSpPr>
          <p:cNvPr id="7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0B2A8-5906-4986-8653-985E64EF9D96}" type="slidenum">
              <a:rPr lang="ru-RU" smtClean="0"/>
              <a:pPr/>
              <a:t>4</a:t>
            </a:fld>
            <a:endParaRPr lang="ru-RU" dirty="0"/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1187624" y="1484784"/>
            <a:ext cx="3096344" cy="26642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dirty="0">
                <a:latin typeface="Georgia" panose="02040502050405020303" pitchFamily="18" charset="0"/>
              </a:rPr>
              <a:t>Число занятых в МСП – 17,8 млн. чел.</a:t>
            </a:r>
          </a:p>
          <a:p>
            <a:r>
              <a:rPr lang="ru-RU" sz="1600" dirty="0" smtClean="0">
                <a:latin typeface="Georgia" panose="02040502050405020303" pitchFamily="18" charset="0"/>
              </a:rPr>
              <a:t>Количество </a:t>
            </a:r>
            <a:r>
              <a:rPr lang="ru-RU" sz="1600" dirty="0">
                <a:latin typeface="Georgia" panose="02040502050405020303" pitchFamily="18" charset="0"/>
              </a:rPr>
              <a:t>субъектов  МП на 1000 </a:t>
            </a:r>
            <a:r>
              <a:rPr lang="ru-RU" sz="1600" dirty="0" err="1" smtClean="0">
                <a:latin typeface="Georgia" panose="02040502050405020303" pitchFamily="18" charset="0"/>
              </a:rPr>
              <a:t>чел.населения</a:t>
            </a:r>
            <a:r>
              <a:rPr lang="ru-RU" sz="1600" dirty="0" smtClean="0">
                <a:latin typeface="Georgia" panose="02040502050405020303" pitchFamily="18" charset="0"/>
              </a:rPr>
              <a:t> (</a:t>
            </a:r>
            <a:r>
              <a:rPr lang="ru-RU" sz="1600" dirty="0">
                <a:latin typeface="Georgia" panose="02040502050405020303" pitchFamily="18" charset="0"/>
              </a:rPr>
              <a:t>без ИП) – </a:t>
            </a:r>
            <a:r>
              <a:rPr lang="ru-RU" sz="1600" dirty="0" smtClean="0">
                <a:latin typeface="Georgia" panose="02040502050405020303" pitchFamily="18" charset="0"/>
              </a:rPr>
              <a:t>1</a:t>
            </a:r>
            <a:r>
              <a:rPr lang="en-US" sz="1600" dirty="0" smtClean="0">
                <a:latin typeface="Georgia" panose="02040502050405020303" pitchFamily="18" charset="0"/>
              </a:rPr>
              <a:t>4</a:t>
            </a:r>
            <a:r>
              <a:rPr lang="ru-RU" sz="1600" dirty="0" smtClean="0">
                <a:latin typeface="Georgia" panose="02040502050405020303" pitchFamily="18" charset="0"/>
              </a:rPr>
              <a:t>,</a:t>
            </a:r>
            <a:r>
              <a:rPr lang="en-US" sz="1600" dirty="0" smtClean="0">
                <a:latin typeface="Georgia" panose="02040502050405020303" pitchFamily="18" charset="0"/>
              </a:rPr>
              <a:t>6</a:t>
            </a:r>
            <a:endParaRPr lang="ru-RU" sz="1600" dirty="0">
              <a:latin typeface="Georgia" panose="02040502050405020303" pitchFamily="18" charset="0"/>
            </a:endParaRPr>
          </a:p>
          <a:p>
            <a:r>
              <a:rPr lang="ru-RU" sz="1600" dirty="0" smtClean="0">
                <a:latin typeface="Georgia" panose="02040502050405020303" pitchFamily="18" charset="0"/>
              </a:rPr>
              <a:t>Доля </a:t>
            </a:r>
            <a:r>
              <a:rPr lang="ru-RU" sz="1600" dirty="0">
                <a:latin typeface="Georgia" panose="02040502050405020303" pitchFamily="18" charset="0"/>
              </a:rPr>
              <a:t>занятых в МБ  - </a:t>
            </a:r>
            <a:r>
              <a:rPr lang="ru-RU" sz="1600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26 </a:t>
            </a:r>
            <a:r>
              <a:rPr lang="ru-RU" sz="1600" b="1" dirty="0">
                <a:solidFill>
                  <a:srgbClr val="FF0000"/>
                </a:solidFill>
                <a:latin typeface="Georgia" panose="02040502050405020303" pitchFamily="18" charset="0"/>
              </a:rPr>
              <a:t>%</a:t>
            </a:r>
          </a:p>
          <a:p>
            <a:r>
              <a:rPr lang="ru-RU" sz="1600" dirty="0" smtClean="0">
                <a:latin typeface="Georgia" panose="02040502050405020303" pitchFamily="18" charset="0"/>
              </a:rPr>
              <a:t>Доля </a:t>
            </a:r>
            <a:r>
              <a:rPr lang="ru-RU" sz="1600" dirty="0">
                <a:latin typeface="Georgia" panose="02040502050405020303" pitchFamily="18" charset="0"/>
              </a:rPr>
              <a:t>в ВВП – 21 %</a:t>
            </a: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5027265" y="1628800"/>
            <a:ext cx="3456384" cy="23762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dirty="0">
                <a:latin typeface="Georgia" panose="02040502050405020303" pitchFamily="18" charset="0"/>
              </a:rPr>
              <a:t>Количество субъектов  МП на 1000 </a:t>
            </a:r>
            <a:r>
              <a:rPr lang="ru-RU" sz="1600" dirty="0" err="1">
                <a:latin typeface="Georgia" panose="02040502050405020303" pitchFamily="18" charset="0"/>
              </a:rPr>
              <a:t>чел.населения</a:t>
            </a:r>
            <a:r>
              <a:rPr lang="ru-RU" sz="1600" dirty="0">
                <a:latin typeface="Georgia" panose="02040502050405020303" pitchFamily="18" charset="0"/>
              </a:rPr>
              <a:t> – 40</a:t>
            </a:r>
          </a:p>
          <a:p>
            <a:r>
              <a:rPr lang="ru-RU" sz="1600" dirty="0" smtClean="0">
                <a:latin typeface="Georgia" panose="02040502050405020303" pitchFamily="18" charset="0"/>
              </a:rPr>
              <a:t>Доля </a:t>
            </a:r>
            <a:r>
              <a:rPr lang="ru-RU" sz="1600" dirty="0">
                <a:latin typeface="Georgia" panose="02040502050405020303" pitchFamily="18" charset="0"/>
              </a:rPr>
              <a:t>занятых в МБ </a:t>
            </a:r>
            <a:r>
              <a:rPr lang="ru-RU" sz="1600" dirty="0" smtClean="0">
                <a:latin typeface="Georgia" panose="02040502050405020303" pitchFamily="18" charset="0"/>
              </a:rPr>
              <a:t>–</a:t>
            </a:r>
            <a:r>
              <a:rPr lang="ru-RU" sz="1600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60-70 </a:t>
            </a:r>
            <a:r>
              <a:rPr lang="ru-RU" sz="1600" b="1" dirty="0">
                <a:solidFill>
                  <a:srgbClr val="FF0000"/>
                </a:solidFill>
                <a:latin typeface="Georgia" panose="02040502050405020303" pitchFamily="18" charset="0"/>
              </a:rPr>
              <a:t>%</a:t>
            </a:r>
          </a:p>
          <a:p>
            <a:r>
              <a:rPr lang="ru-RU" sz="1600" dirty="0" smtClean="0">
                <a:latin typeface="Georgia" panose="02040502050405020303" pitchFamily="18" charset="0"/>
              </a:rPr>
              <a:t>Доля </a:t>
            </a:r>
            <a:r>
              <a:rPr lang="ru-RU" sz="1600" dirty="0">
                <a:latin typeface="Georgia" panose="02040502050405020303" pitchFamily="18" charset="0"/>
              </a:rPr>
              <a:t>в ВВП – 50-60 %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3502893"/>
            <a:ext cx="6480720" cy="3210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56320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/>
              <a:t>Сопоставление развития МСП в России и  мире</a:t>
            </a:r>
            <a:endParaRPr lang="ru-RU" sz="2400" b="1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0B2A8-5906-4986-8653-985E64EF9D96}" type="slidenum">
              <a:rPr lang="ru-RU" smtClean="0"/>
              <a:pPr/>
              <a:t>5</a:t>
            </a:fld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683568" y="1156102"/>
            <a:ext cx="5616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В</a:t>
            </a:r>
            <a:r>
              <a:rPr lang="ru-RU" dirty="0" smtClean="0"/>
              <a:t>клад МСП (%) в ВВП в России и мире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755576" y="3645024"/>
            <a:ext cx="4264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З</a:t>
            </a:r>
            <a:r>
              <a:rPr lang="ru-RU" dirty="0" smtClean="0"/>
              <a:t>анятость в МСП (%) в России и мире</a:t>
            </a:r>
            <a:endParaRPr lang="ru-RU" dirty="0"/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1555928506"/>
              </p:ext>
            </p:extLst>
          </p:nvPr>
        </p:nvGraphicFramePr>
        <p:xfrm>
          <a:off x="731615" y="1530792"/>
          <a:ext cx="6277991" cy="21195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1205751229"/>
              </p:ext>
            </p:extLst>
          </p:nvPr>
        </p:nvGraphicFramePr>
        <p:xfrm>
          <a:off x="899592" y="3991460"/>
          <a:ext cx="6408712" cy="22458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56320"/>
          </a:xfrm>
        </p:spPr>
        <p:txBody>
          <a:bodyPr/>
          <a:lstStyle/>
          <a:p>
            <a:r>
              <a:rPr lang="ru-RU" b="1" dirty="0" smtClean="0"/>
              <a:t>Что такое малый и средний бизнес?</a:t>
            </a:r>
            <a:endParaRPr lang="ru-RU" b="1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0B2A8-5906-4986-8653-985E64EF9D96}" type="slidenum">
              <a:rPr lang="ru-RU" smtClean="0"/>
              <a:pPr/>
              <a:t>6</a:t>
            </a:fld>
            <a:endParaRPr lang="ru-RU" dirty="0"/>
          </a:p>
        </p:txBody>
      </p:sp>
      <p:sp>
        <p:nvSpPr>
          <p:cNvPr id="4" name="TextBox 34"/>
          <p:cNvSpPr txBox="1">
            <a:spLocks noChangeArrowheads="1"/>
          </p:cNvSpPr>
          <p:nvPr/>
        </p:nvSpPr>
        <p:spPr bwMode="auto">
          <a:xfrm>
            <a:off x="899592" y="1196752"/>
            <a:ext cx="7416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200" dirty="0"/>
              <a:t>Базовый закон</a:t>
            </a:r>
            <a:r>
              <a:rPr lang="ru-RU" sz="2400" dirty="0"/>
              <a:t> - </a:t>
            </a:r>
            <a:r>
              <a:rPr lang="ru-RU" sz="1600" dirty="0"/>
              <a:t>Федеральный закон от 24.07.2007 № 209-ФЗ </a:t>
            </a:r>
          </a:p>
          <a:p>
            <a:pPr algn="ctr"/>
            <a:r>
              <a:rPr lang="ru-RU" sz="1500" dirty="0"/>
              <a:t>"О развитии малого и среднего предпринимательства в Российской Федерации"</a:t>
            </a:r>
            <a:endParaRPr lang="ru-RU" sz="2400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2876424"/>
              </p:ext>
            </p:extLst>
          </p:nvPr>
        </p:nvGraphicFramePr>
        <p:xfrm>
          <a:off x="467544" y="1988840"/>
          <a:ext cx="8424936" cy="1112520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2304256"/>
                <a:gridCol w="1908212"/>
                <a:gridCol w="2106234"/>
                <a:gridCol w="2106234"/>
              </a:tblGrid>
              <a:tr h="370840"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700" dirty="0" err="1" smtClean="0"/>
                        <a:t>Микробизнес</a:t>
                      </a:r>
                      <a:endParaRPr lang="ru-RU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700" dirty="0" smtClean="0"/>
                        <a:t>Малый бизнес</a:t>
                      </a:r>
                      <a:endParaRPr lang="ru-RU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700" dirty="0" smtClean="0"/>
                        <a:t>Средний бизнес</a:t>
                      </a:r>
                      <a:endParaRPr lang="ru-RU" sz="17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Численность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1-15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16-100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101-250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Ежегодный оборот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до </a:t>
                      </a:r>
                      <a:r>
                        <a:rPr kumimoji="0" lang="en-US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120</a:t>
                      </a:r>
                      <a:r>
                        <a:rPr kumimoji="0" lang="ru-RU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млн.руб.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до </a:t>
                      </a:r>
                      <a:r>
                        <a:rPr kumimoji="0" lang="en-US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  <a:r>
                        <a:rPr kumimoji="0" lang="ru-RU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00 млн.руб.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до </a:t>
                      </a:r>
                      <a:r>
                        <a:rPr kumimoji="0" lang="en-US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kumimoji="0" lang="ru-RU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млрд. руб.</a:t>
                      </a: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2041939065"/>
              </p:ext>
            </p:extLst>
          </p:nvPr>
        </p:nvGraphicFramePr>
        <p:xfrm>
          <a:off x="683568" y="3284984"/>
          <a:ext cx="8208912" cy="28960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600" y="3573016"/>
            <a:ext cx="7056784" cy="3170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483767" y="3172326"/>
            <a:ext cx="43524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Отраслевой разрез МСП в России</a:t>
            </a:r>
            <a:endParaRPr lang="ru-RU" b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Rectangle 1290"/>
          <p:cNvSpPr/>
          <p:nvPr/>
        </p:nvSpPr>
        <p:spPr>
          <a:xfrm>
            <a:off x="323528" y="980728"/>
            <a:ext cx="8501122" cy="432048"/>
          </a:xfrm>
          <a:prstGeom prst="rect">
            <a:avLst/>
          </a:prstGeom>
          <a:solidFill>
            <a:srgbClr val="BFDEE4"/>
          </a:solidFill>
          <a:ln>
            <a:solidFill>
              <a:srgbClr val="BFDEE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endParaRPr lang="ru-RU" sz="900" dirty="0">
              <a:solidFill>
                <a:srgbClr val="000000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4"/>
            <a:ext cx="9144000" cy="785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" name="Rectangle 7"/>
          <p:cNvSpPr>
            <a:spLocks noChangeArrowheads="1"/>
          </p:cNvSpPr>
          <p:nvPr/>
        </p:nvSpPr>
        <p:spPr bwMode="auto">
          <a:xfrm>
            <a:off x="2771800" y="116632"/>
            <a:ext cx="5286412" cy="520853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lIns="36000" tIns="0" rIns="0" bIns="0" anchor="ctr"/>
          <a:lstStyle/>
          <a:p>
            <a:r>
              <a:rPr lang="ru-RU" altLang="ru-RU" sz="1300" b="1" dirty="0" smtClean="0">
                <a:solidFill>
                  <a:srgbClr val="00338D"/>
                </a:solidFill>
                <a:cs typeface="Arial" pitchFamily="34" charset="0"/>
              </a:rPr>
              <a:t>ИСПОЛЬЗУЕМЫЕ СИСТЕМЫ НАЛОГООБЛОЖЕНИЯ</a:t>
            </a:r>
            <a:endParaRPr lang="ru-RU" altLang="ru-RU" sz="1300" b="1" dirty="0">
              <a:solidFill>
                <a:srgbClr val="00338D"/>
              </a:solidFill>
              <a:cs typeface="Arial" pitchFamily="34" charset="0"/>
            </a:endParaRPr>
          </a:p>
        </p:txBody>
      </p:sp>
      <p:pic>
        <p:nvPicPr>
          <p:cNvPr id="48" name="Рисунок 9"/>
          <p:cNvPicPr>
            <a:picLocks noChangeAspect="1"/>
          </p:cNvPicPr>
          <p:nvPr/>
        </p:nvPicPr>
        <p:blipFill>
          <a:blip r:embed="rId3" cstate="print"/>
          <a:srcRect t="34286" b="34286"/>
          <a:stretch>
            <a:fillRect/>
          </a:stretch>
        </p:blipFill>
        <p:spPr bwMode="auto">
          <a:xfrm>
            <a:off x="119063" y="6572272"/>
            <a:ext cx="8732837" cy="283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0" name="Rectangle 7"/>
          <p:cNvSpPr>
            <a:spLocks noChangeArrowheads="1"/>
          </p:cNvSpPr>
          <p:nvPr/>
        </p:nvSpPr>
        <p:spPr bwMode="auto">
          <a:xfrm>
            <a:off x="467544" y="908720"/>
            <a:ext cx="5159022" cy="576263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lIns="36000" tIns="0" rIns="0" bIns="0" anchor="ctr"/>
          <a:lstStyle/>
          <a:p>
            <a:r>
              <a:rPr lang="en-US" altLang="ru-RU" sz="2000" b="1" dirty="0" smtClean="0">
                <a:solidFill>
                  <a:schemeClr val="accent5">
                    <a:lumMod val="50000"/>
                  </a:schemeClr>
                </a:solidFill>
                <a:latin typeface="Candara" pitchFamily="34" charset="0"/>
                <a:ea typeface="Arial Unicode MS" pitchFamily="34" charset="-128"/>
                <a:cs typeface="Arial Unicode MS" pitchFamily="34" charset="-128"/>
              </a:rPr>
              <a:t>37</a:t>
            </a:r>
            <a:r>
              <a:rPr lang="ru-RU" altLang="ru-RU" sz="2000" b="1" dirty="0" smtClean="0">
                <a:solidFill>
                  <a:schemeClr val="accent5">
                    <a:lumMod val="50000"/>
                  </a:schemeClr>
                </a:solidFill>
                <a:latin typeface="Candara" pitchFamily="34" charset="0"/>
                <a:ea typeface="Arial Unicode MS" pitchFamily="34" charset="-128"/>
                <a:cs typeface="Arial Unicode MS" pitchFamily="34" charset="-128"/>
              </a:rPr>
              <a:t>,</a:t>
            </a:r>
            <a:r>
              <a:rPr lang="en-US" altLang="ru-RU" sz="2000" b="1" dirty="0" smtClean="0">
                <a:solidFill>
                  <a:schemeClr val="accent5">
                    <a:lumMod val="50000"/>
                  </a:schemeClr>
                </a:solidFill>
                <a:latin typeface="Candara" pitchFamily="34" charset="0"/>
                <a:ea typeface="Arial Unicode MS" pitchFamily="34" charset="-128"/>
                <a:cs typeface="Arial Unicode MS" pitchFamily="34" charset="-128"/>
              </a:rPr>
              <a:t>4</a:t>
            </a:r>
            <a:r>
              <a:rPr lang="ru-RU" altLang="ru-RU" sz="2000" b="1" dirty="0" smtClean="0">
                <a:solidFill>
                  <a:schemeClr val="accent5">
                    <a:lumMod val="50000"/>
                  </a:schemeClr>
                </a:solidFill>
                <a:latin typeface="Candara" pitchFamily="34" charset="0"/>
                <a:ea typeface="Arial Unicode MS" pitchFamily="34" charset="-128"/>
                <a:cs typeface="Arial Unicode MS" pitchFamily="34" charset="-128"/>
              </a:rPr>
              <a:t>%</a:t>
            </a:r>
            <a:endParaRPr lang="ru-RU" altLang="ru-RU" sz="2000" b="1" dirty="0">
              <a:solidFill>
                <a:schemeClr val="accent5">
                  <a:lumMod val="50000"/>
                </a:schemeClr>
              </a:solidFill>
              <a:latin typeface="Candara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71" name="Rectangle 7"/>
          <p:cNvSpPr>
            <a:spLocks noChangeArrowheads="1"/>
          </p:cNvSpPr>
          <p:nvPr/>
        </p:nvSpPr>
        <p:spPr bwMode="auto">
          <a:xfrm>
            <a:off x="1181924" y="959371"/>
            <a:ext cx="6630436" cy="520853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lIns="36000" tIns="0" rIns="0" bIns="0" anchor="ctr"/>
          <a:lstStyle/>
          <a:p>
            <a:r>
              <a:rPr lang="ru-RU" altLang="ru-RU" sz="1600" dirty="0" smtClean="0">
                <a:solidFill>
                  <a:srgbClr val="000000"/>
                </a:solidFill>
              </a:rPr>
              <a:t>- единый налог на вмененный доход</a:t>
            </a:r>
            <a:endParaRPr lang="ru-RU" altLang="ru-RU" sz="1600" dirty="0">
              <a:solidFill>
                <a:srgbClr val="000000"/>
              </a:solidFill>
            </a:endParaRPr>
          </a:p>
        </p:txBody>
      </p:sp>
      <p:sp>
        <p:nvSpPr>
          <p:cNvPr id="72" name="Rectangle 1290"/>
          <p:cNvSpPr/>
          <p:nvPr/>
        </p:nvSpPr>
        <p:spPr>
          <a:xfrm>
            <a:off x="329228" y="1794173"/>
            <a:ext cx="8501122" cy="432048"/>
          </a:xfrm>
          <a:prstGeom prst="rect">
            <a:avLst/>
          </a:prstGeom>
          <a:solidFill>
            <a:srgbClr val="BFDEE4"/>
          </a:solidFill>
          <a:ln>
            <a:solidFill>
              <a:srgbClr val="BFDEE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endParaRPr lang="ru-RU" sz="900" dirty="0">
              <a:solidFill>
                <a:srgbClr val="000000"/>
              </a:solidFill>
            </a:endParaRPr>
          </a:p>
        </p:txBody>
      </p:sp>
      <p:sp>
        <p:nvSpPr>
          <p:cNvPr id="73" name="Rectangle 7"/>
          <p:cNvSpPr>
            <a:spLocks noChangeArrowheads="1"/>
          </p:cNvSpPr>
          <p:nvPr/>
        </p:nvSpPr>
        <p:spPr bwMode="auto">
          <a:xfrm>
            <a:off x="473244" y="1722165"/>
            <a:ext cx="5159022" cy="576263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lIns="36000" tIns="0" rIns="0" bIns="0" anchor="ctr"/>
          <a:lstStyle/>
          <a:p>
            <a:r>
              <a:rPr lang="ru-RU" altLang="ru-RU" sz="2000" b="1" dirty="0" smtClean="0">
                <a:solidFill>
                  <a:schemeClr val="accent5">
                    <a:lumMod val="50000"/>
                  </a:schemeClr>
                </a:solidFill>
                <a:latin typeface="Candara" pitchFamily="34" charset="0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en-US" altLang="ru-RU" sz="2000" b="1" dirty="0" smtClean="0">
                <a:solidFill>
                  <a:schemeClr val="accent5">
                    <a:lumMod val="50000"/>
                  </a:schemeClr>
                </a:solidFill>
                <a:latin typeface="Candara" pitchFamily="34" charset="0"/>
                <a:ea typeface="Arial Unicode MS" pitchFamily="34" charset="-128"/>
                <a:cs typeface="Arial Unicode MS" pitchFamily="34" charset="-128"/>
              </a:rPr>
              <a:t>8</a:t>
            </a:r>
            <a:r>
              <a:rPr lang="ru-RU" altLang="ru-RU" sz="2000" b="1" dirty="0" smtClean="0">
                <a:solidFill>
                  <a:schemeClr val="accent5">
                    <a:lumMod val="50000"/>
                  </a:schemeClr>
                </a:solidFill>
                <a:latin typeface="Candara" pitchFamily="34" charset="0"/>
                <a:ea typeface="Arial Unicode MS" pitchFamily="34" charset="-128"/>
                <a:cs typeface="Arial Unicode MS" pitchFamily="34" charset="-128"/>
              </a:rPr>
              <a:t>,</a:t>
            </a:r>
            <a:r>
              <a:rPr lang="en-US" altLang="ru-RU" sz="2000" b="1" dirty="0" smtClean="0">
                <a:solidFill>
                  <a:schemeClr val="accent5">
                    <a:lumMod val="50000"/>
                  </a:schemeClr>
                </a:solidFill>
                <a:latin typeface="Candara" pitchFamily="34" charset="0"/>
                <a:ea typeface="Arial Unicode MS" pitchFamily="34" charset="-128"/>
                <a:cs typeface="Arial Unicode MS" pitchFamily="34" charset="-128"/>
              </a:rPr>
              <a:t>5</a:t>
            </a:r>
            <a:r>
              <a:rPr lang="ru-RU" altLang="ru-RU" sz="2000" b="1" dirty="0" smtClean="0">
                <a:solidFill>
                  <a:schemeClr val="accent5">
                    <a:lumMod val="50000"/>
                  </a:schemeClr>
                </a:solidFill>
                <a:latin typeface="Candara" pitchFamily="34" charset="0"/>
                <a:ea typeface="Arial Unicode MS" pitchFamily="34" charset="-128"/>
                <a:cs typeface="Arial Unicode MS" pitchFamily="34" charset="-128"/>
              </a:rPr>
              <a:t>%</a:t>
            </a:r>
            <a:endParaRPr lang="ru-RU" altLang="ru-RU" sz="2000" b="1" dirty="0">
              <a:solidFill>
                <a:schemeClr val="accent5">
                  <a:lumMod val="50000"/>
                </a:schemeClr>
              </a:solidFill>
              <a:latin typeface="Candara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74" name="Rectangle 7"/>
          <p:cNvSpPr>
            <a:spLocks noChangeArrowheads="1"/>
          </p:cNvSpPr>
          <p:nvPr/>
        </p:nvSpPr>
        <p:spPr bwMode="auto">
          <a:xfrm>
            <a:off x="1187624" y="1772816"/>
            <a:ext cx="6630436" cy="520853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lIns="36000" tIns="0" rIns="0" bIns="0" anchor="ctr"/>
          <a:lstStyle/>
          <a:p>
            <a:r>
              <a:rPr lang="ru-RU" altLang="ru-RU" sz="1600" dirty="0" smtClean="0">
                <a:solidFill>
                  <a:srgbClr val="000000"/>
                </a:solidFill>
              </a:rPr>
              <a:t>- упрощенная система налогообложения («доходы») – 6 %</a:t>
            </a:r>
            <a:endParaRPr lang="ru-RU" altLang="ru-RU" sz="1600" dirty="0">
              <a:solidFill>
                <a:srgbClr val="000000"/>
              </a:solidFill>
            </a:endParaRPr>
          </a:p>
        </p:txBody>
      </p:sp>
      <p:sp>
        <p:nvSpPr>
          <p:cNvPr id="75" name="Rectangle 1290"/>
          <p:cNvSpPr/>
          <p:nvPr/>
        </p:nvSpPr>
        <p:spPr>
          <a:xfrm>
            <a:off x="323528" y="2636912"/>
            <a:ext cx="8496944" cy="432048"/>
          </a:xfrm>
          <a:prstGeom prst="rect">
            <a:avLst/>
          </a:prstGeom>
          <a:solidFill>
            <a:srgbClr val="BFDEE4"/>
          </a:solidFill>
          <a:ln>
            <a:solidFill>
              <a:srgbClr val="BFDEE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endParaRPr lang="ru-RU" sz="900" dirty="0">
              <a:solidFill>
                <a:srgbClr val="000000"/>
              </a:solidFill>
            </a:endParaRPr>
          </a:p>
        </p:txBody>
      </p:sp>
      <p:sp>
        <p:nvSpPr>
          <p:cNvPr id="76" name="Rectangle 7"/>
          <p:cNvSpPr>
            <a:spLocks noChangeArrowheads="1"/>
          </p:cNvSpPr>
          <p:nvPr/>
        </p:nvSpPr>
        <p:spPr bwMode="auto">
          <a:xfrm>
            <a:off x="467544" y="2564904"/>
            <a:ext cx="5159022" cy="576263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lIns="36000" tIns="0" rIns="0" bIns="0" anchor="ctr"/>
          <a:lstStyle/>
          <a:p>
            <a:r>
              <a:rPr lang="ru-RU" altLang="ru-RU" sz="2000" b="1" dirty="0" smtClean="0">
                <a:solidFill>
                  <a:schemeClr val="accent5">
                    <a:lumMod val="50000"/>
                  </a:schemeClr>
                </a:solidFill>
                <a:latin typeface="Candara" pitchFamily="34" charset="0"/>
                <a:ea typeface="Arial Unicode MS" pitchFamily="34" charset="-128"/>
                <a:cs typeface="Arial Unicode MS" pitchFamily="34" charset="-128"/>
              </a:rPr>
              <a:t>1</a:t>
            </a:r>
            <a:r>
              <a:rPr lang="en-US" altLang="ru-RU" sz="2000" b="1" dirty="0" smtClean="0">
                <a:solidFill>
                  <a:schemeClr val="accent5">
                    <a:lumMod val="50000"/>
                  </a:schemeClr>
                </a:solidFill>
                <a:latin typeface="Candara" pitchFamily="34" charset="0"/>
                <a:ea typeface="Arial Unicode MS" pitchFamily="34" charset="-128"/>
                <a:cs typeface="Arial Unicode MS" pitchFamily="34" charset="-128"/>
              </a:rPr>
              <a:t>5</a:t>
            </a:r>
            <a:r>
              <a:rPr lang="ru-RU" altLang="ru-RU" sz="2000" b="1" dirty="0" smtClean="0">
                <a:solidFill>
                  <a:schemeClr val="accent5">
                    <a:lumMod val="50000"/>
                  </a:schemeClr>
                </a:solidFill>
                <a:latin typeface="Candara" pitchFamily="34" charset="0"/>
                <a:ea typeface="Arial Unicode MS" pitchFamily="34" charset="-128"/>
                <a:cs typeface="Arial Unicode MS" pitchFamily="34" charset="-128"/>
              </a:rPr>
              <a:t>,</a:t>
            </a:r>
            <a:r>
              <a:rPr lang="en-US" altLang="ru-RU" sz="2000" b="1" dirty="0" smtClean="0">
                <a:solidFill>
                  <a:schemeClr val="accent5">
                    <a:lumMod val="50000"/>
                  </a:schemeClr>
                </a:solidFill>
                <a:latin typeface="Candara" pitchFamily="34" charset="0"/>
                <a:ea typeface="Arial Unicode MS" pitchFamily="34" charset="-128"/>
                <a:cs typeface="Arial Unicode MS" pitchFamily="34" charset="-128"/>
              </a:rPr>
              <a:t>3</a:t>
            </a:r>
            <a:r>
              <a:rPr lang="ru-RU" altLang="ru-RU" sz="2000" b="1" dirty="0" smtClean="0">
                <a:solidFill>
                  <a:schemeClr val="accent5">
                    <a:lumMod val="50000"/>
                  </a:schemeClr>
                </a:solidFill>
                <a:latin typeface="Candara" pitchFamily="34" charset="0"/>
                <a:ea typeface="Arial Unicode MS" pitchFamily="34" charset="-128"/>
                <a:cs typeface="Arial Unicode MS" pitchFamily="34" charset="-128"/>
              </a:rPr>
              <a:t>%</a:t>
            </a:r>
            <a:endParaRPr lang="ru-RU" altLang="ru-RU" sz="2000" b="1" dirty="0">
              <a:solidFill>
                <a:schemeClr val="accent5">
                  <a:lumMod val="50000"/>
                </a:schemeClr>
              </a:solidFill>
              <a:latin typeface="Candara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77" name="Rectangle 7"/>
          <p:cNvSpPr>
            <a:spLocks noChangeArrowheads="1"/>
          </p:cNvSpPr>
          <p:nvPr/>
        </p:nvSpPr>
        <p:spPr bwMode="auto">
          <a:xfrm>
            <a:off x="1181924" y="2615555"/>
            <a:ext cx="7206500" cy="520853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lIns="36000" tIns="0" rIns="0" bIns="0" anchor="ctr"/>
          <a:lstStyle/>
          <a:p>
            <a:r>
              <a:rPr lang="ru-RU" altLang="ru-RU" sz="1600" dirty="0" smtClean="0">
                <a:solidFill>
                  <a:srgbClr val="000000"/>
                </a:solidFill>
              </a:rPr>
              <a:t>- </a:t>
            </a:r>
            <a:r>
              <a:rPr lang="ru-RU" altLang="ru-RU" sz="1500" dirty="0" smtClean="0">
                <a:solidFill>
                  <a:srgbClr val="000000"/>
                </a:solidFill>
              </a:rPr>
              <a:t>упрощенная система налогообложения («доходы минус расходы») – 15 %</a:t>
            </a:r>
            <a:endParaRPr lang="ru-RU" altLang="ru-RU" sz="1500" dirty="0">
              <a:solidFill>
                <a:srgbClr val="000000"/>
              </a:solidFill>
            </a:endParaRPr>
          </a:p>
        </p:txBody>
      </p:sp>
      <p:sp>
        <p:nvSpPr>
          <p:cNvPr id="78" name="Rectangle 1290"/>
          <p:cNvSpPr/>
          <p:nvPr/>
        </p:nvSpPr>
        <p:spPr>
          <a:xfrm>
            <a:off x="329228" y="3522365"/>
            <a:ext cx="8501122" cy="432048"/>
          </a:xfrm>
          <a:prstGeom prst="rect">
            <a:avLst/>
          </a:prstGeom>
          <a:solidFill>
            <a:srgbClr val="BFDEE4"/>
          </a:solidFill>
          <a:ln>
            <a:solidFill>
              <a:srgbClr val="BFDEE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endParaRPr lang="ru-RU" sz="900" dirty="0">
              <a:solidFill>
                <a:srgbClr val="000000"/>
              </a:solidFill>
            </a:endParaRPr>
          </a:p>
        </p:txBody>
      </p:sp>
      <p:sp>
        <p:nvSpPr>
          <p:cNvPr id="79" name="Rectangle 7"/>
          <p:cNvSpPr>
            <a:spLocks noChangeArrowheads="1"/>
          </p:cNvSpPr>
          <p:nvPr/>
        </p:nvSpPr>
        <p:spPr bwMode="auto">
          <a:xfrm>
            <a:off x="473244" y="3450357"/>
            <a:ext cx="5159022" cy="576263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lIns="36000" tIns="0" rIns="0" bIns="0" anchor="ctr"/>
          <a:lstStyle/>
          <a:p>
            <a:r>
              <a:rPr lang="en-US" altLang="ru-RU" sz="2000" b="1" dirty="0" smtClean="0">
                <a:solidFill>
                  <a:schemeClr val="accent5">
                    <a:lumMod val="50000"/>
                  </a:schemeClr>
                </a:solidFill>
                <a:latin typeface="Candara" pitchFamily="34" charset="0"/>
                <a:ea typeface="Arial Unicode MS" pitchFamily="34" charset="-128"/>
                <a:cs typeface="Arial Unicode MS" pitchFamily="34" charset="-128"/>
              </a:rPr>
              <a:t>1</a:t>
            </a:r>
            <a:r>
              <a:rPr lang="ru-RU" altLang="ru-RU" sz="2000" b="1" dirty="0" smtClean="0">
                <a:solidFill>
                  <a:schemeClr val="accent5">
                    <a:lumMod val="50000"/>
                  </a:schemeClr>
                </a:solidFill>
                <a:latin typeface="Candara" pitchFamily="34" charset="0"/>
                <a:ea typeface="Arial Unicode MS" pitchFamily="34" charset="-128"/>
                <a:cs typeface="Arial Unicode MS" pitchFamily="34" charset="-128"/>
              </a:rPr>
              <a:t>,</a:t>
            </a:r>
            <a:r>
              <a:rPr lang="en-US" altLang="ru-RU" sz="2000" b="1" dirty="0" smtClean="0">
                <a:solidFill>
                  <a:schemeClr val="accent5">
                    <a:lumMod val="50000"/>
                  </a:schemeClr>
                </a:solidFill>
                <a:latin typeface="Candara" pitchFamily="34" charset="0"/>
                <a:ea typeface="Arial Unicode MS" pitchFamily="34" charset="-128"/>
                <a:cs typeface="Arial Unicode MS" pitchFamily="34" charset="-128"/>
              </a:rPr>
              <a:t>6</a:t>
            </a:r>
            <a:r>
              <a:rPr lang="ru-RU" altLang="ru-RU" sz="2000" b="1" dirty="0" smtClean="0">
                <a:solidFill>
                  <a:schemeClr val="accent5">
                    <a:lumMod val="50000"/>
                  </a:schemeClr>
                </a:solidFill>
                <a:latin typeface="Candara" pitchFamily="34" charset="0"/>
                <a:ea typeface="Arial Unicode MS" pitchFamily="34" charset="-128"/>
                <a:cs typeface="Arial Unicode MS" pitchFamily="34" charset="-128"/>
              </a:rPr>
              <a:t>%</a:t>
            </a:r>
            <a:endParaRPr lang="ru-RU" altLang="ru-RU" sz="2000" b="1" dirty="0">
              <a:solidFill>
                <a:schemeClr val="accent5">
                  <a:lumMod val="50000"/>
                </a:schemeClr>
              </a:solidFill>
              <a:latin typeface="Candara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80" name="Rectangle 7"/>
          <p:cNvSpPr>
            <a:spLocks noChangeArrowheads="1"/>
          </p:cNvSpPr>
          <p:nvPr/>
        </p:nvSpPr>
        <p:spPr bwMode="auto">
          <a:xfrm>
            <a:off x="1187624" y="3501008"/>
            <a:ext cx="6630436" cy="520853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lIns="36000" tIns="0" rIns="0" bIns="0" anchor="ctr"/>
          <a:lstStyle/>
          <a:p>
            <a:r>
              <a:rPr lang="ru-RU" altLang="ru-RU" sz="1600" dirty="0" smtClean="0">
                <a:solidFill>
                  <a:srgbClr val="000000"/>
                </a:solidFill>
              </a:rPr>
              <a:t>- единый сельскохозяйственный налог</a:t>
            </a:r>
            <a:endParaRPr lang="ru-RU" altLang="ru-RU" sz="1600" dirty="0">
              <a:solidFill>
                <a:srgbClr val="000000"/>
              </a:solidFill>
            </a:endParaRPr>
          </a:p>
        </p:txBody>
      </p:sp>
      <p:sp>
        <p:nvSpPr>
          <p:cNvPr id="81" name="Rectangle 1290"/>
          <p:cNvSpPr/>
          <p:nvPr/>
        </p:nvSpPr>
        <p:spPr>
          <a:xfrm>
            <a:off x="323528" y="4365104"/>
            <a:ext cx="8501122" cy="432048"/>
          </a:xfrm>
          <a:prstGeom prst="rect">
            <a:avLst/>
          </a:prstGeom>
          <a:solidFill>
            <a:srgbClr val="BFDEE4"/>
          </a:solidFill>
          <a:ln>
            <a:solidFill>
              <a:srgbClr val="BFDEE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endParaRPr lang="ru-RU" sz="900" dirty="0">
              <a:solidFill>
                <a:srgbClr val="000000"/>
              </a:solidFill>
            </a:endParaRPr>
          </a:p>
        </p:txBody>
      </p:sp>
      <p:sp>
        <p:nvSpPr>
          <p:cNvPr id="82" name="Rectangle 7"/>
          <p:cNvSpPr>
            <a:spLocks noChangeArrowheads="1"/>
          </p:cNvSpPr>
          <p:nvPr/>
        </p:nvSpPr>
        <p:spPr bwMode="auto">
          <a:xfrm>
            <a:off x="467544" y="4293096"/>
            <a:ext cx="5159022" cy="576263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lIns="36000" tIns="0" rIns="0" bIns="0" anchor="ctr"/>
          <a:lstStyle/>
          <a:p>
            <a:r>
              <a:rPr lang="en-US" altLang="ru-RU" sz="2000" b="1" dirty="0" smtClean="0">
                <a:solidFill>
                  <a:schemeClr val="accent5">
                    <a:lumMod val="50000"/>
                  </a:schemeClr>
                </a:solidFill>
                <a:latin typeface="Candara" pitchFamily="34" charset="0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ru-RU" altLang="ru-RU" sz="2000" b="1" dirty="0" smtClean="0">
                <a:solidFill>
                  <a:schemeClr val="accent5">
                    <a:lumMod val="50000"/>
                  </a:schemeClr>
                </a:solidFill>
                <a:latin typeface="Candara" pitchFamily="34" charset="0"/>
                <a:ea typeface="Arial Unicode MS" pitchFamily="34" charset="-128"/>
                <a:cs typeface="Arial Unicode MS" pitchFamily="34" charset="-128"/>
              </a:rPr>
              <a:t>,</a:t>
            </a:r>
            <a:r>
              <a:rPr lang="en-US" altLang="ru-RU" sz="2000" b="1" dirty="0" smtClean="0">
                <a:solidFill>
                  <a:schemeClr val="accent5">
                    <a:lumMod val="50000"/>
                  </a:schemeClr>
                </a:solidFill>
                <a:latin typeface="Candara" pitchFamily="34" charset="0"/>
                <a:ea typeface="Arial Unicode MS" pitchFamily="34" charset="-128"/>
                <a:cs typeface="Arial Unicode MS" pitchFamily="34" charset="-128"/>
              </a:rPr>
              <a:t>1</a:t>
            </a:r>
            <a:r>
              <a:rPr lang="ru-RU" altLang="ru-RU" sz="2000" b="1" dirty="0" smtClean="0">
                <a:solidFill>
                  <a:schemeClr val="accent5">
                    <a:lumMod val="50000"/>
                  </a:schemeClr>
                </a:solidFill>
                <a:latin typeface="Candara" pitchFamily="34" charset="0"/>
                <a:ea typeface="Arial Unicode MS" pitchFamily="34" charset="-128"/>
                <a:cs typeface="Arial Unicode MS" pitchFamily="34" charset="-128"/>
              </a:rPr>
              <a:t>%</a:t>
            </a:r>
            <a:endParaRPr lang="ru-RU" altLang="ru-RU" sz="2000" b="1" dirty="0">
              <a:solidFill>
                <a:schemeClr val="accent5">
                  <a:lumMod val="50000"/>
                </a:schemeClr>
              </a:solidFill>
              <a:latin typeface="Candara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83" name="Rectangle 7"/>
          <p:cNvSpPr>
            <a:spLocks noChangeArrowheads="1"/>
          </p:cNvSpPr>
          <p:nvPr/>
        </p:nvSpPr>
        <p:spPr bwMode="auto">
          <a:xfrm>
            <a:off x="1181924" y="4343747"/>
            <a:ext cx="6630436" cy="520853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lIns="36000" tIns="0" rIns="0" bIns="0" anchor="ctr"/>
          <a:lstStyle/>
          <a:p>
            <a:r>
              <a:rPr lang="ru-RU" altLang="ru-RU" sz="1600" dirty="0" smtClean="0">
                <a:solidFill>
                  <a:srgbClr val="000000"/>
                </a:solidFill>
              </a:rPr>
              <a:t>- патентная система налогообложения</a:t>
            </a:r>
            <a:endParaRPr lang="ru-RU" altLang="ru-RU" sz="1600" dirty="0">
              <a:solidFill>
                <a:srgbClr val="000000"/>
              </a:solidFill>
            </a:endParaRPr>
          </a:p>
        </p:txBody>
      </p:sp>
      <p:sp>
        <p:nvSpPr>
          <p:cNvPr id="91" name="Rectangle 1290"/>
          <p:cNvSpPr/>
          <p:nvPr/>
        </p:nvSpPr>
        <p:spPr>
          <a:xfrm>
            <a:off x="329228" y="5250557"/>
            <a:ext cx="8501122" cy="432048"/>
          </a:xfrm>
          <a:prstGeom prst="rect">
            <a:avLst/>
          </a:prstGeom>
          <a:solidFill>
            <a:srgbClr val="BFDEE4"/>
          </a:solidFill>
          <a:ln>
            <a:solidFill>
              <a:srgbClr val="BFDEE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endParaRPr lang="ru-RU" sz="900" dirty="0">
              <a:solidFill>
                <a:srgbClr val="000000"/>
              </a:solidFill>
            </a:endParaRPr>
          </a:p>
        </p:txBody>
      </p:sp>
      <p:sp>
        <p:nvSpPr>
          <p:cNvPr id="94" name="Rectangle 7"/>
          <p:cNvSpPr>
            <a:spLocks noChangeArrowheads="1"/>
          </p:cNvSpPr>
          <p:nvPr/>
        </p:nvSpPr>
        <p:spPr bwMode="auto">
          <a:xfrm>
            <a:off x="473244" y="5178549"/>
            <a:ext cx="5159022" cy="576263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lIns="36000" tIns="0" rIns="0" bIns="0" anchor="ctr"/>
          <a:lstStyle/>
          <a:p>
            <a:r>
              <a:rPr lang="ru-RU" altLang="ru-RU" sz="2000" b="1" dirty="0" smtClean="0">
                <a:solidFill>
                  <a:schemeClr val="accent5">
                    <a:lumMod val="50000"/>
                  </a:schemeClr>
                </a:solidFill>
                <a:latin typeface="Candara" pitchFamily="34" charset="0"/>
                <a:ea typeface="Arial Unicode MS" pitchFamily="34" charset="-128"/>
                <a:cs typeface="Arial Unicode MS" pitchFamily="34" charset="-128"/>
              </a:rPr>
              <a:t>1</a:t>
            </a:r>
            <a:r>
              <a:rPr lang="en-US" altLang="ru-RU" sz="2000" b="1" dirty="0" smtClean="0">
                <a:solidFill>
                  <a:schemeClr val="accent5">
                    <a:lumMod val="50000"/>
                  </a:schemeClr>
                </a:solidFill>
                <a:latin typeface="Candara" pitchFamily="34" charset="0"/>
                <a:ea typeface="Arial Unicode MS" pitchFamily="34" charset="-128"/>
                <a:cs typeface="Arial Unicode MS" pitchFamily="34" charset="-128"/>
              </a:rPr>
              <a:t>5</a:t>
            </a:r>
            <a:r>
              <a:rPr lang="ru-RU" altLang="ru-RU" sz="2000" b="1" dirty="0" smtClean="0">
                <a:solidFill>
                  <a:schemeClr val="accent5">
                    <a:lumMod val="50000"/>
                  </a:schemeClr>
                </a:solidFill>
                <a:latin typeface="Candara" pitchFamily="34" charset="0"/>
                <a:ea typeface="Arial Unicode MS" pitchFamily="34" charset="-128"/>
                <a:cs typeface="Arial Unicode MS" pitchFamily="34" charset="-128"/>
              </a:rPr>
              <a:t>,</a:t>
            </a:r>
            <a:r>
              <a:rPr lang="en-US" altLang="ru-RU" sz="2000" b="1" dirty="0" smtClean="0">
                <a:solidFill>
                  <a:schemeClr val="accent5">
                    <a:lumMod val="50000"/>
                  </a:schemeClr>
                </a:solidFill>
                <a:latin typeface="Candara" pitchFamily="34" charset="0"/>
                <a:ea typeface="Arial Unicode MS" pitchFamily="34" charset="-128"/>
                <a:cs typeface="Arial Unicode MS" pitchFamily="34" charset="-128"/>
              </a:rPr>
              <a:t>0</a:t>
            </a:r>
            <a:r>
              <a:rPr lang="ru-RU" altLang="ru-RU" sz="2000" b="1" dirty="0" smtClean="0">
                <a:solidFill>
                  <a:schemeClr val="accent5">
                    <a:lumMod val="50000"/>
                  </a:schemeClr>
                </a:solidFill>
                <a:latin typeface="Candara" pitchFamily="34" charset="0"/>
                <a:ea typeface="Arial Unicode MS" pitchFamily="34" charset="-128"/>
                <a:cs typeface="Arial Unicode MS" pitchFamily="34" charset="-128"/>
              </a:rPr>
              <a:t>%</a:t>
            </a:r>
            <a:endParaRPr lang="ru-RU" altLang="ru-RU" sz="2000" b="1" dirty="0">
              <a:solidFill>
                <a:schemeClr val="accent5">
                  <a:lumMod val="50000"/>
                </a:schemeClr>
              </a:solidFill>
              <a:latin typeface="Candara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97" name="Rectangle 7"/>
          <p:cNvSpPr>
            <a:spLocks noChangeArrowheads="1"/>
          </p:cNvSpPr>
          <p:nvPr/>
        </p:nvSpPr>
        <p:spPr bwMode="auto">
          <a:xfrm>
            <a:off x="1187624" y="5229200"/>
            <a:ext cx="6630436" cy="520853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lIns="36000" tIns="0" rIns="0" bIns="0" anchor="ctr"/>
          <a:lstStyle/>
          <a:p>
            <a:r>
              <a:rPr lang="ru-RU" altLang="ru-RU" sz="1600" dirty="0" smtClean="0">
                <a:solidFill>
                  <a:srgbClr val="000000"/>
                </a:solidFill>
              </a:rPr>
              <a:t>- общая система налогообложения</a:t>
            </a:r>
            <a:endParaRPr lang="ru-RU" altLang="ru-RU" sz="1600" dirty="0">
              <a:solidFill>
                <a:srgbClr val="000000"/>
              </a:solidFill>
            </a:endParaRPr>
          </a:p>
        </p:txBody>
      </p:sp>
      <p:sp>
        <p:nvSpPr>
          <p:cNvPr id="23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0B2A8-5906-4986-8653-985E64EF9D96}" type="slidenum">
              <a:rPr lang="ru-RU" smtClean="0"/>
              <a:pPr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017307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4"/>
            <a:ext cx="9144000" cy="785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" name="Rectangle 7"/>
          <p:cNvSpPr>
            <a:spLocks noChangeArrowheads="1"/>
          </p:cNvSpPr>
          <p:nvPr/>
        </p:nvSpPr>
        <p:spPr bwMode="auto">
          <a:xfrm>
            <a:off x="2051720" y="132445"/>
            <a:ext cx="5286412" cy="520853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lIns="36000" tIns="0" rIns="0" bIns="0" anchor="ctr"/>
          <a:lstStyle/>
          <a:p>
            <a:r>
              <a:rPr lang="ru-RU" altLang="ru-RU" sz="2000" b="1" dirty="0" smtClean="0">
                <a:solidFill>
                  <a:srgbClr val="00338D"/>
                </a:solidFill>
                <a:cs typeface="Arial" pitchFamily="34" charset="0"/>
              </a:rPr>
              <a:t>Уплата налогов субъектами МСП</a:t>
            </a:r>
            <a:endParaRPr lang="ru-RU" altLang="ru-RU" sz="2000" b="1" dirty="0">
              <a:solidFill>
                <a:srgbClr val="00338D"/>
              </a:solidFill>
              <a:cs typeface="Arial" pitchFamily="34" charset="0"/>
            </a:endParaRPr>
          </a:p>
        </p:txBody>
      </p:sp>
      <p:pic>
        <p:nvPicPr>
          <p:cNvPr id="48" name="Рисунок 9"/>
          <p:cNvPicPr>
            <a:picLocks noChangeAspect="1"/>
          </p:cNvPicPr>
          <p:nvPr/>
        </p:nvPicPr>
        <p:blipFill>
          <a:blip r:embed="rId3" cstate="print"/>
          <a:srcRect t="34286" b="34286"/>
          <a:stretch>
            <a:fillRect/>
          </a:stretch>
        </p:blipFill>
        <p:spPr bwMode="auto">
          <a:xfrm>
            <a:off x="119063" y="6572272"/>
            <a:ext cx="8732837" cy="283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3" name="Диаграмма 22"/>
          <p:cNvGraphicFramePr/>
          <p:nvPr>
            <p:extLst>
              <p:ext uri="{D42A27DB-BD31-4B8C-83A1-F6EECF244321}">
                <p14:modId xmlns:p14="http://schemas.microsoft.com/office/powerpoint/2010/main" val="2721070884"/>
              </p:ext>
            </p:extLst>
          </p:nvPr>
        </p:nvGraphicFramePr>
        <p:xfrm>
          <a:off x="135087" y="785769"/>
          <a:ext cx="4674945" cy="266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4" name="Диаграмма 23"/>
          <p:cNvGraphicFramePr/>
          <p:nvPr>
            <p:extLst>
              <p:ext uri="{D42A27DB-BD31-4B8C-83A1-F6EECF244321}">
                <p14:modId xmlns:p14="http://schemas.microsoft.com/office/powerpoint/2010/main" val="3194917421"/>
              </p:ext>
            </p:extLst>
          </p:nvPr>
        </p:nvGraphicFramePr>
        <p:xfrm>
          <a:off x="1662907" y="3429000"/>
          <a:ext cx="5688632" cy="3024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5" name="Диаграмма 24"/>
          <p:cNvGraphicFramePr/>
          <p:nvPr>
            <p:extLst>
              <p:ext uri="{D42A27DB-BD31-4B8C-83A1-F6EECF244321}">
                <p14:modId xmlns:p14="http://schemas.microsoft.com/office/powerpoint/2010/main" val="210396481"/>
              </p:ext>
            </p:extLst>
          </p:nvPr>
        </p:nvGraphicFramePr>
        <p:xfrm>
          <a:off x="4755133" y="908720"/>
          <a:ext cx="4378920" cy="26300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8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0B2A8-5906-4986-8653-985E64EF9D96}" type="slidenum">
              <a:rPr lang="ru-RU" smtClean="0"/>
              <a:pPr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375184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0B2A8-5906-4986-8653-985E64EF9D96}" type="slidenum">
              <a:rPr lang="ru-RU" smtClean="0"/>
              <a:pPr/>
              <a:t>9</a:t>
            </a:fld>
            <a:endParaRPr lang="ru-RU" dirty="0"/>
          </a:p>
        </p:txBody>
      </p:sp>
      <p:sp>
        <p:nvSpPr>
          <p:cNvPr id="3" name="Заголовок 1"/>
          <p:cNvSpPr txBox="1">
            <a:spLocks/>
          </p:cNvSpPr>
          <p:nvPr/>
        </p:nvSpPr>
        <p:spPr bwMode="auto">
          <a:xfrm>
            <a:off x="457200" y="260350"/>
            <a:ext cx="8229600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Garamond" pitchFamily="18" charset="0"/>
              </a:rPr>
              <a:t>Основные «победы» </a:t>
            </a:r>
            <a:r>
              <a:rPr kumimoji="0" lang="ru-RU" altLang="ru-RU" sz="24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Garamond" pitchFamily="18" charset="0"/>
              </a:rPr>
              <a:t>МСП в 2014-2016 гг.</a:t>
            </a:r>
            <a:endParaRPr kumimoji="0" lang="ru-RU" altLang="ru-RU" sz="24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Garamond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0825" y="260350"/>
            <a:ext cx="8642350" cy="6337300"/>
          </a:xfrm>
          <a:prstGeom prst="rect">
            <a:avLst/>
          </a:prstGeom>
          <a:noFill/>
          <a:ln w="25400" cap="flat" cmpd="sng" algn="ctr">
            <a:solidFill>
              <a:srgbClr val="4F81BD">
                <a:lumMod val="40000"/>
                <a:lumOff val="6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Calibri"/>
            </a:endParaRPr>
          </a:p>
        </p:txBody>
      </p:sp>
      <p:sp>
        <p:nvSpPr>
          <p:cNvPr id="5" name="Line 96"/>
          <p:cNvSpPr>
            <a:spLocks noChangeShapeType="1"/>
          </p:cNvSpPr>
          <p:nvPr/>
        </p:nvSpPr>
        <p:spPr bwMode="auto">
          <a:xfrm flipV="1">
            <a:off x="1171575" y="2235200"/>
            <a:ext cx="7000875" cy="3175"/>
          </a:xfrm>
          <a:prstGeom prst="line">
            <a:avLst/>
          </a:prstGeom>
          <a:noFill/>
          <a:ln w="25400">
            <a:solidFill>
              <a:sysClr val="window" lastClr="FFFFFF">
                <a:lumMod val="50000"/>
              </a:sysClr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Calibri"/>
            </a:endParaRPr>
          </a:p>
        </p:txBody>
      </p:sp>
      <p:sp>
        <p:nvSpPr>
          <p:cNvPr id="7" name="Line 96"/>
          <p:cNvSpPr>
            <a:spLocks noChangeShapeType="1"/>
          </p:cNvSpPr>
          <p:nvPr/>
        </p:nvSpPr>
        <p:spPr bwMode="auto">
          <a:xfrm flipV="1">
            <a:off x="1171575" y="3067050"/>
            <a:ext cx="7000875" cy="1588"/>
          </a:xfrm>
          <a:prstGeom prst="line">
            <a:avLst/>
          </a:prstGeom>
          <a:noFill/>
          <a:ln w="25400">
            <a:solidFill>
              <a:sysClr val="window" lastClr="FFFFFF">
                <a:lumMod val="50000"/>
              </a:sysClr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Calibri"/>
            </a:endParaRPr>
          </a:p>
        </p:txBody>
      </p:sp>
      <p:sp>
        <p:nvSpPr>
          <p:cNvPr id="8" name="Line 96"/>
          <p:cNvSpPr>
            <a:spLocks noChangeShapeType="1"/>
          </p:cNvSpPr>
          <p:nvPr/>
        </p:nvSpPr>
        <p:spPr bwMode="auto">
          <a:xfrm flipV="1">
            <a:off x="1181100" y="3857625"/>
            <a:ext cx="7000875" cy="3175"/>
          </a:xfrm>
          <a:prstGeom prst="line">
            <a:avLst/>
          </a:prstGeom>
          <a:noFill/>
          <a:ln w="25400">
            <a:solidFill>
              <a:sysClr val="window" lastClr="FFFFFF">
                <a:lumMod val="50000"/>
              </a:sysClr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Calibri"/>
            </a:endParaRPr>
          </a:p>
        </p:txBody>
      </p:sp>
      <p:sp>
        <p:nvSpPr>
          <p:cNvPr id="9" name="Line 96"/>
          <p:cNvSpPr>
            <a:spLocks noChangeShapeType="1"/>
          </p:cNvSpPr>
          <p:nvPr/>
        </p:nvSpPr>
        <p:spPr bwMode="auto">
          <a:xfrm flipV="1">
            <a:off x="1181100" y="4660900"/>
            <a:ext cx="7000875" cy="3175"/>
          </a:xfrm>
          <a:prstGeom prst="line">
            <a:avLst/>
          </a:prstGeom>
          <a:noFill/>
          <a:ln w="25400">
            <a:solidFill>
              <a:sysClr val="window" lastClr="FFFFFF">
                <a:lumMod val="50000"/>
              </a:sysClr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Calibri"/>
            </a:endParaRPr>
          </a:p>
        </p:txBody>
      </p:sp>
      <p:sp>
        <p:nvSpPr>
          <p:cNvPr id="10" name="Line 96"/>
          <p:cNvSpPr>
            <a:spLocks noChangeShapeType="1"/>
          </p:cNvSpPr>
          <p:nvPr/>
        </p:nvSpPr>
        <p:spPr bwMode="auto">
          <a:xfrm flipV="1">
            <a:off x="1171575" y="5368925"/>
            <a:ext cx="7000875" cy="3175"/>
          </a:xfrm>
          <a:prstGeom prst="line">
            <a:avLst/>
          </a:prstGeom>
          <a:noFill/>
          <a:ln w="25400">
            <a:solidFill>
              <a:sysClr val="window" lastClr="FFFFFF">
                <a:lumMod val="50000"/>
              </a:sysClr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Calibri"/>
            </a:endParaRPr>
          </a:p>
        </p:txBody>
      </p:sp>
      <p:sp>
        <p:nvSpPr>
          <p:cNvPr id="11" name="Line 96"/>
          <p:cNvSpPr>
            <a:spLocks noChangeShapeType="1"/>
          </p:cNvSpPr>
          <p:nvPr/>
        </p:nvSpPr>
        <p:spPr bwMode="auto">
          <a:xfrm flipV="1">
            <a:off x="1181100" y="6164263"/>
            <a:ext cx="7000875" cy="1587"/>
          </a:xfrm>
          <a:prstGeom prst="line">
            <a:avLst/>
          </a:prstGeom>
          <a:noFill/>
          <a:ln w="25400">
            <a:solidFill>
              <a:sysClr val="window" lastClr="FFFFFF">
                <a:lumMod val="50000"/>
              </a:sysClr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Calibri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454150" y="1773238"/>
            <a:ext cx="5270995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dirty="0">
                <a:latin typeface="Garamond" panose="02020404030301010803" pitchFamily="18" charset="0"/>
              </a:rPr>
              <a:t>Закупки </a:t>
            </a:r>
            <a:r>
              <a:rPr lang="ru-RU" dirty="0" smtClean="0">
                <a:latin typeface="Garamond" panose="02020404030301010803" pitchFamily="18" charset="0"/>
              </a:rPr>
              <a:t>госкомпаний у </a:t>
            </a:r>
            <a:r>
              <a:rPr lang="ru-RU" dirty="0">
                <a:latin typeface="Garamond" panose="02020404030301010803" pitchFamily="18" charset="0"/>
              </a:rPr>
              <a:t>малого </a:t>
            </a:r>
            <a:r>
              <a:rPr lang="ru-RU" dirty="0" smtClean="0">
                <a:latin typeface="Garamond" panose="02020404030301010803" pitchFamily="18" charset="0"/>
              </a:rPr>
              <a:t>бизнеса не ниже 18 %</a:t>
            </a:r>
            <a:endParaRPr lang="ru-RU" dirty="0">
              <a:latin typeface="Garamond" panose="02020404030301010803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54150" y="2425482"/>
            <a:ext cx="6822702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dirty="0">
                <a:latin typeface="Garamond" panose="02020404030301010803" pitchFamily="18" charset="0"/>
              </a:rPr>
              <a:t>Двухлетние налоговые каникулы для </a:t>
            </a:r>
            <a:r>
              <a:rPr lang="ru-RU" dirty="0" smtClean="0">
                <a:latin typeface="Garamond" panose="02020404030301010803" pitchFamily="18" charset="0"/>
              </a:rPr>
              <a:t>впервые созданных ИП в сфере </a:t>
            </a:r>
          </a:p>
          <a:p>
            <a:pPr>
              <a:defRPr/>
            </a:pPr>
            <a:r>
              <a:rPr lang="ru-RU" dirty="0" smtClean="0">
                <a:latin typeface="Garamond" panose="02020404030301010803" pitchFamily="18" charset="0"/>
              </a:rPr>
              <a:t>промышленности, социальной и научной сферах, в сфере услуг</a:t>
            </a:r>
            <a:endParaRPr lang="ru-RU" dirty="0">
              <a:latin typeface="Garamond" panose="02020404030301010803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454150" y="3357563"/>
            <a:ext cx="3818674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dirty="0">
                <a:latin typeface="Garamond" panose="02020404030301010803" pitchFamily="18" charset="0"/>
              </a:rPr>
              <a:t>Мораторий на рост </a:t>
            </a:r>
            <a:r>
              <a:rPr lang="ru-RU" dirty="0" smtClean="0">
                <a:latin typeface="Garamond" panose="02020404030301010803" pitchFamily="18" charset="0"/>
              </a:rPr>
              <a:t>налогов до 2019 г.</a:t>
            </a:r>
            <a:endParaRPr lang="ru-RU" dirty="0">
              <a:latin typeface="Garamond" panose="02020404030301010803" pitchFamily="18" charset="0"/>
            </a:endParaRPr>
          </a:p>
        </p:txBody>
      </p:sp>
      <p:sp>
        <p:nvSpPr>
          <p:cNvPr id="15" name="Line 96"/>
          <p:cNvSpPr>
            <a:spLocks noChangeShapeType="1"/>
          </p:cNvSpPr>
          <p:nvPr/>
        </p:nvSpPr>
        <p:spPr bwMode="auto">
          <a:xfrm flipV="1">
            <a:off x="1165225" y="1516063"/>
            <a:ext cx="7000875" cy="3175"/>
          </a:xfrm>
          <a:prstGeom prst="line">
            <a:avLst/>
          </a:prstGeom>
          <a:noFill/>
          <a:ln w="25400">
            <a:solidFill>
              <a:sysClr val="window" lastClr="FFFFFF">
                <a:lumMod val="50000"/>
              </a:sysClr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Calibri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454150" y="4132263"/>
            <a:ext cx="6489277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dirty="0">
                <a:latin typeface="Garamond" panose="02020404030301010803" pitchFamily="18" charset="0"/>
              </a:rPr>
              <a:t>Расширение действия </a:t>
            </a:r>
            <a:r>
              <a:rPr lang="ru-RU" dirty="0" smtClean="0">
                <a:latin typeface="Garamond" panose="02020404030301010803" pitchFamily="18" charset="0"/>
              </a:rPr>
              <a:t>патента – 47 видов деятельности на патенте</a:t>
            </a:r>
            <a:endParaRPr lang="ru-RU" dirty="0">
              <a:latin typeface="Garamond" panose="02020404030301010803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454150" y="4725769"/>
            <a:ext cx="6864380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dirty="0">
                <a:latin typeface="Garamond" panose="02020404030301010803" pitchFamily="18" charset="0"/>
              </a:rPr>
              <a:t>Право регионов снижать налоги для </a:t>
            </a:r>
            <a:r>
              <a:rPr lang="ru-RU" dirty="0" smtClean="0">
                <a:latin typeface="Garamond" panose="02020404030301010803" pitchFamily="18" charset="0"/>
              </a:rPr>
              <a:t>МСП по ЕНВД (с 15 % до 7,5 %)</a:t>
            </a:r>
          </a:p>
          <a:p>
            <a:pPr>
              <a:defRPr/>
            </a:pPr>
            <a:r>
              <a:rPr lang="ru-RU" dirty="0" smtClean="0">
                <a:latin typeface="Garamond" panose="02020404030301010803" pitchFamily="18" charset="0"/>
              </a:rPr>
              <a:t> и УСН «</a:t>
            </a:r>
            <a:r>
              <a:rPr lang="ru-RU" smtClean="0">
                <a:latin typeface="Garamond" panose="02020404030301010803" pitchFamily="18" charset="0"/>
              </a:rPr>
              <a:t>доходы» (с 6 % до 1 %)</a:t>
            </a:r>
            <a:endParaRPr lang="ru-RU" dirty="0">
              <a:latin typeface="Garamond" panose="02020404030301010803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454150" y="5691188"/>
            <a:ext cx="6194425" cy="3714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dirty="0">
                <a:latin typeface="Garamond" panose="02020404030301010803" pitchFamily="18" charset="0"/>
              </a:rPr>
              <a:t>Трехлетний мораторий на плановые проверки субъектов МСП</a:t>
            </a:r>
          </a:p>
        </p:txBody>
      </p:sp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275" y="1719263"/>
            <a:ext cx="4699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275" y="2492375"/>
            <a:ext cx="4699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3284538"/>
            <a:ext cx="4699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4005263"/>
            <a:ext cx="4699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275" y="4868863"/>
            <a:ext cx="4699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5661025"/>
            <a:ext cx="4699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04162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GS_GRID_TYPE" val="bgs_grid_report_appendix"/>
</p:tagLst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Начальная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1410</TotalTime>
  <Words>1507</Words>
  <Application>Microsoft Office PowerPoint</Application>
  <PresentationFormat>Экран (4:3)</PresentationFormat>
  <Paragraphs>280</Paragraphs>
  <Slides>24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5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30" baseType="lpstr">
      <vt:lpstr>Тема Office</vt:lpstr>
      <vt:lpstr>1_Тема Office</vt:lpstr>
      <vt:lpstr>2_Тема Office</vt:lpstr>
      <vt:lpstr>3_Тема Office</vt:lpstr>
      <vt:lpstr>1_Начальная</vt:lpstr>
      <vt:lpstr>Лист</vt:lpstr>
      <vt:lpstr>Презентация PowerPoint</vt:lpstr>
      <vt:lpstr>Малый бизнес в России и мере</vt:lpstr>
      <vt:lpstr>Презентация PowerPoint</vt:lpstr>
      <vt:lpstr>Малый бизнес в России и мире</vt:lpstr>
      <vt:lpstr>Сопоставление развития МСП в России и  мире</vt:lpstr>
      <vt:lpstr>Что такое малый и средний бизнес?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Российские Объединения предпринимателей (Большая четверка)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Предпринимательство в России: Актуальные проблемы и перспективы развития</dc:title>
  <dc:creator>Дарья</dc:creator>
  <cp:lastModifiedBy>Конькова Ольга</cp:lastModifiedBy>
  <cp:revision>154</cp:revision>
  <dcterms:created xsi:type="dcterms:W3CDTF">2014-11-11T19:27:21Z</dcterms:created>
  <dcterms:modified xsi:type="dcterms:W3CDTF">2016-02-09T14:08:27Z</dcterms:modified>
</cp:coreProperties>
</file>