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415" r:id="rId4"/>
    <p:sldId id="446" r:id="rId5"/>
    <p:sldId id="447" r:id="rId6"/>
    <p:sldId id="448" r:id="rId7"/>
    <p:sldId id="461" r:id="rId8"/>
    <p:sldId id="460" r:id="rId9"/>
    <p:sldId id="456" r:id="rId10"/>
    <p:sldId id="417" r:id="rId11"/>
    <p:sldId id="452" r:id="rId12"/>
    <p:sldId id="453" r:id="rId13"/>
    <p:sldId id="455" r:id="rId14"/>
    <p:sldId id="457" r:id="rId15"/>
    <p:sldId id="454" r:id="rId16"/>
    <p:sldId id="408" r:id="rId17"/>
    <p:sldId id="398" r:id="rId18"/>
    <p:sldId id="463" r:id="rId19"/>
    <p:sldId id="433" r:id="rId20"/>
    <p:sldId id="459" r:id="rId21"/>
    <p:sldId id="462" r:id="rId22"/>
    <p:sldId id="440" r:id="rId23"/>
    <p:sldId id="441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5E40643-1A0F-314E-B639-61255B56FBCF}">
          <p14:sldIdLst>
            <p14:sldId id="415"/>
            <p14:sldId id="446"/>
            <p14:sldId id="447"/>
            <p14:sldId id="448"/>
            <p14:sldId id="461"/>
            <p14:sldId id="460"/>
            <p14:sldId id="456"/>
            <p14:sldId id="417"/>
            <p14:sldId id="452"/>
            <p14:sldId id="453"/>
            <p14:sldId id="455"/>
            <p14:sldId id="457"/>
            <p14:sldId id="454"/>
            <p14:sldId id="408"/>
            <p14:sldId id="398"/>
            <p14:sldId id="463"/>
            <p14:sldId id="433"/>
            <p14:sldId id="459"/>
            <p14:sldId id="462"/>
            <p14:sldId id="440"/>
            <p14:sldId id="44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ПM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B7F1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5" autoAdjust="0"/>
    <p:restoredTop sz="91888" autoAdjust="0"/>
  </p:normalViewPr>
  <p:slideViewPr>
    <p:cSldViewPr snapToGrid="0" snapToObjects="1">
      <p:cViewPr>
        <p:scale>
          <a:sx n="70" d="100"/>
          <a:sy n="70" d="100"/>
        </p:scale>
        <p:origin x="-211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.%20&#1042;&#1055;&#1056;&#1052;\&#1044;&#1072;&#1085;&#1085;&#1099;&#1077;%20&#1086;&#1090;%20&#1060;&#1053;&#1057;%20&#1087;&#1086;%20&#1087;&#1086;&#1076;&#1088;&#1072;&#1079;&#1076;&#1077;&#1083;&#1072;&#1084;\1,5&#1055;&#1058;%20&#1054;&#1057;&#1053;%20+%20&#1059;&#1057;&#1053;%20%20&#1089;&#1074;&#1086;&#1076;%20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bryakov\Downloads\&#1048;&#1089;&#1093;&#1086;&#1076;&#1085;&#1099;&#1077;%20&#1076;&#1072;&#1085;&#1085;&#1099;&#1077;_1907_DN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bryakov\Downloads\&#1089;&#1090;&#1072;&#1090;&#1080;&#1089;&#1090;&#1080;&#1082;&#1072;%20&#1082;&#107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026843171303"/>
          <c:y val="3.0023879407594701E-2"/>
          <c:w val="0.48478771934158399"/>
          <c:h val="0.92984403577175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Лист2!$G$63</c:f>
              <c:strCache>
                <c:ptCount val="1"/>
                <c:pt idx="0">
                  <c:v>Изменение (2014 к 2011)</c:v>
                </c:pt>
              </c:strCache>
            </c:strRef>
          </c:tx>
          <c:spPr>
            <a:solidFill>
              <a:srgbClr val="4F81BD"/>
            </a:solidFill>
          </c:spPr>
          <c:invertIfNegative val="1"/>
          <c:dLbls>
            <c:dLbl>
              <c:idx val="6"/>
              <c:layout>
                <c:manualLayout>
                  <c:x val="-8.6827976910978794E-2"/>
                  <c:y val="2.3515200971434098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Лист2!$B$64:$B$78</c:f>
              <c:strCache>
                <c:ptCount val="15"/>
                <c:pt idx="0">
                  <c:v>Сельское хозяйство, охота и лесное хозяйство</c:v>
                </c:pt>
                <c:pt idx="1">
                  <c:v>Рыболовство, рыбоводство</c:v>
                </c:pt>
                <c:pt idx="2">
                  <c:v>Добыча полезных ископаемых</c:v>
                </c:pt>
                <c:pt idx="3">
                  <c:v>Обрабатывающие производства</c:v>
                </c:pt>
                <c:pt idx="4">
                  <c:v>Производство и распределение электроэнергии, газа и воды</c:v>
                </c:pt>
                <c:pt idx="5">
                  <c:v>Строительство</c:v>
                </c:pt>
                <c:pt idx="6">
                  <c:v>Торговля;  ремонт ТС, быт. изделий и предметов личного пользования</c:v>
                </c:pt>
                <c:pt idx="7">
                  <c:v>Гостиницы и рестораны</c:v>
                </c:pt>
                <c:pt idx="8">
                  <c:v>Транспорт и связь</c:v>
                </c:pt>
                <c:pt idx="9">
                  <c:v>Финансовая деятельность</c:v>
                </c:pt>
                <c:pt idx="10">
                  <c:v>Операции с недвижимым имуществом, аренда и предоставление услуг</c:v>
                </c:pt>
                <c:pt idx="11">
                  <c:v>Гос.управление и обеспечение военной безопасности; обязат. соц.обеспечение</c:v>
                </c:pt>
                <c:pt idx="12">
                  <c:v>Образование</c:v>
                </c:pt>
                <c:pt idx="13">
                  <c:v>Здравоохранение и предоставление социальных услуг</c:v>
                </c:pt>
                <c:pt idx="14">
                  <c:v>Предоставление прочих коммунальных, социальных и персональных услуг</c:v>
                </c:pt>
              </c:strCache>
            </c:strRef>
          </c:cat>
          <c:val>
            <c:numRef>
              <c:f>Лист2!$G$64:$G$78</c:f>
              <c:numCache>
                <c:formatCode>#,##0.0</c:formatCode>
                <c:ptCount val="15"/>
                <c:pt idx="0">
                  <c:v>190.93477821806701</c:v>
                </c:pt>
                <c:pt idx="1">
                  <c:v>26.277992006738991</c:v>
                </c:pt>
                <c:pt idx="2">
                  <c:v>795.84381187898998</c:v>
                </c:pt>
                <c:pt idx="3">
                  <c:v>-6768.8234930834806</c:v>
                </c:pt>
                <c:pt idx="4">
                  <c:v>-329.27446904517001</c:v>
                </c:pt>
                <c:pt idx="5">
                  <c:v>2640.3303813846701</c:v>
                </c:pt>
                <c:pt idx="6">
                  <c:v>11397.92350543417</c:v>
                </c:pt>
                <c:pt idx="7">
                  <c:v>13.626121529689</c:v>
                </c:pt>
                <c:pt idx="8">
                  <c:v>2531.4355838739698</c:v>
                </c:pt>
                <c:pt idx="9">
                  <c:v>-1294.289861365191</c:v>
                </c:pt>
                <c:pt idx="10">
                  <c:v>-4345.8708190003308</c:v>
                </c:pt>
                <c:pt idx="11">
                  <c:v>-909.57831058086322</c:v>
                </c:pt>
                <c:pt idx="12">
                  <c:v>-335.77023859650882</c:v>
                </c:pt>
                <c:pt idx="13">
                  <c:v>-160.700849154114</c:v>
                </c:pt>
                <c:pt idx="14">
                  <c:v>-2889.5265176372882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6855296"/>
        <c:axId val="66856832"/>
      </c:barChart>
      <c:catAx>
        <c:axId val="66855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856832"/>
        <c:crosses val="autoZero"/>
        <c:auto val="1"/>
        <c:lblAlgn val="ctr"/>
        <c:lblOffset val="100"/>
        <c:noMultiLvlLbl val="0"/>
      </c:catAx>
      <c:valAx>
        <c:axId val="66856832"/>
        <c:scaling>
          <c:orientation val="minMax"/>
          <c:max val="12000"/>
          <c:min val="-12000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685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96286240082098E-2"/>
          <c:y val="4.2824578434544999E-2"/>
          <c:w val="0.92699975561433601"/>
          <c:h val="0.6810879449927910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'4_2'!$C$2</c:f>
              <c:strCache>
                <c:ptCount val="1"/>
                <c:pt idx="0">
                  <c:v>Реальные располагаемые доходы населения, % г/г</c:v>
                </c:pt>
              </c:strCache>
            </c:strRef>
          </c:tx>
          <c:spPr>
            <a:solidFill>
              <a:srgbClr val="E6AA5A"/>
            </a:solidFill>
            <a:ln>
              <a:solidFill>
                <a:srgbClr val="E6AA5A"/>
              </a:solidFill>
            </a:ln>
          </c:spPr>
          <c:invertIfNegative val="0"/>
          <c:cat>
            <c:numRef>
              <c:f>'4_2'!$A$3:$A$61</c:f>
              <c:numCache>
                <c:formatCode>mmm\-yy</c:formatCode>
                <c:ptCount val="5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</c:numCache>
            </c:numRef>
          </c:cat>
          <c:val>
            <c:numRef>
              <c:f>'4_2'!$C$3:$C$61</c:f>
              <c:numCache>
                <c:formatCode>0.0</c:formatCode>
                <c:ptCount val="59"/>
                <c:pt idx="0">
                  <c:v>1.0999999999999943</c:v>
                </c:pt>
                <c:pt idx="1">
                  <c:v>0.79999999999999716</c:v>
                </c:pt>
                <c:pt idx="2">
                  <c:v>-2.4000000000000057</c:v>
                </c:pt>
                <c:pt idx="3">
                  <c:v>-1.2999999999999972</c:v>
                </c:pt>
                <c:pt idx="4">
                  <c:v>-3.7000000000000028</c:v>
                </c:pt>
                <c:pt idx="5">
                  <c:v>1.7000000000000028</c:v>
                </c:pt>
                <c:pt idx="6">
                  <c:v>1.2000000000000028</c:v>
                </c:pt>
                <c:pt idx="7">
                  <c:v>1.5999999999999943</c:v>
                </c:pt>
                <c:pt idx="8">
                  <c:v>3</c:v>
                </c:pt>
                <c:pt idx="9">
                  <c:v>-1.4000000000000057</c:v>
                </c:pt>
                <c:pt idx="10">
                  <c:v>1.7000000000000028</c:v>
                </c:pt>
                <c:pt idx="11">
                  <c:v>3.5</c:v>
                </c:pt>
                <c:pt idx="12">
                  <c:v>0.40000000000000568</c:v>
                </c:pt>
                <c:pt idx="13">
                  <c:v>2.7000000000000028</c:v>
                </c:pt>
                <c:pt idx="14">
                  <c:v>3.2000000000000028</c:v>
                </c:pt>
                <c:pt idx="15">
                  <c:v>1.4000000000000057</c:v>
                </c:pt>
                <c:pt idx="16">
                  <c:v>5.4000000000000057</c:v>
                </c:pt>
                <c:pt idx="17">
                  <c:v>7.7000000000000028</c:v>
                </c:pt>
                <c:pt idx="18">
                  <c:v>0.79999999999999716</c:v>
                </c:pt>
                <c:pt idx="19">
                  <c:v>8.2000000000000028</c:v>
                </c:pt>
                <c:pt idx="20">
                  <c:v>4.7999999999999972</c:v>
                </c:pt>
                <c:pt idx="21">
                  <c:v>3.7000000000000028</c:v>
                </c:pt>
                <c:pt idx="22">
                  <c:v>9.0999999999999943</c:v>
                </c:pt>
                <c:pt idx="23">
                  <c:v>5.5</c:v>
                </c:pt>
                <c:pt idx="24">
                  <c:v>0.40000000000000568</c:v>
                </c:pt>
                <c:pt idx="25">
                  <c:v>6.5999999999999943</c:v>
                </c:pt>
                <c:pt idx="26">
                  <c:v>9.5999999999999943</c:v>
                </c:pt>
                <c:pt idx="27">
                  <c:v>9</c:v>
                </c:pt>
                <c:pt idx="28">
                  <c:v>0.20000000000000284</c:v>
                </c:pt>
                <c:pt idx="29">
                  <c:v>2.0999999999999943</c:v>
                </c:pt>
                <c:pt idx="30">
                  <c:v>4.5</c:v>
                </c:pt>
                <c:pt idx="31">
                  <c:v>4.2000000000000028</c:v>
                </c:pt>
                <c:pt idx="32">
                  <c:v>0.79999999999999716</c:v>
                </c:pt>
                <c:pt idx="33">
                  <c:v>5.5</c:v>
                </c:pt>
                <c:pt idx="34">
                  <c:v>2.2000000000000028</c:v>
                </c:pt>
                <c:pt idx="35">
                  <c:v>3.4000000000000057</c:v>
                </c:pt>
                <c:pt idx="36">
                  <c:v>-1</c:v>
                </c:pt>
                <c:pt idx="37">
                  <c:v>-0.90000000000000568</c:v>
                </c:pt>
                <c:pt idx="38">
                  <c:v>-7.0999999999999943</c:v>
                </c:pt>
                <c:pt idx="39">
                  <c:v>0.5</c:v>
                </c:pt>
                <c:pt idx="40">
                  <c:v>6.2000000000000028</c:v>
                </c:pt>
                <c:pt idx="41">
                  <c:v>-3.4000000000000057</c:v>
                </c:pt>
                <c:pt idx="42">
                  <c:v>2.5999999999999943</c:v>
                </c:pt>
                <c:pt idx="43">
                  <c:v>4</c:v>
                </c:pt>
                <c:pt idx="44">
                  <c:v>0.20000000000000284</c:v>
                </c:pt>
                <c:pt idx="45">
                  <c:v>2.0999999999999943</c:v>
                </c:pt>
                <c:pt idx="46">
                  <c:v>-3.7999999999999972</c:v>
                </c:pt>
                <c:pt idx="47">
                  <c:v>-6.2000000000000028</c:v>
                </c:pt>
                <c:pt idx="48">
                  <c:v>-0.70000000000000284</c:v>
                </c:pt>
                <c:pt idx="49">
                  <c:v>-1.5999999999999943</c:v>
                </c:pt>
                <c:pt idx="50">
                  <c:v>-1.5999999999999943</c:v>
                </c:pt>
                <c:pt idx="51">
                  <c:v>-3.9000000000000057</c:v>
                </c:pt>
                <c:pt idx="52">
                  <c:v>-6.5</c:v>
                </c:pt>
                <c:pt idx="53">
                  <c:v>-3.0999999999999943</c:v>
                </c:pt>
                <c:pt idx="54" formatCode="General">
                  <c:v>-2</c:v>
                </c:pt>
                <c:pt idx="55" formatCode="General">
                  <c:v>-4.9000000000000057</c:v>
                </c:pt>
                <c:pt idx="56" formatCode="General">
                  <c:v>-4.3</c:v>
                </c:pt>
                <c:pt idx="57" formatCode="General">
                  <c:v>-6.3</c:v>
                </c:pt>
                <c:pt idx="58" formatCode="General">
                  <c:v>-6.5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3165440"/>
        <c:axId val="73175424"/>
      </c:barChart>
      <c:lineChart>
        <c:grouping val="standard"/>
        <c:varyColors val="0"/>
        <c:ser>
          <c:idx val="0"/>
          <c:order val="0"/>
          <c:tx>
            <c:strRef>
              <c:f>'4_2'!$B$2</c:f>
              <c:strCache>
                <c:ptCount val="1"/>
                <c:pt idx="0">
                  <c:v>Рост розничного кредитного портфеля, % г/г</c:v>
                </c:pt>
              </c:strCache>
            </c:strRef>
          </c:tx>
          <c:spPr>
            <a:ln w="22225">
              <a:solidFill>
                <a:srgbClr val="6E1946"/>
              </a:solidFill>
            </a:ln>
          </c:spPr>
          <c:marker>
            <c:symbol val="none"/>
          </c:marker>
          <c:cat>
            <c:numRef>
              <c:f>'4_2'!$A$3:$A$61</c:f>
              <c:numCache>
                <c:formatCode>mmm\-yy</c:formatCode>
                <c:ptCount val="5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</c:numCache>
            </c:numRef>
          </c:cat>
          <c:val>
            <c:numRef>
              <c:f>'4_2'!$B$3:$B$61</c:f>
              <c:numCache>
                <c:formatCode>0.0</c:formatCode>
                <c:ptCount val="59"/>
                <c:pt idx="0">
                  <c:v>15.075907931453791</c:v>
                </c:pt>
                <c:pt idx="1">
                  <c:v>16.369090873031624</c:v>
                </c:pt>
                <c:pt idx="2">
                  <c:v>18.564795711760375</c:v>
                </c:pt>
                <c:pt idx="3">
                  <c:v>20.671127743497198</c:v>
                </c:pt>
                <c:pt idx="4">
                  <c:v>22.916541023912185</c:v>
                </c:pt>
                <c:pt idx="5">
                  <c:v>23.976654389690765</c:v>
                </c:pt>
                <c:pt idx="6">
                  <c:v>26.532642444873989</c:v>
                </c:pt>
                <c:pt idx="7">
                  <c:v>28.453089908614082</c:v>
                </c:pt>
                <c:pt idx="8">
                  <c:v>30.826035914640748</c:v>
                </c:pt>
                <c:pt idx="9">
                  <c:v>31.44974763675026</c:v>
                </c:pt>
                <c:pt idx="10">
                  <c:v>33.478854965105562</c:v>
                </c:pt>
                <c:pt idx="11">
                  <c:v>35.890512211144539</c:v>
                </c:pt>
                <c:pt idx="12">
                  <c:v>36.823863157905294</c:v>
                </c:pt>
                <c:pt idx="13">
                  <c:v>38.871932798443744</c:v>
                </c:pt>
                <c:pt idx="14">
                  <c:v>40.600346297153834</c:v>
                </c:pt>
                <c:pt idx="15">
                  <c:v>41.962203880332737</c:v>
                </c:pt>
                <c:pt idx="16">
                  <c:v>43.292860905147947</c:v>
                </c:pt>
                <c:pt idx="17">
                  <c:v>44.359189592055401</c:v>
                </c:pt>
                <c:pt idx="18">
                  <c:v>43.138120779912526</c:v>
                </c:pt>
                <c:pt idx="19">
                  <c:v>43.21119264473343</c:v>
                </c:pt>
                <c:pt idx="20">
                  <c:v>41.673101927540237</c:v>
                </c:pt>
                <c:pt idx="21">
                  <c:v>42.709594668169991</c:v>
                </c:pt>
                <c:pt idx="22">
                  <c:v>41.752762310500977</c:v>
                </c:pt>
                <c:pt idx="23">
                  <c:v>39.384477460581003</c:v>
                </c:pt>
                <c:pt idx="24">
                  <c:v>39.645720377549118</c:v>
                </c:pt>
                <c:pt idx="25">
                  <c:v>39.074999295831027</c:v>
                </c:pt>
                <c:pt idx="26">
                  <c:v>37.363277718158237</c:v>
                </c:pt>
                <c:pt idx="27">
                  <c:v>36.545820765874204</c:v>
                </c:pt>
                <c:pt idx="28">
                  <c:v>34.782691082356095</c:v>
                </c:pt>
                <c:pt idx="29">
                  <c:v>33.854082220835323</c:v>
                </c:pt>
                <c:pt idx="30">
                  <c:v>33.790882242966333</c:v>
                </c:pt>
                <c:pt idx="31">
                  <c:v>32.458592942208632</c:v>
                </c:pt>
                <c:pt idx="32">
                  <c:v>31.017055208381116</c:v>
                </c:pt>
                <c:pt idx="33">
                  <c:v>30.138176832942065</c:v>
                </c:pt>
                <c:pt idx="34">
                  <c:v>29.138439013063323</c:v>
                </c:pt>
                <c:pt idx="35">
                  <c:v>28.69333753526131</c:v>
                </c:pt>
                <c:pt idx="36">
                  <c:v>28.017876229809314</c:v>
                </c:pt>
                <c:pt idx="37">
                  <c:v>27.404486891096113</c:v>
                </c:pt>
                <c:pt idx="38">
                  <c:v>26.307823719239675</c:v>
                </c:pt>
                <c:pt idx="39">
                  <c:v>24.627978258012995</c:v>
                </c:pt>
                <c:pt idx="40">
                  <c:v>22.619516297076679</c:v>
                </c:pt>
                <c:pt idx="41">
                  <c:v>20.932052468178153</c:v>
                </c:pt>
                <c:pt idx="42">
                  <c:v>19.659925461807749</c:v>
                </c:pt>
                <c:pt idx="43">
                  <c:v>18.212774085052065</c:v>
                </c:pt>
                <c:pt idx="44">
                  <c:v>18.02653628043549</c:v>
                </c:pt>
                <c:pt idx="45">
                  <c:v>16.580393794180548</c:v>
                </c:pt>
                <c:pt idx="46">
                  <c:v>15.895925766236886</c:v>
                </c:pt>
                <c:pt idx="47">
                  <c:v>13.783684821531184</c:v>
                </c:pt>
                <c:pt idx="48">
                  <c:v>12.763672280742</c:v>
                </c:pt>
                <c:pt idx="49">
                  <c:v>9.8101664903645247</c:v>
                </c:pt>
                <c:pt idx="50">
                  <c:v>6.9680608930295929</c:v>
                </c:pt>
                <c:pt idx="51">
                  <c:v>3.9490609168957747</c:v>
                </c:pt>
                <c:pt idx="52">
                  <c:v>2.4208442928879803</c:v>
                </c:pt>
                <c:pt idx="53">
                  <c:v>0.82386638689295744</c:v>
                </c:pt>
                <c:pt idx="54" formatCode="General">
                  <c:v>-0.8</c:v>
                </c:pt>
                <c:pt idx="55" formatCode="General">
                  <c:v>-1.8</c:v>
                </c:pt>
                <c:pt idx="56" formatCode="General">
                  <c:v>-3.1</c:v>
                </c:pt>
                <c:pt idx="57" formatCode="General">
                  <c:v>-3.5</c:v>
                </c:pt>
                <c:pt idx="58" formatCode="General">
                  <c:v>-4.5999999999999996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165440"/>
        <c:axId val="73175424"/>
      </c:lineChart>
      <c:dateAx>
        <c:axId val="731654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crossAx val="73175424"/>
        <c:crosses val="autoZero"/>
        <c:auto val="1"/>
        <c:lblOffset val="100"/>
        <c:baseTimeUnit val="months"/>
      </c:dateAx>
      <c:valAx>
        <c:axId val="7317542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73165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039215686274501E-2"/>
          <c:y val="0.89181915640826603"/>
          <c:w val="0.94050432533168904"/>
          <c:h val="0.1081808435917339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'[Исходные данные_1907_DN.xlsx]Макро'!$R$17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'[Исходные данные_1907_DN.xlsx]Макро'!$S$16:$V$16</c:f>
              <c:strCache>
                <c:ptCount val="4"/>
                <c:pt idx="0">
                  <c:v>I кв.</c:v>
                </c:pt>
                <c:pt idx="1">
                  <c:v>II кв.</c:v>
                </c:pt>
                <c:pt idx="2">
                  <c:v>III кв.</c:v>
                </c:pt>
                <c:pt idx="3">
                  <c:v>IV кв.</c:v>
                </c:pt>
              </c:strCache>
            </c:strRef>
          </c:cat>
          <c:val>
            <c:numRef>
              <c:f>'[Исходные данные_1907_DN.xlsx]Макро'!$S$17:$V$17</c:f>
              <c:numCache>
                <c:formatCode>0%</c:formatCode>
                <c:ptCount val="4"/>
                <c:pt idx="0">
                  <c:v>4.7E-2</c:v>
                </c:pt>
                <c:pt idx="1">
                  <c:v>4.2000000000000003E-2</c:v>
                </c:pt>
                <c:pt idx="2">
                  <c:v>3.1E-2</c:v>
                </c:pt>
                <c:pt idx="3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'[Исходные данные_1907_DN.xlsx]Макро'!$R$18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'[Исходные данные_1907_DN.xlsx]Макро'!$S$16:$V$16</c:f>
              <c:strCache>
                <c:ptCount val="4"/>
                <c:pt idx="0">
                  <c:v>I кв.</c:v>
                </c:pt>
                <c:pt idx="1">
                  <c:v>II кв.</c:v>
                </c:pt>
                <c:pt idx="2">
                  <c:v>III кв.</c:v>
                </c:pt>
                <c:pt idx="3">
                  <c:v>IV кв.</c:v>
                </c:pt>
              </c:strCache>
            </c:strRef>
          </c:cat>
          <c:val>
            <c:numRef>
              <c:f>'[Исходные данные_1907_DN.xlsx]Макро'!$S$18:$V$18</c:f>
              <c:numCache>
                <c:formatCode>0%</c:formatCode>
                <c:ptCount val="4"/>
                <c:pt idx="0">
                  <c:v>6.9999999999999993E-3</c:v>
                </c:pt>
                <c:pt idx="1">
                  <c:v>1.2E-2</c:v>
                </c:pt>
                <c:pt idx="2">
                  <c:v>1.3000000000000001E-2</c:v>
                </c:pt>
                <c:pt idx="3">
                  <c:v>2.1000000000000001E-2</c:v>
                </c:pt>
              </c:numCache>
            </c:numRef>
          </c:val>
        </c:ser>
        <c:ser>
          <c:idx val="2"/>
          <c:order val="2"/>
          <c:tx>
            <c:strRef>
              <c:f>'[Исходные данные_1907_DN.xlsx]Макро'!$R$19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'[Исходные данные_1907_DN.xlsx]Макро'!$S$16:$V$16</c:f>
              <c:strCache>
                <c:ptCount val="4"/>
                <c:pt idx="0">
                  <c:v>I кв.</c:v>
                </c:pt>
                <c:pt idx="1">
                  <c:v>II кв.</c:v>
                </c:pt>
                <c:pt idx="2">
                  <c:v>III кв.</c:v>
                </c:pt>
                <c:pt idx="3">
                  <c:v>IV кв.</c:v>
                </c:pt>
              </c:strCache>
            </c:strRef>
          </c:cat>
          <c:val>
            <c:numRef>
              <c:f>'[Исходные данные_1907_DN.xlsx]Макро'!$S$19:$V$19</c:f>
              <c:numCache>
                <c:formatCode>0%</c:formatCode>
                <c:ptCount val="4"/>
                <c:pt idx="0">
                  <c:v>6.0000000000000001E-3</c:v>
                </c:pt>
                <c:pt idx="1">
                  <c:v>6.9999999999999993E-3</c:v>
                </c:pt>
                <c:pt idx="2">
                  <c:v>9.0000000000000011E-3</c:v>
                </c:pt>
                <c:pt idx="3">
                  <c:v>4.0000000000000001E-3</c:v>
                </c:pt>
              </c:numCache>
            </c:numRef>
          </c:val>
        </c:ser>
        <c:ser>
          <c:idx val="3"/>
          <c:order val="3"/>
          <c:tx>
            <c:strRef>
              <c:f>'[Исходные данные_1907_DN.xlsx]Макро'!$R$20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'[Исходные данные_1907_DN.xlsx]Макро'!$S$16:$V$16</c:f>
              <c:strCache>
                <c:ptCount val="4"/>
                <c:pt idx="0">
                  <c:v>I кв.</c:v>
                </c:pt>
                <c:pt idx="1">
                  <c:v>II кв.</c:v>
                </c:pt>
                <c:pt idx="2">
                  <c:v>III кв.</c:v>
                </c:pt>
                <c:pt idx="3">
                  <c:v>IV кв.</c:v>
                </c:pt>
              </c:strCache>
            </c:strRef>
          </c:cat>
          <c:val>
            <c:numRef>
              <c:f>'[Исходные данные_1907_DN.xlsx]Макро'!$S$20:$V$20</c:f>
              <c:numCache>
                <c:formatCode>0%</c:formatCode>
                <c:ptCount val="4"/>
                <c:pt idx="0">
                  <c:v>-2.2000000000000002E-2</c:v>
                </c:pt>
                <c:pt idx="1">
                  <c:v>-4.5999999999999999E-2</c:v>
                </c:pt>
                <c:pt idx="2">
                  <c:v>-4.0999999999999995E-2</c:v>
                </c:pt>
                <c:pt idx="3">
                  <c:v>-3.7000000000000005E-2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57056"/>
        <c:axId val="77762944"/>
      </c:barChart>
      <c:catAx>
        <c:axId val="7775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762944"/>
        <c:crosses val="autoZero"/>
        <c:auto val="1"/>
        <c:lblAlgn val="ctr"/>
        <c:lblOffset val="100"/>
        <c:noMultiLvlLbl val="0"/>
      </c:catAx>
      <c:valAx>
        <c:axId val="7776294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777570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effectLst/>
              </a:rPr>
              <a:t>Инфляция, увеличение М2 (левая шкала), изменение ВВП (квартальные значения, правая шкала)</a:t>
            </a:r>
            <a:endParaRPr lang="ru-RU" sz="1100">
              <a:effectLst/>
            </a:endParaRPr>
          </a:p>
        </c:rich>
      </c:tx>
      <c:layout>
        <c:manualLayout>
          <c:xMode val="edge"/>
          <c:yMode val="edge"/>
          <c:x val="0.132500798985254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181811524463903E-2"/>
          <c:y val="4.29394512214471E-2"/>
          <c:w val="0.90222691994913595"/>
          <c:h val="0.8396578406973740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'[статистика кз.xlsx]месячные значения'!$F$4</c:f>
              <c:strCache>
                <c:ptCount val="1"/>
                <c:pt idx="0">
                  <c:v>ВВП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'[статистика кз.xlsx]месячные значения'!$A$5:$A$217</c:f>
              <c:numCache>
                <c:formatCode>mmm\-yy</c:formatCode>
                <c:ptCount val="213"/>
                <c:pt idx="0">
                  <c:v>42248</c:v>
                </c:pt>
                <c:pt idx="1">
                  <c:v>42217</c:v>
                </c:pt>
                <c:pt idx="2">
                  <c:v>42186</c:v>
                </c:pt>
                <c:pt idx="3">
                  <c:v>42156</c:v>
                </c:pt>
                <c:pt idx="4">
                  <c:v>42125</c:v>
                </c:pt>
                <c:pt idx="5">
                  <c:v>42095</c:v>
                </c:pt>
                <c:pt idx="6">
                  <c:v>42064</c:v>
                </c:pt>
                <c:pt idx="7">
                  <c:v>42036</c:v>
                </c:pt>
                <c:pt idx="8">
                  <c:v>42005</c:v>
                </c:pt>
                <c:pt idx="9">
                  <c:v>41974</c:v>
                </c:pt>
                <c:pt idx="10">
                  <c:v>41944</c:v>
                </c:pt>
                <c:pt idx="11">
                  <c:v>41913</c:v>
                </c:pt>
                <c:pt idx="12">
                  <c:v>41883</c:v>
                </c:pt>
                <c:pt idx="13">
                  <c:v>41852</c:v>
                </c:pt>
                <c:pt idx="14">
                  <c:v>41821</c:v>
                </c:pt>
                <c:pt idx="15">
                  <c:v>41791</c:v>
                </c:pt>
                <c:pt idx="16">
                  <c:v>41760</c:v>
                </c:pt>
                <c:pt idx="17">
                  <c:v>41730</c:v>
                </c:pt>
                <c:pt idx="18">
                  <c:v>41699</c:v>
                </c:pt>
                <c:pt idx="19">
                  <c:v>41671</c:v>
                </c:pt>
                <c:pt idx="20">
                  <c:v>41640</c:v>
                </c:pt>
                <c:pt idx="21">
                  <c:v>41609</c:v>
                </c:pt>
                <c:pt idx="22">
                  <c:v>41579</c:v>
                </c:pt>
                <c:pt idx="23">
                  <c:v>41548</c:v>
                </c:pt>
                <c:pt idx="24">
                  <c:v>41518</c:v>
                </c:pt>
                <c:pt idx="25">
                  <c:v>41487</c:v>
                </c:pt>
                <c:pt idx="26">
                  <c:v>41456</c:v>
                </c:pt>
                <c:pt idx="27">
                  <c:v>41426</c:v>
                </c:pt>
                <c:pt idx="28">
                  <c:v>41395</c:v>
                </c:pt>
                <c:pt idx="29">
                  <c:v>41365</c:v>
                </c:pt>
                <c:pt idx="30">
                  <c:v>41334</c:v>
                </c:pt>
                <c:pt idx="31">
                  <c:v>41306</c:v>
                </c:pt>
                <c:pt idx="32">
                  <c:v>41275</c:v>
                </c:pt>
                <c:pt idx="33">
                  <c:v>41244</c:v>
                </c:pt>
                <c:pt idx="34">
                  <c:v>41214</c:v>
                </c:pt>
                <c:pt idx="35">
                  <c:v>41183</c:v>
                </c:pt>
                <c:pt idx="36">
                  <c:v>41153</c:v>
                </c:pt>
                <c:pt idx="37">
                  <c:v>41122</c:v>
                </c:pt>
                <c:pt idx="38">
                  <c:v>41091</c:v>
                </c:pt>
                <c:pt idx="39">
                  <c:v>41061</c:v>
                </c:pt>
                <c:pt idx="40">
                  <c:v>41030</c:v>
                </c:pt>
                <c:pt idx="41">
                  <c:v>41000</c:v>
                </c:pt>
                <c:pt idx="42">
                  <c:v>40969</c:v>
                </c:pt>
                <c:pt idx="43">
                  <c:v>40940</c:v>
                </c:pt>
                <c:pt idx="44">
                  <c:v>40909</c:v>
                </c:pt>
                <c:pt idx="45">
                  <c:v>40878</c:v>
                </c:pt>
                <c:pt idx="46">
                  <c:v>40848</c:v>
                </c:pt>
                <c:pt idx="47">
                  <c:v>40817</c:v>
                </c:pt>
                <c:pt idx="48">
                  <c:v>40787</c:v>
                </c:pt>
                <c:pt idx="49">
                  <c:v>40756</c:v>
                </c:pt>
                <c:pt idx="50">
                  <c:v>40725</c:v>
                </c:pt>
                <c:pt idx="51">
                  <c:v>40695</c:v>
                </c:pt>
                <c:pt idx="52">
                  <c:v>40664</c:v>
                </c:pt>
                <c:pt idx="53">
                  <c:v>40634</c:v>
                </c:pt>
                <c:pt idx="54">
                  <c:v>40603</c:v>
                </c:pt>
                <c:pt idx="55">
                  <c:v>40575</c:v>
                </c:pt>
                <c:pt idx="56">
                  <c:v>40544</c:v>
                </c:pt>
                <c:pt idx="57">
                  <c:v>40513</c:v>
                </c:pt>
                <c:pt idx="58">
                  <c:v>40483</c:v>
                </c:pt>
                <c:pt idx="59">
                  <c:v>40452</c:v>
                </c:pt>
                <c:pt idx="60">
                  <c:v>40422</c:v>
                </c:pt>
                <c:pt idx="61">
                  <c:v>40391</c:v>
                </c:pt>
                <c:pt idx="62">
                  <c:v>40360</c:v>
                </c:pt>
                <c:pt idx="63">
                  <c:v>40330</c:v>
                </c:pt>
                <c:pt idx="64">
                  <c:v>40299</c:v>
                </c:pt>
                <c:pt idx="65">
                  <c:v>40269</c:v>
                </c:pt>
                <c:pt idx="66">
                  <c:v>40238</c:v>
                </c:pt>
                <c:pt idx="67">
                  <c:v>40210</c:v>
                </c:pt>
                <c:pt idx="68">
                  <c:v>40179</c:v>
                </c:pt>
                <c:pt idx="69">
                  <c:v>40148</c:v>
                </c:pt>
                <c:pt idx="70">
                  <c:v>40118</c:v>
                </c:pt>
                <c:pt idx="71">
                  <c:v>40087</c:v>
                </c:pt>
                <c:pt idx="72">
                  <c:v>40057</c:v>
                </c:pt>
                <c:pt idx="73">
                  <c:v>40026</c:v>
                </c:pt>
                <c:pt idx="74">
                  <c:v>39995</c:v>
                </c:pt>
                <c:pt idx="75">
                  <c:v>39965</c:v>
                </c:pt>
                <c:pt idx="76">
                  <c:v>39934</c:v>
                </c:pt>
                <c:pt idx="77">
                  <c:v>39904</c:v>
                </c:pt>
                <c:pt idx="78">
                  <c:v>39873</c:v>
                </c:pt>
                <c:pt idx="79">
                  <c:v>39845</c:v>
                </c:pt>
                <c:pt idx="80">
                  <c:v>39814</c:v>
                </c:pt>
                <c:pt idx="81">
                  <c:v>39783</c:v>
                </c:pt>
                <c:pt idx="82">
                  <c:v>39753</c:v>
                </c:pt>
                <c:pt idx="83">
                  <c:v>39722</c:v>
                </c:pt>
                <c:pt idx="84">
                  <c:v>39692</c:v>
                </c:pt>
                <c:pt idx="85">
                  <c:v>39661</c:v>
                </c:pt>
                <c:pt idx="86">
                  <c:v>39630</c:v>
                </c:pt>
                <c:pt idx="87">
                  <c:v>39600</c:v>
                </c:pt>
                <c:pt idx="88">
                  <c:v>39569</c:v>
                </c:pt>
                <c:pt idx="89">
                  <c:v>39539</c:v>
                </c:pt>
                <c:pt idx="90">
                  <c:v>39508</c:v>
                </c:pt>
                <c:pt idx="91">
                  <c:v>39479</c:v>
                </c:pt>
                <c:pt idx="92">
                  <c:v>39448</c:v>
                </c:pt>
                <c:pt idx="93">
                  <c:v>39417</c:v>
                </c:pt>
                <c:pt idx="94">
                  <c:v>39387</c:v>
                </c:pt>
                <c:pt idx="95">
                  <c:v>39356</c:v>
                </c:pt>
                <c:pt idx="96">
                  <c:v>39326</c:v>
                </c:pt>
                <c:pt idx="97">
                  <c:v>39295</c:v>
                </c:pt>
                <c:pt idx="98">
                  <c:v>39264</c:v>
                </c:pt>
                <c:pt idx="99">
                  <c:v>39234</c:v>
                </c:pt>
                <c:pt idx="100">
                  <c:v>39203</c:v>
                </c:pt>
                <c:pt idx="101">
                  <c:v>39173</c:v>
                </c:pt>
                <c:pt idx="102">
                  <c:v>39142</c:v>
                </c:pt>
                <c:pt idx="103">
                  <c:v>39114</c:v>
                </c:pt>
                <c:pt idx="104">
                  <c:v>39083</c:v>
                </c:pt>
                <c:pt idx="105">
                  <c:v>39052</c:v>
                </c:pt>
                <c:pt idx="106">
                  <c:v>39022</c:v>
                </c:pt>
                <c:pt idx="107">
                  <c:v>38991</c:v>
                </c:pt>
                <c:pt idx="108">
                  <c:v>38961</c:v>
                </c:pt>
                <c:pt idx="109">
                  <c:v>38930</c:v>
                </c:pt>
                <c:pt idx="110">
                  <c:v>38899</c:v>
                </c:pt>
                <c:pt idx="111">
                  <c:v>38869</c:v>
                </c:pt>
                <c:pt idx="112">
                  <c:v>38838</c:v>
                </c:pt>
                <c:pt idx="113">
                  <c:v>38808</c:v>
                </c:pt>
                <c:pt idx="114">
                  <c:v>38777</c:v>
                </c:pt>
                <c:pt idx="115">
                  <c:v>38749</c:v>
                </c:pt>
                <c:pt idx="116">
                  <c:v>38718</c:v>
                </c:pt>
                <c:pt idx="117">
                  <c:v>38687</c:v>
                </c:pt>
                <c:pt idx="118">
                  <c:v>38657</c:v>
                </c:pt>
                <c:pt idx="119">
                  <c:v>38626</c:v>
                </c:pt>
                <c:pt idx="120">
                  <c:v>38596</c:v>
                </c:pt>
                <c:pt idx="121">
                  <c:v>38565</c:v>
                </c:pt>
                <c:pt idx="122">
                  <c:v>38534</c:v>
                </c:pt>
                <c:pt idx="123">
                  <c:v>38504</c:v>
                </c:pt>
                <c:pt idx="124">
                  <c:v>38473</c:v>
                </c:pt>
                <c:pt idx="125">
                  <c:v>38443</c:v>
                </c:pt>
                <c:pt idx="126">
                  <c:v>38412</c:v>
                </c:pt>
                <c:pt idx="127">
                  <c:v>38384</c:v>
                </c:pt>
                <c:pt idx="128">
                  <c:v>38353</c:v>
                </c:pt>
                <c:pt idx="129">
                  <c:v>38322</c:v>
                </c:pt>
                <c:pt idx="130">
                  <c:v>38292</c:v>
                </c:pt>
                <c:pt idx="131">
                  <c:v>38261</c:v>
                </c:pt>
                <c:pt idx="132">
                  <c:v>38231</c:v>
                </c:pt>
                <c:pt idx="133">
                  <c:v>38200</c:v>
                </c:pt>
                <c:pt idx="134">
                  <c:v>38169</c:v>
                </c:pt>
                <c:pt idx="135">
                  <c:v>38139</c:v>
                </c:pt>
                <c:pt idx="136">
                  <c:v>38108</c:v>
                </c:pt>
                <c:pt idx="137">
                  <c:v>38078</c:v>
                </c:pt>
                <c:pt idx="138">
                  <c:v>38047</c:v>
                </c:pt>
                <c:pt idx="139">
                  <c:v>38018</c:v>
                </c:pt>
                <c:pt idx="140">
                  <c:v>37987</c:v>
                </c:pt>
                <c:pt idx="141">
                  <c:v>37956</c:v>
                </c:pt>
                <c:pt idx="142">
                  <c:v>37926</c:v>
                </c:pt>
                <c:pt idx="143">
                  <c:v>37895</c:v>
                </c:pt>
                <c:pt idx="144">
                  <c:v>37865</c:v>
                </c:pt>
                <c:pt idx="145">
                  <c:v>37834</c:v>
                </c:pt>
                <c:pt idx="146">
                  <c:v>37803</c:v>
                </c:pt>
                <c:pt idx="147">
                  <c:v>37773</c:v>
                </c:pt>
                <c:pt idx="148">
                  <c:v>37742</c:v>
                </c:pt>
                <c:pt idx="149">
                  <c:v>37712</c:v>
                </c:pt>
                <c:pt idx="150">
                  <c:v>37681</c:v>
                </c:pt>
                <c:pt idx="151">
                  <c:v>37653</c:v>
                </c:pt>
                <c:pt idx="152">
                  <c:v>37622</c:v>
                </c:pt>
                <c:pt idx="153">
                  <c:v>37591</c:v>
                </c:pt>
                <c:pt idx="154">
                  <c:v>37561</c:v>
                </c:pt>
                <c:pt idx="155">
                  <c:v>37530</c:v>
                </c:pt>
                <c:pt idx="156">
                  <c:v>37500</c:v>
                </c:pt>
                <c:pt idx="157">
                  <c:v>37469</c:v>
                </c:pt>
                <c:pt idx="158">
                  <c:v>37438</c:v>
                </c:pt>
                <c:pt idx="159">
                  <c:v>37408</c:v>
                </c:pt>
                <c:pt idx="160">
                  <c:v>37377</c:v>
                </c:pt>
                <c:pt idx="161">
                  <c:v>37347</c:v>
                </c:pt>
                <c:pt idx="162">
                  <c:v>37316</c:v>
                </c:pt>
                <c:pt idx="163">
                  <c:v>37288</c:v>
                </c:pt>
                <c:pt idx="164">
                  <c:v>37257</c:v>
                </c:pt>
                <c:pt idx="165">
                  <c:v>37226</c:v>
                </c:pt>
                <c:pt idx="166">
                  <c:v>37196</c:v>
                </c:pt>
                <c:pt idx="167">
                  <c:v>37165</c:v>
                </c:pt>
                <c:pt idx="168">
                  <c:v>37135</c:v>
                </c:pt>
                <c:pt idx="169">
                  <c:v>37104</c:v>
                </c:pt>
                <c:pt idx="170">
                  <c:v>37073</c:v>
                </c:pt>
                <c:pt idx="171">
                  <c:v>37043</c:v>
                </c:pt>
                <c:pt idx="172">
                  <c:v>37012</c:v>
                </c:pt>
                <c:pt idx="173">
                  <c:v>36982</c:v>
                </c:pt>
                <c:pt idx="174">
                  <c:v>36951</c:v>
                </c:pt>
                <c:pt idx="175">
                  <c:v>36923</c:v>
                </c:pt>
                <c:pt idx="176">
                  <c:v>36892</c:v>
                </c:pt>
                <c:pt idx="177">
                  <c:v>36861</c:v>
                </c:pt>
                <c:pt idx="178">
                  <c:v>36831</c:v>
                </c:pt>
                <c:pt idx="179">
                  <c:v>36800</c:v>
                </c:pt>
                <c:pt idx="180">
                  <c:v>36770</c:v>
                </c:pt>
                <c:pt idx="181">
                  <c:v>36739</c:v>
                </c:pt>
                <c:pt idx="182">
                  <c:v>36708</c:v>
                </c:pt>
                <c:pt idx="183">
                  <c:v>36678</c:v>
                </c:pt>
                <c:pt idx="184">
                  <c:v>36647</c:v>
                </c:pt>
                <c:pt idx="185">
                  <c:v>36617</c:v>
                </c:pt>
                <c:pt idx="186">
                  <c:v>36586</c:v>
                </c:pt>
                <c:pt idx="187">
                  <c:v>36557</c:v>
                </c:pt>
                <c:pt idx="188">
                  <c:v>36526</c:v>
                </c:pt>
                <c:pt idx="189">
                  <c:v>36495</c:v>
                </c:pt>
                <c:pt idx="190">
                  <c:v>36465</c:v>
                </c:pt>
                <c:pt idx="191">
                  <c:v>36434</c:v>
                </c:pt>
                <c:pt idx="192">
                  <c:v>36404</c:v>
                </c:pt>
                <c:pt idx="193">
                  <c:v>36373</c:v>
                </c:pt>
                <c:pt idx="194">
                  <c:v>36342</c:v>
                </c:pt>
                <c:pt idx="195">
                  <c:v>36312</c:v>
                </c:pt>
                <c:pt idx="196">
                  <c:v>36281</c:v>
                </c:pt>
                <c:pt idx="197">
                  <c:v>36251</c:v>
                </c:pt>
                <c:pt idx="198">
                  <c:v>36220</c:v>
                </c:pt>
                <c:pt idx="199">
                  <c:v>36192</c:v>
                </c:pt>
                <c:pt idx="200">
                  <c:v>36161</c:v>
                </c:pt>
                <c:pt idx="201">
                  <c:v>36130</c:v>
                </c:pt>
                <c:pt idx="202">
                  <c:v>36100</c:v>
                </c:pt>
                <c:pt idx="203">
                  <c:v>36069</c:v>
                </c:pt>
                <c:pt idx="204">
                  <c:v>36039</c:v>
                </c:pt>
                <c:pt idx="205">
                  <c:v>36008</c:v>
                </c:pt>
                <c:pt idx="206">
                  <c:v>35977</c:v>
                </c:pt>
                <c:pt idx="207">
                  <c:v>35947</c:v>
                </c:pt>
                <c:pt idx="208">
                  <c:v>35916</c:v>
                </c:pt>
                <c:pt idx="209">
                  <c:v>35886</c:v>
                </c:pt>
                <c:pt idx="210">
                  <c:v>35855</c:v>
                </c:pt>
                <c:pt idx="211">
                  <c:v>35827</c:v>
                </c:pt>
                <c:pt idx="212">
                  <c:v>35796</c:v>
                </c:pt>
              </c:numCache>
            </c:numRef>
          </c:cat>
          <c:val>
            <c:numRef>
              <c:f>'[статистика кз.xlsx]месячные значения'!$F$5:$F$217</c:f>
              <c:numCache>
                <c:formatCode>0%</c:formatCode>
                <c:ptCount val="213"/>
                <c:pt idx="0">
                  <c:v>-4.1452623710309798E-2</c:v>
                </c:pt>
                <c:pt idx="1">
                  <c:v>-4.1452623710309798E-2</c:v>
                </c:pt>
                <c:pt idx="2">
                  <c:v>-4.1452623710309798E-2</c:v>
                </c:pt>
                <c:pt idx="3">
                  <c:v>-4.6461403207002698E-2</c:v>
                </c:pt>
                <c:pt idx="4">
                  <c:v>-4.6461403207002698E-2</c:v>
                </c:pt>
                <c:pt idx="5">
                  <c:v>-4.6461403207002698E-2</c:v>
                </c:pt>
                <c:pt idx="6">
                  <c:v>-2.23993925588458E-2</c:v>
                </c:pt>
                <c:pt idx="7">
                  <c:v>-2.23993925588458E-2</c:v>
                </c:pt>
                <c:pt idx="8">
                  <c:v>-2.23993925588458E-2</c:v>
                </c:pt>
                <c:pt idx="9">
                  <c:v>4.3074606891937098E-3</c:v>
                </c:pt>
                <c:pt idx="10">
                  <c:v>4.3074606891937098E-3</c:v>
                </c:pt>
                <c:pt idx="11">
                  <c:v>4.3074606891937098E-3</c:v>
                </c:pt>
                <c:pt idx="12">
                  <c:v>8.5649162794775805E-3</c:v>
                </c:pt>
                <c:pt idx="13">
                  <c:v>8.5649162794775805E-3</c:v>
                </c:pt>
                <c:pt idx="14">
                  <c:v>8.5649162794775805E-3</c:v>
                </c:pt>
                <c:pt idx="15">
                  <c:v>7.1218216464881698E-3</c:v>
                </c:pt>
                <c:pt idx="16">
                  <c:v>7.1218216464881698E-3</c:v>
                </c:pt>
                <c:pt idx="17">
                  <c:v>7.1218216464881698E-3</c:v>
                </c:pt>
                <c:pt idx="18">
                  <c:v>5.6651085038540898E-3</c:v>
                </c:pt>
                <c:pt idx="19">
                  <c:v>5.6651085038540898E-3</c:v>
                </c:pt>
                <c:pt idx="20">
                  <c:v>5.6651085038540898E-3</c:v>
                </c:pt>
                <c:pt idx="21">
                  <c:v>2.0833333333333301E-2</c:v>
                </c:pt>
                <c:pt idx="22">
                  <c:v>2.0833333333333301E-2</c:v>
                </c:pt>
                <c:pt idx="23">
                  <c:v>2.0833333333333301E-2</c:v>
                </c:pt>
                <c:pt idx="24">
                  <c:v>1.25514841641812E-2</c:v>
                </c:pt>
                <c:pt idx="25">
                  <c:v>1.25514841641812E-2</c:v>
                </c:pt>
                <c:pt idx="26">
                  <c:v>1.25514841641812E-2</c:v>
                </c:pt>
                <c:pt idx="27">
                  <c:v>1.1605039235157899E-2</c:v>
                </c:pt>
                <c:pt idx="28">
                  <c:v>1.1605039235157899E-2</c:v>
                </c:pt>
                <c:pt idx="29">
                  <c:v>1.1605039235157899E-2</c:v>
                </c:pt>
                <c:pt idx="30">
                  <c:v>7.3072365548925503E-3</c:v>
                </c:pt>
                <c:pt idx="31">
                  <c:v>7.3072365548925503E-3</c:v>
                </c:pt>
                <c:pt idx="32">
                  <c:v>7.3072365548925503E-3</c:v>
                </c:pt>
                <c:pt idx="33">
                  <c:v>2.0013586246538002E-2</c:v>
                </c:pt>
                <c:pt idx="34">
                  <c:v>2.0013586246538002E-2</c:v>
                </c:pt>
                <c:pt idx="35">
                  <c:v>2.0013586246538002E-2</c:v>
                </c:pt>
                <c:pt idx="36">
                  <c:v>3.0657334980101598E-2</c:v>
                </c:pt>
                <c:pt idx="37">
                  <c:v>3.0657334980101598E-2</c:v>
                </c:pt>
                <c:pt idx="38">
                  <c:v>3.0657334980101598E-2</c:v>
                </c:pt>
                <c:pt idx="39">
                  <c:v>4.1829800182574199E-2</c:v>
                </c:pt>
                <c:pt idx="40">
                  <c:v>4.1829800182574199E-2</c:v>
                </c:pt>
                <c:pt idx="41">
                  <c:v>4.1829800182574199E-2</c:v>
                </c:pt>
                <c:pt idx="42">
                  <c:v>4.7299724583882201E-2</c:v>
                </c:pt>
                <c:pt idx="43">
                  <c:v>4.7299724583882201E-2</c:v>
                </c:pt>
                <c:pt idx="44">
                  <c:v>4.7299724583882201E-2</c:v>
                </c:pt>
                <c:pt idx="45">
                  <c:v>5.1599076821628898E-2</c:v>
                </c:pt>
                <c:pt idx="46">
                  <c:v>5.1599076821628898E-2</c:v>
                </c:pt>
                <c:pt idx="47">
                  <c:v>5.1599076821628898E-2</c:v>
                </c:pt>
                <c:pt idx="48">
                  <c:v>5.0615634521669797E-2</c:v>
                </c:pt>
                <c:pt idx="49">
                  <c:v>5.0615634521669797E-2</c:v>
                </c:pt>
                <c:pt idx="50">
                  <c:v>5.0615634521669797E-2</c:v>
                </c:pt>
                <c:pt idx="51">
                  <c:v>3.2940091779644999E-2</c:v>
                </c:pt>
                <c:pt idx="52">
                  <c:v>3.2940091779644999E-2</c:v>
                </c:pt>
                <c:pt idx="53">
                  <c:v>3.2940091779644999E-2</c:v>
                </c:pt>
                <c:pt idx="54">
                  <c:v>3.27378610214843E-2</c:v>
                </c:pt>
                <c:pt idx="55">
                  <c:v>3.27378610214843E-2</c:v>
                </c:pt>
                <c:pt idx="56">
                  <c:v>3.27378610214843E-2</c:v>
                </c:pt>
                <c:pt idx="57">
                  <c:v>5.0793956308343699E-2</c:v>
                </c:pt>
                <c:pt idx="58">
                  <c:v>5.0793956308343699E-2</c:v>
                </c:pt>
                <c:pt idx="59">
                  <c:v>5.0793956308343699E-2</c:v>
                </c:pt>
                <c:pt idx="60">
                  <c:v>3.8261563794221798E-2</c:v>
                </c:pt>
                <c:pt idx="61">
                  <c:v>3.8261563794221798E-2</c:v>
                </c:pt>
                <c:pt idx="62">
                  <c:v>3.8261563794221798E-2</c:v>
                </c:pt>
                <c:pt idx="63">
                  <c:v>4.9999449951045598E-2</c:v>
                </c:pt>
                <c:pt idx="64">
                  <c:v>4.9999449951045598E-2</c:v>
                </c:pt>
                <c:pt idx="65">
                  <c:v>4.9999449951045598E-2</c:v>
                </c:pt>
                <c:pt idx="66">
                  <c:v>4.0704340704340702E-2</c:v>
                </c:pt>
                <c:pt idx="67">
                  <c:v>4.0704340704340702E-2</c:v>
                </c:pt>
                <c:pt idx="68">
                  <c:v>4.0704340704340702E-2</c:v>
                </c:pt>
                <c:pt idx="69">
                  <c:v>-2.5874191431517798E-2</c:v>
                </c:pt>
                <c:pt idx="70">
                  <c:v>-2.5874191431517798E-2</c:v>
                </c:pt>
                <c:pt idx="71">
                  <c:v>-2.5874191431517798E-2</c:v>
                </c:pt>
                <c:pt idx="72">
                  <c:v>-8.6187714306558694E-2</c:v>
                </c:pt>
                <c:pt idx="73">
                  <c:v>-8.6187714306558694E-2</c:v>
                </c:pt>
                <c:pt idx="74">
                  <c:v>-8.6187714306558694E-2</c:v>
                </c:pt>
                <c:pt idx="75">
                  <c:v>-0.111514025999414</c:v>
                </c:pt>
                <c:pt idx="76">
                  <c:v>-0.111514025999414</c:v>
                </c:pt>
                <c:pt idx="77">
                  <c:v>-0.111514025999414</c:v>
                </c:pt>
                <c:pt idx="78">
                  <c:v>-9.2019716993158598E-2</c:v>
                </c:pt>
                <c:pt idx="79">
                  <c:v>-9.2019716993158598E-2</c:v>
                </c:pt>
                <c:pt idx="80">
                  <c:v>-9.2019716993158598E-2</c:v>
                </c:pt>
                <c:pt idx="81">
                  <c:v>-1.3219363731394301E-2</c:v>
                </c:pt>
                <c:pt idx="82">
                  <c:v>-1.3219363731394301E-2</c:v>
                </c:pt>
                <c:pt idx="83">
                  <c:v>-1.3219363731394301E-2</c:v>
                </c:pt>
                <c:pt idx="84">
                  <c:v>0.151086990751919</c:v>
                </c:pt>
                <c:pt idx="85">
                  <c:v>0.151086990751919</c:v>
                </c:pt>
                <c:pt idx="86">
                  <c:v>0.151086990751919</c:v>
                </c:pt>
                <c:pt idx="87">
                  <c:v>-7.1713456705062304E-3</c:v>
                </c:pt>
                <c:pt idx="88">
                  <c:v>-7.1713456705062304E-3</c:v>
                </c:pt>
                <c:pt idx="89">
                  <c:v>-7.1713456705062304E-3</c:v>
                </c:pt>
                <c:pt idx="90">
                  <c:v>-7.2349132021344601E-3</c:v>
                </c:pt>
                <c:pt idx="91">
                  <c:v>-7.2349132021344601E-3</c:v>
                </c:pt>
                <c:pt idx="92">
                  <c:v>-7.2349132021344601E-3</c:v>
                </c:pt>
                <c:pt idx="93">
                  <c:v>0.25374328759814901</c:v>
                </c:pt>
                <c:pt idx="94">
                  <c:v>0.25374328759814901</c:v>
                </c:pt>
                <c:pt idx="95">
                  <c:v>0.25374328759814901</c:v>
                </c:pt>
                <c:pt idx="96">
                  <c:v>-3.7796070905509897E-2</c:v>
                </c:pt>
                <c:pt idx="97">
                  <c:v>-3.7796070905509897E-2</c:v>
                </c:pt>
                <c:pt idx="98">
                  <c:v>-3.7796070905509897E-2</c:v>
                </c:pt>
                <c:pt idx="99">
                  <c:v>0.18046852626152701</c:v>
                </c:pt>
                <c:pt idx="100">
                  <c:v>0.18046852626152701</c:v>
                </c:pt>
                <c:pt idx="101">
                  <c:v>0.18046852626152701</c:v>
                </c:pt>
                <c:pt idx="102">
                  <c:v>0.18844866700926199</c:v>
                </c:pt>
                <c:pt idx="103">
                  <c:v>0.18844866700926199</c:v>
                </c:pt>
                <c:pt idx="104">
                  <c:v>0.18844866700926199</c:v>
                </c:pt>
                <c:pt idx="105">
                  <c:v>-5.1787088969537001E-2</c:v>
                </c:pt>
                <c:pt idx="106">
                  <c:v>-5.1787088969537001E-2</c:v>
                </c:pt>
                <c:pt idx="107">
                  <c:v>-5.1787088969537001E-2</c:v>
                </c:pt>
                <c:pt idx="108">
                  <c:v>0.124405174274</c:v>
                </c:pt>
                <c:pt idx="109">
                  <c:v>0.124405174274</c:v>
                </c:pt>
                <c:pt idx="110">
                  <c:v>0.124405174274</c:v>
                </c:pt>
                <c:pt idx="111">
                  <c:v>8.0825089454851604E-2</c:v>
                </c:pt>
                <c:pt idx="112">
                  <c:v>8.0825089454851604E-2</c:v>
                </c:pt>
                <c:pt idx="113">
                  <c:v>8.0825089454851604E-2</c:v>
                </c:pt>
                <c:pt idx="114">
                  <c:v>7.2986712571951107E-2</c:v>
                </c:pt>
                <c:pt idx="115">
                  <c:v>7.2986712571951107E-2</c:v>
                </c:pt>
                <c:pt idx="116">
                  <c:v>7.2986712571951107E-2</c:v>
                </c:pt>
                <c:pt idx="117">
                  <c:v>7.7803854633383102E-2</c:v>
                </c:pt>
                <c:pt idx="118">
                  <c:v>7.7803854633383102E-2</c:v>
                </c:pt>
                <c:pt idx="119">
                  <c:v>7.7803854633383102E-2</c:v>
                </c:pt>
                <c:pt idx="120">
                  <c:v>5.9604322607042397E-2</c:v>
                </c:pt>
                <c:pt idx="121">
                  <c:v>5.9604322607042397E-2</c:v>
                </c:pt>
                <c:pt idx="122">
                  <c:v>5.9604322607042397E-2</c:v>
                </c:pt>
                <c:pt idx="123">
                  <c:v>6.01291575880082E-2</c:v>
                </c:pt>
                <c:pt idx="124">
                  <c:v>6.01291575880082E-2</c:v>
                </c:pt>
                <c:pt idx="125">
                  <c:v>6.01291575880082E-2</c:v>
                </c:pt>
                <c:pt idx="126">
                  <c:v>5.5758281389768502E-2</c:v>
                </c:pt>
                <c:pt idx="127">
                  <c:v>5.5758281389768502E-2</c:v>
                </c:pt>
                <c:pt idx="128">
                  <c:v>5.5758281389768502E-2</c:v>
                </c:pt>
                <c:pt idx="129">
                  <c:v>6.2196258152242299E-2</c:v>
                </c:pt>
                <c:pt idx="130">
                  <c:v>6.2196258152242299E-2</c:v>
                </c:pt>
                <c:pt idx="131">
                  <c:v>6.2196258152242299E-2</c:v>
                </c:pt>
                <c:pt idx="132">
                  <c:v>7.3243183902256301E-2</c:v>
                </c:pt>
                <c:pt idx="133">
                  <c:v>7.3243183902256301E-2</c:v>
                </c:pt>
                <c:pt idx="134">
                  <c:v>7.3243183902256301E-2</c:v>
                </c:pt>
                <c:pt idx="135">
                  <c:v>8.0300043957290596E-2</c:v>
                </c:pt>
                <c:pt idx="136">
                  <c:v>8.0300043957290596E-2</c:v>
                </c:pt>
                <c:pt idx="137">
                  <c:v>8.0300043957290596E-2</c:v>
                </c:pt>
                <c:pt idx="138">
                  <c:v>7.2403081889332199E-2</c:v>
                </c:pt>
                <c:pt idx="139">
                  <c:v>7.2403081889332199E-2</c:v>
                </c:pt>
                <c:pt idx="140">
                  <c:v>7.2403081889332199E-2</c:v>
                </c:pt>
                <c:pt idx="141">
                  <c:v>7.7225627949872602E-2</c:v>
                </c:pt>
                <c:pt idx="142">
                  <c:v>7.7225627949872602E-2</c:v>
                </c:pt>
                <c:pt idx="143">
                  <c:v>7.7225627949872602E-2</c:v>
                </c:pt>
                <c:pt idx="144">
                  <c:v>6.2142474998971201E-2</c:v>
                </c:pt>
                <c:pt idx="145">
                  <c:v>6.2142474998971201E-2</c:v>
                </c:pt>
                <c:pt idx="146">
                  <c:v>6.2142474998971201E-2</c:v>
                </c:pt>
                <c:pt idx="147">
                  <c:v>7.96870694142503E-2</c:v>
                </c:pt>
                <c:pt idx="148">
                  <c:v>7.96870694142503E-2</c:v>
                </c:pt>
                <c:pt idx="149">
                  <c:v>7.96870694142503E-2</c:v>
                </c:pt>
                <c:pt idx="150">
                  <c:v>7.5882179482978901E-2</c:v>
                </c:pt>
                <c:pt idx="151">
                  <c:v>7.5882179482978901E-2</c:v>
                </c:pt>
                <c:pt idx="152">
                  <c:v>7.5882179482978901E-2</c:v>
                </c:pt>
                <c:pt idx="153">
                  <c:v>6.16558675305975E-2</c:v>
                </c:pt>
                <c:pt idx="154">
                  <c:v>6.16558675305975E-2</c:v>
                </c:pt>
                <c:pt idx="155">
                  <c:v>6.16558675305975E-2</c:v>
                </c:pt>
                <c:pt idx="156">
                  <c:v>4.42948212878733E-2</c:v>
                </c:pt>
                <c:pt idx="157">
                  <c:v>4.42948212878733E-2</c:v>
                </c:pt>
                <c:pt idx="158">
                  <c:v>4.42948212878733E-2</c:v>
                </c:pt>
                <c:pt idx="159">
                  <c:v>4.4068988667060903E-2</c:v>
                </c:pt>
                <c:pt idx="160">
                  <c:v>4.4068988667060903E-2</c:v>
                </c:pt>
                <c:pt idx="161">
                  <c:v>4.4068988667060903E-2</c:v>
                </c:pt>
                <c:pt idx="162">
                  <c:v>3.7988028839613601E-2</c:v>
                </c:pt>
                <c:pt idx="163">
                  <c:v>3.7988028839613601E-2</c:v>
                </c:pt>
                <c:pt idx="164">
                  <c:v>3.7988028839613601E-2</c:v>
                </c:pt>
                <c:pt idx="165">
                  <c:v>4.5398440557545897E-2</c:v>
                </c:pt>
                <c:pt idx="166">
                  <c:v>4.5398440557545897E-2</c:v>
                </c:pt>
                <c:pt idx="167">
                  <c:v>4.5398440557545897E-2</c:v>
                </c:pt>
                <c:pt idx="168">
                  <c:v>6.0286165623670902E-2</c:v>
                </c:pt>
                <c:pt idx="169">
                  <c:v>6.0286165623670902E-2</c:v>
                </c:pt>
                <c:pt idx="170">
                  <c:v>6.0286165623670902E-2</c:v>
                </c:pt>
                <c:pt idx="171">
                  <c:v>5.0491990462437603E-2</c:v>
                </c:pt>
                <c:pt idx="172">
                  <c:v>5.0491990462437603E-2</c:v>
                </c:pt>
                <c:pt idx="173">
                  <c:v>5.0491990462437603E-2</c:v>
                </c:pt>
                <c:pt idx="174">
                  <c:v>4.6852748504699497E-2</c:v>
                </c:pt>
                <c:pt idx="175">
                  <c:v>4.6852748504699497E-2</c:v>
                </c:pt>
                <c:pt idx="176">
                  <c:v>4.6852748504699497E-2</c:v>
                </c:pt>
                <c:pt idx="177">
                  <c:v>8.2639375519449804E-2</c:v>
                </c:pt>
                <c:pt idx="178">
                  <c:v>8.2639375519449804E-2</c:v>
                </c:pt>
                <c:pt idx="179">
                  <c:v>8.2639375519449804E-2</c:v>
                </c:pt>
                <c:pt idx="180">
                  <c:v>0.105465536059105</c:v>
                </c:pt>
                <c:pt idx="181">
                  <c:v>0.105465536059105</c:v>
                </c:pt>
                <c:pt idx="182">
                  <c:v>0.105465536059105</c:v>
                </c:pt>
                <c:pt idx="183">
                  <c:v>0.102321104653315</c:v>
                </c:pt>
                <c:pt idx="184">
                  <c:v>0.102321104653315</c:v>
                </c:pt>
                <c:pt idx="185">
                  <c:v>0.102321104653315</c:v>
                </c:pt>
                <c:pt idx="186">
                  <c:v>0.114227343951445</c:v>
                </c:pt>
                <c:pt idx="187">
                  <c:v>0.114227343951445</c:v>
                </c:pt>
                <c:pt idx="188">
                  <c:v>0.114227343951445</c:v>
                </c:pt>
                <c:pt idx="189">
                  <c:v>0.120805859467753</c:v>
                </c:pt>
                <c:pt idx="190">
                  <c:v>0.120805859467753</c:v>
                </c:pt>
                <c:pt idx="191">
                  <c:v>0.120805859467753</c:v>
                </c:pt>
                <c:pt idx="192">
                  <c:v>0.114635972300206</c:v>
                </c:pt>
                <c:pt idx="193">
                  <c:v>0.114635972300206</c:v>
                </c:pt>
                <c:pt idx="194">
                  <c:v>0.114635972300206</c:v>
                </c:pt>
                <c:pt idx="195">
                  <c:v>3.1502978463418402E-2</c:v>
                </c:pt>
                <c:pt idx="196">
                  <c:v>3.1502978463418402E-2</c:v>
                </c:pt>
                <c:pt idx="197">
                  <c:v>3.1502978463418402E-2</c:v>
                </c:pt>
                <c:pt idx="198">
                  <c:v>-1.8112061074649001E-2</c:v>
                </c:pt>
                <c:pt idx="199">
                  <c:v>-1.8112061074649001E-2</c:v>
                </c:pt>
                <c:pt idx="200">
                  <c:v>-1.8112061074649001E-2</c:v>
                </c:pt>
                <c:pt idx="201">
                  <c:v>-9.1287822204517893E-2</c:v>
                </c:pt>
                <c:pt idx="202">
                  <c:v>-9.1287822204517893E-2</c:v>
                </c:pt>
                <c:pt idx="203">
                  <c:v>-9.1287822204517893E-2</c:v>
                </c:pt>
                <c:pt idx="204">
                  <c:v>-8.8240815003157003E-2</c:v>
                </c:pt>
                <c:pt idx="205">
                  <c:v>-8.8240815003157003E-2</c:v>
                </c:pt>
                <c:pt idx="206">
                  <c:v>-8.8240815003157003E-2</c:v>
                </c:pt>
                <c:pt idx="207">
                  <c:v>-9.8493298296688705E-3</c:v>
                </c:pt>
                <c:pt idx="208">
                  <c:v>-9.8493298296688705E-3</c:v>
                </c:pt>
                <c:pt idx="209">
                  <c:v>-9.8493298296688705E-3</c:v>
                </c:pt>
                <c:pt idx="210">
                  <c:v>-1.4831158864159699E-2</c:v>
                </c:pt>
                <c:pt idx="211">
                  <c:v>-1.4831158864159699E-2</c:v>
                </c:pt>
                <c:pt idx="212">
                  <c:v>-1.4831158864159699E-2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7904128"/>
        <c:axId val="77902592"/>
      </c:barChart>
      <c:lineChart>
        <c:grouping val="standard"/>
        <c:varyColors val="0"/>
        <c:ser>
          <c:idx val="0"/>
          <c:order val="0"/>
          <c:tx>
            <c:strRef>
              <c:f>'[статистика кз.xlsx]месячные значения'!$D$4</c:f>
              <c:strCache>
                <c:ptCount val="1"/>
                <c:pt idx="0">
                  <c:v>ИПЦ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'[статистика кз.xlsx]месячные значения'!$A$5:$A$217</c:f>
              <c:numCache>
                <c:formatCode>mmm\-yy</c:formatCode>
                <c:ptCount val="213"/>
                <c:pt idx="0">
                  <c:v>42248</c:v>
                </c:pt>
                <c:pt idx="1">
                  <c:v>42217</c:v>
                </c:pt>
                <c:pt idx="2">
                  <c:v>42186</c:v>
                </c:pt>
                <c:pt idx="3">
                  <c:v>42156</c:v>
                </c:pt>
                <c:pt idx="4">
                  <c:v>42125</c:v>
                </c:pt>
                <c:pt idx="5">
                  <c:v>42095</c:v>
                </c:pt>
                <c:pt idx="6">
                  <c:v>42064</c:v>
                </c:pt>
                <c:pt idx="7">
                  <c:v>42036</c:v>
                </c:pt>
                <c:pt idx="8">
                  <c:v>42005</c:v>
                </c:pt>
                <c:pt idx="9">
                  <c:v>41974</c:v>
                </c:pt>
                <c:pt idx="10">
                  <c:v>41944</c:v>
                </c:pt>
                <c:pt idx="11">
                  <c:v>41913</c:v>
                </c:pt>
                <c:pt idx="12">
                  <c:v>41883</c:v>
                </c:pt>
                <c:pt idx="13">
                  <c:v>41852</c:v>
                </c:pt>
                <c:pt idx="14">
                  <c:v>41821</c:v>
                </c:pt>
                <c:pt idx="15">
                  <c:v>41791</c:v>
                </c:pt>
                <c:pt idx="16">
                  <c:v>41760</c:v>
                </c:pt>
                <c:pt idx="17">
                  <c:v>41730</c:v>
                </c:pt>
                <c:pt idx="18">
                  <c:v>41699</c:v>
                </c:pt>
                <c:pt idx="19">
                  <c:v>41671</c:v>
                </c:pt>
                <c:pt idx="20">
                  <c:v>41640</c:v>
                </c:pt>
                <c:pt idx="21">
                  <c:v>41609</c:v>
                </c:pt>
                <c:pt idx="22">
                  <c:v>41579</c:v>
                </c:pt>
                <c:pt idx="23">
                  <c:v>41548</c:v>
                </c:pt>
                <c:pt idx="24">
                  <c:v>41518</c:v>
                </c:pt>
                <c:pt idx="25">
                  <c:v>41487</c:v>
                </c:pt>
                <c:pt idx="26">
                  <c:v>41456</c:v>
                </c:pt>
                <c:pt idx="27">
                  <c:v>41426</c:v>
                </c:pt>
                <c:pt idx="28">
                  <c:v>41395</c:v>
                </c:pt>
                <c:pt idx="29">
                  <c:v>41365</c:v>
                </c:pt>
                <c:pt idx="30">
                  <c:v>41334</c:v>
                </c:pt>
                <c:pt idx="31">
                  <c:v>41306</c:v>
                </c:pt>
                <c:pt idx="32">
                  <c:v>41275</c:v>
                </c:pt>
                <c:pt idx="33">
                  <c:v>41244</c:v>
                </c:pt>
                <c:pt idx="34">
                  <c:v>41214</c:v>
                </c:pt>
                <c:pt idx="35">
                  <c:v>41183</c:v>
                </c:pt>
                <c:pt idx="36">
                  <c:v>41153</c:v>
                </c:pt>
                <c:pt idx="37">
                  <c:v>41122</c:v>
                </c:pt>
                <c:pt idx="38">
                  <c:v>41091</c:v>
                </c:pt>
                <c:pt idx="39">
                  <c:v>41061</c:v>
                </c:pt>
                <c:pt idx="40">
                  <c:v>41030</c:v>
                </c:pt>
                <c:pt idx="41">
                  <c:v>41000</c:v>
                </c:pt>
                <c:pt idx="42">
                  <c:v>40969</c:v>
                </c:pt>
                <c:pt idx="43">
                  <c:v>40940</c:v>
                </c:pt>
                <c:pt idx="44">
                  <c:v>40909</c:v>
                </c:pt>
                <c:pt idx="45">
                  <c:v>40878</c:v>
                </c:pt>
                <c:pt idx="46">
                  <c:v>40848</c:v>
                </c:pt>
                <c:pt idx="47">
                  <c:v>40817</c:v>
                </c:pt>
                <c:pt idx="48">
                  <c:v>40787</c:v>
                </c:pt>
                <c:pt idx="49">
                  <c:v>40756</c:v>
                </c:pt>
                <c:pt idx="50">
                  <c:v>40725</c:v>
                </c:pt>
                <c:pt idx="51">
                  <c:v>40695</c:v>
                </c:pt>
                <c:pt idx="52">
                  <c:v>40664</c:v>
                </c:pt>
                <c:pt idx="53">
                  <c:v>40634</c:v>
                </c:pt>
                <c:pt idx="54">
                  <c:v>40603</c:v>
                </c:pt>
                <c:pt idx="55">
                  <c:v>40575</c:v>
                </c:pt>
                <c:pt idx="56">
                  <c:v>40544</c:v>
                </c:pt>
                <c:pt idx="57">
                  <c:v>40513</c:v>
                </c:pt>
                <c:pt idx="58">
                  <c:v>40483</c:v>
                </c:pt>
                <c:pt idx="59">
                  <c:v>40452</c:v>
                </c:pt>
                <c:pt idx="60">
                  <c:v>40422</c:v>
                </c:pt>
                <c:pt idx="61">
                  <c:v>40391</c:v>
                </c:pt>
                <c:pt idx="62">
                  <c:v>40360</c:v>
                </c:pt>
                <c:pt idx="63">
                  <c:v>40330</c:v>
                </c:pt>
                <c:pt idx="64">
                  <c:v>40299</c:v>
                </c:pt>
                <c:pt idx="65">
                  <c:v>40269</c:v>
                </c:pt>
                <c:pt idx="66">
                  <c:v>40238</c:v>
                </c:pt>
                <c:pt idx="67">
                  <c:v>40210</c:v>
                </c:pt>
                <c:pt idx="68">
                  <c:v>40179</c:v>
                </c:pt>
                <c:pt idx="69">
                  <c:v>40148</c:v>
                </c:pt>
                <c:pt idx="70">
                  <c:v>40118</c:v>
                </c:pt>
                <c:pt idx="71">
                  <c:v>40087</c:v>
                </c:pt>
                <c:pt idx="72">
                  <c:v>40057</c:v>
                </c:pt>
                <c:pt idx="73">
                  <c:v>40026</c:v>
                </c:pt>
                <c:pt idx="74">
                  <c:v>39995</c:v>
                </c:pt>
                <c:pt idx="75">
                  <c:v>39965</c:v>
                </c:pt>
                <c:pt idx="76">
                  <c:v>39934</c:v>
                </c:pt>
                <c:pt idx="77">
                  <c:v>39904</c:v>
                </c:pt>
                <c:pt idx="78">
                  <c:v>39873</c:v>
                </c:pt>
                <c:pt idx="79">
                  <c:v>39845</c:v>
                </c:pt>
                <c:pt idx="80">
                  <c:v>39814</c:v>
                </c:pt>
                <c:pt idx="81">
                  <c:v>39783</c:v>
                </c:pt>
                <c:pt idx="82">
                  <c:v>39753</c:v>
                </c:pt>
                <c:pt idx="83">
                  <c:v>39722</c:v>
                </c:pt>
                <c:pt idx="84">
                  <c:v>39692</c:v>
                </c:pt>
                <c:pt idx="85">
                  <c:v>39661</c:v>
                </c:pt>
                <c:pt idx="86">
                  <c:v>39630</c:v>
                </c:pt>
                <c:pt idx="87">
                  <c:v>39600</c:v>
                </c:pt>
                <c:pt idx="88">
                  <c:v>39569</c:v>
                </c:pt>
                <c:pt idx="89">
                  <c:v>39539</c:v>
                </c:pt>
                <c:pt idx="90">
                  <c:v>39508</c:v>
                </c:pt>
                <c:pt idx="91">
                  <c:v>39479</c:v>
                </c:pt>
                <c:pt idx="92">
                  <c:v>39448</c:v>
                </c:pt>
                <c:pt idx="93">
                  <c:v>39417</c:v>
                </c:pt>
                <c:pt idx="94">
                  <c:v>39387</c:v>
                </c:pt>
                <c:pt idx="95">
                  <c:v>39356</c:v>
                </c:pt>
                <c:pt idx="96">
                  <c:v>39326</c:v>
                </c:pt>
                <c:pt idx="97">
                  <c:v>39295</c:v>
                </c:pt>
                <c:pt idx="98">
                  <c:v>39264</c:v>
                </c:pt>
                <c:pt idx="99">
                  <c:v>39234</c:v>
                </c:pt>
                <c:pt idx="100">
                  <c:v>39203</c:v>
                </c:pt>
                <c:pt idx="101">
                  <c:v>39173</c:v>
                </c:pt>
                <c:pt idx="102">
                  <c:v>39142</c:v>
                </c:pt>
                <c:pt idx="103">
                  <c:v>39114</c:v>
                </c:pt>
                <c:pt idx="104">
                  <c:v>39083</c:v>
                </c:pt>
                <c:pt idx="105">
                  <c:v>39052</c:v>
                </c:pt>
                <c:pt idx="106">
                  <c:v>39022</c:v>
                </c:pt>
                <c:pt idx="107">
                  <c:v>38991</c:v>
                </c:pt>
                <c:pt idx="108">
                  <c:v>38961</c:v>
                </c:pt>
                <c:pt idx="109">
                  <c:v>38930</c:v>
                </c:pt>
                <c:pt idx="110">
                  <c:v>38899</c:v>
                </c:pt>
                <c:pt idx="111">
                  <c:v>38869</c:v>
                </c:pt>
                <c:pt idx="112">
                  <c:v>38838</c:v>
                </c:pt>
                <c:pt idx="113">
                  <c:v>38808</c:v>
                </c:pt>
                <c:pt idx="114">
                  <c:v>38777</c:v>
                </c:pt>
                <c:pt idx="115">
                  <c:v>38749</c:v>
                </c:pt>
                <c:pt idx="116">
                  <c:v>38718</c:v>
                </c:pt>
                <c:pt idx="117">
                  <c:v>38687</c:v>
                </c:pt>
                <c:pt idx="118">
                  <c:v>38657</c:v>
                </c:pt>
                <c:pt idx="119">
                  <c:v>38626</c:v>
                </c:pt>
                <c:pt idx="120">
                  <c:v>38596</c:v>
                </c:pt>
                <c:pt idx="121">
                  <c:v>38565</c:v>
                </c:pt>
                <c:pt idx="122">
                  <c:v>38534</c:v>
                </c:pt>
                <c:pt idx="123">
                  <c:v>38504</c:v>
                </c:pt>
                <c:pt idx="124">
                  <c:v>38473</c:v>
                </c:pt>
                <c:pt idx="125">
                  <c:v>38443</c:v>
                </c:pt>
                <c:pt idx="126">
                  <c:v>38412</c:v>
                </c:pt>
                <c:pt idx="127">
                  <c:v>38384</c:v>
                </c:pt>
                <c:pt idx="128">
                  <c:v>38353</c:v>
                </c:pt>
                <c:pt idx="129">
                  <c:v>38322</c:v>
                </c:pt>
                <c:pt idx="130">
                  <c:v>38292</c:v>
                </c:pt>
                <c:pt idx="131">
                  <c:v>38261</c:v>
                </c:pt>
                <c:pt idx="132">
                  <c:v>38231</c:v>
                </c:pt>
                <c:pt idx="133">
                  <c:v>38200</c:v>
                </c:pt>
                <c:pt idx="134">
                  <c:v>38169</c:v>
                </c:pt>
                <c:pt idx="135">
                  <c:v>38139</c:v>
                </c:pt>
                <c:pt idx="136">
                  <c:v>38108</c:v>
                </c:pt>
                <c:pt idx="137">
                  <c:v>38078</c:v>
                </c:pt>
                <c:pt idx="138">
                  <c:v>38047</c:v>
                </c:pt>
                <c:pt idx="139">
                  <c:v>38018</c:v>
                </c:pt>
                <c:pt idx="140">
                  <c:v>37987</c:v>
                </c:pt>
                <c:pt idx="141">
                  <c:v>37956</c:v>
                </c:pt>
                <c:pt idx="142">
                  <c:v>37926</c:v>
                </c:pt>
                <c:pt idx="143">
                  <c:v>37895</c:v>
                </c:pt>
                <c:pt idx="144">
                  <c:v>37865</c:v>
                </c:pt>
                <c:pt idx="145">
                  <c:v>37834</c:v>
                </c:pt>
                <c:pt idx="146">
                  <c:v>37803</c:v>
                </c:pt>
                <c:pt idx="147">
                  <c:v>37773</c:v>
                </c:pt>
                <c:pt idx="148">
                  <c:v>37742</c:v>
                </c:pt>
                <c:pt idx="149">
                  <c:v>37712</c:v>
                </c:pt>
                <c:pt idx="150">
                  <c:v>37681</c:v>
                </c:pt>
                <c:pt idx="151">
                  <c:v>37653</c:v>
                </c:pt>
                <c:pt idx="152">
                  <c:v>37622</c:v>
                </c:pt>
                <c:pt idx="153">
                  <c:v>37591</c:v>
                </c:pt>
                <c:pt idx="154">
                  <c:v>37561</c:v>
                </c:pt>
                <c:pt idx="155">
                  <c:v>37530</c:v>
                </c:pt>
                <c:pt idx="156">
                  <c:v>37500</c:v>
                </c:pt>
                <c:pt idx="157">
                  <c:v>37469</c:v>
                </c:pt>
                <c:pt idx="158">
                  <c:v>37438</c:v>
                </c:pt>
                <c:pt idx="159">
                  <c:v>37408</c:v>
                </c:pt>
                <c:pt idx="160">
                  <c:v>37377</c:v>
                </c:pt>
                <c:pt idx="161">
                  <c:v>37347</c:v>
                </c:pt>
                <c:pt idx="162">
                  <c:v>37316</c:v>
                </c:pt>
                <c:pt idx="163">
                  <c:v>37288</c:v>
                </c:pt>
                <c:pt idx="164">
                  <c:v>37257</c:v>
                </c:pt>
                <c:pt idx="165">
                  <c:v>37226</c:v>
                </c:pt>
                <c:pt idx="166">
                  <c:v>37196</c:v>
                </c:pt>
                <c:pt idx="167">
                  <c:v>37165</c:v>
                </c:pt>
                <c:pt idx="168">
                  <c:v>37135</c:v>
                </c:pt>
                <c:pt idx="169">
                  <c:v>37104</c:v>
                </c:pt>
                <c:pt idx="170">
                  <c:v>37073</c:v>
                </c:pt>
                <c:pt idx="171">
                  <c:v>37043</c:v>
                </c:pt>
                <c:pt idx="172">
                  <c:v>37012</c:v>
                </c:pt>
                <c:pt idx="173">
                  <c:v>36982</c:v>
                </c:pt>
                <c:pt idx="174">
                  <c:v>36951</c:v>
                </c:pt>
                <c:pt idx="175">
                  <c:v>36923</c:v>
                </c:pt>
                <c:pt idx="176">
                  <c:v>36892</c:v>
                </c:pt>
                <c:pt idx="177">
                  <c:v>36861</c:v>
                </c:pt>
                <c:pt idx="178">
                  <c:v>36831</c:v>
                </c:pt>
                <c:pt idx="179">
                  <c:v>36800</c:v>
                </c:pt>
                <c:pt idx="180">
                  <c:v>36770</c:v>
                </c:pt>
                <c:pt idx="181">
                  <c:v>36739</c:v>
                </c:pt>
                <c:pt idx="182">
                  <c:v>36708</c:v>
                </c:pt>
                <c:pt idx="183">
                  <c:v>36678</c:v>
                </c:pt>
                <c:pt idx="184">
                  <c:v>36647</c:v>
                </c:pt>
                <c:pt idx="185">
                  <c:v>36617</c:v>
                </c:pt>
                <c:pt idx="186">
                  <c:v>36586</c:v>
                </c:pt>
                <c:pt idx="187">
                  <c:v>36557</c:v>
                </c:pt>
                <c:pt idx="188">
                  <c:v>36526</c:v>
                </c:pt>
                <c:pt idx="189">
                  <c:v>36495</c:v>
                </c:pt>
                <c:pt idx="190">
                  <c:v>36465</c:v>
                </c:pt>
                <c:pt idx="191">
                  <c:v>36434</c:v>
                </c:pt>
                <c:pt idx="192">
                  <c:v>36404</c:v>
                </c:pt>
                <c:pt idx="193">
                  <c:v>36373</c:v>
                </c:pt>
                <c:pt idx="194">
                  <c:v>36342</c:v>
                </c:pt>
                <c:pt idx="195">
                  <c:v>36312</c:v>
                </c:pt>
                <c:pt idx="196">
                  <c:v>36281</c:v>
                </c:pt>
                <c:pt idx="197">
                  <c:v>36251</c:v>
                </c:pt>
                <c:pt idx="198">
                  <c:v>36220</c:v>
                </c:pt>
                <c:pt idx="199">
                  <c:v>36192</c:v>
                </c:pt>
                <c:pt idx="200">
                  <c:v>36161</c:v>
                </c:pt>
                <c:pt idx="201">
                  <c:v>36130</c:v>
                </c:pt>
                <c:pt idx="202">
                  <c:v>36100</c:v>
                </c:pt>
                <c:pt idx="203">
                  <c:v>36069</c:v>
                </c:pt>
                <c:pt idx="204">
                  <c:v>36039</c:v>
                </c:pt>
                <c:pt idx="205">
                  <c:v>36008</c:v>
                </c:pt>
                <c:pt idx="206">
                  <c:v>35977</c:v>
                </c:pt>
                <c:pt idx="207">
                  <c:v>35947</c:v>
                </c:pt>
                <c:pt idx="208">
                  <c:v>35916</c:v>
                </c:pt>
                <c:pt idx="209">
                  <c:v>35886</c:v>
                </c:pt>
                <c:pt idx="210">
                  <c:v>35855</c:v>
                </c:pt>
                <c:pt idx="211">
                  <c:v>35827</c:v>
                </c:pt>
                <c:pt idx="212">
                  <c:v>35796</c:v>
                </c:pt>
              </c:numCache>
            </c:numRef>
          </c:cat>
          <c:val>
            <c:numRef>
              <c:f>'[статистика кз.xlsx]месячные значения'!$D$5:$D$217</c:f>
              <c:numCache>
                <c:formatCode>0%</c:formatCode>
                <c:ptCount val="213"/>
                <c:pt idx="0">
                  <c:v>0.158841436595138</c:v>
                </c:pt>
                <c:pt idx="1">
                  <c:v>0.15999336645258799</c:v>
                </c:pt>
                <c:pt idx="2">
                  <c:v>0.157682622694714</c:v>
                </c:pt>
                <c:pt idx="3">
                  <c:v>0.15423713869859901</c:v>
                </c:pt>
                <c:pt idx="4">
                  <c:v>0.15884487178721601</c:v>
                </c:pt>
                <c:pt idx="5">
                  <c:v>0.16461601158695299</c:v>
                </c:pt>
                <c:pt idx="6">
                  <c:v>0.18083951821602601</c:v>
                </c:pt>
                <c:pt idx="7">
                  <c:v>0.17850584327884</c:v>
                </c:pt>
                <c:pt idx="8">
                  <c:v>0.16120879078453201</c:v>
                </c:pt>
                <c:pt idx="9">
                  <c:v>0.12432727962390699</c:v>
                </c:pt>
                <c:pt idx="10">
                  <c:v>0.101314732964938</c:v>
                </c:pt>
                <c:pt idx="11">
                  <c:v>9.3704463339317007E-2</c:v>
                </c:pt>
                <c:pt idx="12">
                  <c:v>9.1534414800945096E-2</c:v>
                </c:pt>
                <c:pt idx="13">
                  <c:v>8.6114680864495502E-2</c:v>
                </c:pt>
                <c:pt idx="14">
                  <c:v>8.5030734077204906E-2</c:v>
                </c:pt>
                <c:pt idx="15">
                  <c:v>8.8269631790868205E-2</c:v>
                </c:pt>
                <c:pt idx="16">
                  <c:v>8.6106073874783404E-2</c:v>
                </c:pt>
                <c:pt idx="17">
                  <c:v>8.93353288020617E-2</c:v>
                </c:pt>
                <c:pt idx="18">
                  <c:v>7.4368994549628906E-2</c:v>
                </c:pt>
                <c:pt idx="19">
                  <c:v>6.6922872805226005E-2</c:v>
                </c:pt>
                <c:pt idx="20">
                  <c:v>6.5863366476719906E-2</c:v>
                </c:pt>
                <c:pt idx="21">
                  <c:v>7.0101391790742304E-2</c:v>
                </c:pt>
                <c:pt idx="22">
                  <c:v>7.0101391790742304E-2</c:v>
                </c:pt>
                <c:pt idx="23">
                  <c:v>6.6910234558761994E-2</c:v>
                </c:pt>
                <c:pt idx="24">
                  <c:v>6.5849687605920706E-2</c:v>
                </c:pt>
                <c:pt idx="25">
                  <c:v>7.0104576578398997E-2</c:v>
                </c:pt>
                <c:pt idx="26">
                  <c:v>7.0104576578398803E-2</c:v>
                </c:pt>
                <c:pt idx="27">
                  <c:v>7.4351023310853095E-2</c:v>
                </c:pt>
                <c:pt idx="28">
                  <c:v>7.97013770126003E-2</c:v>
                </c:pt>
                <c:pt idx="29">
                  <c:v>7.2233086855398698E-2</c:v>
                </c:pt>
                <c:pt idx="30">
                  <c:v>7.0099289667626699E-2</c:v>
                </c:pt>
                <c:pt idx="31">
                  <c:v>7.3299985449284594E-2</c:v>
                </c:pt>
                <c:pt idx="32">
                  <c:v>7.1166188261512706E-2</c:v>
                </c:pt>
                <c:pt idx="33">
                  <c:v>6.5863385349327397E-2</c:v>
                </c:pt>
                <c:pt idx="34">
                  <c:v>6.4802824766889894E-2</c:v>
                </c:pt>
                <c:pt idx="35">
                  <c:v>6.5864442737744194E-2</c:v>
                </c:pt>
                <c:pt idx="36">
                  <c:v>6.5864442737744E-2</c:v>
                </c:pt>
                <c:pt idx="37">
                  <c:v>5.9507398347658197E-2</c:v>
                </c:pt>
                <c:pt idx="38">
                  <c:v>5.6332051499463902E-2</c:v>
                </c:pt>
                <c:pt idx="39">
                  <c:v>4.3806374999470203E-2</c:v>
                </c:pt>
                <c:pt idx="40">
                  <c:v>3.6564903616916201E-2</c:v>
                </c:pt>
                <c:pt idx="41">
                  <c:v>3.6564903616916902E-2</c:v>
                </c:pt>
                <c:pt idx="42">
                  <c:v>3.7598368127003401E-2</c:v>
                </c:pt>
                <c:pt idx="43">
                  <c:v>3.7598368127003401E-2</c:v>
                </c:pt>
                <c:pt idx="44">
                  <c:v>4.1732226167350103E-2</c:v>
                </c:pt>
                <c:pt idx="45">
                  <c:v>6.1426666264046102E-2</c:v>
                </c:pt>
                <c:pt idx="46">
                  <c:v>6.8827051387400806E-2</c:v>
                </c:pt>
                <c:pt idx="47">
                  <c:v>7.3085326492530397E-2</c:v>
                </c:pt>
                <c:pt idx="48">
                  <c:v>7.3085326492529995E-2</c:v>
                </c:pt>
                <c:pt idx="49">
                  <c:v>8.1670009104470198E-2</c:v>
                </c:pt>
                <c:pt idx="50">
                  <c:v>9.0340710580257805E-2</c:v>
                </c:pt>
                <c:pt idx="51">
                  <c:v>9.4702073422578997E-2</c:v>
                </c:pt>
                <c:pt idx="52">
                  <c:v>9.6887107501266501E-2</c:v>
                </c:pt>
                <c:pt idx="53">
                  <c:v>9.6887107501266306E-2</c:v>
                </c:pt>
                <c:pt idx="54">
                  <c:v>9.5794590461922402E-2</c:v>
                </c:pt>
                <c:pt idx="55">
                  <c:v>9.5794590461922402E-2</c:v>
                </c:pt>
                <c:pt idx="56">
                  <c:v>9.6881688269920802E-2</c:v>
                </c:pt>
                <c:pt idx="57">
                  <c:v>8.8312300080311906E-2</c:v>
                </c:pt>
                <c:pt idx="58">
                  <c:v>8.07770022558192E-2</c:v>
                </c:pt>
                <c:pt idx="59">
                  <c:v>7.5416005220819704E-2</c:v>
                </c:pt>
                <c:pt idx="60">
                  <c:v>7.0065676836637003E-2</c:v>
                </c:pt>
                <c:pt idx="61">
                  <c:v>6.1573092099838501E-2</c:v>
                </c:pt>
                <c:pt idx="62">
                  <c:v>5.5241642246359898E-2</c:v>
                </c:pt>
                <c:pt idx="63">
                  <c:v>5.7343717230914602E-2</c:v>
                </c:pt>
                <c:pt idx="64">
                  <c:v>5.94499796158365E-2</c:v>
                </c:pt>
                <c:pt idx="65">
                  <c:v>6.0504158700032097E-2</c:v>
                </c:pt>
                <c:pt idx="66">
                  <c:v>6.4733487348885593E-2</c:v>
                </c:pt>
                <c:pt idx="67">
                  <c:v>7.2142169666422201E-2</c:v>
                </c:pt>
                <c:pt idx="68">
                  <c:v>8.0642801338703496E-2</c:v>
                </c:pt>
                <c:pt idx="69">
                  <c:v>8.9151799774440904E-2</c:v>
                </c:pt>
                <c:pt idx="70">
                  <c:v>9.2406237423169696E-2</c:v>
                </c:pt>
                <c:pt idx="71">
                  <c:v>9.78519315279711E-2</c:v>
                </c:pt>
                <c:pt idx="72">
                  <c:v>0.107732598911723</c:v>
                </c:pt>
                <c:pt idx="73">
                  <c:v>0.116594459703017</c:v>
                </c:pt>
                <c:pt idx="74">
                  <c:v>0.121060837541829</c:v>
                </c:pt>
                <c:pt idx="75">
                  <c:v>0.119946462951827</c:v>
                </c:pt>
                <c:pt idx="76">
                  <c:v>0.124399530398952</c:v>
                </c:pt>
                <c:pt idx="77">
                  <c:v>0.13334107736037501</c:v>
                </c:pt>
                <c:pt idx="78">
                  <c:v>0.14121931722285999</c:v>
                </c:pt>
                <c:pt idx="79">
                  <c:v>0.14009274336577901</c:v>
                </c:pt>
                <c:pt idx="80">
                  <c:v>0.13448756763635</c:v>
                </c:pt>
                <c:pt idx="81">
                  <c:v>0.13337966962108</c:v>
                </c:pt>
                <c:pt idx="82">
                  <c:v>0.13788167426704301</c:v>
                </c:pt>
                <c:pt idx="83">
                  <c:v>0.14239707773635699</c:v>
                </c:pt>
                <c:pt idx="84">
                  <c:v>0.15032252822610301</c:v>
                </c:pt>
                <c:pt idx="85">
                  <c:v>0.15032252822610301</c:v>
                </c:pt>
                <c:pt idx="86">
                  <c:v>0.146885309516264</c:v>
                </c:pt>
                <c:pt idx="87">
                  <c:v>0.15145002716608</c:v>
                </c:pt>
                <c:pt idx="88">
                  <c:v>0.15145002716608</c:v>
                </c:pt>
                <c:pt idx="89">
                  <c:v>0.14236560880579499</c:v>
                </c:pt>
                <c:pt idx="90">
                  <c:v>0.133352862385236</c:v>
                </c:pt>
                <c:pt idx="91">
                  <c:v>0.126633379011411</c:v>
                </c:pt>
                <c:pt idx="92">
                  <c:v>0.125520104921479</c:v>
                </c:pt>
                <c:pt idx="93">
                  <c:v>0.118918813983523</c:v>
                </c:pt>
                <c:pt idx="94">
                  <c:v>0.115598580114136</c:v>
                </c:pt>
                <c:pt idx="95">
                  <c:v>0.10898435928342</c:v>
                </c:pt>
                <c:pt idx="96">
                  <c:v>9.4794598780777201E-2</c:v>
                </c:pt>
                <c:pt idx="97">
                  <c:v>8.7191858511466797E-2</c:v>
                </c:pt>
                <c:pt idx="98">
                  <c:v>8.8277964264225295E-2</c:v>
                </c:pt>
                <c:pt idx="99">
                  <c:v>8.6120822610579198E-2</c:v>
                </c:pt>
                <c:pt idx="100">
                  <c:v>7.8593252552882298E-2</c:v>
                </c:pt>
                <c:pt idx="101">
                  <c:v>7.7521092262073904E-2</c:v>
                </c:pt>
                <c:pt idx="102">
                  <c:v>7.5378903211851506E-2</c:v>
                </c:pt>
                <c:pt idx="103">
                  <c:v>7.7516833436924698E-2</c:v>
                </c:pt>
                <c:pt idx="104">
                  <c:v>8.3911592092337201E-2</c:v>
                </c:pt>
                <c:pt idx="105">
                  <c:v>9.1372143856984098E-2</c:v>
                </c:pt>
                <c:pt idx="106">
                  <c:v>9.1372143856984306E-2</c:v>
                </c:pt>
                <c:pt idx="107">
                  <c:v>9.2457006823044793E-2</c:v>
                </c:pt>
                <c:pt idx="108">
                  <c:v>9.5724575138567997E-2</c:v>
                </c:pt>
                <c:pt idx="109">
                  <c:v>9.7913835028954094E-2</c:v>
                </c:pt>
                <c:pt idx="110">
                  <c:v>9.4626667858209099E-2</c:v>
                </c:pt>
                <c:pt idx="111">
                  <c:v>9.2452632768123197E-2</c:v>
                </c:pt>
                <c:pt idx="112">
                  <c:v>9.5720188000729498E-2</c:v>
                </c:pt>
                <c:pt idx="113">
                  <c:v>9.8990994532075702E-2</c:v>
                </c:pt>
                <c:pt idx="114">
                  <c:v>0.106653282342558</c:v>
                </c:pt>
                <c:pt idx="115">
                  <c:v>0.112142633941479</c:v>
                </c:pt>
                <c:pt idx="116">
                  <c:v>0.106674872712661</c:v>
                </c:pt>
                <c:pt idx="117">
                  <c:v>0.108836347073428</c:v>
                </c:pt>
                <c:pt idx="118">
                  <c:v>0.112136455249242</c:v>
                </c:pt>
                <c:pt idx="119">
                  <c:v>0.116554077712993</c:v>
                </c:pt>
                <c:pt idx="120">
                  <c:v>0.122103551260274</c:v>
                </c:pt>
                <c:pt idx="121">
                  <c:v>0.123222298569606</c:v>
                </c:pt>
                <c:pt idx="122">
                  <c:v>0.12884403179567999</c:v>
                </c:pt>
                <c:pt idx="123">
                  <c:v>0.133336943365016</c:v>
                </c:pt>
                <c:pt idx="124">
                  <c:v>0.135590098322004</c:v>
                </c:pt>
                <c:pt idx="125">
                  <c:v>0.13446352084350999</c:v>
                </c:pt>
                <c:pt idx="126">
                  <c:v>0.133341400644853</c:v>
                </c:pt>
                <c:pt idx="127">
                  <c:v>0.12774741544917201</c:v>
                </c:pt>
                <c:pt idx="128">
                  <c:v>0.12551866561626901</c:v>
                </c:pt>
                <c:pt idx="129">
                  <c:v>0.11674269161536199</c:v>
                </c:pt>
                <c:pt idx="130">
                  <c:v>0.11674269161536199</c:v>
                </c:pt>
                <c:pt idx="131">
                  <c:v>0.11563809943770099</c:v>
                </c:pt>
                <c:pt idx="132">
                  <c:v>0.114534599833905</c:v>
                </c:pt>
                <c:pt idx="133">
                  <c:v>0.113424505610963</c:v>
                </c:pt>
                <c:pt idx="134">
                  <c:v>0.10455259719972</c:v>
                </c:pt>
                <c:pt idx="135">
                  <c:v>0.102363196610622</c:v>
                </c:pt>
                <c:pt idx="136">
                  <c:v>0.102363196610623</c:v>
                </c:pt>
                <c:pt idx="137">
                  <c:v>0.103457896905172</c:v>
                </c:pt>
                <c:pt idx="138">
                  <c:v>0.103457896905171</c:v>
                </c:pt>
                <c:pt idx="139">
                  <c:v>0.106741997788818</c:v>
                </c:pt>
                <c:pt idx="140">
                  <c:v>0.113316702726177</c:v>
                </c:pt>
                <c:pt idx="141">
                  <c:v>0.119878490757962</c:v>
                </c:pt>
                <c:pt idx="142">
                  <c:v>0.12430926619122799</c:v>
                </c:pt>
                <c:pt idx="143">
                  <c:v>0.13098833113889799</c:v>
                </c:pt>
                <c:pt idx="144">
                  <c:v>0.13210812156576801</c:v>
                </c:pt>
                <c:pt idx="145">
                  <c:v>0.133236843521467</c:v>
                </c:pt>
                <c:pt idx="146">
                  <c:v>0.13892578349898499</c:v>
                </c:pt>
                <c:pt idx="147">
                  <c:v>0.13892578349898499</c:v>
                </c:pt>
                <c:pt idx="148">
                  <c:v>0.135536123429047</c:v>
                </c:pt>
                <c:pt idx="149">
                  <c:v>0.14567483881680701</c:v>
                </c:pt>
                <c:pt idx="150">
                  <c:v>0.14794350186396901</c:v>
                </c:pt>
                <c:pt idx="151">
                  <c:v>0.14794350186396801</c:v>
                </c:pt>
                <c:pt idx="152">
                  <c:v>0.14342403925820499</c:v>
                </c:pt>
                <c:pt idx="153">
                  <c:v>0.151240414526571</c:v>
                </c:pt>
                <c:pt idx="154">
                  <c:v>0.15237464153595701</c:v>
                </c:pt>
                <c:pt idx="155">
                  <c:v>0.15010618751718499</c:v>
                </c:pt>
                <c:pt idx="156">
                  <c:v>0.15010618751718599</c:v>
                </c:pt>
                <c:pt idx="157">
                  <c:v>0.15239723569949101</c:v>
                </c:pt>
                <c:pt idx="158">
                  <c:v>0.15124598970978101</c:v>
                </c:pt>
                <c:pt idx="159">
                  <c:v>0.14895950313637499</c:v>
                </c:pt>
                <c:pt idx="160">
                  <c:v>0.16153517929010699</c:v>
                </c:pt>
                <c:pt idx="161">
                  <c:v>0.16267729844378401</c:v>
                </c:pt>
                <c:pt idx="162">
                  <c:v>0.16957064211044701</c:v>
                </c:pt>
                <c:pt idx="163">
                  <c:v>0.17882540485711701</c:v>
                </c:pt>
                <c:pt idx="164">
                  <c:v>0.191638724475129</c:v>
                </c:pt>
                <c:pt idx="165">
                  <c:v>0.18817129850672501</c:v>
                </c:pt>
                <c:pt idx="166">
                  <c:v>0.18817129850672501</c:v>
                </c:pt>
                <c:pt idx="167">
                  <c:v>0.18934306507329901</c:v>
                </c:pt>
                <c:pt idx="168">
                  <c:v>0.20110709143406399</c:v>
                </c:pt>
                <c:pt idx="169">
                  <c:v>0.20946469545000701</c:v>
                </c:pt>
                <c:pt idx="170">
                  <c:v>0.221559342404507</c:v>
                </c:pt>
                <c:pt idx="171">
                  <c:v>0.23736060753013699</c:v>
                </c:pt>
                <c:pt idx="172">
                  <c:v>0.249539353667245</c:v>
                </c:pt>
                <c:pt idx="173">
                  <c:v>0.249539353667245</c:v>
                </c:pt>
                <c:pt idx="174">
                  <c:v>0.23849234562893001</c:v>
                </c:pt>
                <c:pt idx="175">
                  <c:v>0.222692148874095</c:v>
                </c:pt>
                <c:pt idx="176">
                  <c:v>0.207154516483711</c:v>
                </c:pt>
                <c:pt idx="177">
                  <c:v>0.20128314237629999</c:v>
                </c:pt>
                <c:pt idx="178">
                  <c:v>0.197736046483457</c:v>
                </c:pt>
                <c:pt idx="179">
                  <c:v>0.194195939942126</c:v>
                </c:pt>
                <c:pt idx="180">
                  <c:v>0.186008504506676</c:v>
                </c:pt>
                <c:pt idx="181">
                  <c:v>0.18835008102100201</c:v>
                </c:pt>
                <c:pt idx="182">
                  <c:v>0.190703249498272</c:v>
                </c:pt>
                <c:pt idx="183">
                  <c:v>0.202399745072911</c:v>
                </c:pt>
                <c:pt idx="184">
                  <c:v>0.19419623804024999</c:v>
                </c:pt>
                <c:pt idx="185">
                  <c:v>0.19888856117596801</c:v>
                </c:pt>
                <c:pt idx="186">
                  <c:v>0.22384065214196899</c:v>
                </c:pt>
                <c:pt idx="187">
                  <c:v>0.25060456302380202</c:v>
                </c:pt>
                <c:pt idx="188">
                  <c:v>0.28898945555225503</c:v>
                </c:pt>
                <c:pt idx="189">
                  <c:v>0.36585001937306499</c:v>
                </c:pt>
                <c:pt idx="190">
                  <c:v>0.50472716843073995</c:v>
                </c:pt>
                <c:pt idx="191">
                  <c:v>0.57163697335107899</c:v>
                </c:pt>
                <c:pt idx="192">
                  <c:v>0.61968504650086598</c:v>
                </c:pt>
                <c:pt idx="193">
                  <c:v>1.2085163589726089</c:v>
                </c:pt>
                <c:pt idx="194">
                  <c:v>1.2630745694215371</c:v>
                </c:pt>
                <c:pt idx="195">
                  <c:v>1.205837274864183</c:v>
                </c:pt>
                <c:pt idx="196">
                  <c:v>1.166872533993176</c:v>
                </c:pt>
                <c:pt idx="197">
                  <c:v>1.1308286660109019</c:v>
                </c:pt>
                <c:pt idx="198">
                  <c:v>1.07704075793684</c:v>
                </c:pt>
                <c:pt idx="199">
                  <c:v>1.0325904693428609</c:v>
                </c:pt>
                <c:pt idx="200">
                  <c:v>0.970109302177663</c:v>
                </c:pt>
                <c:pt idx="201">
                  <c:v>0.84470566578443496</c:v>
                </c:pt>
                <c:pt idx="202">
                  <c:v>0.66949168677623605</c:v>
                </c:pt>
                <c:pt idx="203">
                  <c:v>0.58893910775486702</c:v>
                </c:pt>
                <c:pt idx="204">
                  <c:v>0.52355692437356505</c:v>
                </c:pt>
                <c:pt idx="205">
                  <c:v>9.7533420231535203E-2</c:v>
                </c:pt>
                <c:pt idx="206">
                  <c:v>5.7315223540312703E-2</c:v>
                </c:pt>
                <c:pt idx="207">
                  <c:v>6.4701657237699897E-2</c:v>
                </c:pt>
                <c:pt idx="208">
                  <c:v>7.5338037429884694E-2</c:v>
                </c:pt>
                <c:pt idx="209">
                  <c:v>7.9617989817665505E-2</c:v>
                </c:pt>
                <c:pt idx="210">
                  <c:v>8.6069890155221707E-2</c:v>
                </c:pt>
                <c:pt idx="211">
                  <c:v>9.4706628844328802E-2</c:v>
                </c:pt>
                <c:pt idx="212">
                  <c:v>0.101216281741322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'[статистика кз.xlsx]месячные значения'!$E$4</c:f>
              <c:strCache>
                <c:ptCount val="1"/>
                <c:pt idx="0">
                  <c:v>М2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'[статистика кз.xlsx]месячные значения'!$A$5:$A$217</c:f>
              <c:numCache>
                <c:formatCode>mmm\-yy</c:formatCode>
                <c:ptCount val="213"/>
                <c:pt idx="0">
                  <c:v>42248</c:v>
                </c:pt>
                <c:pt idx="1">
                  <c:v>42217</c:v>
                </c:pt>
                <c:pt idx="2">
                  <c:v>42186</c:v>
                </c:pt>
                <c:pt idx="3">
                  <c:v>42156</c:v>
                </c:pt>
                <c:pt idx="4">
                  <c:v>42125</c:v>
                </c:pt>
                <c:pt idx="5">
                  <c:v>42095</c:v>
                </c:pt>
                <c:pt idx="6">
                  <c:v>42064</c:v>
                </c:pt>
                <c:pt idx="7">
                  <c:v>42036</c:v>
                </c:pt>
                <c:pt idx="8">
                  <c:v>42005</c:v>
                </c:pt>
                <c:pt idx="9">
                  <c:v>41974</c:v>
                </c:pt>
                <c:pt idx="10">
                  <c:v>41944</c:v>
                </c:pt>
                <c:pt idx="11">
                  <c:v>41913</c:v>
                </c:pt>
                <c:pt idx="12">
                  <c:v>41883</c:v>
                </c:pt>
                <c:pt idx="13">
                  <c:v>41852</c:v>
                </c:pt>
                <c:pt idx="14">
                  <c:v>41821</c:v>
                </c:pt>
                <c:pt idx="15">
                  <c:v>41791</c:v>
                </c:pt>
                <c:pt idx="16">
                  <c:v>41760</c:v>
                </c:pt>
                <c:pt idx="17">
                  <c:v>41730</c:v>
                </c:pt>
                <c:pt idx="18">
                  <c:v>41699</c:v>
                </c:pt>
                <c:pt idx="19">
                  <c:v>41671</c:v>
                </c:pt>
                <c:pt idx="20">
                  <c:v>41640</c:v>
                </c:pt>
                <c:pt idx="21">
                  <c:v>41609</c:v>
                </c:pt>
                <c:pt idx="22">
                  <c:v>41579</c:v>
                </c:pt>
                <c:pt idx="23">
                  <c:v>41548</c:v>
                </c:pt>
                <c:pt idx="24">
                  <c:v>41518</c:v>
                </c:pt>
                <c:pt idx="25">
                  <c:v>41487</c:v>
                </c:pt>
                <c:pt idx="26">
                  <c:v>41456</c:v>
                </c:pt>
                <c:pt idx="27">
                  <c:v>41426</c:v>
                </c:pt>
                <c:pt idx="28">
                  <c:v>41395</c:v>
                </c:pt>
                <c:pt idx="29">
                  <c:v>41365</c:v>
                </c:pt>
                <c:pt idx="30">
                  <c:v>41334</c:v>
                </c:pt>
                <c:pt idx="31">
                  <c:v>41306</c:v>
                </c:pt>
                <c:pt idx="32">
                  <c:v>41275</c:v>
                </c:pt>
                <c:pt idx="33">
                  <c:v>41244</c:v>
                </c:pt>
                <c:pt idx="34">
                  <c:v>41214</c:v>
                </c:pt>
                <c:pt idx="35">
                  <c:v>41183</c:v>
                </c:pt>
                <c:pt idx="36">
                  <c:v>41153</c:v>
                </c:pt>
                <c:pt idx="37">
                  <c:v>41122</c:v>
                </c:pt>
                <c:pt idx="38">
                  <c:v>41091</c:v>
                </c:pt>
                <c:pt idx="39">
                  <c:v>41061</c:v>
                </c:pt>
                <c:pt idx="40">
                  <c:v>41030</c:v>
                </c:pt>
                <c:pt idx="41">
                  <c:v>41000</c:v>
                </c:pt>
                <c:pt idx="42">
                  <c:v>40969</c:v>
                </c:pt>
                <c:pt idx="43">
                  <c:v>40940</c:v>
                </c:pt>
                <c:pt idx="44">
                  <c:v>40909</c:v>
                </c:pt>
                <c:pt idx="45">
                  <c:v>40878</c:v>
                </c:pt>
                <c:pt idx="46">
                  <c:v>40848</c:v>
                </c:pt>
                <c:pt idx="47">
                  <c:v>40817</c:v>
                </c:pt>
                <c:pt idx="48">
                  <c:v>40787</c:v>
                </c:pt>
                <c:pt idx="49">
                  <c:v>40756</c:v>
                </c:pt>
                <c:pt idx="50">
                  <c:v>40725</c:v>
                </c:pt>
                <c:pt idx="51">
                  <c:v>40695</c:v>
                </c:pt>
                <c:pt idx="52">
                  <c:v>40664</c:v>
                </c:pt>
                <c:pt idx="53">
                  <c:v>40634</c:v>
                </c:pt>
                <c:pt idx="54">
                  <c:v>40603</c:v>
                </c:pt>
                <c:pt idx="55">
                  <c:v>40575</c:v>
                </c:pt>
                <c:pt idx="56">
                  <c:v>40544</c:v>
                </c:pt>
                <c:pt idx="57">
                  <c:v>40513</c:v>
                </c:pt>
                <c:pt idx="58">
                  <c:v>40483</c:v>
                </c:pt>
                <c:pt idx="59">
                  <c:v>40452</c:v>
                </c:pt>
                <c:pt idx="60">
                  <c:v>40422</c:v>
                </c:pt>
                <c:pt idx="61">
                  <c:v>40391</c:v>
                </c:pt>
                <c:pt idx="62">
                  <c:v>40360</c:v>
                </c:pt>
                <c:pt idx="63">
                  <c:v>40330</c:v>
                </c:pt>
                <c:pt idx="64">
                  <c:v>40299</c:v>
                </c:pt>
                <c:pt idx="65">
                  <c:v>40269</c:v>
                </c:pt>
                <c:pt idx="66">
                  <c:v>40238</c:v>
                </c:pt>
                <c:pt idx="67">
                  <c:v>40210</c:v>
                </c:pt>
                <c:pt idx="68">
                  <c:v>40179</c:v>
                </c:pt>
                <c:pt idx="69">
                  <c:v>40148</c:v>
                </c:pt>
                <c:pt idx="70">
                  <c:v>40118</c:v>
                </c:pt>
                <c:pt idx="71">
                  <c:v>40087</c:v>
                </c:pt>
                <c:pt idx="72">
                  <c:v>40057</c:v>
                </c:pt>
                <c:pt idx="73">
                  <c:v>40026</c:v>
                </c:pt>
                <c:pt idx="74">
                  <c:v>39995</c:v>
                </c:pt>
                <c:pt idx="75">
                  <c:v>39965</c:v>
                </c:pt>
                <c:pt idx="76">
                  <c:v>39934</c:v>
                </c:pt>
                <c:pt idx="77">
                  <c:v>39904</c:v>
                </c:pt>
                <c:pt idx="78">
                  <c:v>39873</c:v>
                </c:pt>
                <c:pt idx="79">
                  <c:v>39845</c:v>
                </c:pt>
                <c:pt idx="80">
                  <c:v>39814</c:v>
                </c:pt>
                <c:pt idx="81">
                  <c:v>39783</c:v>
                </c:pt>
                <c:pt idx="82">
                  <c:v>39753</c:v>
                </c:pt>
                <c:pt idx="83">
                  <c:v>39722</c:v>
                </c:pt>
                <c:pt idx="84">
                  <c:v>39692</c:v>
                </c:pt>
                <c:pt idx="85">
                  <c:v>39661</c:v>
                </c:pt>
                <c:pt idx="86">
                  <c:v>39630</c:v>
                </c:pt>
                <c:pt idx="87">
                  <c:v>39600</c:v>
                </c:pt>
                <c:pt idx="88">
                  <c:v>39569</c:v>
                </c:pt>
                <c:pt idx="89">
                  <c:v>39539</c:v>
                </c:pt>
                <c:pt idx="90">
                  <c:v>39508</c:v>
                </c:pt>
                <c:pt idx="91">
                  <c:v>39479</c:v>
                </c:pt>
                <c:pt idx="92">
                  <c:v>39448</c:v>
                </c:pt>
                <c:pt idx="93">
                  <c:v>39417</c:v>
                </c:pt>
                <c:pt idx="94">
                  <c:v>39387</c:v>
                </c:pt>
                <c:pt idx="95">
                  <c:v>39356</c:v>
                </c:pt>
                <c:pt idx="96">
                  <c:v>39326</c:v>
                </c:pt>
                <c:pt idx="97">
                  <c:v>39295</c:v>
                </c:pt>
                <c:pt idx="98">
                  <c:v>39264</c:v>
                </c:pt>
                <c:pt idx="99">
                  <c:v>39234</c:v>
                </c:pt>
                <c:pt idx="100">
                  <c:v>39203</c:v>
                </c:pt>
                <c:pt idx="101">
                  <c:v>39173</c:v>
                </c:pt>
                <c:pt idx="102">
                  <c:v>39142</c:v>
                </c:pt>
                <c:pt idx="103">
                  <c:v>39114</c:v>
                </c:pt>
                <c:pt idx="104">
                  <c:v>39083</c:v>
                </c:pt>
                <c:pt idx="105">
                  <c:v>39052</c:v>
                </c:pt>
                <c:pt idx="106">
                  <c:v>39022</c:v>
                </c:pt>
                <c:pt idx="107">
                  <c:v>38991</c:v>
                </c:pt>
                <c:pt idx="108">
                  <c:v>38961</c:v>
                </c:pt>
                <c:pt idx="109">
                  <c:v>38930</c:v>
                </c:pt>
                <c:pt idx="110">
                  <c:v>38899</c:v>
                </c:pt>
                <c:pt idx="111">
                  <c:v>38869</c:v>
                </c:pt>
                <c:pt idx="112">
                  <c:v>38838</c:v>
                </c:pt>
                <c:pt idx="113">
                  <c:v>38808</c:v>
                </c:pt>
                <c:pt idx="114">
                  <c:v>38777</c:v>
                </c:pt>
                <c:pt idx="115">
                  <c:v>38749</c:v>
                </c:pt>
                <c:pt idx="116">
                  <c:v>38718</c:v>
                </c:pt>
                <c:pt idx="117">
                  <c:v>38687</c:v>
                </c:pt>
                <c:pt idx="118">
                  <c:v>38657</c:v>
                </c:pt>
                <c:pt idx="119">
                  <c:v>38626</c:v>
                </c:pt>
                <c:pt idx="120">
                  <c:v>38596</c:v>
                </c:pt>
                <c:pt idx="121">
                  <c:v>38565</c:v>
                </c:pt>
                <c:pt idx="122">
                  <c:v>38534</c:v>
                </c:pt>
                <c:pt idx="123">
                  <c:v>38504</c:v>
                </c:pt>
                <c:pt idx="124">
                  <c:v>38473</c:v>
                </c:pt>
                <c:pt idx="125">
                  <c:v>38443</c:v>
                </c:pt>
                <c:pt idx="126">
                  <c:v>38412</c:v>
                </c:pt>
                <c:pt idx="127">
                  <c:v>38384</c:v>
                </c:pt>
                <c:pt idx="128">
                  <c:v>38353</c:v>
                </c:pt>
                <c:pt idx="129">
                  <c:v>38322</c:v>
                </c:pt>
                <c:pt idx="130">
                  <c:v>38292</c:v>
                </c:pt>
                <c:pt idx="131">
                  <c:v>38261</c:v>
                </c:pt>
                <c:pt idx="132">
                  <c:v>38231</c:v>
                </c:pt>
                <c:pt idx="133">
                  <c:v>38200</c:v>
                </c:pt>
                <c:pt idx="134">
                  <c:v>38169</c:v>
                </c:pt>
                <c:pt idx="135">
                  <c:v>38139</c:v>
                </c:pt>
                <c:pt idx="136">
                  <c:v>38108</c:v>
                </c:pt>
                <c:pt idx="137">
                  <c:v>38078</c:v>
                </c:pt>
                <c:pt idx="138">
                  <c:v>38047</c:v>
                </c:pt>
                <c:pt idx="139">
                  <c:v>38018</c:v>
                </c:pt>
                <c:pt idx="140">
                  <c:v>37987</c:v>
                </c:pt>
                <c:pt idx="141">
                  <c:v>37956</c:v>
                </c:pt>
                <c:pt idx="142">
                  <c:v>37926</c:v>
                </c:pt>
                <c:pt idx="143">
                  <c:v>37895</c:v>
                </c:pt>
                <c:pt idx="144">
                  <c:v>37865</c:v>
                </c:pt>
                <c:pt idx="145">
                  <c:v>37834</c:v>
                </c:pt>
                <c:pt idx="146">
                  <c:v>37803</c:v>
                </c:pt>
                <c:pt idx="147">
                  <c:v>37773</c:v>
                </c:pt>
                <c:pt idx="148">
                  <c:v>37742</c:v>
                </c:pt>
                <c:pt idx="149">
                  <c:v>37712</c:v>
                </c:pt>
                <c:pt idx="150">
                  <c:v>37681</c:v>
                </c:pt>
                <c:pt idx="151">
                  <c:v>37653</c:v>
                </c:pt>
                <c:pt idx="152">
                  <c:v>37622</c:v>
                </c:pt>
                <c:pt idx="153">
                  <c:v>37591</c:v>
                </c:pt>
                <c:pt idx="154">
                  <c:v>37561</c:v>
                </c:pt>
                <c:pt idx="155">
                  <c:v>37530</c:v>
                </c:pt>
                <c:pt idx="156">
                  <c:v>37500</c:v>
                </c:pt>
                <c:pt idx="157">
                  <c:v>37469</c:v>
                </c:pt>
                <c:pt idx="158">
                  <c:v>37438</c:v>
                </c:pt>
                <c:pt idx="159">
                  <c:v>37408</c:v>
                </c:pt>
                <c:pt idx="160">
                  <c:v>37377</c:v>
                </c:pt>
                <c:pt idx="161">
                  <c:v>37347</c:v>
                </c:pt>
                <c:pt idx="162">
                  <c:v>37316</c:v>
                </c:pt>
                <c:pt idx="163">
                  <c:v>37288</c:v>
                </c:pt>
                <c:pt idx="164">
                  <c:v>37257</c:v>
                </c:pt>
                <c:pt idx="165">
                  <c:v>37226</c:v>
                </c:pt>
                <c:pt idx="166">
                  <c:v>37196</c:v>
                </c:pt>
                <c:pt idx="167">
                  <c:v>37165</c:v>
                </c:pt>
                <c:pt idx="168">
                  <c:v>37135</c:v>
                </c:pt>
                <c:pt idx="169">
                  <c:v>37104</c:v>
                </c:pt>
                <c:pt idx="170">
                  <c:v>37073</c:v>
                </c:pt>
                <c:pt idx="171">
                  <c:v>37043</c:v>
                </c:pt>
                <c:pt idx="172">
                  <c:v>37012</c:v>
                </c:pt>
                <c:pt idx="173">
                  <c:v>36982</c:v>
                </c:pt>
                <c:pt idx="174">
                  <c:v>36951</c:v>
                </c:pt>
                <c:pt idx="175">
                  <c:v>36923</c:v>
                </c:pt>
                <c:pt idx="176">
                  <c:v>36892</c:v>
                </c:pt>
                <c:pt idx="177">
                  <c:v>36861</c:v>
                </c:pt>
                <c:pt idx="178">
                  <c:v>36831</c:v>
                </c:pt>
                <c:pt idx="179">
                  <c:v>36800</c:v>
                </c:pt>
                <c:pt idx="180">
                  <c:v>36770</c:v>
                </c:pt>
                <c:pt idx="181">
                  <c:v>36739</c:v>
                </c:pt>
                <c:pt idx="182">
                  <c:v>36708</c:v>
                </c:pt>
                <c:pt idx="183">
                  <c:v>36678</c:v>
                </c:pt>
                <c:pt idx="184">
                  <c:v>36647</c:v>
                </c:pt>
                <c:pt idx="185">
                  <c:v>36617</c:v>
                </c:pt>
                <c:pt idx="186">
                  <c:v>36586</c:v>
                </c:pt>
                <c:pt idx="187">
                  <c:v>36557</c:v>
                </c:pt>
                <c:pt idx="188">
                  <c:v>36526</c:v>
                </c:pt>
                <c:pt idx="189">
                  <c:v>36495</c:v>
                </c:pt>
                <c:pt idx="190">
                  <c:v>36465</c:v>
                </c:pt>
                <c:pt idx="191">
                  <c:v>36434</c:v>
                </c:pt>
                <c:pt idx="192">
                  <c:v>36404</c:v>
                </c:pt>
                <c:pt idx="193">
                  <c:v>36373</c:v>
                </c:pt>
                <c:pt idx="194">
                  <c:v>36342</c:v>
                </c:pt>
                <c:pt idx="195">
                  <c:v>36312</c:v>
                </c:pt>
                <c:pt idx="196">
                  <c:v>36281</c:v>
                </c:pt>
                <c:pt idx="197">
                  <c:v>36251</c:v>
                </c:pt>
                <c:pt idx="198">
                  <c:v>36220</c:v>
                </c:pt>
                <c:pt idx="199">
                  <c:v>36192</c:v>
                </c:pt>
                <c:pt idx="200">
                  <c:v>36161</c:v>
                </c:pt>
                <c:pt idx="201">
                  <c:v>36130</c:v>
                </c:pt>
                <c:pt idx="202">
                  <c:v>36100</c:v>
                </c:pt>
                <c:pt idx="203">
                  <c:v>36069</c:v>
                </c:pt>
                <c:pt idx="204">
                  <c:v>36039</c:v>
                </c:pt>
                <c:pt idx="205">
                  <c:v>36008</c:v>
                </c:pt>
                <c:pt idx="206">
                  <c:v>35977</c:v>
                </c:pt>
                <c:pt idx="207">
                  <c:v>35947</c:v>
                </c:pt>
                <c:pt idx="208">
                  <c:v>35916</c:v>
                </c:pt>
                <c:pt idx="209">
                  <c:v>35886</c:v>
                </c:pt>
                <c:pt idx="210">
                  <c:v>35855</c:v>
                </c:pt>
                <c:pt idx="211">
                  <c:v>35827</c:v>
                </c:pt>
                <c:pt idx="212">
                  <c:v>35796</c:v>
                </c:pt>
              </c:numCache>
            </c:numRef>
          </c:cat>
          <c:val>
            <c:numRef>
              <c:f>'[статистика кз.xlsx]месячные значения'!$E$5:$E$217</c:f>
              <c:numCache>
                <c:formatCode>0%</c:formatCode>
                <c:ptCount val="213"/>
                <c:pt idx="0">
                  <c:v>7.6307720380984503E-2</c:v>
                </c:pt>
                <c:pt idx="1">
                  <c:v>7.0371814574397298E-2</c:v>
                </c:pt>
                <c:pt idx="2">
                  <c:v>6.7921725355121504E-2</c:v>
                </c:pt>
                <c:pt idx="3">
                  <c:v>6.8261168566667599E-2</c:v>
                </c:pt>
                <c:pt idx="4">
                  <c:v>6.4436339522546501E-2</c:v>
                </c:pt>
                <c:pt idx="5">
                  <c:v>6.1630665668907202E-2</c:v>
                </c:pt>
                <c:pt idx="6">
                  <c:v>4.1281722971863902E-2</c:v>
                </c:pt>
                <c:pt idx="7">
                  <c:v>4.3552417200633103E-2</c:v>
                </c:pt>
                <c:pt idx="8">
                  <c:v>2.24743430123516E-2</c:v>
                </c:pt>
                <c:pt idx="9">
                  <c:v>4.9997771476962202E-2</c:v>
                </c:pt>
                <c:pt idx="10">
                  <c:v>6.0345129581234398E-2</c:v>
                </c:pt>
                <c:pt idx="11">
                  <c:v>7.0399904992437798E-2</c:v>
                </c:pt>
                <c:pt idx="12">
                  <c:v>6.6356952243286901E-2</c:v>
                </c:pt>
                <c:pt idx="13">
                  <c:v>6.2072157665229402E-2</c:v>
                </c:pt>
                <c:pt idx="14">
                  <c:v>6.7357512953368004E-2</c:v>
                </c:pt>
                <c:pt idx="15">
                  <c:v>7.6988267131945801E-2</c:v>
                </c:pt>
                <c:pt idx="16">
                  <c:v>8.3286639943680602E-2</c:v>
                </c:pt>
                <c:pt idx="17">
                  <c:v>8.4985381873523003E-2</c:v>
                </c:pt>
                <c:pt idx="18">
                  <c:v>0.12090411281537999</c:v>
                </c:pt>
                <c:pt idx="19">
                  <c:v>0.12662529440352899</c:v>
                </c:pt>
                <c:pt idx="20">
                  <c:v>0.145931093872011</c:v>
                </c:pt>
                <c:pt idx="21">
                  <c:v>0.16294267282281899</c:v>
                </c:pt>
                <c:pt idx="22">
                  <c:v>0.153869163109559</c:v>
                </c:pt>
                <c:pt idx="23">
                  <c:v>0.161078779276082</c:v>
                </c:pt>
                <c:pt idx="24">
                  <c:v>0.17114778114635701</c:v>
                </c:pt>
                <c:pt idx="25">
                  <c:v>0.16975855204504101</c:v>
                </c:pt>
                <c:pt idx="26">
                  <c:v>0.155065804402088</c:v>
                </c:pt>
                <c:pt idx="27">
                  <c:v>0.15257388399361399</c:v>
                </c:pt>
                <c:pt idx="28">
                  <c:v>0.15225785624712901</c:v>
                </c:pt>
                <c:pt idx="29">
                  <c:v>0.145591504590141</c:v>
                </c:pt>
                <c:pt idx="30">
                  <c:v>0.14217501502662799</c:v>
                </c:pt>
                <c:pt idx="31">
                  <c:v>0.132587561818305</c:v>
                </c:pt>
                <c:pt idx="32">
                  <c:v>0.119359884981886</c:v>
                </c:pt>
                <c:pt idx="33">
                  <c:v>0.14418795620437899</c:v>
                </c:pt>
                <c:pt idx="34">
                  <c:v>0.157839067333748</c:v>
                </c:pt>
                <c:pt idx="35">
                  <c:v>0.147906929107465</c:v>
                </c:pt>
                <c:pt idx="36">
                  <c:v>0.16672759817490301</c:v>
                </c:pt>
                <c:pt idx="37">
                  <c:v>0.17938266092442401</c:v>
                </c:pt>
                <c:pt idx="38">
                  <c:v>0.19097187034007501</c:v>
                </c:pt>
                <c:pt idx="39">
                  <c:v>0.20857203795465501</c:v>
                </c:pt>
                <c:pt idx="40">
                  <c:v>0.206859865739631</c:v>
                </c:pt>
                <c:pt idx="41">
                  <c:v>0.21156518619212</c:v>
                </c:pt>
                <c:pt idx="42">
                  <c:v>0.21776451498973701</c:v>
                </c:pt>
                <c:pt idx="43">
                  <c:v>0.2232218234176</c:v>
                </c:pt>
                <c:pt idx="44">
                  <c:v>0.22342706089876499</c:v>
                </c:pt>
                <c:pt idx="45">
                  <c:v>0.18298487808563699</c:v>
                </c:pt>
                <c:pt idx="46">
                  <c:v>0.180500229285568</c:v>
                </c:pt>
                <c:pt idx="47">
                  <c:v>0.19940589194380501</c:v>
                </c:pt>
                <c:pt idx="48">
                  <c:v>0.192376498828112</c:v>
                </c:pt>
                <c:pt idx="49">
                  <c:v>0.201845344227673</c:v>
                </c:pt>
                <c:pt idx="50">
                  <c:v>0.205441440812551</c:v>
                </c:pt>
                <c:pt idx="51">
                  <c:v>0.19906149079035801</c:v>
                </c:pt>
                <c:pt idx="52">
                  <c:v>0.21818071189534499</c:v>
                </c:pt>
                <c:pt idx="53">
                  <c:v>0.23706435782827501</c:v>
                </c:pt>
                <c:pt idx="54">
                  <c:v>0.25509607539557599</c:v>
                </c:pt>
                <c:pt idx="55">
                  <c:v>0.25938947231100401</c:v>
                </c:pt>
                <c:pt idx="56">
                  <c:v>0.27483007064729198</c:v>
                </c:pt>
                <c:pt idx="57">
                  <c:v>0.30267644350081901</c:v>
                </c:pt>
                <c:pt idx="58">
                  <c:v>0.30451108852803999</c:v>
                </c:pt>
                <c:pt idx="59">
                  <c:v>0.31207736547126302</c:v>
                </c:pt>
                <c:pt idx="60">
                  <c:v>0.32760616309658003</c:v>
                </c:pt>
                <c:pt idx="61">
                  <c:v>0.320791098239463</c:v>
                </c:pt>
                <c:pt idx="62">
                  <c:v>0.306154547526784</c:v>
                </c:pt>
                <c:pt idx="63">
                  <c:v>0.30734540591395798</c:v>
                </c:pt>
                <c:pt idx="64">
                  <c:v>0.33194479338039201</c:v>
                </c:pt>
                <c:pt idx="65">
                  <c:v>0.320747706762882</c:v>
                </c:pt>
                <c:pt idx="66">
                  <c:v>0.29485995690981798</c:v>
                </c:pt>
                <c:pt idx="67">
                  <c:v>0.27857422836031198</c:v>
                </c:pt>
                <c:pt idx="68">
                  <c:v>0.16337859069753699</c:v>
                </c:pt>
                <c:pt idx="69">
                  <c:v>7.5448730549969006E-2</c:v>
                </c:pt>
                <c:pt idx="70">
                  <c:v>2.6257979097169301E-2</c:v>
                </c:pt>
                <c:pt idx="71">
                  <c:v>-5.0443142765711803E-2</c:v>
                </c:pt>
                <c:pt idx="72">
                  <c:v>-8.4314629630904095E-2</c:v>
                </c:pt>
                <c:pt idx="73">
                  <c:v>-7.6636171710063303E-2</c:v>
                </c:pt>
                <c:pt idx="74">
                  <c:v>-7.6077418267847002E-2</c:v>
                </c:pt>
                <c:pt idx="75">
                  <c:v>-6.29093956063973E-2</c:v>
                </c:pt>
                <c:pt idx="76">
                  <c:v>-7.5563580242289E-2</c:v>
                </c:pt>
                <c:pt idx="77">
                  <c:v>-9.4986886250364194E-2</c:v>
                </c:pt>
                <c:pt idx="78">
                  <c:v>-8.0968471912174003E-2</c:v>
                </c:pt>
                <c:pt idx="79">
                  <c:v>-7.1553566450893502E-2</c:v>
                </c:pt>
                <c:pt idx="80">
                  <c:v>1.6659006487292901E-2</c:v>
                </c:pt>
                <c:pt idx="81">
                  <c:v>8.7385824570634693E-2</c:v>
                </c:pt>
                <c:pt idx="82">
                  <c:v>0.18368544087132399</c:v>
                </c:pt>
                <c:pt idx="83">
                  <c:v>0.25061771358969898</c:v>
                </c:pt>
                <c:pt idx="84">
                  <c:v>0.30235372149720402</c:v>
                </c:pt>
                <c:pt idx="85">
                  <c:v>0.30086510733739202</c:v>
                </c:pt>
                <c:pt idx="86">
                  <c:v>0.31194451863654399</c:v>
                </c:pt>
                <c:pt idx="87">
                  <c:v>0.28274746946061902</c:v>
                </c:pt>
                <c:pt idx="88">
                  <c:v>0.33395628666513399</c:v>
                </c:pt>
                <c:pt idx="89">
                  <c:v>0.42180693963410698</c:v>
                </c:pt>
                <c:pt idx="90">
                  <c:v>0.46937766793978902</c:v>
                </c:pt>
                <c:pt idx="91">
                  <c:v>0.484323280617874</c:v>
                </c:pt>
                <c:pt idx="92">
                  <c:v>0.47536628204273101</c:v>
                </c:pt>
                <c:pt idx="93">
                  <c:v>0.51773748767796701</c:v>
                </c:pt>
                <c:pt idx="94">
                  <c:v>0.47004993822075802</c:v>
                </c:pt>
                <c:pt idx="95">
                  <c:v>0.481662906864325</c:v>
                </c:pt>
                <c:pt idx="96">
                  <c:v>0.49769777026029299</c:v>
                </c:pt>
                <c:pt idx="97">
                  <c:v>0.51071127276750505</c:v>
                </c:pt>
                <c:pt idx="98">
                  <c:v>0.53091380793254594</c:v>
                </c:pt>
                <c:pt idx="99">
                  <c:v>0.59855672259491099</c:v>
                </c:pt>
                <c:pt idx="100">
                  <c:v>0.57326142670712699</c:v>
                </c:pt>
                <c:pt idx="101">
                  <c:v>0.52569131520083001</c:v>
                </c:pt>
                <c:pt idx="102">
                  <c:v>0.50381782552875198</c:v>
                </c:pt>
                <c:pt idx="103">
                  <c:v>0.48912355166098997</c:v>
                </c:pt>
                <c:pt idx="104">
                  <c:v>0.48799126637554602</c:v>
                </c:pt>
                <c:pt idx="105">
                  <c:v>0.474237044940306</c:v>
                </c:pt>
                <c:pt idx="106">
                  <c:v>0.46210011290929598</c:v>
                </c:pt>
                <c:pt idx="107">
                  <c:v>0.465670344619105</c:v>
                </c:pt>
                <c:pt idx="108">
                  <c:v>0.45040887850467298</c:v>
                </c:pt>
                <c:pt idx="109">
                  <c:v>0.45025873480685102</c:v>
                </c:pt>
                <c:pt idx="110">
                  <c:v>0.43935949993911599</c:v>
                </c:pt>
                <c:pt idx="111">
                  <c:v>0.42752634048543298</c:v>
                </c:pt>
                <c:pt idx="112">
                  <c:v>0.38660940088950901</c:v>
                </c:pt>
                <c:pt idx="113">
                  <c:v>0.37876011263576598</c:v>
                </c:pt>
                <c:pt idx="114">
                  <c:v>0.37301108688593099</c:v>
                </c:pt>
                <c:pt idx="115">
                  <c:v>0.39438703672768</c:v>
                </c:pt>
                <c:pt idx="116">
                  <c:v>0.38555680333692399</c:v>
                </c:pt>
                <c:pt idx="117">
                  <c:v>0.379755831366278</c:v>
                </c:pt>
                <c:pt idx="118">
                  <c:v>0.39912061293804801</c:v>
                </c:pt>
                <c:pt idx="119">
                  <c:v>0.41993293091884698</c:v>
                </c:pt>
                <c:pt idx="120">
                  <c:v>0.40408431067005701</c:v>
                </c:pt>
                <c:pt idx="121">
                  <c:v>0.37164708795290102</c:v>
                </c:pt>
                <c:pt idx="122">
                  <c:v>0.39724939741953802</c:v>
                </c:pt>
                <c:pt idx="123">
                  <c:v>0.34594517008755599</c:v>
                </c:pt>
                <c:pt idx="124">
                  <c:v>0.34069916988191301</c:v>
                </c:pt>
                <c:pt idx="125">
                  <c:v>0.34150801978713802</c:v>
                </c:pt>
                <c:pt idx="126">
                  <c:v>0.34140194766808701</c:v>
                </c:pt>
                <c:pt idx="127">
                  <c:v>0.30429233977651199</c:v>
                </c:pt>
                <c:pt idx="128">
                  <c:v>0.534374230755706</c:v>
                </c:pt>
                <c:pt idx="129">
                  <c:v>0.42656962850315</c:v>
                </c:pt>
                <c:pt idx="130">
                  <c:v>0.379722464399884</c:v>
                </c:pt>
                <c:pt idx="131">
                  <c:v>0.37810559006211197</c:v>
                </c:pt>
                <c:pt idx="132">
                  <c:v>0.38185183786030003</c:v>
                </c:pt>
                <c:pt idx="133">
                  <c:v>0.38377493528247297</c:v>
                </c:pt>
                <c:pt idx="134">
                  <c:v>0.43721726372417202</c:v>
                </c:pt>
                <c:pt idx="135">
                  <c:v>0.494487107984041</c:v>
                </c:pt>
                <c:pt idx="136">
                  <c:v>0.536651095939633</c:v>
                </c:pt>
                <c:pt idx="137">
                  <c:v>0.56935165145384403</c:v>
                </c:pt>
                <c:pt idx="138">
                  <c:v>0.57368781825303605</c:v>
                </c:pt>
                <c:pt idx="139">
                  <c:v>0.50513000702740696</c:v>
                </c:pt>
                <c:pt idx="140">
                  <c:v>0.458756540473992</c:v>
                </c:pt>
                <c:pt idx="141">
                  <c:v>0.44968768043672303</c:v>
                </c:pt>
                <c:pt idx="142">
                  <c:v>0.47714101738570502</c:v>
                </c:pt>
                <c:pt idx="143">
                  <c:v>0.47940709949133098</c:v>
                </c:pt>
                <c:pt idx="144">
                  <c:v>0.47503621977042199</c:v>
                </c:pt>
                <c:pt idx="145">
                  <c:v>0.485242564740473</c:v>
                </c:pt>
                <c:pt idx="146">
                  <c:v>0.43937349680295601</c:v>
                </c:pt>
                <c:pt idx="147">
                  <c:v>0.42553972234114101</c:v>
                </c:pt>
                <c:pt idx="148">
                  <c:v>0.410274276303288</c:v>
                </c:pt>
                <c:pt idx="149">
                  <c:v>0.38282368249837401</c:v>
                </c:pt>
                <c:pt idx="150">
                  <c:v>0.347585114806018</c:v>
                </c:pt>
                <c:pt idx="151">
                  <c:v>0.323638844102691</c:v>
                </c:pt>
                <c:pt idx="152">
                  <c:v>0.34173033243857098</c:v>
                </c:pt>
                <c:pt idx="153">
                  <c:v>0.31042784427018799</c:v>
                </c:pt>
                <c:pt idx="154">
                  <c:v>0.30696402272249101</c:v>
                </c:pt>
                <c:pt idx="155">
                  <c:v>0.32706685054801499</c:v>
                </c:pt>
                <c:pt idx="156">
                  <c:v>0.338354836303975</c:v>
                </c:pt>
                <c:pt idx="157">
                  <c:v>0.35483376742760803</c:v>
                </c:pt>
                <c:pt idx="158">
                  <c:v>0.366931280570925</c:v>
                </c:pt>
                <c:pt idx="159">
                  <c:v>0.33488448036574398</c:v>
                </c:pt>
                <c:pt idx="160">
                  <c:v>0.35510729613733899</c:v>
                </c:pt>
                <c:pt idx="161">
                  <c:v>0.36719444938623003</c:v>
                </c:pt>
                <c:pt idx="162">
                  <c:v>0.383983197881472</c:v>
                </c:pt>
                <c:pt idx="163">
                  <c:v>0.39691614691614702</c:v>
                </c:pt>
                <c:pt idx="164">
                  <c:v>0.37767874075478902</c:v>
                </c:pt>
                <c:pt idx="165">
                  <c:v>0.43034238488783999</c:v>
                </c:pt>
                <c:pt idx="166">
                  <c:v>0.41346153846153899</c:v>
                </c:pt>
                <c:pt idx="167">
                  <c:v>0.40926759410801999</c:v>
                </c:pt>
                <c:pt idx="168">
                  <c:v>0.41073119410836401</c:v>
                </c:pt>
                <c:pt idx="169">
                  <c:v>0.441156988297638</c:v>
                </c:pt>
                <c:pt idx="170">
                  <c:v>0.46700388189624698</c:v>
                </c:pt>
                <c:pt idx="171">
                  <c:v>0.52635514018691598</c:v>
                </c:pt>
                <c:pt idx="172">
                  <c:v>0.51613742842269605</c:v>
                </c:pt>
                <c:pt idx="173">
                  <c:v>0.51509433962264195</c:v>
                </c:pt>
                <c:pt idx="174">
                  <c:v>0.54326381059752005</c:v>
                </c:pt>
                <c:pt idx="175">
                  <c:v>0.61544920235096601</c:v>
                </c:pt>
                <c:pt idx="176">
                  <c:v>0.58944988696307499</c:v>
                </c:pt>
                <c:pt idx="177">
                  <c:v>0.58961526431029099</c:v>
                </c:pt>
                <c:pt idx="178">
                  <c:v>0.64863539794084002</c:v>
                </c:pt>
                <c:pt idx="179">
                  <c:v>0.61400033019646705</c:v>
                </c:pt>
                <c:pt idx="180">
                  <c:v>0.59479865771812102</c:v>
                </c:pt>
                <c:pt idx="181">
                  <c:v>0.55769561478933805</c:v>
                </c:pt>
                <c:pt idx="182">
                  <c:v>0.53530792848112696</c:v>
                </c:pt>
                <c:pt idx="183">
                  <c:v>0.54683885890516604</c:v>
                </c:pt>
                <c:pt idx="184">
                  <c:v>0.593529655744504</c:v>
                </c:pt>
                <c:pt idx="185">
                  <c:v>0.57436876723954999</c:v>
                </c:pt>
                <c:pt idx="186">
                  <c:v>0.57478916999556096</c:v>
                </c:pt>
                <c:pt idx="187">
                  <c:v>0.57504959224157004</c:v>
                </c:pt>
                <c:pt idx="188">
                  <c:v>0.62862052037309801</c:v>
                </c:pt>
                <c:pt idx="189">
                  <c:v>0.65262341690359305</c:v>
                </c:pt>
                <c:pt idx="190">
                  <c:v>0.63565891472868197</c:v>
                </c:pt>
                <c:pt idx="191">
                  <c:v>0.72810271041369501</c:v>
                </c:pt>
                <c:pt idx="192">
                  <c:v>0.63019693654266995</c:v>
                </c:pt>
                <c:pt idx="193">
                  <c:v>0.552736982643525</c:v>
                </c:pt>
                <c:pt idx="194">
                  <c:v>0.47378227309023202</c:v>
                </c:pt>
                <c:pt idx="195">
                  <c:v>0.39237788513150801</c:v>
                </c:pt>
                <c:pt idx="196">
                  <c:v>0.32218261584864299</c:v>
                </c:pt>
                <c:pt idx="197">
                  <c:v>0.28454619787407998</c:v>
                </c:pt>
                <c:pt idx="198">
                  <c:v>0.23485886544258699</c:v>
                </c:pt>
                <c:pt idx="199">
                  <c:v>0.21277733226410001</c:v>
                </c:pt>
                <c:pt idx="200">
                  <c:v>8.9013632718524305E-2</c:v>
                </c:pt>
                <c:pt idx="201">
                  <c:v>8.2540570789031903E-2</c:v>
                </c:pt>
                <c:pt idx="202">
                  <c:v>1.4370932754880701E-2</c:v>
                </c:pt>
                <c:pt idx="203">
                  <c:v>-3.4435261707989002E-2</c:v>
                </c:pt>
                <c:pt idx="204">
                  <c:v>2.7427317608337901E-3</c:v>
                </c:pt>
                <c:pt idx="205">
                  <c:v>3.1680440771349898E-2</c:v>
                </c:pt>
                <c:pt idx="206">
                  <c:v>6.7329545454545406E-2</c:v>
                </c:pt>
                <c:pt idx="207">
                  <c:v>0.134591961023143</c:v>
                </c:pt>
                <c:pt idx="208">
                  <c:v>0.147577092511013</c:v>
                </c:pt>
                <c:pt idx="209">
                  <c:v>0.199803793328973</c:v>
                </c:pt>
                <c:pt idx="210">
                  <c:v>0.21836393989983299</c:v>
                </c:pt>
                <c:pt idx="211">
                  <c:v>0.29044498102794097</c:v>
                </c:pt>
                <c:pt idx="212">
                  <c:v>0.297606659729449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886976"/>
        <c:axId val="77888512"/>
      </c:lineChart>
      <c:dateAx>
        <c:axId val="778869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888512"/>
        <c:crosses val="autoZero"/>
        <c:auto val="1"/>
        <c:lblOffset val="100"/>
        <c:baseTimeUnit val="months"/>
      </c:dateAx>
      <c:valAx>
        <c:axId val="77888512"/>
        <c:scaling>
          <c:orientation val="minMax"/>
          <c:max val="1.3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886976"/>
        <c:crosses val="autoZero"/>
        <c:crossBetween val="between"/>
      </c:valAx>
      <c:valAx>
        <c:axId val="77902592"/>
        <c:scaling>
          <c:orientation val="minMax"/>
          <c:max val="0.3"/>
          <c:min val="-0.1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04128"/>
        <c:crosses val="max"/>
        <c:crossBetween val="between"/>
      </c:valAx>
      <c:dateAx>
        <c:axId val="7790412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790259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453073686104"/>
          <c:y val="0.96113962438633005"/>
          <c:w val="0.20109373961714699"/>
          <c:h val="3.8860375613670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963875413019894E-2"/>
          <c:y val="3.7524353891685999E-2"/>
          <c:w val="0.71926092296051203"/>
          <c:h val="0.80459049782617198"/>
        </c:manualLayout>
      </c:layout>
      <c:areaChart>
        <c:grouping val="standard"/>
        <c:varyColors val="0"/>
        <c:ser>
          <c:idx val="0"/>
          <c:order val="0"/>
          <c:tx>
            <c:strRef>
              <c:f>ВПРМ!$B$24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7.2155026253121601E-3"/>
                  <c:y val="-0.3588295427627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084362607053299E-3"/>
                  <c:y val="-0.384641470576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4263487631809E-3"/>
                  <c:y val="-0.39140109952064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536655347473503E-3"/>
                  <c:y val="-0.39140109952064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ВПРМ!$C$23:$F$23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ВПРМ!$C$24:$F$24</c:f>
              <c:numCache>
                <c:formatCode>#,##0.0</c:formatCode>
                <c:ptCount val="4"/>
                <c:pt idx="0">
                  <c:v>12724.808000000001</c:v>
                </c:pt>
                <c:pt idx="1">
                  <c:v>13676.579</c:v>
                </c:pt>
                <c:pt idx="2">
                  <c:v>13850.62</c:v>
                </c:pt>
                <c:pt idx="3">
                  <c:v>14342.798000000001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44768"/>
        <c:axId val="102946304"/>
      </c:areaChart>
      <c:lineChart>
        <c:grouping val="standard"/>
        <c:varyColors val="0"/>
        <c:ser>
          <c:idx val="1"/>
          <c:order val="1"/>
          <c:tx>
            <c:strRef>
              <c:f>ВПРМ!$B$25</c:f>
              <c:strCache>
                <c:ptCount val="1"/>
                <c:pt idx="0">
                  <c:v>Общая система налогообложения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ВПРМ!$C$23:$F$23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ВПРМ!$C$25:$F$25</c:f>
              <c:numCache>
                <c:formatCode>#,##0.0</c:formatCode>
                <c:ptCount val="4"/>
                <c:pt idx="0">
                  <c:v>7889.0519999999997</c:v>
                </c:pt>
                <c:pt idx="1">
                  <c:v>8694.32</c:v>
                </c:pt>
                <c:pt idx="2">
                  <c:v>9100.348</c:v>
                </c:pt>
                <c:pt idx="3">
                  <c:v>9800.4439999999868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ВПРМ!$B$26</c:f>
              <c:strCache>
                <c:ptCount val="1"/>
                <c:pt idx="0">
                  <c:v>Спец.налоговые режимы (УСН, ЕСХН)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marker>
            <c:symbol val="circle"/>
            <c:size val="7"/>
            <c:spPr>
              <a:solidFill>
                <a:srgbClr val="3333FF"/>
              </a:solidFill>
              <a:ln>
                <a:solidFill>
                  <a:srgbClr val="3333F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ВПРМ!$C$23:$F$23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ВПРМ!$C$26:$F$26</c:f>
              <c:numCache>
                <c:formatCode>#,##0.0</c:formatCode>
                <c:ptCount val="4"/>
                <c:pt idx="0">
                  <c:v>4835.7560000000003</c:v>
                </c:pt>
                <c:pt idx="1">
                  <c:v>4982.259</c:v>
                </c:pt>
                <c:pt idx="2">
                  <c:v>4750.2719999999999</c:v>
                </c:pt>
                <c:pt idx="3">
                  <c:v>4542.3540000000003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44768"/>
        <c:axId val="102946304"/>
      </c:lineChart>
      <c:catAx>
        <c:axId val="10294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946304"/>
        <c:crosses val="autoZero"/>
        <c:auto val="1"/>
        <c:lblAlgn val="ctr"/>
        <c:lblOffset val="100"/>
        <c:noMultiLvlLbl val="0"/>
      </c:catAx>
      <c:valAx>
        <c:axId val="10294630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94476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9898706906962003"/>
          <c:y val="0.23266732353724601"/>
          <c:w val="0.198851093839815"/>
          <c:h val="0.33628210249432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0.66401</cdr:x>
      <cdr:y>0.85835</cdr:y>
    </cdr:from>
    <cdr:to>
      <cdr:x>1</cdr:x>
      <cdr:y>0.92201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027332" y="2904942"/>
          <a:ext cx="1506130" cy="2154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800" dirty="0" smtClean="0">
              <a:solidFill>
                <a:schemeClr val="bg1">
                  <a:lumMod val="50000"/>
                </a:schemeClr>
              </a:solidFill>
            </a:rPr>
            <a:t>Источник: Росстат, ЦБ РФ </a:t>
          </a:r>
          <a:endParaRPr lang="ru-RU" sz="8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43BC0-DBD1-4CBB-B935-E2FC50C4F42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A5140-51B4-4D53-9CEC-B9136D351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00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8EC31-3F1D-3E44-BA4E-4E8DD03384F2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2F226-DD60-EF4F-B739-3DC37E9191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226-DD60-EF4F-B739-3DC37E91914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25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547F-B55C-4F71-B816-199A7C7769C2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2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226-DD60-EF4F-B739-3DC37E91914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6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226-DD60-EF4F-B739-3DC37E91914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61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CA81-3388-4C4E-ABDE-E6FDBC82F24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5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226-DD60-EF4F-B739-3DC37E91914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8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547F-B55C-4F71-B816-199A7C7769C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2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CA81-3388-4C4E-ABDE-E6FDBC82F2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4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CA81-3388-4C4E-ABDE-E6FDBC82F2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6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226-DD60-EF4F-B739-3DC37E91914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7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CA81-3388-4C4E-ABDE-E6FDBC82F2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25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226-DD60-EF4F-B739-3DC37E91914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226-DD60-EF4F-B739-3DC37E91914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6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6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5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4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8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7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1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7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35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1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1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20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3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02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90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9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48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9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2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7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2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42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3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07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5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9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9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B528-E603-494F-8EA1-356DE0C8395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91A-0C8C-9942-B793-99FA91776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4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B528-E603-494F-8EA1-356DE0C8395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F91A-0C8C-9942-B793-99FA91776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3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5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B528-E603-494F-8EA1-356DE0C839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F91A-0C8C-9942-B793-99FA91776B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856099"/>
            <a:ext cx="9144000" cy="2197286"/>
          </a:xfrm>
          <a:solidFill>
            <a:srgbClr val="EB7F13"/>
          </a:solidFill>
        </p:spPr>
        <p:txBody>
          <a:bodyPr>
            <a:noAutofit/>
          </a:bodyPr>
          <a:lstStyle/>
          <a:p>
            <a:pPr marL="179388" algn="ctr">
              <a:lnSpc>
                <a:spcPct val="150000"/>
              </a:lnSpc>
            </a:pPr>
            <a:r>
              <a:rPr lang="ru-RU" sz="3200" cap="all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«Экономика Роста»  </a:t>
            </a:r>
            <a:br>
              <a:rPr lang="ru-RU" sz="3200" cap="all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концепция</a:t>
            </a:r>
            <a:r>
              <a:rPr lang="ru-RU" sz="3200" cap="all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cap="all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Среднесрочной программы развития экономики</a:t>
            </a:r>
            <a:endParaRPr lang="ru-RU" sz="3200" cap="all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46186"/>
              </p:ext>
            </p:extLst>
          </p:nvPr>
        </p:nvGraphicFramePr>
        <p:xfrm>
          <a:off x="122831" y="4244697"/>
          <a:ext cx="8911988" cy="2299399"/>
        </p:xfrm>
        <a:graphic>
          <a:graphicData uri="http://schemas.openxmlformats.org/drawingml/2006/table">
            <a:tbl>
              <a:tblPr/>
              <a:tblGrid>
                <a:gridCol w="8911988"/>
              </a:tblGrid>
              <a:tr h="22993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solidFill>
                            <a:srgbClr val="363F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363F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363F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Краткая версия</a:t>
                      </a:r>
                      <a:endParaRPr lang="ru-RU" sz="1400" b="1" baseline="0" dirty="0" smtClean="0">
                        <a:solidFill>
                          <a:srgbClr val="363F5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ru-RU" sz="1400" b="1" baseline="0" dirty="0" smtClean="0">
                        <a:solidFill>
                          <a:srgbClr val="363F5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ru-RU" sz="1400" b="1" baseline="0" dirty="0" smtClean="0">
                        <a:solidFill>
                          <a:srgbClr val="363F5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363F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февраль 2016</a:t>
                      </a:r>
                    </a:p>
                  </a:txBody>
                  <a:tcPr marL="33193" marR="33193" marT="66386" marB="331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0" y="4203507"/>
            <a:ext cx="9144000" cy="0"/>
          </a:xfrm>
          <a:prstGeom prst="line">
            <a:avLst/>
          </a:prstGeom>
          <a:ln w="76200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721889"/>
            <a:ext cx="9144000" cy="0"/>
          </a:xfrm>
          <a:prstGeom prst="line">
            <a:avLst/>
          </a:prstGeom>
          <a:ln w="76200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2831" y="635100"/>
            <a:ext cx="8168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b="1" dirty="0">
                <a:solidFill>
                  <a:srgbClr val="363F5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rgbClr val="363F52"/>
                </a:solidFill>
                <a:latin typeface="Arial" pitchFamily="34" charset="0"/>
                <a:cs typeface="Arial" pitchFamily="34" charset="0"/>
              </a:rPr>
            </a:br>
            <a:endParaRPr lang="ru-RU" sz="1400" b="1" cap="all" dirty="0">
              <a:solidFill>
                <a:srgbClr val="363F5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tolipin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9" y="208479"/>
            <a:ext cx="936104" cy="12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06193" y="635100"/>
            <a:ext cx="771525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СТОЛЫПИНСКИЙ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КЛУБ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 стрелкой 38"/>
          <p:cNvCxnSpPr>
            <a:endCxn id="46" idx="0"/>
          </p:cNvCxnSpPr>
          <p:nvPr/>
        </p:nvCxnSpPr>
        <p:spPr>
          <a:xfrm>
            <a:off x="1876849" y="3369465"/>
            <a:ext cx="1" cy="12961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46" idx="2"/>
          </p:cNvCxnSpPr>
          <p:nvPr/>
        </p:nvCxnSpPr>
        <p:spPr>
          <a:xfrm flipV="1">
            <a:off x="1876850" y="5321337"/>
            <a:ext cx="0" cy="7262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813231" y="4747846"/>
            <a:ext cx="233001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7905570" y="2482863"/>
            <a:ext cx="1637024" cy="748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0785" tIns="50393" rIns="100785" bIns="50393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Создание проектной компании</a:t>
            </a:r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 flipH="1">
            <a:off x="7217136" y="2324854"/>
            <a:ext cx="0" cy="1534215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85" tIns="50393" rIns="100785" bIns="50393"/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813233" y="5085184"/>
            <a:ext cx="2323076" cy="35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Соединительная линия уступом 2"/>
          <p:cNvCxnSpPr/>
          <p:nvPr/>
        </p:nvCxnSpPr>
        <p:spPr>
          <a:xfrm>
            <a:off x="3280793" y="2949880"/>
            <a:ext cx="1852127" cy="1129342"/>
          </a:xfrm>
          <a:prstGeom prst="bentConnector3">
            <a:avLst>
              <a:gd name="adj1" fmla="val 50000"/>
            </a:avLst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6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46538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white"/>
              </a:solidFill>
              <a:latin typeface="Arial Narrow"/>
              <a:sym typeface="Arial Narrow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238125"/>
            <a:ext cx="9144000" cy="769875"/>
          </a:xfrm>
          <a:prstGeom prst="rect">
            <a:avLst/>
          </a:prstGeom>
          <a:solidFill>
            <a:srgbClr val="EB7F13"/>
          </a:solidFill>
        </p:spPr>
        <p:txBody>
          <a:bodyPr vert="horz" lIns="9144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/>
            <a:r>
              <a:rPr lang="ru-RU" sz="2000" cap="all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Пример канала целевой денежной эмиссии ЦБ РФ (1)</a:t>
            </a:r>
            <a:endParaRPr lang="ru-RU" sz="2000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8343900" y="196301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8"/>
          <p:cNvSpPr/>
          <p:nvPr/>
        </p:nvSpPr>
        <p:spPr bwMode="ltGray">
          <a:xfrm>
            <a:off x="63893" y="482817"/>
            <a:ext cx="393624" cy="332985"/>
          </a:xfrm>
          <a:prstGeom prst="rect">
            <a:avLst/>
          </a:prstGeom>
          <a:solidFill>
            <a:srgbClr val="008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940469" y="4665569"/>
            <a:ext cx="1872762" cy="655768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Банки – кредиторы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141636" y="3861048"/>
            <a:ext cx="3009537" cy="13328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Специализированное общество проектного финансирования  (СОПФ)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6444208" y="1946085"/>
            <a:ext cx="1545858" cy="378769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Инвесторы</a:t>
            </a: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940470" y="6047590"/>
            <a:ext cx="1872761" cy="655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1400"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latin typeface="Arial" charset="0"/>
              </a:defRPr>
            </a:lvl2pPr>
            <a:lvl3pPr marL="1143000" indent="-228600">
              <a:defRPr>
                <a:latin typeface="Arial" charset="0"/>
              </a:defRPr>
            </a:lvl3pPr>
            <a:lvl4pPr marL="1600200" indent="-228600">
              <a:defRPr>
                <a:latin typeface="Arial" charset="0"/>
              </a:defRPr>
            </a:lvl4pPr>
            <a:lvl5pPr marL="2057400" indent="-228600">
              <a:defRPr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800" b="1" dirty="0">
                <a:solidFill>
                  <a:prstClr val="black"/>
                </a:solidFill>
              </a:rPr>
              <a:t>Институт развития</a:t>
            </a:r>
          </a:p>
        </p:txBody>
      </p:sp>
      <p:pic>
        <p:nvPicPr>
          <p:cNvPr id="62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1" y="2134997"/>
            <a:ext cx="2293137" cy="153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4273961" y="4245935"/>
            <a:ext cx="862348" cy="3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5" tIns="50393" rIns="100785" bIns="50393"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1400"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latin typeface="Arial" charset="0"/>
              </a:defRPr>
            </a:lvl2pPr>
            <a:lvl3pPr marL="1143000" indent="-228600">
              <a:defRPr>
                <a:latin typeface="Arial" charset="0"/>
              </a:defRPr>
            </a:lvl3pPr>
            <a:lvl4pPr marL="1600200" indent="-228600">
              <a:defRPr>
                <a:latin typeface="Arial" charset="0"/>
              </a:defRPr>
            </a:lvl4pPr>
            <a:lvl5pPr marL="2057400" indent="-228600">
              <a:defRPr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prstClr val="black"/>
                </a:solidFill>
              </a:rPr>
              <a:t>Кредит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4467617" y="5301470"/>
            <a:ext cx="2749519" cy="117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5" tIns="50393" rIns="100785" bIns="5039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Выпуск облигаций в  соответствии с бизнес-планом проекта на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85%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стоимости проекта, передача банку-кредитору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2051720" y="5573750"/>
            <a:ext cx="1396294" cy="3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5" tIns="50393" rIns="100785" bIns="5039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Гарантия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512" y="1266789"/>
            <a:ext cx="5196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ПРОЕКТНОЕ ФИНАНСИРОВАНИЕ С УЧАСТИЕМ СОПФ С ВЫПУСКОМ ПРОЕКТНЫХ ОБЛИГАЦИЙ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3075" y="5524480"/>
            <a:ext cx="420107" cy="393255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942123" y="4219531"/>
            <a:ext cx="412051" cy="393255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942122" y="5288323"/>
            <a:ext cx="412051" cy="403576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7450505" y="2554082"/>
            <a:ext cx="397358" cy="359199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266555" y="3567582"/>
            <a:ext cx="412051" cy="393255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736427" y="2257708"/>
            <a:ext cx="13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Утверждение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эмиссии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294262" y="2305775"/>
            <a:ext cx="431174" cy="393255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1979712" y="3583819"/>
            <a:ext cx="2037353" cy="3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5" tIns="50393" rIns="100785" bIns="50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i="1" dirty="0" smtClean="0">
                <a:solidFill>
                  <a:srgbClr val="FF0000"/>
                </a:solidFill>
              </a:rPr>
              <a:t>Рефинансирование</a:t>
            </a:r>
            <a:endParaRPr lang="ru-RU" altLang="ru-RU" sz="1600" b="1" i="1" dirty="0">
              <a:solidFill>
                <a:srgbClr val="FF0000"/>
              </a:solidFill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7449256" y="5246658"/>
            <a:ext cx="1403833" cy="748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0785" tIns="50393" rIns="100785" bIns="50393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Аудит и оценка бизнес-плана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2038180" y="3833027"/>
            <a:ext cx="1978885" cy="748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0785" tIns="50393" rIns="100785" bIns="50393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сумму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80%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стоимости проекта, по ставке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5,5%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0354" y="6044316"/>
            <a:ext cx="141147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Аудиторская</a:t>
            </a:r>
          </a:p>
          <a:p>
            <a:r>
              <a:rPr lang="ru-RU" dirty="0" smtClean="0"/>
              <a:t> компания </a:t>
            </a:r>
            <a:endParaRPr lang="ru-RU" dirty="0"/>
          </a:p>
        </p:txBody>
      </p:sp>
      <p:sp>
        <p:nvSpPr>
          <p:cNvPr id="27" name="Стрелка вверх 26"/>
          <p:cNvSpPr/>
          <p:nvPr/>
        </p:nvSpPr>
        <p:spPr>
          <a:xfrm>
            <a:off x="7296064" y="5204788"/>
            <a:ext cx="177972" cy="850392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5" grpId="0" animBg="1"/>
      <p:bldP spid="66" grpId="0"/>
      <p:bldP spid="70" grpId="0"/>
      <p:bldP spid="71" grpId="0"/>
      <p:bldP spid="7" grpId="0" animBg="1"/>
      <p:bldP spid="74" grpId="0" animBg="1"/>
      <p:bldP spid="76" grpId="0" animBg="1"/>
      <p:bldP spid="78" grpId="0" animBg="1"/>
      <p:bldP spid="75" grpId="0"/>
      <p:bldP spid="79" grpId="0" animBg="1"/>
      <p:bldP spid="64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69342"/>
            <a:ext cx="7886700" cy="4995231"/>
          </a:xfrm>
          <a:solidFill>
            <a:schemeClr val="bg1">
              <a:lumMod val="95000"/>
            </a:schemeClr>
          </a:solidFill>
        </p:spPr>
        <p:txBody>
          <a:bodyPr vert="horz" lIns="180000" tIns="108000" rIns="180000" bIns="108000" rtlCol="0"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эффективного доведения «новых денег» до инвестиционных проектов и гарантии их возврата необходимо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повысить прозрачность и эффективность банковской системы и институтов развития.</a:t>
            </a:r>
          </a:p>
          <a:p>
            <a:pPr lvl="1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3) Изменение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мандата Банка России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совместно с  Правительством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РФ необходимо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осуществить переход от «ограничительной» к «стимулирующей» денежно-кредитной политике,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таргетирующей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наряду с инфляцией, рост ВВП, низкие ставки долгосрочного кредита, снижение волатильности рубля к основным валютам.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В условиях низкой монетизации экономики (М2/ВВП = 45%, в КНР – 195%) ЦБ РФ может постепенно наращивать денежное предложение (как минимум, до уровня М2/ВВП = 80-90%), не опасаясь значительного повышения инфляции, при условии, что новая денежная эмиссия не будет направлена на госрасходы, а в полном объёме, целевым образом, в форме возвратных кредитов будет использована на стимулирование инвестиций в реальное производство. </a:t>
            </a:r>
          </a:p>
          <a:p>
            <a:pPr marL="0" indent="0">
              <a:buNone/>
            </a:pP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i="1" dirty="0"/>
              <a:t>Борьба с немонетарной инфляцией должна идти не путем " иссушения"  денежной массы, а снижение инфляции должно достигаться вследствие эффекта экономического роста, снижения издержек, повышения производительности труда и увеличения масштабов производства за счет внедрения передовых технологий. 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Главный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путь снижения инфляции у нас в стране - экономический рост.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1220900"/>
            <a:ext cx="7886700" cy="28814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997" tIns="35997" rIns="35997" bIns="35997" rtlCol="0" anchor="t">
            <a:spAutoFit/>
          </a:bodyPr>
          <a:lstStyle>
            <a:defPPr>
              <a:defRPr lang="ru-RU"/>
            </a:defPPr>
            <a:lvl1pPr algn="ctr">
              <a:spcAft>
                <a:spcPts val="600"/>
              </a:spcAft>
              <a:defRPr sz="1400" b="1" cap="all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Ключевое решение </a:t>
            </a:r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0" y="237600"/>
            <a:ext cx="9144000" cy="770400"/>
          </a:xfrm>
          <a:prstGeom prst="rect">
            <a:avLst/>
          </a:prstGeom>
          <a:solidFill>
            <a:srgbClr val="EB7F13"/>
          </a:solidFill>
        </p:spPr>
        <p:txBody>
          <a:bodyPr vert="horz" lIns="9144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>
              <a:lnSpc>
                <a:spcPct val="80000"/>
              </a:lnSpc>
            </a:pPr>
            <a:r>
              <a:rPr lang="ru-RU" sz="20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Денежно-промышленная Политика, обеспечивающая предложение доступного, под низкую ставку, долгосрочного кредита для инвестиционного </a:t>
            </a:r>
            <a:r>
              <a:rPr lang="ru-RU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развития  (2)</a:t>
            </a:r>
            <a:endParaRPr lang="ru-RU" sz="20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8"/>
          <p:cNvSpPr/>
          <p:nvPr/>
        </p:nvSpPr>
        <p:spPr bwMode="ltGray">
          <a:xfrm>
            <a:off x="93087" y="464755"/>
            <a:ext cx="393624" cy="332985"/>
          </a:xfrm>
          <a:prstGeom prst="rect">
            <a:avLst/>
          </a:prstGeom>
          <a:solidFill>
            <a:srgbClr val="008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2"/>
          <p:cNvSpPr txBox="1">
            <a:spLocks/>
          </p:cNvSpPr>
          <p:nvPr/>
        </p:nvSpPr>
        <p:spPr>
          <a:xfrm>
            <a:off x="8343900" y="196301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11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324000"/>
            <a:ext cx="9144000" cy="684000"/>
          </a:xfrm>
          <a:solidFill>
            <a:srgbClr val="EB7F13"/>
          </a:solidFill>
        </p:spPr>
        <p:txBody>
          <a:bodyPr>
            <a:noAutofit/>
          </a:bodyPr>
          <a:lstStyle/>
          <a:p>
            <a:pPr marL="179388"/>
            <a:r>
              <a:rPr lang="ru-RU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Изменение м2, инфляции и </a:t>
            </a:r>
            <a:r>
              <a:rPr lang="ru-RU" sz="2000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ввп</a:t>
            </a:r>
            <a:r>
              <a:rPr lang="ru-RU" sz="2000" cap="all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России за 1998-2015 гг. </a:t>
            </a:r>
            <a:endParaRPr lang="ru-RU" sz="20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343900" y="320126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721217"/>
              </p:ext>
            </p:extLst>
          </p:nvPr>
        </p:nvGraphicFramePr>
        <p:xfrm>
          <a:off x="147638" y="1209675"/>
          <a:ext cx="8848724" cy="55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43001" y="5721680"/>
            <a:ext cx="704849" cy="3552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70AD47">
                    <a:lumMod val="50000"/>
                  </a:srgbClr>
                </a:solidFill>
              </a:rPr>
              <a:t>   М2↑</a:t>
            </a:r>
          </a:p>
          <a:p>
            <a:pPr algn="ctr"/>
            <a:r>
              <a:rPr lang="ru-RU" sz="1200" dirty="0" smtClean="0">
                <a:solidFill>
                  <a:srgbClr val="70AD47">
                    <a:lumMod val="50000"/>
                  </a:srgbClr>
                </a:solidFill>
              </a:rPr>
              <a:t>ИПЦ↓</a:t>
            </a:r>
            <a:endParaRPr lang="ru-RU" sz="1200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19401" y="5721680"/>
            <a:ext cx="704849" cy="3552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70AD47">
                    <a:lumMod val="50000"/>
                  </a:srgbClr>
                </a:solidFill>
              </a:rPr>
              <a:t> М2↑</a:t>
            </a:r>
          </a:p>
          <a:p>
            <a:pPr algn="ctr"/>
            <a:r>
              <a:rPr lang="ru-RU" sz="1200" dirty="0">
                <a:solidFill>
                  <a:srgbClr val="70AD47">
                    <a:lumMod val="50000"/>
                  </a:srgbClr>
                </a:solidFill>
              </a:rPr>
              <a:t>ИПЦ↓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51546" y="5720826"/>
            <a:ext cx="752475" cy="3561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М2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↓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ИПЦ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↑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81501" y="5721680"/>
            <a:ext cx="552449" cy="3552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70AD47">
                    <a:lumMod val="50000"/>
                  </a:srgbClr>
                </a:solidFill>
              </a:rPr>
              <a:t> М2↑</a:t>
            </a:r>
          </a:p>
          <a:p>
            <a:pPr algn="ctr"/>
            <a:r>
              <a:rPr lang="ru-RU" sz="1200" dirty="0">
                <a:solidFill>
                  <a:srgbClr val="70AD47">
                    <a:lumMod val="50000"/>
                  </a:srgbClr>
                </a:solidFill>
              </a:rPr>
              <a:t>ИПЦ↓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13930" y="5720826"/>
            <a:ext cx="704849" cy="356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М2 ↓</a:t>
            </a:r>
          </a:p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ИПЦ ↑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72174" y="5721680"/>
            <a:ext cx="561975" cy="3552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70AD47">
                    <a:lumMod val="50000"/>
                  </a:srgbClr>
                </a:solidFill>
              </a:rPr>
              <a:t> М2↑</a:t>
            </a:r>
          </a:p>
          <a:p>
            <a:pPr algn="ctr"/>
            <a:r>
              <a:rPr lang="ru-RU" sz="1200" dirty="0">
                <a:solidFill>
                  <a:srgbClr val="70AD47">
                    <a:lumMod val="50000"/>
                  </a:srgbClr>
                </a:solidFill>
              </a:rPr>
              <a:t>ИПЦ↓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96076" y="5721680"/>
            <a:ext cx="673715" cy="3552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70AD47">
                    <a:lumMod val="50000"/>
                  </a:srgbClr>
                </a:solidFill>
              </a:rPr>
              <a:t> М2↑</a:t>
            </a:r>
          </a:p>
          <a:p>
            <a:pPr algn="ctr"/>
            <a:r>
              <a:rPr lang="ru-RU" sz="1200" dirty="0">
                <a:solidFill>
                  <a:srgbClr val="70AD47">
                    <a:lumMod val="50000"/>
                  </a:srgbClr>
                </a:solidFill>
              </a:rPr>
              <a:t>ИПЦ↓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61110" y="5721680"/>
            <a:ext cx="701865" cy="3552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М2 ↓</a:t>
            </a:r>
          </a:p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ИПЦ ↑</a:t>
            </a:r>
          </a:p>
        </p:txBody>
      </p:sp>
      <p:cxnSp>
        <p:nvCxnSpPr>
          <p:cNvPr id="6" name="Прямая соединительная линия 5"/>
          <p:cNvCxnSpPr>
            <a:endCxn id="2" idx="0"/>
          </p:cNvCxnSpPr>
          <p:nvPr/>
        </p:nvCxnSpPr>
        <p:spPr>
          <a:xfrm>
            <a:off x="1495425" y="3435681"/>
            <a:ext cx="1" cy="2285999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19475" y="3743011"/>
            <a:ext cx="1" cy="201961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848226" y="3657600"/>
            <a:ext cx="0" cy="210502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53160" y="4524375"/>
            <a:ext cx="1" cy="124777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981825" y="4818185"/>
            <a:ext cx="1" cy="94444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67151" y="4410075"/>
            <a:ext cx="0" cy="135255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372100" y="4524375"/>
            <a:ext cx="1" cy="123825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343900" y="4914900"/>
            <a:ext cx="0" cy="85725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56723" y="6511442"/>
            <a:ext cx="1510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/>
              <a:t>Источник: Росстат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1052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Object 6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46538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white"/>
              </a:solidFill>
              <a:latin typeface="Arial Narrow"/>
              <a:sym typeface="Arial Narrow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238125"/>
            <a:ext cx="9144000" cy="769875"/>
          </a:xfrm>
          <a:prstGeom prst="rect">
            <a:avLst/>
          </a:prstGeom>
          <a:solidFill>
            <a:srgbClr val="EB7F13"/>
          </a:solidFill>
        </p:spPr>
        <p:txBody>
          <a:bodyPr vert="horz" lIns="9144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cap="all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Немонетарная инфляция в </a:t>
            </a:r>
            <a:r>
              <a:rPr lang="ru-RU" sz="2200" cap="all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России Значительно </a:t>
            </a:r>
            <a:r>
              <a:rPr lang="ru-RU" sz="2200" cap="all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выросла </a:t>
            </a:r>
          </a:p>
          <a:p>
            <a:r>
              <a:rPr lang="ru-RU" sz="1600" cap="all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при этом, монетарная инфляция показала отрицательный темп роста </a:t>
            </a:r>
            <a:endParaRPr lang="ru-RU" sz="1600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8343900" y="196301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13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6787" y="1218238"/>
            <a:ext cx="5823525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РОСТ ИНФЛЯЦИИ в 2015 (+12,9%):</a:t>
            </a:r>
            <a:endParaRPr lang="ru-RU" sz="1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179221"/>
              </p:ext>
            </p:extLst>
          </p:nvPr>
        </p:nvGraphicFramePr>
        <p:xfrm>
          <a:off x="1324303" y="2369076"/>
          <a:ext cx="6344041" cy="4383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2036"/>
                <a:gridCol w="3222005"/>
              </a:tblGrid>
              <a:tr h="120696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   Инфляция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СПРОСА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(монетарная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demand</a:t>
                      </a:r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pull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inflation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Инфляция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ИЗДЕРЖЕК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(немонетарная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cost-push inflation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265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Сокращение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р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еальных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располагаемых доходов и сбережений населения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Курс (импорт товаров, сырья, комплектующих, займы в валюте)</a:t>
                      </a:r>
                    </a:p>
                  </a:txBody>
                  <a:tcPr/>
                </a:tc>
              </a:tr>
              <a:tr h="85036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Сокращение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р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асходов бюджета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Рост стоимости кредитных, заемных средств;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Рост стоимости тарифов</a:t>
                      </a:r>
                      <a:r>
                        <a:rPr lang="ru-RU" sz="1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монополий;</a:t>
                      </a:r>
                    </a:p>
                  </a:txBody>
                  <a:tcPr/>
                </a:tc>
              </a:tr>
              <a:tr h="92875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Сокращение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и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нвестиционных расходов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Монополизация рынков, низкая конкуренция во многих секторах российской экономики</a:t>
                      </a:r>
                    </a:p>
                  </a:txBody>
                  <a:tcPr/>
                </a:tc>
              </a:tr>
              <a:tr h="55947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Сокращение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о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бъема кредитования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Вклад </a:t>
                      </a:r>
                      <a:r>
                        <a:rPr lang="ru-RU" sz="1400" kern="1200" dirty="0" err="1" smtClean="0">
                          <a:latin typeface="Arial" pitchFamily="34" charset="0"/>
                          <a:cs typeface="Arial" pitchFamily="34" charset="0"/>
                        </a:rPr>
                        <a:t>контрсанкций</a:t>
                      </a:r>
                      <a:endParaRPr lang="ru-RU" sz="14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483768" y="1988840"/>
            <a:ext cx="764700" cy="3802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0800000">
            <a:off x="5580112" y="1988840"/>
            <a:ext cx="764700" cy="38023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6787" y="1525885"/>
            <a:ext cx="279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Платежеспособный спрос значительно снизился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99992" y="1538208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Произошел значительный рост издержек</a:t>
            </a:r>
          </a:p>
          <a:p>
            <a:pPr marL="342900" indent="-342900" algn="ctr">
              <a:buAutoNum type="arabicPeriod"/>
            </a:pP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0307" y="3087516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6-8%</a:t>
            </a:r>
            <a:endParaRPr lang="ru-RU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45918" y="3151373"/>
            <a:ext cx="1676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600" dirty="0">
                <a:solidFill>
                  <a:srgbClr val="C00000"/>
                </a:solidFill>
              </a:rPr>
              <a:t>+</a:t>
            </a:r>
            <a:r>
              <a:rPr lang="ru-RU" dirty="0">
                <a:solidFill>
                  <a:srgbClr val="C00000"/>
                </a:solidFill>
              </a:rPr>
              <a:t> 15-20%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67165" y="3717032"/>
            <a:ext cx="163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Увеличение М2</a:t>
            </a:r>
          </a:p>
          <a:p>
            <a:pPr algn="r"/>
            <a:r>
              <a:rPr lang="ru-RU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(увеличение ставки)</a:t>
            </a:r>
            <a:endParaRPr lang="ru-RU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8344" y="376793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Стимулирование предложения</a:t>
            </a:r>
          </a:p>
          <a:p>
            <a:r>
              <a:rPr lang="ru-RU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(снижение ставки)</a:t>
            </a:r>
            <a:endParaRPr lang="ru-RU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79512" y="3123545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0800000">
            <a:off x="7740352" y="314096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324000"/>
            <a:ext cx="9144000" cy="684000"/>
          </a:xfrm>
          <a:solidFill>
            <a:srgbClr val="EB7F13"/>
          </a:solidFill>
        </p:spPr>
        <p:txBody>
          <a:bodyPr>
            <a:noAutofit/>
          </a:bodyPr>
          <a:lstStyle/>
          <a:p>
            <a:pPr marL="179388"/>
            <a:r>
              <a:rPr lang="ru-RU" sz="22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Мировой опыт – уроки для России</a:t>
            </a:r>
            <a:br>
              <a:rPr lang="ru-RU" sz="22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большинство реформ проходило по одному сценарию</a:t>
            </a:r>
            <a:endParaRPr lang="ru-RU" sz="16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343900" y="320126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14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1" y="1288066"/>
            <a:ext cx="828501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Финансовое стимулирование экономического роста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денежно-промышленная политика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Главная цель – качественный экономический рост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Монетизация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до уровня новых индустриальных экономик. Преодоление накопленных деформаций и разбалансированности финансовой системы;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Рост насыщенности кредитами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и другими долговыми активами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Увеличение доли накопления,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снижение фискальной нагрузки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(увеличение финансовых ресурсов, остающихся в распоряжении бизнеса для целей развития), расширение налоговых стимулов;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Сокращение разрыва между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реальным и номинальным эффективным курсом рубля;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Политика низкого процента;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Стабилизация «счета капиталов» (рисков, связанных с «горячими» деньгами),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введение мягких рыночных валютных ограничений;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Максимальное поощрение долгосрочных инвестиций нерезидентов –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привлечение прямых иностранных инвестиций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324000"/>
            <a:ext cx="9144000" cy="684000"/>
          </a:xfrm>
          <a:solidFill>
            <a:srgbClr val="EB7F13"/>
          </a:solidFill>
        </p:spPr>
        <p:txBody>
          <a:bodyPr>
            <a:noAutofit/>
          </a:bodyPr>
          <a:lstStyle/>
          <a:p>
            <a:pPr marL="179388"/>
            <a:r>
              <a:rPr lang="ru-RU" sz="22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Финансовое стимулирование экономического роста </a:t>
            </a:r>
            <a:r>
              <a:rPr lang="ru-RU" sz="16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успешный международный опыт </a:t>
            </a:r>
            <a:endParaRPr lang="ru-RU" sz="16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343900" y="320126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15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129758"/>
              </p:ext>
            </p:extLst>
          </p:nvPr>
        </p:nvGraphicFramePr>
        <p:xfrm>
          <a:off x="572073" y="1690389"/>
          <a:ext cx="8176391" cy="4314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023"/>
                <a:gridCol w="723331"/>
                <a:gridCol w="707577"/>
                <a:gridCol w="620859"/>
                <a:gridCol w="620858"/>
                <a:gridCol w="842232"/>
                <a:gridCol w="851976"/>
                <a:gridCol w="631381"/>
                <a:gridCol w="620859"/>
                <a:gridCol w="597793"/>
                <a:gridCol w="675502"/>
              </a:tblGrid>
              <a:tr h="772530"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Страна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Деньги / ВВП, 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Кредит / ВВП, 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Ссудный процент (кредиты экономике), 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Инфляция, 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Инвестиции / ВВП, 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после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после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после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после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после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09"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Япония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1955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1953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1953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1953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1955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н/д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н/д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9,08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6,95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09"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Южная Корея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103,2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5,50</a:t>
                      </a: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25,5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09"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Сингапур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66,4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132,7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83,9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11,7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5,38</a:t>
                      </a: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09"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Китай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1978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1978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24,7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182,4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38,5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172,3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5,04</a:t>
                      </a: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5,81</a:t>
                      </a: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09"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Россия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?</a:t>
                      </a: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?</a:t>
                      </a: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?</a:t>
                      </a: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?</a:t>
                      </a: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?</a:t>
                      </a:r>
                    </a:p>
                  </a:txBody>
                  <a:tcPr marL="9525" marR="9525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672" y="6351711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Финансовые стратегии модернизации экономики: мировая практика / под ред. Я. М. Миркина. — М. : Магистр, 2014. — 496 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8964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Страны, совершившие значительный рывок в развитии, последовательно реализовывали стратегию финансового стимулирования экономического роста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1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46538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white"/>
              </a:solidFill>
              <a:latin typeface="Arial Narrow"/>
              <a:sym typeface="Arial Narrow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06564" y="2695982"/>
            <a:ext cx="8604448" cy="332985"/>
          </a:xfrm>
          <a:prstGeom prst="rect">
            <a:avLst/>
          </a:prstGeom>
        </p:spPr>
        <p:txBody>
          <a:bodyPr vert="horz" lIns="91432" tIns="45717" rIns="91432" bIns="45717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755576" y="4871452"/>
            <a:ext cx="8524008" cy="332985"/>
          </a:xfrm>
          <a:prstGeom prst="rect">
            <a:avLst/>
          </a:prstGeom>
        </p:spPr>
        <p:txBody>
          <a:bodyPr vert="horz" lIns="91432" tIns="45717" rIns="91432" bIns="45717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2"/>
          <p:cNvSpPr/>
          <p:nvPr/>
        </p:nvSpPr>
        <p:spPr>
          <a:xfrm>
            <a:off x="0" y="6497116"/>
            <a:ext cx="9144000" cy="2515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997" tIns="35997" rIns="35997" bIns="35997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</a:pPr>
            <a:r>
              <a:rPr lang="ru-RU" sz="1100" b="1" cap="all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Достижение </a:t>
            </a:r>
            <a:r>
              <a:rPr lang="en-US" sz="1100" b="1" cap="all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KPI </a:t>
            </a:r>
            <a:r>
              <a:rPr lang="ru-RU" sz="1100" b="1" cap="all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ПРОГРАММЫ возможно только при </a:t>
            </a:r>
            <a:r>
              <a:rPr lang="ru-RU" sz="1100" b="1" cap="all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</a:t>
            </a:r>
            <a:r>
              <a:rPr lang="ru-RU" sz="1100" b="1" cap="all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еализации всех решений в комплексе</a:t>
            </a:r>
            <a:endParaRPr lang="ru-RU" sz="1100" b="1" cap="all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0" y="788413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9144000" cy="754293"/>
          </a:xfrm>
          <a:prstGeom prst="rect">
            <a:avLst/>
          </a:prstGeom>
          <a:solidFill>
            <a:srgbClr val="EB7F1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cap="all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Основные </a:t>
            </a:r>
            <a:r>
              <a:rPr lang="ru-RU" sz="2200" cap="all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системные решения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32870"/>
              </p:ext>
            </p:extLst>
          </p:nvPr>
        </p:nvGraphicFramePr>
        <p:xfrm>
          <a:off x="270822" y="1176678"/>
          <a:ext cx="8602356" cy="531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05"/>
                <a:gridCol w="8102851"/>
              </a:tblGrid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Денежно-промышленная политика, обеспечивающая предложение доступного, под низкую ставку, долгосрочного кредита для инвестиционного развития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rtl="0"/>
                      <a:r>
                        <a:rPr lang="ru-RU" sz="1600" b="1" i="0" u="none" strike="noStrike" kern="120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реализовать российский вариант ПОЛИТИКИ «КОЛИЧЕСТВЕННОГО СМЯГЧЕНИЯ» (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QE)</a:t>
                      </a:r>
                      <a:endParaRPr lang="ru-RU" sz="1400" b="1" i="0" u="none" strike="noStrike" kern="1200" baseline="0" dirty="0" smtClean="0">
                        <a:solidFill>
                          <a:srgbClr val="C00000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252000" marT="36000" marB="3600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Политика стабильного и заниженного в среднесрочной перспективе по отношению к основным валютам курса рубля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Реформирование ценообразования на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услуги инфраструктурных и сырьевых монополий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: от доминирования производителей к приоритету промышленного потребителя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Провести налоговую реформу, стимулирующую качественный экономический рост 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5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Кардинально снизить административное давление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на бизнес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Правовое государство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7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Активировать, ввести в коммерческий оборот «спящие», прежде всего имущественные и земельные активы государства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8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Электронное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государство (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State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Открытая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экономика, р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азвитие международной кооперации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Обеспечить модернизацию экономики  квалифицированными кадрами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1" name="Номер слайда 2"/>
          <p:cNvSpPr txBox="1">
            <a:spLocks/>
          </p:cNvSpPr>
          <p:nvPr/>
        </p:nvSpPr>
        <p:spPr>
          <a:xfrm>
            <a:off x="8343900" y="320126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16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97880"/>
            <a:ext cx="9144000" cy="369332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системные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9478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Object 6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46538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/>
              <a:sym typeface="Arial Narrow"/>
            </a:endParaRPr>
          </a:p>
        </p:txBody>
      </p:sp>
      <p:sp>
        <p:nvSpPr>
          <p:cNvPr id="18" name="Rectangle 22"/>
          <p:cNvSpPr/>
          <p:nvPr/>
        </p:nvSpPr>
        <p:spPr>
          <a:xfrm>
            <a:off x="434763" y="2333215"/>
            <a:ext cx="8454170" cy="406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997" tIns="36000" rIns="35997" bIns="0" rtlCol="0" anchor="t">
            <a:spAutoFit/>
          </a:bodyPr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Повысить долю расходов бюджета на развитие (расходы на национальную экономику, здравоохранение, образование, науку), т. е. перераспределить ресурсы от бюджета стабильности в пользу «бюджета развития»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Допущение умеренного (4-5%) дефицита бюджета для стимулирования активного роста ВВП, финансируемого за счет увеличения государственного долга;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Расширить заимствования на внутреннем и внешнем рынках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инвестиционных целях, в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путём размещения обязательств инфраструктурных и промышленных компаний; 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Изменить парадигму межбюджетных взаимоотношений -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повысить финансовую самостоятельность регионов и муниципальных образований, изменить распределение налоговых доходов между бюджетами различных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уровней: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апример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привязать региональные и местные бюджеты к росту доходов предприятий и населения, в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.: (1) местный бюджет: специальные режимы для индивидуальных предпринимателей и МСП, 50% единого сельхозналога, 50% НДФЛ (по месту жительства работника), 50% налога на землю и налога на недвижимость физических лиц; (2) региональный бюджет: налог на прибыль, 50% НДФЛ, 50% единого сельхозналога, налога на землю и налога на недвижимость физических лиц, в случае введения – региональная часть НСП; (3) федеральный бюджет: НДС (НСП), НДПИ, акцизы (в том числе на алкоголь), таможенные пошлины, налог на имущество, экологические налоги и другие специальные налоги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1" y="296464"/>
            <a:ext cx="9143999" cy="634733"/>
          </a:xfrm>
          <a:prstGeom prst="rect">
            <a:avLst/>
          </a:prstGeom>
          <a:solidFill>
            <a:srgbClr val="EB7F13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85725">
              <a:lnSpc>
                <a:spcPct val="90000"/>
              </a:lnSpc>
              <a:spcBef>
                <a:spcPct val="0"/>
              </a:spcBef>
              <a:buNone/>
              <a:defRPr sz="2200" cap="all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   БЮДЖЕТ</a:t>
            </a:r>
            <a:r>
              <a:rPr lang="ru-RU" dirty="0"/>
              <a:t>, нацеленный на развитие (1)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041619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48719" y="323838"/>
            <a:ext cx="1066800" cy="329184"/>
          </a:xfrm>
        </p:spPr>
        <p:txBody>
          <a:bodyPr vert="horz" lIns="91432" tIns="45717" rIns="91432" bIns="45717" rtlCol="0" anchor="ctr"/>
          <a:lstStyle/>
          <a:p>
            <a:fld id="{C6D7B6E4-F52E-49D4-8E95-50944E5152EB}" type="slidenum"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789" y="1370272"/>
            <a:ext cx="84344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000"/>
                </a:solidFill>
                <a:latin typeface="Arial Narrow" pitchFamily="34" charset="0"/>
              </a:rPr>
              <a:t>Финансирование развития  даже в условиях кризиса, </a:t>
            </a:r>
            <a:r>
              <a:rPr lang="ru-RU" sz="1600" b="1" dirty="0" smtClean="0">
                <a:solidFill>
                  <a:srgbClr val="008000"/>
                </a:solidFill>
                <a:latin typeface="Arial Narrow" pitchFamily="34" charset="0"/>
              </a:rPr>
              <a:t>дефицита бюджета </a:t>
            </a:r>
            <a:r>
              <a:rPr lang="ru-RU" sz="1600" b="1" dirty="0">
                <a:solidFill>
                  <a:srgbClr val="008000"/>
                </a:solidFill>
                <a:latin typeface="Arial Narrow" pitchFamily="34" charset="0"/>
              </a:rPr>
              <a:t>должно являться приоритетной задачей, и у государства есть необходимые источники для её реализации. Нужно сменить приоритеты государственной бюджетной политики</a:t>
            </a:r>
            <a:r>
              <a:rPr lang="ru-RU" sz="1600" b="1" dirty="0" smtClean="0">
                <a:solidFill>
                  <a:srgbClr val="008000"/>
                </a:solidFill>
                <a:latin typeface="Arial Narrow" pitchFamily="34" charset="0"/>
              </a:rPr>
              <a:t>:</a:t>
            </a:r>
          </a:p>
          <a:p>
            <a:endParaRPr lang="ru-RU" sz="1400" b="1" dirty="0">
              <a:solidFill>
                <a:srgbClr val="008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Object 6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46538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/>
              <a:sym typeface="Arial Narrow"/>
            </a:endParaRPr>
          </a:p>
        </p:txBody>
      </p:sp>
      <p:sp>
        <p:nvSpPr>
          <p:cNvPr id="18" name="Rectangle 22"/>
          <p:cNvSpPr/>
          <p:nvPr/>
        </p:nvSpPr>
        <p:spPr>
          <a:xfrm>
            <a:off x="336049" y="1274215"/>
            <a:ext cx="8454170" cy="2852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997" tIns="36000" rIns="35997" bIns="0" rtlCol="0" anchor="t">
            <a:spAutoFit/>
          </a:bodyPr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сохранении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выборности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 муниципальных образований расширить их финансовую самостоятельность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формировать муниципальные фонды развития и проектные офисы, финансируемые за счет налоговых поступлений от роста предприятий на территории муниципальных образований;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Перейти на проектно-целевой принцип расходования бюджетных средств на развитие.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Повысить эффективность затрат на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докапитализацию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крупного бизнеса. Снизить господдержку и вложение средств в "мега-проекты", и в предоставление неторговых и инвестиционных внешних займов. Исходить, прежде всего, из экономических, а не политических интересов;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Расширить инвестиционные возможности пенсионных фондов и страховых компаний, при усилении контроля за качеством эмитентов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Стимулировать прямые иностранные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высокотехнологические производственные предприятия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1" y="296464"/>
            <a:ext cx="9143999" cy="634733"/>
          </a:xfrm>
          <a:prstGeom prst="rect">
            <a:avLst/>
          </a:prstGeom>
          <a:solidFill>
            <a:srgbClr val="EB7F13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85725">
              <a:lnSpc>
                <a:spcPct val="90000"/>
              </a:lnSpc>
              <a:spcBef>
                <a:spcPct val="0"/>
              </a:spcBef>
              <a:buNone/>
              <a:defRPr sz="2200" cap="all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БЮДЖЕТ, нацеленный на развитие (2)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041619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48719" y="323838"/>
            <a:ext cx="1066800" cy="329184"/>
          </a:xfrm>
        </p:spPr>
        <p:txBody>
          <a:bodyPr vert="horz" lIns="91432" tIns="45717" rIns="91432" bIns="45717" rtlCol="0" anchor="ctr"/>
          <a:lstStyle/>
          <a:p>
            <a:fld id="{C6D7B6E4-F52E-49D4-8E95-50944E5152EB}" type="slidenum"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Object 6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46538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white"/>
              </a:solidFill>
              <a:latin typeface="Arial Narrow"/>
              <a:sym typeface="Arial Narrow"/>
            </a:endParaRPr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>
          <a:xfrm>
            <a:off x="7825680" y="219496"/>
            <a:ext cx="1066800" cy="329184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mtClean="0"/>
              <a:pPr algn="r"/>
              <a:t>19</a:t>
            </a:fld>
            <a:endParaRPr lang="ru-RU" dirty="0"/>
          </a:p>
        </p:txBody>
      </p:sp>
      <p:sp>
        <p:nvSpPr>
          <p:cNvPr id="80" name="Text Box 68"/>
          <p:cNvSpPr txBox="1">
            <a:spLocks noChangeArrowheads="1"/>
          </p:cNvSpPr>
          <p:nvPr/>
        </p:nvSpPr>
        <p:spPr bwMode="auto">
          <a:xfrm>
            <a:off x="333337" y="1647964"/>
            <a:ext cx="8477325" cy="50817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108000" tIns="36000" rIns="108000" bIns="3600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Отделить управление стратегическим развитием от управления текущим состоянием экономики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Для быстрого и обоснованного принятия решений, наряду с действующей системой управления, создать «Центр управления развитием», с особыми полномочиями по проведению реформ, подчиняющийся непосредственно Президенту России;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Разработать и утвердить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среднесрочную Программу возобновления качественного экономического роста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согласованную с отраслевыми, региональными и кластерными стратегиями, увязанными в единую систему;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Внедрить систему индикативного планирования «Электронная модель экономики»,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способную, в том числе, с использованием межрегиональных и межотраслевых балансов (динамических межотраслевых моделей), прогнозировать объемы производства и потребления, определять потребности в инфраструктуре, ресурсах;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Создать эффективную проектную систему управления развитием: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обеспечить стабильность финансирования приоритетных государственных программ в соответствии с их паспортами, создать механизм гибкой увязки госпрограмм с контрактной системой, ввести систему профессиональной экспертизы ключевых проектов; внедрить KPI для ведомств-координаторов программ, институтов развития и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госкорпораций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участников их реализации, ориентированных на достижение экономически обоснованных целевых показателей и сроков реализации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проектов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Выявить и устранить избыточные государственные функции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управлении текущим состоянием;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Установить предельные лимиты расходов бюджета на поддержание административного аппарата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Лимитировать расходы на госаппарат на всех уровнях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67018" y="1251248"/>
            <a:ext cx="4425462" cy="477435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7" rIns="91432" bIns="45717" rtlCol="0" anchor="t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400" b="1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337202"/>
            <a:ext cx="9144000" cy="670549"/>
          </a:xfrm>
          <a:prstGeom prst="rect">
            <a:avLst/>
          </a:prstGeom>
          <a:solidFill>
            <a:srgbClr val="EB7F13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540000">
              <a:lnSpc>
                <a:spcPct val="90000"/>
              </a:lnSpc>
              <a:spcBef>
                <a:spcPct val="0"/>
              </a:spcBef>
              <a:buNone/>
              <a:defRPr sz="2100" cap="all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5725"/>
            <a:r>
              <a:rPr lang="ru-RU" sz="2200" dirty="0" smtClean="0">
                <a:solidFill>
                  <a:prstClr val="white"/>
                </a:solidFill>
              </a:rPr>
              <a:t>Создать систему </a:t>
            </a:r>
            <a:r>
              <a:rPr lang="ru-RU" sz="2200" dirty="0">
                <a:solidFill>
                  <a:prstClr val="white"/>
                </a:solidFill>
              </a:rPr>
              <a:t>управления </a:t>
            </a:r>
            <a:r>
              <a:rPr lang="ru-RU" sz="2200" dirty="0" smtClean="0">
                <a:solidFill>
                  <a:prstClr val="white"/>
                </a:solidFill>
              </a:rPr>
              <a:t>реформами</a:t>
            </a:r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64" name="Номер слайда 2"/>
          <p:cNvSpPr txBox="1">
            <a:spLocks/>
          </p:cNvSpPr>
          <p:nvPr/>
        </p:nvSpPr>
        <p:spPr>
          <a:xfrm>
            <a:off x="8071297" y="391572"/>
            <a:ext cx="1066800" cy="329184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defPPr>
              <a:defRPr lang="ru-RU"/>
            </a:defPPr>
            <a:lvl1pPr algn="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6D7B6E4-F52E-49D4-8E95-50944E5152EB}" type="slidenum">
              <a:rPr lang="ru-RU">
                <a:solidFill>
                  <a:prstClr val="white"/>
                </a:solidFill>
              </a:rPr>
              <a:pPr/>
              <a:t>19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9604" y="1108125"/>
            <a:ext cx="847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8000"/>
                </a:solidFill>
                <a:latin typeface="Arial Narrow" pitchFamily="34" charset="0"/>
                <a:cs typeface="Arial" charset="0"/>
              </a:rPr>
              <a:t>Реализовать масштабную задачу изменений невозможно без изменения старой системы принятия решений, импортированной еще из СССР, и в рамках накопившейся инерции негативного опыта последних </a:t>
            </a:r>
            <a:r>
              <a:rPr lang="ru-RU" sz="1400" b="1" dirty="0" smtClean="0">
                <a:solidFill>
                  <a:srgbClr val="008000"/>
                </a:solidFill>
                <a:latin typeface="Arial Narrow" pitchFamily="34" charset="0"/>
                <a:cs typeface="Arial" charset="0"/>
              </a:rPr>
              <a:t>лет. </a:t>
            </a:r>
            <a:endParaRPr lang="ru-RU" sz="1400" b="1" dirty="0">
              <a:solidFill>
                <a:srgbClr val="008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770" y="2924947"/>
            <a:ext cx="7534550" cy="35626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Столыпинский клуб </a:t>
            </a:r>
            <a:r>
              <a:rPr lang="ru-RU" sz="1700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– общественно-политическая и экспертная дискуссионная площадка, созданная для содействия развитию гражданской активности и социальной ответственности российского делового сообщества. </a:t>
            </a:r>
          </a:p>
          <a:p>
            <a:pPr marL="0" indent="0" algn="just">
              <a:buNone/>
            </a:pPr>
            <a:endParaRPr lang="ru-RU" sz="1700" dirty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700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Клуб назван в честь знаменитого государственного деятеля Российской </a:t>
            </a:r>
            <a:r>
              <a:rPr lang="ru-RU" sz="17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Империи </a:t>
            </a:r>
            <a:r>
              <a:rPr lang="ru-RU" sz="1700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Петра Столыпина, известного своим стремлением к укреплению и обновлению российской </a:t>
            </a:r>
            <a:r>
              <a:rPr lang="ru-RU" sz="17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государственности, </a:t>
            </a:r>
            <a:r>
              <a:rPr lang="ru-RU" sz="1700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и добивавшегося в сложнейших условиях национальной консолидации и реального экономического роста страны.</a:t>
            </a:r>
          </a:p>
          <a:p>
            <a:pPr marL="0" indent="0">
              <a:buNone/>
            </a:pP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73780" y="1435560"/>
            <a:ext cx="5484370" cy="105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8743" tIns="44372" rIns="88743" bIns="4437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spc="194" dirty="0">
                <a:latin typeface="Arial" pitchFamily="34" charset="0"/>
                <a:cs typeface="Arial" pitchFamily="34" charset="0"/>
              </a:rPr>
              <a:t>координационный и экспертный орган</a:t>
            </a:r>
            <a:r>
              <a:rPr lang="ru-RU" sz="2100" spc="194" dirty="0">
                <a:latin typeface="Arial" pitchFamily="34" charset="0"/>
                <a:cs typeface="Arial" pitchFamily="34" charset="0"/>
              </a:rPr>
              <a:t> </a:t>
            </a:r>
            <a:endParaRPr lang="ru-RU" sz="2100" b="1" spc="194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800" b="1" spc="194" dirty="0">
                <a:solidFill>
                  <a:srgbClr val="C00000"/>
                </a:solidFill>
                <a:latin typeface="Arial Black" pitchFamily="34" charset="0"/>
              </a:rPr>
              <a:t>Столыпинского клуба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324000"/>
            <a:ext cx="9144000" cy="684000"/>
          </a:xfrm>
          <a:solidFill>
            <a:srgbClr val="EB7F13"/>
          </a:solidFill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ПРЕЗИДИУМ СТОЛЫПИНСКОГО КЛУБА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stolipin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9" y="1454996"/>
            <a:ext cx="936104" cy="12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2"/>
          <p:cNvSpPr txBox="1">
            <a:spLocks/>
          </p:cNvSpPr>
          <p:nvPr/>
        </p:nvSpPr>
        <p:spPr>
          <a:xfrm>
            <a:off x="8343900" y="320126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571500"/>
            <a:ext cx="8382000" cy="847725"/>
          </a:xfrm>
          <a:solidFill>
            <a:srgbClr val="EB7F13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«Экономика Роста» - 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лавный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KPI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49" y="1477037"/>
            <a:ext cx="8124825" cy="4351338"/>
          </a:xfrm>
        </p:spPr>
        <p:txBody>
          <a:bodyPr lIns="36000" rIns="36000">
            <a:normAutofit/>
          </a:bodyPr>
          <a:lstStyle/>
          <a:p>
            <a:pPr marL="0" indent="0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EB7F13"/>
                </a:solidFill>
                <a:latin typeface="Arial" pitchFamily="34" charset="0"/>
                <a:cs typeface="Arial" pitchFamily="34" charset="0"/>
              </a:rPr>
              <a:t>В 2030 ГОДУ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25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EB7F13"/>
                </a:solidFill>
                <a:latin typeface="Arial" pitchFamily="34" charset="0"/>
                <a:cs typeface="Arial" pitchFamily="34" charset="0"/>
              </a:rPr>
              <a:t>МИЛЛИОНОВ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EB7F13"/>
                </a:solidFill>
                <a:latin typeface="Arial" pitchFamily="34" charset="0"/>
                <a:cs typeface="Arial" pitchFamily="34" charset="0"/>
              </a:rPr>
              <a:t>ВЫСОКОПРОИЗВОДИТЕЛЬНЫХ РАБОЧИХ МЕСТ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36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05827"/>
            <a:ext cx="9144000" cy="613324"/>
          </a:xfrm>
          <a:prstGeom prst="rect">
            <a:avLst/>
          </a:prstGeom>
          <a:solidFill>
            <a:srgbClr val="EB7F13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marL="540000">
              <a:lnSpc>
                <a:spcPct val="90000"/>
              </a:lnSpc>
              <a:spcBef>
                <a:spcPct val="0"/>
              </a:spcBef>
              <a:buNone/>
              <a:defRPr sz="2100" cap="all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80975"/>
            <a:r>
              <a:rPr lang="ru-RU" sz="2000" dirty="0" smtClean="0"/>
              <a:t>Динамика общего количества рабочих мест в экономике России и количества ВПРМ в 2011-2014 гг. (тыс. ед.)</a:t>
            </a:r>
            <a:endParaRPr lang="ru-RU" sz="2200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8343900" y="205826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21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86619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834605" y="1095538"/>
          <a:ext cx="80648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36478" y="6091474"/>
          <a:ext cx="7056017" cy="54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3750"/>
                <a:gridCol w="1373182"/>
                <a:gridCol w="1700428"/>
                <a:gridCol w="1478657"/>
              </a:tblGrid>
              <a:tr h="5486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Прирост ВПРМ к предыдущему году (тыс. ед.)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+951,8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+174,0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+492,2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92621" y="6250675"/>
            <a:ext cx="14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Источник: данные ФНС России, расчёты Деловой </a:t>
            </a:r>
            <a:r>
              <a:rPr lang="ru-RU" sz="800" dirty="0"/>
              <a:t>Р</a:t>
            </a:r>
            <a:r>
              <a:rPr lang="ru-RU" sz="800" dirty="0" smtClean="0"/>
              <a:t>оссии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11722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000"/>
            <a:ext cx="9144000" cy="684000"/>
          </a:xfrm>
          <a:solidFill>
            <a:srgbClr val="EB7F13"/>
          </a:solidFill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ПРЕЗИДИУМ СТОЛЫПИНСКОГО КЛУБА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38339"/>
            <a:ext cx="9144000" cy="519774"/>
          </a:xfrm>
        </p:spPr>
        <p:txBody>
          <a:bodyPr anchor="t">
            <a:noAutofit/>
          </a:bodyPr>
          <a:lstStyle/>
          <a:p>
            <a:pPr marL="8571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Председатель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Президиума -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Титов Борис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Юрьевич,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Уполномоченный при Президенте Российской Федерации по защите прав предпринимателей, сопредседатель «Деловой России»</a:t>
            </a:r>
          </a:p>
          <a:p>
            <a:pPr marL="85718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/>
          </a:p>
          <a:p>
            <a:pPr marL="85718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/>
          </a:p>
          <a:p>
            <a:pPr marL="361919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/>
          </a:p>
          <a:p>
            <a:pPr marL="712728" indent="-350809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ru-RU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2"/>
          <p:cNvSpPr txBox="1">
            <a:spLocks/>
          </p:cNvSpPr>
          <p:nvPr/>
        </p:nvSpPr>
        <p:spPr>
          <a:xfrm>
            <a:off x="8343900" y="320126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7352"/>
              </p:ext>
            </p:extLst>
          </p:nvPr>
        </p:nvGraphicFramePr>
        <p:xfrm>
          <a:off x="194365" y="1506835"/>
          <a:ext cx="8617825" cy="55524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21217"/>
                <a:gridCol w="5996608"/>
              </a:tblGrid>
              <a:tr h="365765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Аганбегян </a:t>
                      </a:r>
                      <a:r>
                        <a:rPr lang="ru-RU" sz="1100" dirty="0" err="1" smtClean="0">
                          <a:effectLst/>
                        </a:rPr>
                        <a:t>Абел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Гезевич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Заведующий кафедрой экономической теории и политики Академии народного хозяйства при Правительстве РФ 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18288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 dirty="0">
                          <a:effectLst/>
                        </a:rPr>
                        <a:t>Бобровский Алексей Сергеевич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Начальник </a:t>
                      </a:r>
                      <a:r>
                        <a:rPr lang="ru-RU" sz="1100" dirty="0" smtClean="0">
                          <a:effectLst/>
                        </a:rPr>
                        <a:t>Службы </a:t>
                      </a:r>
                      <a:r>
                        <a:rPr lang="ru-RU" sz="1100" dirty="0">
                          <a:effectLst/>
                        </a:rPr>
                        <a:t>экономических новостей телеканала "Россия-24"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20342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 dirty="0" err="1">
                          <a:effectLst/>
                        </a:rPr>
                        <a:t>Гамза</a:t>
                      </a:r>
                      <a:r>
                        <a:rPr lang="ru-RU" sz="1100" dirty="0">
                          <a:effectLst/>
                        </a:rPr>
                        <a:t> Владимир </a:t>
                      </a:r>
                      <a:r>
                        <a:rPr lang="ru-RU" sz="1100" dirty="0" smtClean="0">
                          <a:effectLst/>
                        </a:rPr>
                        <a:t>Андреевич</a:t>
                      </a: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Председатель </a:t>
                      </a:r>
                      <a:r>
                        <a:rPr lang="ru-RU" sz="1100" dirty="0" smtClean="0">
                          <a:effectLst/>
                        </a:rPr>
                        <a:t>Совета </a:t>
                      </a:r>
                      <a:r>
                        <a:rPr lang="ru-RU" sz="1100" dirty="0">
                          <a:effectLst/>
                        </a:rPr>
                        <a:t>директоров Инвестиционно-консалтинговой группы ФЁСТ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19254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 dirty="0">
                          <a:effectLst/>
                        </a:rPr>
                        <a:t>Глазьев Сергей Юрьевич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Советник Президента РФ по вопросам региональной экономической интеграции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18288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 dirty="0">
                          <a:effectLst/>
                        </a:rPr>
                        <a:t>Голубович Алексей Дмитриевич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Исполнительный </a:t>
                      </a:r>
                      <a:r>
                        <a:rPr lang="ru-RU" sz="1100" dirty="0" smtClean="0">
                          <a:effectLst/>
                        </a:rPr>
                        <a:t>директор </a:t>
                      </a:r>
                      <a:r>
                        <a:rPr lang="ru-RU" sz="1100" dirty="0">
                          <a:effectLst/>
                        </a:rPr>
                        <a:t>ИК «Арбат Капитал»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20129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 dirty="0">
                          <a:effectLst/>
                        </a:rPr>
                        <a:t>Данилов-</a:t>
                      </a:r>
                      <a:r>
                        <a:rPr lang="ru-RU" sz="1100" dirty="0" err="1">
                          <a:effectLst/>
                        </a:rPr>
                        <a:t>Данильян</a:t>
                      </a:r>
                      <a:r>
                        <a:rPr lang="ru-RU" sz="1100" dirty="0">
                          <a:effectLst/>
                        </a:rPr>
                        <a:t> Антон Викторович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Сопредседатель «Деловой России»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19254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 dirty="0">
                          <a:effectLst/>
                        </a:rPr>
                        <a:t>Жуковский Владислав Сергеевич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Управляющий активами «</a:t>
                      </a:r>
                      <a:r>
                        <a:rPr lang="ru-RU" sz="1100" dirty="0" err="1">
                          <a:effectLst/>
                        </a:rPr>
                        <a:t>Риком</a:t>
                      </a:r>
                      <a:r>
                        <a:rPr lang="ru-RU" sz="1100" dirty="0">
                          <a:effectLst/>
                        </a:rPr>
                        <a:t>» и «</a:t>
                      </a:r>
                      <a:r>
                        <a:rPr lang="ru-RU" sz="1100" dirty="0" err="1">
                          <a:effectLst/>
                        </a:rPr>
                        <a:t>Ancyr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Investments</a:t>
                      </a:r>
                      <a:r>
                        <a:rPr lang="ru-RU" sz="1100" dirty="0">
                          <a:effectLst/>
                        </a:rPr>
                        <a:t>», финансовый консультант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36576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>
                          <a:effectLst/>
                        </a:rPr>
                        <a:t>Звагельский Виктор Фридрихович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Заместитель председателя Комитета Государственной Думы ФС РФ по экономической политике, инновационному развитию и предпринимательству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1916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>
                          <a:effectLst/>
                        </a:rPr>
                        <a:t>Ивановский Евгений Леонидович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Заместитель </a:t>
                      </a:r>
                      <a:r>
                        <a:rPr lang="ru-RU" sz="1100" dirty="0" smtClean="0">
                          <a:effectLst/>
                        </a:rPr>
                        <a:t>председателя </a:t>
                      </a:r>
                      <a:r>
                        <a:rPr lang="ru-RU" sz="1100" dirty="0">
                          <a:effectLst/>
                        </a:rPr>
                        <a:t>Правления, </a:t>
                      </a:r>
                      <a:r>
                        <a:rPr lang="ru-RU" sz="1100" dirty="0" smtClean="0">
                          <a:effectLst/>
                        </a:rPr>
                        <a:t>член </a:t>
                      </a:r>
                      <a:r>
                        <a:rPr lang="ru-RU" sz="1100" dirty="0">
                          <a:effectLst/>
                        </a:rPr>
                        <a:t>Правления КБ «</a:t>
                      </a:r>
                      <a:r>
                        <a:rPr lang="ru-RU" sz="1100" dirty="0" err="1">
                          <a:effectLst/>
                        </a:rPr>
                        <a:t>Транскапиталбанк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2275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 dirty="0" err="1">
                          <a:effectLst/>
                        </a:rPr>
                        <a:t>Клепач</a:t>
                      </a:r>
                      <a:r>
                        <a:rPr lang="ru-RU" sz="1100" dirty="0">
                          <a:effectLst/>
                        </a:rPr>
                        <a:t> Андрей Николаевич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Заместитель </a:t>
                      </a:r>
                      <a:r>
                        <a:rPr lang="ru-RU" sz="1100" dirty="0" smtClean="0">
                          <a:effectLst/>
                        </a:rPr>
                        <a:t>председателя </a:t>
                      </a:r>
                      <a:r>
                        <a:rPr lang="ru-RU" sz="1100" dirty="0">
                          <a:effectLst/>
                        </a:rPr>
                        <a:t>Внешэкономбанка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218801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 dirty="0">
                          <a:effectLst/>
                        </a:rPr>
                        <a:t>Климов Виктор Владимирович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Депутат Государственной Думы Федерального Собрания Российской Федерации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213669">
                <a:tc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100" u="none" strike="noStrike" dirty="0" smtClean="0">
                          <a:effectLst/>
                        </a:rPr>
                        <a:t>Коварский </a:t>
                      </a:r>
                      <a:r>
                        <a:rPr lang="ru-RU" sz="1100" u="none" strike="noStrike" dirty="0">
                          <a:effectLst/>
                        </a:rPr>
                        <a:t>Николай Алексеевич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04" marR="6904" marT="28800" marB="2880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Сопредседатель «Клуба 2015»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04" marR="6904" marT="28800" marB="28800" anchor="ctr"/>
                </a:tc>
              </a:tr>
              <a:tr h="18288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>
                          <a:effectLst/>
                        </a:rPr>
                        <a:t>Левченко Владимир Юрьевич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Финансовый аналитик, ведущий радиостанции </a:t>
                      </a:r>
                      <a:r>
                        <a:rPr lang="ru-RU" sz="1100" dirty="0" err="1">
                          <a:effectLst/>
                        </a:rPr>
                        <a:t>Business</a:t>
                      </a:r>
                      <a:r>
                        <a:rPr lang="ru-RU" sz="1100" dirty="0">
                          <a:effectLst/>
                        </a:rPr>
                        <a:t> FМ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18288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 dirty="0">
                          <a:effectLst/>
                        </a:rPr>
                        <a:t>Миркин Яков Моисеевич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Председатель Совета </a:t>
                      </a:r>
                      <a:r>
                        <a:rPr lang="ru-RU" sz="1100" dirty="0" smtClean="0">
                          <a:effectLst/>
                        </a:rPr>
                        <a:t>директоров </a:t>
                      </a:r>
                      <a:r>
                        <a:rPr lang="ru-RU" sz="1100" dirty="0">
                          <a:effectLst/>
                        </a:rPr>
                        <a:t>ИК «</a:t>
                      </a:r>
                      <a:r>
                        <a:rPr lang="ru-RU" sz="1100" dirty="0" err="1">
                          <a:effectLst/>
                        </a:rPr>
                        <a:t>Еврофинансы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18288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>
                          <a:effectLst/>
                        </a:rPr>
                        <a:t>Недорослев Сергей Георгиевич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Сопредседатель «Деловой России»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18288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>
                          <a:effectLst/>
                        </a:rPr>
                        <a:t>Онищенко Владислав Валерьевич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Первый заместитель руководителя АНО «Аналитический центр при Правительстве РФ»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18288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>
                          <a:effectLst/>
                        </a:rPr>
                        <a:t>Охаси Ивао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Советник по Японии и странам АТР Ассоциации индустриальных парков в России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36576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>
                          <a:effectLst/>
                        </a:rPr>
                        <a:t>Пономарев Дмитрий Валерьевич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Директор по работе с государственными органами и общественными организациями «EN+ GROUP»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18288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 dirty="0">
                          <a:effectLst/>
                        </a:rPr>
                        <a:t>Сенин Владимир Борисович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Заместитель </a:t>
                      </a:r>
                      <a:r>
                        <a:rPr lang="ru-RU" sz="1100" dirty="0">
                          <a:effectLst/>
                        </a:rPr>
                        <a:t>Председателя Правления ОАО "</a:t>
                      </a:r>
                      <a:r>
                        <a:rPr lang="ru-RU" sz="1100" dirty="0" smtClean="0">
                          <a:effectLst/>
                        </a:rPr>
                        <a:t>Альфа-Банк»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365765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dirty="0" err="1" smtClean="0">
                          <a:effectLst/>
                        </a:rPr>
                        <a:t>Тарло</a:t>
                      </a:r>
                      <a:r>
                        <a:rPr lang="ru-RU" sz="1100" dirty="0" smtClean="0">
                          <a:effectLst/>
                        </a:rPr>
                        <a:t> Евгений Георгиевич </a:t>
                      </a: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Президент Фонда «Правовое государство»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Титов Павел Борисович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Председатель совета директоров ОАО «Абрау-Дюрсо»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77" marR="25877" marT="0" marB="0" anchor="ctr"/>
                </a:tc>
              </a:tr>
              <a:tr h="548647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100" dirty="0" smtClean="0">
                          <a:effectLst/>
                        </a:rPr>
                        <a:t>Фетисов  Глеб Геннадьевич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2587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член-корреспондент Российской академии наук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877" marR="2587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7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324000"/>
            <a:ext cx="9144000" cy="684000"/>
          </a:xfrm>
          <a:solidFill>
            <a:srgbClr val="EB7F13"/>
          </a:solidFill>
        </p:spPr>
        <p:txBody>
          <a:bodyPr>
            <a:noAutofit/>
          </a:bodyPr>
          <a:lstStyle/>
          <a:p>
            <a:r>
              <a:rPr lang="ru-RU" sz="18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Добавленная стоимость за четыре года выросла всего на 1%</a:t>
            </a:r>
            <a:br>
              <a:rPr lang="ru-RU" sz="18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Данные </a:t>
            </a:r>
            <a:r>
              <a:rPr lang="ru-RU" sz="16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налоговой отчетности за 2011-2014 гг.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343900" y="320126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27424" y="1499682"/>
          <a:ext cx="5264656" cy="533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124744"/>
            <a:ext cx="5076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Изменение величины добавленной стоимости в 2014 г. к 2011 г., млрд. руб.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064" y="1298476"/>
            <a:ext cx="3888432" cy="5732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0" rIns="72000" bIns="0" rtlCol="0">
            <a:spAutoFit/>
          </a:bodyPr>
          <a:lstStyle/>
          <a:p>
            <a:pPr marL="171450" indent="-171450" algn="just">
              <a:spcAft>
                <a:spcPts val="300"/>
              </a:spcAft>
              <a:buSzPct val="120000"/>
              <a:buFont typeface="Wingdings" pitchFamily="2" charset="2"/>
              <a:buChar char="§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Прирост величины добавленной стоимости в экономике России (в текущих ценах) составил в 2014 году по отношению к 2011 году лишь 563 млрд. руб. или 1,0%.</a:t>
            </a:r>
          </a:p>
          <a:p>
            <a:pPr marL="171450" indent="-171450" algn="just">
              <a:spcAft>
                <a:spcPts val="300"/>
              </a:spcAft>
              <a:buSzPct val="120000"/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Величина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добавленной стоимости в обрабатывающих производствах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 по операциям с недвижимым имуществом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сократилась в 2 раза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 algn="just">
              <a:spcAft>
                <a:spcPts val="300"/>
              </a:spcAft>
              <a:buSzPct val="120000"/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Падение величины добавленной стоимости в «обработке» произошло на фоне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2,5-кратного роста добавленной стоимости в торговле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(раздел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ОКВЭД).</a:t>
            </a:r>
          </a:p>
          <a:p>
            <a:pPr marL="171450" indent="-171450" algn="just">
              <a:spcAft>
                <a:spcPts val="300"/>
              </a:spcAft>
              <a:buSzPct val="120000"/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результате,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доля обрабатывающих производств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структуре добавленной стоимости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сократилась на 12%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(с 28 до 16%), а удельный вес торговли вырос на 21% (с 14 до 35%).</a:t>
            </a:r>
          </a:p>
          <a:p>
            <a:pPr marL="171450" indent="-171450" algn="just">
              <a:spcAft>
                <a:spcPts val="300"/>
              </a:spcAft>
              <a:buSzPct val="120000"/>
              <a:buFont typeface="Wingdings" pitchFamily="2" charset="2"/>
              <a:buChar char="§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Количество рабочих мест сократилось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2014 году по отношению к 2011 году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 4,6 млн. (6,8%)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Снижение наблюдалось во всех отраслях экономики, даже в финансовой деятельности, за исключением торговли, кроме ряда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неторгуемых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отраслей (строительство, транспорт, связь и добычи полезных ископаемых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spcAft>
                <a:spcPts val="300"/>
              </a:spcAft>
              <a:buSzPct val="120000"/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расчетов основаны на данных налоговой отчетности (ФНС России) и не учитывают влияние инфляции. Это позволяет предположить, что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реальная ситуация в отраслях значительно хуже.</a:t>
            </a:r>
          </a:p>
          <a:p>
            <a:pPr marL="171450" indent="-171450" algn="just">
              <a:spcAft>
                <a:spcPts val="300"/>
              </a:spcAft>
              <a:buSzPct val="120000"/>
              <a:buFont typeface="Wingdings" pitchFamily="2" charset="2"/>
              <a:buChar char="§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051" y="6583724"/>
            <a:ext cx="1811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Источник : ФНС России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6755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324000"/>
            <a:ext cx="9144000" cy="684000"/>
          </a:xfrm>
          <a:solidFill>
            <a:srgbClr val="EB7F13"/>
          </a:solidFill>
        </p:spPr>
        <p:txBody>
          <a:bodyPr>
            <a:noAutofit/>
          </a:bodyPr>
          <a:lstStyle/>
          <a:p>
            <a:pPr marL="179388"/>
            <a:r>
              <a:rPr lang="ru-RU" sz="22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Стагнация в российской экономике началась </a:t>
            </a:r>
            <a:r>
              <a:rPr lang="ru-RU" sz="22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еще</a:t>
            </a:r>
            <a:br>
              <a:rPr lang="ru-RU" sz="22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2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ru-RU" sz="22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sz="22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343900" y="320126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2839" y="4927165"/>
            <a:ext cx="4053547" cy="1869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Стагнация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в российской экономике началась еще с 2012 года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а в 1 квартале 2013 года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темпы роста ВВП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 отношению к аналогичному периоду предыдущего года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сократились с 4,7 до 0,7%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что даже больше, чем падение ВВП в 1 квартале 2015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года. </a:t>
            </a:r>
          </a:p>
          <a:p>
            <a:pPr algn="just">
              <a:spcAft>
                <a:spcPts val="30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30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30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07004327"/>
              </p:ext>
            </p:extLst>
          </p:nvPr>
        </p:nvGraphicFramePr>
        <p:xfrm>
          <a:off x="4456386" y="1510694"/>
          <a:ext cx="4508102" cy="338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72000" y="4929345"/>
            <a:ext cx="4456386" cy="1792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Сложившаяся ситуация «не была своевременно замечена», и планирование бюджетных обязательств (расходов на ВПК, социальных расходов и т.п.) было продолжено без учета произошедшего падения темпов роста ВВП.</a:t>
            </a:r>
          </a:p>
          <a:p>
            <a:pPr algn="just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Тогда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падение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удержалось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за счет беспрецедентного роста потребительского кредитования, который составлял в 2012-2013 годах от 35 до 45%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 отношению к предшествующему году.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02838" y="1151216"/>
            <a:ext cx="4053547" cy="53589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 baseline="0">
                <a:solidFill>
                  <a:srgbClr val="2B222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Динамика ВВП по кварталам, в годовом выражении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82512" y="1077646"/>
            <a:ext cx="4445874" cy="5358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/>
              <a:t>Динамика роста розничного кредитного портфеля и р</a:t>
            </a:r>
            <a:r>
              <a:rPr lang="ru-RU" sz="1200" b="1" dirty="0" smtClean="0">
                <a:solidFill>
                  <a:schemeClr val="tx1"/>
                </a:solidFill>
              </a:rPr>
              <a:t>еальных располагаемых доходов населения, % г/г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14197" y="1687111"/>
            <a:ext cx="1266115" cy="661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71800" y="4221088"/>
            <a:ext cx="1506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Источник: Росстат 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920648"/>
              </p:ext>
            </p:extLst>
          </p:nvPr>
        </p:nvGraphicFramePr>
        <p:xfrm>
          <a:off x="107504" y="1603962"/>
          <a:ext cx="4248471" cy="330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Овал 3"/>
          <p:cNvSpPr/>
          <p:nvPr/>
        </p:nvSpPr>
        <p:spPr>
          <a:xfrm>
            <a:off x="525683" y="1860313"/>
            <a:ext cx="709683" cy="14966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347864" y="2204864"/>
            <a:ext cx="582954" cy="1424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1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64236" y="544848"/>
            <a:ext cx="9617736" cy="4927766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Wingdings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МСБ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выход бизнеса из тени, развитие предпринимательской активности, конкуренции. </a:t>
            </a:r>
          </a:p>
          <a:p>
            <a:pPr lvl="2">
              <a:buFont typeface="Wingdings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Технологическое обновление,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повышение производительности труда действующих производств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(диверсификация 1-го типа) – в оборонном комплексе,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станко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приборостроении, автомобилестроении, энергетике, здравоохранении, легкой промышленности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др.;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lvl="2">
              <a:buFont typeface="Wingdings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Новая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Индустриализация – развитие новых для российской экономики секторов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(диверсификация 2-го типа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lvl="3">
              <a:buFont typeface="Wingdings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традиционных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отраслях, например, увеличения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глубины переработки природных ресурсов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освоение новых технологических переделов, прежде всего с ориентацией на экспорт: нефтегазохимия, переработка леса, металлов, использование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воды;</a:t>
            </a:r>
          </a:p>
          <a:p>
            <a:pPr lvl="3">
              <a:buFont typeface="Wingdings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отраслях экономики будущего -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цифровых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информационных технологиях, новом поколении инжиниринговых услуг, композиционных материалов, генных и биотехнологиях, других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направлениях,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которые будут определять мировой прогресс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lvl="2">
              <a:buFont typeface="Wingdings" charset="2"/>
              <a:buChar char="§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Развитие АПК и пищевой промышленности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основе применения новых технологий производства, хранения переработки с/х продукции, развития селекции растений, генной инженерии и биотехнологий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lvl="2">
              <a:buFont typeface="Wingdings" charset="2"/>
              <a:buChar char="§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Жилищное строительство и ЖКХ, развитие инфраструктуры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2">
              <a:buFont typeface="Wingdings" charset="2"/>
              <a:buChar char="§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Развитие Дальнего Востока и транзитного коридора Азия-Европа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1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EB7F1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ИСТОЧНИКИ РОСТА - </a:t>
            </a:r>
            <a:r>
              <a:rPr lang="ru-RU" sz="16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КОНКУРЕНТОСПОСОБНОСТЬ ЗА СЧЕТ СНИЖЕНИЯ ИЗДЕРЖЕК И ПОВЫШЕНИЯ ПРОИЗВОДИТЕЛЬНОСТИ ТРУДА </a:t>
            </a:r>
            <a:endParaRPr lang="ru-RU" sz="16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19336"/>
            <a:ext cx="9144000" cy="738664"/>
          </a:xfrm>
          <a:prstGeom prst="rect">
            <a:avLst/>
          </a:prstGeom>
          <a:solidFill>
            <a:srgbClr val="EB7F13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Качественный экономический рост за счет новых  источников 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обеспечит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кумулятивный   эффект на другие сектора экономики, что в целом обеспечит дополнительно к ВВП России не менее 4-5% в год при низких ценах на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нефть.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82519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2"/>
          <p:cNvSpPr txBox="1">
            <a:spLocks/>
          </p:cNvSpPr>
          <p:nvPr/>
        </p:nvSpPr>
        <p:spPr>
          <a:xfrm>
            <a:off x="8343900" y="320126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5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46538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white"/>
              </a:solidFill>
              <a:latin typeface="Arial Narrow"/>
              <a:sym typeface="Arial Narrow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06564" y="2695982"/>
            <a:ext cx="8604448" cy="332985"/>
          </a:xfrm>
          <a:prstGeom prst="rect">
            <a:avLst/>
          </a:prstGeom>
        </p:spPr>
        <p:txBody>
          <a:bodyPr vert="horz" lIns="91432" tIns="45717" rIns="91432" bIns="45717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755576" y="4871452"/>
            <a:ext cx="8524008" cy="332985"/>
          </a:xfrm>
          <a:prstGeom prst="rect">
            <a:avLst/>
          </a:prstGeom>
        </p:spPr>
        <p:txBody>
          <a:bodyPr vert="horz" lIns="91432" tIns="45717" rIns="91432" bIns="45717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2"/>
          <p:cNvSpPr/>
          <p:nvPr/>
        </p:nvSpPr>
        <p:spPr>
          <a:xfrm>
            <a:off x="0" y="6497116"/>
            <a:ext cx="9144000" cy="2515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997" tIns="35997" rIns="35997" bIns="35997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</a:pPr>
            <a:r>
              <a:rPr lang="ru-RU" sz="1100" b="1" cap="all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Достижение </a:t>
            </a:r>
            <a:r>
              <a:rPr lang="en-US" sz="1100" b="1" cap="all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KPI </a:t>
            </a:r>
            <a:r>
              <a:rPr lang="ru-RU" sz="1100" b="1" cap="all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ПРОГРАММЫ возможно только при </a:t>
            </a:r>
            <a:r>
              <a:rPr lang="ru-RU" sz="1100" b="1" cap="all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</a:t>
            </a:r>
            <a:r>
              <a:rPr lang="ru-RU" sz="1100" b="1" cap="all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еализации всех решений в комплексе</a:t>
            </a:r>
            <a:endParaRPr lang="ru-RU" sz="1100" b="1" cap="all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0" y="788413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9144000" cy="754293"/>
          </a:xfrm>
          <a:prstGeom prst="rect">
            <a:avLst/>
          </a:prstGeom>
          <a:solidFill>
            <a:srgbClr val="EB7F1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cap="all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Основные </a:t>
            </a:r>
            <a:r>
              <a:rPr lang="ru-RU" sz="2200" cap="all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системные решения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96047"/>
              </p:ext>
            </p:extLst>
          </p:nvPr>
        </p:nvGraphicFramePr>
        <p:xfrm>
          <a:off x="270822" y="1176678"/>
          <a:ext cx="8602356" cy="531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05"/>
                <a:gridCol w="8102851"/>
              </a:tblGrid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Денежно-промышленная политика, обеспечивающая предложение доступного, под низкую ставку, долгосрочного кредита для инвестиционного развития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rtl="0"/>
                      <a:r>
                        <a:rPr lang="ru-RU" sz="1600" b="1" i="0" u="none" strike="noStrike" kern="120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реализовать российский вариант ПОЛИТИКИ «КОЛИЧЕСТВЕННОГО СМЯГЧЕНИЯ» (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QE)</a:t>
                      </a:r>
                      <a:endParaRPr lang="ru-RU" sz="1400" b="1" i="0" u="none" strike="noStrike" kern="1200" baseline="0" dirty="0" smtClean="0">
                        <a:solidFill>
                          <a:srgbClr val="C00000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252000" marT="36000" marB="3600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Политика стабильного и заниженного в среднесрочной перспективе по отношению к основным валютам курса рубля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Реформирование ценообразования на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услуги инфраструктурных и сырьевых монополий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: от доминирования производителей к приоритету промышленного потребителя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Провести налоговую реформу, стимулирующую качественный экономический рост 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5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Кардинально снизить административное давление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на бизнес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Правовое государство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7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Активировать, ввести в коммерческий оборот «спящие», прежде всего имущественные и земельные активы государства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8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Электронное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государство (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State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Открытая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экономика, р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азвитие международной кооперации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3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Обеспечить модернизацию экономики  квалифицированными кадрами</a:t>
                      </a:r>
                    </a:p>
                  </a:txBody>
                  <a:tcPr marL="252000" marT="36000" marB="3600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1" name="Номер слайда 2"/>
          <p:cNvSpPr txBox="1">
            <a:spLocks/>
          </p:cNvSpPr>
          <p:nvPr/>
        </p:nvSpPr>
        <p:spPr>
          <a:xfrm>
            <a:off x="8343900" y="320126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97880"/>
            <a:ext cx="9144000" cy="369332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системные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7224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711" y="1772732"/>
            <a:ext cx="8084083" cy="5010206"/>
          </a:xfrm>
          <a:solidFill>
            <a:schemeClr val="bg1">
              <a:lumMod val="95000"/>
            </a:schemeClr>
          </a:solidFill>
        </p:spPr>
        <p:txBody>
          <a:bodyPr lIns="180000" tIns="108000" rIns="180000" bIns="108000">
            <a:noAutofit/>
          </a:bodyPr>
          <a:lstStyle/>
          <a:p>
            <a:pPr marL="0" lvl="0" indent="0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1) Реализовать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российский вариант политики «количественного смягчения» (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QE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),  направленной на рефинансирование ЦБ кредитов коммерческих банков 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институтов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развития в рамках системы «проектного финансирования». </a:t>
            </a:r>
          </a:p>
          <a:p>
            <a:pPr marL="0" lv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предотвращения 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перетока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этих средств на валютный рынок,  гарантии  от их нецелевого, неэффективного использования, а также от возможного влияния дополнительной ликвидности   на рост инфляции, такое рефинансирование должно быть «связанным», осуществляться с помощью специальных механизмов, по целевым каналам,  которые обеспечили бы  их доведение до новых, с утвержденным бизнес-планом и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софинансируемых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инвесторами и коммерческими банками  инвестиционных проектов. </a:t>
            </a:r>
          </a:p>
          <a:p>
            <a:pPr marL="0" indent="0"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Эти средства не могут использоваться для поддержки действующих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предприятий.</a:t>
            </a:r>
          </a:p>
          <a:p>
            <a:pPr marL="0" indent="0"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Целевыми каналами могут служить: </a:t>
            </a:r>
          </a:p>
          <a:p>
            <a:pPr lvl="0"/>
            <a:r>
              <a:rPr lang="ru-RU" sz="1300" dirty="0">
                <a:latin typeface="Arial" pitchFamily="34" charset="0"/>
                <a:cs typeface="Arial" pitchFamily="34" charset="0"/>
              </a:rPr>
              <a:t>Рефинансирование ЦБ РФ коммерческих банков и/или капитализация институтов развития на общую сумму не менее 1,5 трлн. рублей в год в течение 5-ти лет, для финансирования высокотехнологических проектов, под залог и/или выкуп проектных облигаций специальных обществ проектного финансирования - СОПФ (схема – на сайте Столыпинского Клуба);</a:t>
            </a:r>
          </a:p>
          <a:p>
            <a:pPr lvl="0"/>
            <a:r>
              <a:rPr lang="ru-RU" sz="1300" dirty="0">
                <a:latin typeface="Arial" pitchFamily="34" charset="0"/>
                <a:cs typeface="Arial" pitchFamily="34" charset="0"/>
              </a:rPr>
              <a:t>Рефинансирование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секьюритизированных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кредитных портфелей, выданных коммерческими банками малому и среднему бизнесу;</a:t>
            </a:r>
          </a:p>
          <a:p>
            <a:pPr lvl="0"/>
            <a:r>
              <a:rPr lang="ru-RU" sz="1300" dirty="0">
                <a:latin typeface="Arial" pitchFamily="34" charset="0"/>
                <a:cs typeface="Arial" pitchFamily="34" charset="0"/>
              </a:rPr>
              <a:t>Стимулирование жилищного строительства через рефинансирование ипотечных кредитов;</a:t>
            </a:r>
          </a:p>
          <a:p>
            <a:pPr lvl="0"/>
            <a:r>
              <a:rPr lang="ru-RU" sz="1300" dirty="0">
                <a:latin typeface="Arial" pitchFamily="34" charset="0"/>
                <a:cs typeface="Arial" pitchFamily="34" charset="0"/>
              </a:rPr>
              <a:t>Кредитование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частно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-государственных проектов в области развития инфраструктуры, прежде всего в области локальной и  транспортной инфраструктуры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0" y="237600"/>
            <a:ext cx="9144000" cy="770400"/>
          </a:xfrm>
          <a:prstGeom prst="rect">
            <a:avLst/>
          </a:prstGeom>
          <a:solidFill>
            <a:srgbClr val="EB7F13"/>
          </a:solidFill>
        </p:spPr>
        <p:txBody>
          <a:bodyPr vert="horz" lIns="9144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>
              <a:lnSpc>
                <a:spcPct val="80000"/>
              </a:lnSpc>
            </a:pPr>
            <a:r>
              <a:rPr lang="ru-RU" sz="20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Денежно-промышленная Политика, обеспечивающая предложение доступного, под низкую ставку, долгосрочного кредита для инвестиционного </a:t>
            </a:r>
            <a:r>
              <a:rPr lang="ru-RU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развития  (1)</a:t>
            </a:r>
            <a:endParaRPr lang="ru-RU" sz="20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8"/>
          <p:cNvSpPr/>
          <p:nvPr/>
        </p:nvSpPr>
        <p:spPr bwMode="ltGray">
          <a:xfrm>
            <a:off x="93087" y="464755"/>
            <a:ext cx="393624" cy="332985"/>
          </a:xfrm>
          <a:prstGeom prst="rect">
            <a:avLst/>
          </a:prstGeom>
          <a:solidFill>
            <a:srgbClr val="008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2"/>
          <p:cNvSpPr/>
          <p:nvPr/>
        </p:nvSpPr>
        <p:spPr>
          <a:xfrm>
            <a:off x="486711" y="1324429"/>
            <a:ext cx="8084083" cy="34969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997" tIns="35997" rIns="35997" bIns="35997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КЛЮЧЕВЫЕ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РЕШЕНИЯ</a:t>
            </a:r>
            <a:endParaRPr lang="ru-RU" sz="14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8343900" y="196301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>
            <a:stCxn id="37" idx="2"/>
            <a:endCxn id="47" idx="0"/>
          </p:cNvCxnSpPr>
          <p:nvPr/>
        </p:nvCxnSpPr>
        <p:spPr>
          <a:xfrm>
            <a:off x="7893298" y="1728080"/>
            <a:ext cx="1" cy="964006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918574" y="4869160"/>
            <a:ext cx="1166578" cy="0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603249" y="5589240"/>
            <a:ext cx="1062768" cy="0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1907704" y="5589240"/>
            <a:ext cx="1194050" cy="0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6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46538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white"/>
              </a:solidFill>
              <a:latin typeface="Arial Narrow"/>
              <a:sym typeface="Arial Narrow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238125"/>
            <a:ext cx="9144000" cy="769875"/>
          </a:xfrm>
          <a:prstGeom prst="rect">
            <a:avLst/>
          </a:prstGeom>
          <a:solidFill>
            <a:srgbClr val="EB7F13"/>
          </a:solidFill>
        </p:spPr>
        <p:txBody>
          <a:bodyPr vert="horz" lIns="9144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/>
            <a:r>
              <a:rPr lang="ru-RU" sz="2200" cap="all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Укрупненная модель наращивания м2 </a:t>
            </a:r>
          </a:p>
          <a:p>
            <a:pPr marL="540000"/>
            <a:r>
              <a:rPr lang="ru-RU" sz="1800" cap="all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 целью стимулирования качественного экономического роста (1)</a:t>
            </a:r>
            <a:endParaRPr lang="ru-RU" sz="1800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8343900" y="196301"/>
            <a:ext cx="800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>
                <a:latin typeface="Arial" pitchFamily="34" charset="0"/>
                <a:cs typeface="Arial" pitchFamily="34" charset="0"/>
              </a:rPr>
              <a:pPr algn="r"/>
              <a:t>9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653030" y="2692086"/>
            <a:ext cx="480537" cy="30953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100785" tIns="50393" rIns="100785" bIns="5039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Компании </a:t>
            </a:r>
          </a:p>
        </p:txBody>
      </p:sp>
      <p:pic>
        <p:nvPicPr>
          <p:cNvPr id="62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" y="3645144"/>
            <a:ext cx="133748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512" y="1266789"/>
            <a:ext cx="5705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Целевая денежная эмиссия под выкуп проектных и инфраструктурных облигаций</a:t>
            </a:r>
            <a:endParaRPr lang="ru-RU" sz="1600" b="1" cap="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1486783" y="2709954"/>
            <a:ext cx="449760" cy="309531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vert270" wrap="square" lIns="100785" tIns="50393" rIns="100785" bIns="50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FF0000"/>
                </a:solidFill>
              </a:rPr>
              <a:t>1,5 трлн. руб. в год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7956376" y="1789866"/>
            <a:ext cx="1187624" cy="8404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0785" tIns="50393" rIns="100785" bIns="50393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15%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средства  частных инвесторов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100709" y="4661990"/>
            <a:ext cx="3487515" cy="1071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1400"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latin typeface="Arial" charset="0"/>
              </a:defRPr>
            </a:lvl2pPr>
            <a:lvl3pPr marL="1143000" indent="-228600">
              <a:defRPr>
                <a:latin typeface="Arial" charset="0"/>
              </a:defRPr>
            </a:lvl3pPr>
            <a:lvl4pPr marL="1600200" indent="-228600">
              <a:defRPr>
                <a:latin typeface="Arial" charset="0"/>
              </a:defRPr>
            </a:lvl4pPr>
            <a:lvl5pPr marL="2057400" indent="-228600">
              <a:defRPr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800" b="1" smtClean="0">
                <a:solidFill>
                  <a:prstClr val="black"/>
                </a:solidFill>
              </a:rPr>
              <a:t>Финансирование </a:t>
            </a:r>
            <a:r>
              <a:rPr lang="ru-RU" sz="1800" b="1" dirty="0" smtClean="0">
                <a:solidFill>
                  <a:prstClr val="black"/>
                </a:solidFill>
              </a:rPr>
              <a:t>институтов развития</a:t>
            </a:r>
          </a:p>
          <a:p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120369" y="1349311"/>
            <a:ext cx="1545858" cy="378769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Инвесторы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07704" y="4407495"/>
            <a:ext cx="203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елевая денежная эмиссия 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07704" y="5733256"/>
            <a:ext cx="317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Облигации институтов развития обеспеченные портфелем проектов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907704" y="2041065"/>
            <a:ext cx="6144595" cy="2108015"/>
            <a:chOff x="1907704" y="2041065"/>
            <a:chExt cx="6144595" cy="2108015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1918574" y="2852936"/>
              <a:ext cx="1128941" cy="0"/>
            </a:xfrm>
            <a:prstGeom prst="straightConnector1">
              <a:avLst/>
            </a:prstGeom>
            <a:ln w="762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6535031" y="2852936"/>
              <a:ext cx="1117999" cy="1"/>
            </a:xfrm>
            <a:prstGeom prst="straightConnector1">
              <a:avLst/>
            </a:prstGeom>
            <a:ln w="762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6535032" y="3573016"/>
              <a:ext cx="1117998" cy="0"/>
            </a:xfrm>
            <a:prstGeom prst="straightConnector1">
              <a:avLst/>
            </a:prstGeom>
            <a:ln w="762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1907704" y="3573016"/>
              <a:ext cx="1141750" cy="0"/>
            </a:xfrm>
            <a:prstGeom prst="straightConnector1">
              <a:avLst/>
            </a:prstGeom>
            <a:ln w="762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918574" y="2315556"/>
              <a:ext cx="2034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Ц</a:t>
              </a:r>
              <a:r>
                <a:rPr lang="ru-RU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елевая кредитная эмиссия </a:t>
              </a:r>
              <a:endPara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3047515" y="2780928"/>
              <a:ext cx="3487516" cy="871212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100785" tIns="50393" rIns="100785" bIns="5039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Рефинансирование банков </a:t>
              </a:r>
              <a:r>
                <a:rPr lang="ru-RU" sz="1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под проектное инвестиционное финансирование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07704" y="3687415"/>
              <a:ext cx="3171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Проектные облигации с дисконтом </a:t>
              </a:r>
              <a:r>
                <a:rPr lang="ru-RU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80% </a:t>
              </a:r>
              <a:r>
                <a:rPr lang="ru-RU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от стоимости проекта</a:t>
              </a:r>
              <a:endPara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732060" y="2041065"/>
              <a:ext cx="23202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Проектное финансирование на </a:t>
              </a:r>
              <a:r>
                <a:rPr lang="ru-RU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85% </a:t>
              </a:r>
            </a:p>
            <a:p>
              <a:r>
                <a:rPr lang="ru-RU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от стоимости проекта</a:t>
              </a:r>
              <a:endPara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1256" y="3652140"/>
              <a:ext cx="2034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Залог облигаций, купонные облигации</a:t>
              </a:r>
              <a:endPara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143852" y="5760688"/>
            <a:ext cx="1494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Возвратное финансирование по льготной ставке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48"/>
          <p:cNvSpPr/>
          <p:nvPr/>
        </p:nvSpPr>
        <p:spPr bwMode="ltGray">
          <a:xfrm>
            <a:off x="63893" y="482817"/>
            <a:ext cx="393624" cy="332985"/>
          </a:xfrm>
          <a:prstGeom prst="rect">
            <a:avLst/>
          </a:prstGeom>
          <a:solidFill>
            <a:srgbClr val="008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141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2FafENvk.RJclB9c306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6YrfljxEqmJprmaP_O1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6YrfljxEqmJprmaP_O1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6YrfljxEqmJprmaP_O1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2FafENvk.RJclB9c306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6YrfljxEqmJprmaP_O1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6YrfljxEqmJprmaP_O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6YrfljxEqmJprmaP_O1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23990</TotalTime>
  <Words>2774</Words>
  <Application>Microsoft Office PowerPoint</Application>
  <PresentationFormat>Экран (4:3)</PresentationFormat>
  <Paragraphs>450</Paragraphs>
  <Slides>21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1_Тема Office</vt:lpstr>
      <vt:lpstr>2_Тема Office</vt:lpstr>
      <vt:lpstr>think-cell Slide</vt:lpstr>
      <vt:lpstr> «Экономика Роста»   концепция Среднесрочной программы развития экономики</vt:lpstr>
      <vt:lpstr>   ПРЕЗИДИУМ СТОЛЫПИНСКОГО КЛУБА</vt:lpstr>
      <vt:lpstr> ПРЕЗИДИУМ СТОЛЫПИНСКОГО КЛУБА</vt:lpstr>
      <vt:lpstr>Добавленная стоимость за четыре года выросла всего на 1% Данные налоговой отчетности за 2011-2014 гг.</vt:lpstr>
      <vt:lpstr>Стагнация в российской экономике началась еще в 2012 году</vt:lpstr>
      <vt:lpstr>НОВЫЕ ИСТОЧНИКИ РОСТА - КОНКУРЕНТОСПОСОБНОСТЬ ЗА СЧЕТ СНИЖЕНИЯ ИЗДЕРЖЕК И ПОВЫШЕНИЯ ПРОИЗВОДИТЕЛЬНОСТИ ТРУДА </vt:lpstr>
      <vt:lpstr>Презентация PowerPoint</vt:lpstr>
      <vt:lpstr>Денежно-промышленная Политика, обеспечивающая предложение доступного, под низкую ставку, долгосрочного кредита для инвестиционного развития  (1)</vt:lpstr>
      <vt:lpstr>Презентация PowerPoint</vt:lpstr>
      <vt:lpstr>Презентация PowerPoint</vt:lpstr>
      <vt:lpstr>Денежно-промышленная Политика, обеспечивающая предложение доступного, под низкую ставку, долгосрочного кредита для инвестиционного развития  (2)</vt:lpstr>
      <vt:lpstr>Изменение м2, инфляции и ввп в России за 1998-2015 гг. </vt:lpstr>
      <vt:lpstr>Презентация PowerPoint</vt:lpstr>
      <vt:lpstr>Мировой опыт – уроки для России большинство реформ проходило по одному сценарию</vt:lpstr>
      <vt:lpstr>Финансовое стимулирование экономического роста – успешный международный опыт </vt:lpstr>
      <vt:lpstr>Презентация PowerPoint</vt:lpstr>
      <vt:lpstr>Презентация PowerPoint</vt:lpstr>
      <vt:lpstr>Презентация PowerPoint</vt:lpstr>
      <vt:lpstr>Презентация PowerPoint</vt:lpstr>
      <vt:lpstr>«Экономика Роста» - главный KPI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Леонид Анучин</cp:lastModifiedBy>
  <cp:revision>605</cp:revision>
  <cp:lastPrinted>2016-02-03T16:22:10Z</cp:lastPrinted>
  <dcterms:created xsi:type="dcterms:W3CDTF">2015-09-09T05:58:01Z</dcterms:created>
  <dcterms:modified xsi:type="dcterms:W3CDTF">2016-02-23T18:02:12Z</dcterms:modified>
</cp:coreProperties>
</file>