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9" r:id="rId4"/>
    <p:sldId id="273" r:id="rId5"/>
    <p:sldId id="265" r:id="rId6"/>
    <p:sldId id="266" r:id="rId7"/>
    <p:sldId id="274" r:id="rId8"/>
    <p:sldId id="275" r:id="rId9"/>
    <p:sldId id="285" r:id="rId10"/>
    <p:sldId id="286" r:id="rId11"/>
    <p:sldId id="288" r:id="rId12"/>
    <p:sldId id="293" r:id="rId13"/>
    <p:sldId id="276" r:id="rId14"/>
    <p:sldId id="277" r:id="rId15"/>
    <p:sldId id="278" r:id="rId16"/>
    <p:sldId id="295" r:id="rId17"/>
    <p:sldId id="296" r:id="rId18"/>
    <p:sldId id="297" r:id="rId19"/>
    <p:sldId id="294" r:id="rId2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65" autoAdjust="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7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5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A5888B-3506-4168-9DE2-2467C83BB42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B22247-9BB2-429B-AED5-166954A94ED6}">
      <dgm:prSet phldrT="[Текст]"/>
      <dgm:spPr/>
      <dgm:t>
        <a:bodyPr/>
        <a:lstStyle/>
        <a:p>
          <a:r>
            <a:rPr lang="ru-RU" dirty="0" smtClean="0"/>
            <a:t>АНАЛИЗ</a:t>
          </a:r>
          <a:endParaRPr lang="ru-RU" dirty="0"/>
        </a:p>
      </dgm:t>
    </dgm:pt>
    <dgm:pt modelId="{10995426-4433-42EE-90EB-A43446B4139F}" type="parTrans" cxnId="{2BC404CA-7AFD-4C82-B914-498EB4075074}">
      <dgm:prSet/>
      <dgm:spPr/>
      <dgm:t>
        <a:bodyPr/>
        <a:lstStyle/>
        <a:p>
          <a:endParaRPr lang="ru-RU"/>
        </a:p>
      </dgm:t>
    </dgm:pt>
    <dgm:pt modelId="{6D41A069-3C44-4570-AC22-F44551891ABB}" type="sibTrans" cxnId="{2BC404CA-7AFD-4C82-B914-498EB4075074}">
      <dgm:prSet/>
      <dgm:spPr/>
      <dgm:t>
        <a:bodyPr/>
        <a:lstStyle/>
        <a:p>
          <a:endParaRPr lang="ru-RU"/>
        </a:p>
      </dgm:t>
    </dgm:pt>
    <dgm:pt modelId="{6ABD67B7-7510-40A5-A392-684BA5C77F31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Содержание работы выражается в сопоставлении (1) вектора развития банка и (2) вектора развития регулирования</a:t>
          </a:r>
          <a:endParaRPr lang="ru-RU" sz="1400" dirty="0">
            <a:latin typeface="+mn-lt"/>
          </a:endParaRPr>
        </a:p>
      </dgm:t>
    </dgm:pt>
    <dgm:pt modelId="{D8B92779-525E-4390-A774-5F923C5D590B}" type="parTrans" cxnId="{CE7C1B8F-536F-4683-BD8A-23A60BDC08D8}">
      <dgm:prSet/>
      <dgm:spPr/>
      <dgm:t>
        <a:bodyPr/>
        <a:lstStyle/>
        <a:p>
          <a:endParaRPr lang="ru-RU"/>
        </a:p>
      </dgm:t>
    </dgm:pt>
    <dgm:pt modelId="{DDA8F2AC-1DC9-405C-800F-B29E8111886D}" type="sibTrans" cxnId="{CE7C1B8F-536F-4683-BD8A-23A60BDC08D8}">
      <dgm:prSet/>
      <dgm:spPr/>
      <dgm:t>
        <a:bodyPr/>
        <a:lstStyle/>
        <a:p>
          <a:endParaRPr lang="ru-RU"/>
        </a:p>
      </dgm:t>
    </dgm:pt>
    <dgm:pt modelId="{6DB09EFD-D53A-472A-9AA7-7056CDAA5629}">
      <dgm:prSet phldrT="[Текст]"/>
      <dgm:spPr/>
      <dgm:t>
        <a:bodyPr/>
        <a:lstStyle/>
        <a:p>
          <a:r>
            <a:rPr lang="ru-RU" dirty="0" smtClean="0"/>
            <a:t>ФОРМА</a:t>
          </a:r>
          <a:endParaRPr lang="ru-RU" dirty="0"/>
        </a:p>
      </dgm:t>
    </dgm:pt>
    <dgm:pt modelId="{24660B83-FDB4-4C3D-9E67-6B8F6D5C7BC2}" type="parTrans" cxnId="{19B07F1E-7F82-40A7-BAF7-5A3DCECC1FD9}">
      <dgm:prSet/>
      <dgm:spPr/>
      <dgm:t>
        <a:bodyPr/>
        <a:lstStyle/>
        <a:p>
          <a:endParaRPr lang="ru-RU"/>
        </a:p>
      </dgm:t>
    </dgm:pt>
    <dgm:pt modelId="{3E996FB1-84A4-4ADB-931C-96A318B81C86}" type="sibTrans" cxnId="{19B07F1E-7F82-40A7-BAF7-5A3DCECC1FD9}">
      <dgm:prSet/>
      <dgm:spPr/>
      <dgm:t>
        <a:bodyPr/>
        <a:lstStyle/>
        <a:p>
          <a:endParaRPr lang="ru-RU"/>
        </a:p>
      </dgm:t>
    </dgm:pt>
    <dgm:pt modelId="{867F3884-5504-45B5-BA39-58EC085695D9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Стратегическая сессия раз в полгода для подготовки банковских инициатив и координации подходов</a:t>
          </a:r>
          <a:endParaRPr lang="ru-RU" sz="1400" dirty="0">
            <a:latin typeface="+mn-lt"/>
          </a:endParaRPr>
        </a:p>
      </dgm:t>
    </dgm:pt>
    <dgm:pt modelId="{D1139431-E9E3-4651-8FB8-D2C43F252B98}" type="parTrans" cxnId="{23421FDE-A31B-4927-9371-7F01173E53CA}">
      <dgm:prSet/>
      <dgm:spPr/>
      <dgm:t>
        <a:bodyPr/>
        <a:lstStyle/>
        <a:p>
          <a:endParaRPr lang="ru-RU"/>
        </a:p>
      </dgm:t>
    </dgm:pt>
    <dgm:pt modelId="{721278AD-8EB4-40A1-844C-A43AF301812C}" type="sibTrans" cxnId="{23421FDE-A31B-4927-9371-7F01173E53CA}">
      <dgm:prSet/>
      <dgm:spPr/>
      <dgm:t>
        <a:bodyPr/>
        <a:lstStyle/>
        <a:p>
          <a:endParaRPr lang="ru-RU"/>
        </a:p>
      </dgm:t>
    </dgm:pt>
    <dgm:pt modelId="{73088B39-F200-4FE5-A0E3-2233FDA0B1AD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9019898E-A198-4179-BAB2-330AB5B5A15D}" type="parTrans" cxnId="{8F6734DC-07F9-44FE-9377-72976562C9F2}">
      <dgm:prSet/>
      <dgm:spPr/>
      <dgm:t>
        <a:bodyPr/>
        <a:lstStyle/>
        <a:p>
          <a:endParaRPr lang="ru-RU"/>
        </a:p>
      </dgm:t>
    </dgm:pt>
    <dgm:pt modelId="{C076E9E0-7A8C-41FB-946A-BE3D2CB5CC12}" type="sibTrans" cxnId="{8F6734DC-07F9-44FE-9377-72976562C9F2}">
      <dgm:prSet/>
      <dgm:spPr/>
      <dgm:t>
        <a:bodyPr/>
        <a:lstStyle/>
        <a:p>
          <a:endParaRPr lang="ru-RU"/>
        </a:p>
      </dgm:t>
    </dgm:pt>
    <dgm:pt modelId="{EA27F733-059D-438B-A502-7C20D46C6C32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Оценка регулирующего воздействия осуществляется</a:t>
          </a:r>
          <a:endParaRPr lang="ru-RU" sz="1400" dirty="0">
            <a:latin typeface="+mn-lt"/>
          </a:endParaRPr>
        </a:p>
      </dgm:t>
    </dgm:pt>
    <dgm:pt modelId="{9E7FFD62-4ACB-4909-9EB8-13AE66783817}" type="parTrans" cxnId="{FEB10AA1-3332-4E92-B309-B9F572CC6660}">
      <dgm:prSet/>
      <dgm:spPr/>
      <dgm:t>
        <a:bodyPr/>
        <a:lstStyle/>
        <a:p>
          <a:endParaRPr lang="ru-RU"/>
        </a:p>
      </dgm:t>
    </dgm:pt>
    <dgm:pt modelId="{96B0043F-CF94-4DB1-9162-09F1271AC1DA}" type="sibTrans" cxnId="{FEB10AA1-3332-4E92-B309-B9F572CC6660}">
      <dgm:prSet/>
      <dgm:spPr/>
      <dgm:t>
        <a:bodyPr/>
        <a:lstStyle/>
        <a:p>
          <a:endParaRPr lang="ru-RU"/>
        </a:p>
      </dgm:t>
    </dgm:pt>
    <dgm:pt modelId="{1A20D482-B1D6-4F06-8273-940E705249A7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Текущий режим взаимодействия при анализе нормативных предложений </a:t>
          </a:r>
          <a:endParaRPr lang="ru-RU" sz="1400" dirty="0">
            <a:latin typeface="+mn-lt"/>
          </a:endParaRPr>
        </a:p>
      </dgm:t>
    </dgm:pt>
    <dgm:pt modelId="{5392DA40-DD1D-4343-BC87-22F992881908}" type="parTrans" cxnId="{033D6D36-8C40-4078-B0AA-04AA2CC5F3E2}">
      <dgm:prSet/>
      <dgm:spPr/>
      <dgm:t>
        <a:bodyPr/>
        <a:lstStyle/>
        <a:p>
          <a:endParaRPr lang="ru-RU"/>
        </a:p>
      </dgm:t>
    </dgm:pt>
    <dgm:pt modelId="{17C1558A-4148-4178-880C-DCB1D8F18ECA}" type="sibTrans" cxnId="{033D6D36-8C40-4078-B0AA-04AA2CC5F3E2}">
      <dgm:prSet/>
      <dgm:spPr/>
      <dgm:t>
        <a:bodyPr/>
        <a:lstStyle/>
        <a:p>
          <a:endParaRPr lang="ru-RU"/>
        </a:p>
      </dgm:t>
    </dgm:pt>
    <dgm:pt modelId="{B4F6BA3D-6F35-412D-A73F-4FE9D1846459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Два режима командной работы</a:t>
          </a:r>
          <a:endParaRPr lang="ru-RU" sz="1400" dirty="0">
            <a:latin typeface="+mn-lt"/>
          </a:endParaRPr>
        </a:p>
      </dgm:t>
    </dgm:pt>
    <dgm:pt modelId="{80B36C39-B041-4330-81AA-B9F8EE589DAC}" type="parTrans" cxnId="{D73F0E51-5F2E-4350-8259-CCBECA30342E}">
      <dgm:prSet/>
      <dgm:spPr/>
      <dgm:t>
        <a:bodyPr/>
        <a:lstStyle/>
        <a:p>
          <a:endParaRPr lang="ru-RU"/>
        </a:p>
      </dgm:t>
    </dgm:pt>
    <dgm:pt modelId="{E2E70A51-8298-4D41-A479-9CA295599555}" type="sibTrans" cxnId="{D73F0E51-5F2E-4350-8259-CCBECA30342E}">
      <dgm:prSet/>
      <dgm:spPr/>
      <dgm:t>
        <a:bodyPr/>
        <a:lstStyle/>
        <a:p>
          <a:endParaRPr lang="ru-RU"/>
        </a:p>
      </dgm:t>
    </dgm:pt>
    <dgm:pt modelId="{F4FF3D14-0133-49D3-89D0-89D958CEE41A}">
      <dgm:prSet phldrT="[Текст]" custT="1"/>
      <dgm:spPr/>
      <dgm:t>
        <a:bodyPr/>
        <a:lstStyle/>
        <a:p>
          <a:r>
            <a:rPr lang="en-US" sz="1400" dirty="0" smtClean="0">
              <a:latin typeface="+mn-lt"/>
            </a:rPr>
            <a:t>GR </a:t>
          </a:r>
          <a:r>
            <a:rPr lang="ru-RU" sz="1400" dirty="0" smtClean="0">
              <a:latin typeface="+mn-lt"/>
            </a:rPr>
            <a:t>формирует представление о текущих тенденциях развития законодательства</a:t>
          </a:r>
          <a:endParaRPr lang="ru-RU" sz="1400" dirty="0">
            <a:latin typeface="+mn-lt"/>
          </a:endParaRPr>
        </a:p>
      </dgm:t>
    </dgm:pt>
    <dgm:pt modelId="{1BEB5FAC-2248-4D78-8863-9576E6BD178B}" type="parTrans" cxnId="{9081D730-DA96-4CFD-AC0A-E3EDC047C8A2}">
      <dgm:prSet/>
      <dgm:spPr/>
      <dgm:t>
        <a:bodyPr/>
        <a:lstStyle/>
        <a:p>
          <a:endParaRPr lang="ru-RU"/>
        </a:p>
      </dgm:t>
    </dgm:pt>
    <dgm:pt modelId="{3584936E-6F5D-4DA5-A5AA-6B8703512C9B}" type="sibTrans" cxnId="{9081D730-DA96-4CFD-AC0A-E3EDC047C8A2}">
      <dgm:prSet/>
      <dgm:spPr/>
      <dgm:t>
        <a:bodyPr/>
        <a:lstStyle/>
        <a:p>
          <a:endParaRPr lang="ru-RU"/>
        </a:p>
      </dgm:t>
    </dgm:pt>
    <dgm:pt modelId="{E0A4EB80-8B6C-4AF0-ABB0-AD35B7BA35D8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Профильный блок определяет текущие интересы банка  </a:t>
          </a:r>
          <a:endParaRPr lang="ru-RU" sz="1400" dirty="0">
            <a:latin typeface="+mn-lt"/>
          </a:endParaRPr>
        </a:p>
      </dgm:t>
    </dgm:pt>
    <dgm:pt modelId="{EBC5F06F-26F3-4E92-B279-7207757448B5}" type="parTrans" cxnId="{DB8A54AE-E3F0-4D41-B50A-A10812E39A76}">
      <dgm:prSet/>
      <dgm:spPr/>
      <dgm:t>
        <a:bodyPr/>
        <a:lstStyle/>
        <a:p>
          <a:endParaRPr lang="ru-RU"/>
        </a:p>
      </dgm:t>
    </dgm:pt>
    <dgm:pt modelId="{E542FF01-6410-4D7C-99A1-F95042EDBD4D}" type="sibTrans" cxnId="{DB8A54AE-E3F0-4D41-B50A-A10812E39A76}">
      <dgm:prSet/>
      <dgm:spPr/>
      <dgm:t>
        <a:bodyPr/>
        <a:lstStyle/>
        <a:p>
          <a:endParaRPr lang="ru-RU"/>
        </a:p>
      </dgm:t>
    </dgm:pt>
    <dgm:pt modelId="{A4D3D561-FFA1-456F-A159-A7A0F6171FE6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В текущем режиме взаимодействия в пять стадий</a:t>
          </a:r>
          <a:endParaRPr lang="ru-RU" sz="1400" dirty="0">
            <a:latin typeface="+mn-lt"/>
          </a:endParaRPr>
        </a:p>
      </dgm:t>
    </dgm:pt>
    <dgm:pt modelId="{31D7D47B-0470-4408-87D9-16E676863017}" type="parTrans" cxnId="{34BD90D7-0018-460F-A916-C84C8A8C879A}">
      <dgm:prSet/>
      <dgm:spPr/>
      <dgm:t>
        <a:bodyPr/>
        <a:lstStyle/>
        <a:p>
          <a:endParaRPr lang="ru-RU"/>
        </a:p>
      </dgm:t>
    </dgm:pt>
    <dgm:pt modelId="{7DB97C68-1C54-4FD4-80EF-BCC51E70EF96}" type="sibTrans" cxnId="{34BD90D7-0018-460F-A916-C84C8A8C879A}">
      <dgm:prSet/>
      <dgm:spPr/>
      <dgm:t>
        <a:bodyPr/>
        <a:lstStyle/>
        <a:p>
          <a:endParaRPr lang="ru-RU"/>
        </a:p>
      </dgm:t>
    </dgm:pt>
    <dgm:pt modelId="{A0C7508F-929E-4F32-B910-D82E5574CC01}">
      <dgm:prSet phldrT="[Текст]" custT="1"/>
      <dgm:spPr/>
      <dgm:t>
        <a:bodyPr/>
        <a:lstStyle/>
        <a:p>
          <a:endParaRPr lang="ru-RU" sz="1400" dirty="0"/>
        </a:p>
      </dgm:t>
    </dgm:pt>
    <dgm:pt modelId="{99B404BF-527D-427D-B2F2-46F67061E3BC}" type="parTrans" cxnId="{FCB721E1-6C35-4FD8-BF47-F23B87C096C6}">
      <dgm:prSet/>
      <dgm:spPr/>
      <dgm:t>
        <a:bodyPr/>
        <a:lstStyle/>
        <a:p>
          <a:endParaRPr lang="ru-RU"/>
        </a:p>
      </dgm:t>
    </dgm:pt>
    <dgm:pt modelId="{C8E5CA78-9FA0-4AE8-BDAC-D9516E10DEDA}" type="sibTrans" cxnId="{FCB721E1-6C35-4FD8-BF47-F23B87C096C6}">
      <dgm:prSet/>
      <dgm:spPr/>
      <dgm:t>
        <a:bodyPr/>
        <a:lstStyle/>
        <a:p>
          <a:endParaRPr lang="ru-RU"/>
        </a:p>
      </dgm:t>
    </dgm:pt>
    <dgm:pt modelId="{57F283D7-36B5-4513-9AA4-73C8A71BB262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В режим стратегической сессии с участием подразделений, отвечающих за выработку стратегии </a:t>
          </a:r>
          <a:endParaRPr lang="ru-RU" sz="1400" dirty="0">
            <a:latin typeface="+mn-lt"/>
          </a:endParaRPr>
        </a:p>
      </dgm:t>
    </dgm:pt>
    <dgm:pt modelId="{15FAE9A3-6AB7-4997-BAC9-11FE7664AE54}" type="parTrans" cxnId="{7F0797F2-83E3-4248-96E6-2D7CC6725814}">
      <dgm:prSet/>
      <dgm:spPr/>
      <dgm:t>
        <a:bodyPr/>
        <a:lstStyle/>
        <a:p>
          <a:endParaRPr lang="ru-RU"/>
        </a:p>
      </dgm:t>
    </dgm:pt>
    <dgm:pt modelId="{F3B22F1A-17DE-44EC-887C-02AD990D6364}" type="sibTrans" cxnId="{7F0797F2-83E3-4248-96E6-2D7CC6725814}">
      <dgm:prSet/>
      <dgm:spPr/>
      <dgm:t>
        <a:bodyPr/>
        <a:lstStyle/>
        <a:p>
          <a:endParaRPr lang="ru-RU"/>
        </a:p>
      </dgm:t>
    </dgm:pt>
    <dgm:pt modelId="{7A707C5B-6461-4932-91B3-EA9FA737BBE9}" type="pres">
      <dgm:prSet presAssocID="{ECA5888B-3506-4168-9DE2-2467C83BB4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5EAB3-A23B-49B9-A0A7-31E15D5E96A5}" type="pres">
      <dgm:prSet presAssocID="{EBB22247-9BB2-429B-AED5-166954A94ED6}" presName="composite" presStyleCnt="0"/>
      <dgm:spPr/>
    </dgm:pt>
    <dgm:pt modelId="{A71091E2-9C5C-4CDE-A3DE-57E6126D8634}" type="pres">
      <dgm:prSet presAssocID="{EBB22247-9BB2-429B-AED5-166954A94ED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7F19D-C63A-4BDF-8897-1F79271A9021}" type="pres">
      <dgm:prSet presAssocID="{EBB22247-9BB2-429B-AED5-166954A94ED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94BF5-F8DF-48CA-8FB1-8E48856B1193}" type="pres">
      <dgm:prSet presAssocID="{6D41A069-3C44-4570-AC22-F44551891ABB}" presName="sp" presStyleCnt="0"/>
      <dgm:spPr/>
    </dgm:pt>
    <dgm:pt modelId="{A640DB58-3E0C-4904-8C92-36AE21724BBD}" type="pres">
      <dgm:prSet presAssocID="{6DB09EFD-D53A-472A-9AA7-7056CDAA5629}" presName="composite" presStyleCnt="0"/>
      <dgm:spPr/>
    </dgm:pt>
    <dgm:pt modelId="{5EB7EF87-B133-4005-BB80-23BE6220040F}" type="pres">
      <dgm:prSet presAssocID="{6DB09EFD-D53A-472A-9AA7-7056CDAA562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43B90-DDD4-4DB0-BD5B-EC5251623236}" type="pres">
      <dgm:prSet presAssocID="{6DB09EFD-D53A-472A-9AA7-7056CDAA56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895BB-CA80-43C4-8B79-67DC447DC959}" type="pres">
      <dgm:prSet presAssocID="{3E996FB1-84A4-4ADB-931C-96A318B81C86}" presName="sp" presStyleCnt="0"/>
      <dgm:spPr/>
    </dgm:pt>
    <dgm:pt modelId="{E54CA573-D8C9-4548-91E7-EC6AAE6F0F93}" type="pres">
      <dgm:prSet presAssocID="{73088B39-F200-4FE5-A0E3-2233FDA0B1AD}" presName="composite" presStyleCnt="0"/>
      <dgm:spPr/>
    </dgm:pt>
    <dgm:pt modelId="{FAB738F0-1B37-4628-9093-C090C9EBB92F}" type="pres">
      <dgm:prSet presAssocID="{73088B39-F200-4FE5-A0E3-2233FDA0B1AD}" presName="parentText" presStyleLbl="alignNode1" presStyleIdx="2" presStyleCnt="3" custLinFactNeighborX="2277" custLinFactNeighborY="19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F0240-F886-4AED-A0B5-292F48C3A582}" type="pres">
      <dgm:prSet presAssocID="{73088B39-F200-4FE5-A0E3-2233FDA0B1A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94C363-1C42-4440-A940-265806B1A56F}" type="presOf" srcId="{EA27F733-059D-438B-A502-7C20D46C6C32}" destId="{269F0240-F886-4AED-A0B5-292F48C3A582}" srcOrd="0" destOrd="0" presId="urn:microsoft.com/office/officeart/2005/8/layout/chevron2"/>
    <dgm:cxn modelId="{D73F0E51-5F2E-4350-8259-CCBECA30342E}" srcId="{6DB09EFD-D53A-472A-9AA7-7056CDAA5629}" destId="{B4F6BA3D-6F35-412D-A73F-4FE9D1846459}" srcOrd="0" destOrd="0" parTransId="{80B36C39-B041-4330-81AA-B9F8EE589DAC}" sibTransId="{E2E70A51-8298-4D41-A479-9CA295599555}"/>
    <dgm:cxn modelId="{7A0D0E8C-681E-40FD-8668-52E06DC6B1CD}" type="presOf" srcId="{E0A4EB80-8B6C-4AF0-ABB0-AD35B7BA35D8}" destId="{C577F19D-C63A-4BDF-8897-1F79271A9021}" srcOrd="0" destOrd="2" presId="urn:microsoft.com/office/officeart/2005/8/layout/chevron2"/>
    <dgm:cxn modelId="{34BD90D7-0018-460F-A916-C84C8A8C879A}" srcId="{EA27F733-059D-438B-A502-7C20D46C6C32}" destId="{A4D3D561-FFA1-456F-A159-A7A0F6171FE6}" srcOrd="0" destOrd="0" parTransId="{31D7D47B-0470-4408-87D9-16E676863017}" sibTransId="{7DB97C68-1C54-4FD4-80EF-BCC51E70EF96}"/>
    <dgm:cxn modelId="{DB8A54AE-E3F0-4D41-B50A-A10812E39A76}" srcId="{6ABD67B7-7510-40A5-A392-684BA5C77F31}" destId="{E0A4EB80-8B6C-4AF0-ABB0-AD35B7BA35D8}" srcOrd="1" destOrd="0" parTransId="{EBC5F06F-26F3-4E92-B279-7207757448B5}" sibTransId="{E542FF01-6410-4D7C-99A1-F95042EDBD4D}"/>
    <dgm:cxn modelId="{CE7C1B8F-536F-4683-BD8A-23A60BDC08D8}" srcId="{EBB22247-9BB2-429B-AED5-166954A94ED6}" destId="{6ABD67B7-7510-40A5-A392-684BA5C77F31}" srcOrd="0" destOrd="0" parTransId="{D8B92779-525E-4390-A774-5F923C5D590B}" sibTransId="{DDA8F2AC-1DC9-405C-800F-B29E8111886D}"/>
    <dgm:cxn modelId="{033D6D36-8C40-4078-B0AA-04AA2CC5F3E2}" srcId="{B4F6BA3D-6F35-412D-A73F-4FE9D1846459}" destId="{1A20D482-B1D6-4F06-8273-940E705249A7}" srcOrd="0" destOrd="0" parTransId="{5392DA40-DD1D-4343-BC87-22F992881908}" sibTransId="{17C1558A-4148-4178-880C-DCB1D8F18ECA}"/>
    <dgm:cxn modelId="{9081D730-DA96-4CFD-AC0A-E3EDC047C8A2}" srcId="{6ABD67B7-7510-40A5-A392-684BA5C77F31}" destId="{F4FF3D14-0133-49D3-89D0-89D958CEE41A}" srcOrd="0" destOrd="0" parTransId="{1BEB5FAC-2248-4D78-8863-9576E6BD178B}" sibTransId="{3584936E-6F5D-4DA5-A5AA-6B8703512C9B}"/>
    <dgm:cxn modelId="{23421FDE-A31B-4927-9371-7F01173E53CA}" srcId="{B4F6BA3D-6F35-412D-A73F-4FE9D1846459}" destId="{867F3884-5504-45B5-BA39-58EC085695D9}" srcOrd="1" destOrd="0" parTransId="{D1139431-E9E3-4651-8FB8-D2C43F252B98}" sibTransId="{721278AD-8EB4-40A1-844C-A43AF301812C}"/>
    <dgm:cxn modelId="{BF62C907-2FCE-4A34-B371-C87F1897DD4C}" type="presOf" srcId="{F4FF3D14-0133-49D3-89D0-89D958CEE41A}" destId="{C577F19D-C63A-4BDF-8897-1F79271A9021}" srcOrd="0" destOrd="1" presId="urn:microsoft.com/office/officeart/2005/8/layout/chevron2"/>
    <dgm:cxn modelId="{348EF58E-3D0C-4E72-AE87-2B6320FFF5B2}" type="presOf" srcId="{B4F6BA3D-6F35-412D-A73F-4FE9D1846459}" destId="{14643B90-DDD4-4DB0-BD5B-EC5251623236}" srcOrd="0" destOrd="0" presId="urn:microsoft.com/office/officeart/2005/8/layout/chevron2"/>
    <dgm:cxn modelId="{FEB10AA1-3332-4E92-B309-B9F572CC6660}" srcId="{73088B39-F200-4FE5-A0E3-2233FDA0B1AD}" destId="{EA27F733-059D-438B-A502-7C20D46C6C32}" srcOrd="0" destOrd="0" parTransId="{9E7FFD62-4ACB-4909-9EB8-13AE66783817}" sibTransId="{96B0043F-CF94-4DB1-9162-09F1271AC1DA}"/>
    <dgm:cxn modelId="{19B07F1E-7F82-40A7-BAF7-5A3DCECC1FD9}" srcId="{ECA5888B-3506-4168-9DE2-2467C83BB429}" destId="{6DB09EFD-D53A-472A-9AA7-7056CDAA5629}" srcOrd="1" destOrd="0" parTransId="{24660B83-FDB4-4C3D-9E67-6B8F6D5C7BC2}" sibTransId="{3E996FB1-84A4-4ADB-931C-96A318B81C86}"/>
    <dgm:cxn modelId="{CB09693A-A281-4BEA-9215-E13DA4FC98F5}" type="presOf" srcId="{EBB22247-9BB2-429B-AED5-166954A94ED6}" destId="{A71091E2-9C5C-4CDE-A3DE-57E6126D8634}" srcOrd="0" destOrd="0" presId="urn:microsoft.com/office/officeart/2005/8/layout/chevron2"/>
    <dgm:cxn modelId="{7F0797F2-83E3-4248-96E6-2D7CC6725814}" srcId="{EA27F733-059D-438B-A502-7C20D46C6C32}" destId="{57F283D7-36B5-4513-9AA4-73C8A71BB262}" srcOrd="1" destOrd="0" parTransId="{15FAE9A3-6AB7-4997-BAC9-11FE7664AE54}" sibTransId="{F3B22F1A-17DE-44EC-887C-02AD990D6364}"/>
    <dgm:cxn modelId="{8F6734DC-07F9-44FE-9377-72976562C9F2}" srcId="{ECA5888B-3506-4168-9DE2-2467C83BB429}" destId="{73088B39-F200-4FE5-A0E3-2233FDA0B1AD}" srcOrd="2" destOrd="0" parTransId="{9019898E-A198-4179-BAB2-330AB5B5A15D}" sibTransId="{C076E9E0-7A8C-41FB-946A-BE3D2CB5CC12}"/>
    <dgm:cxn modelId="{76C74360-02CC-4E1D-9076-8CF927F26F45}" type="presOf" srcId="{ECA5888B-3506-4168-9DE2-2467C83BB429}" destId="{7A707C5B-6461-4932-91B3-EA9FA737BBE9}" srcOrd="0" destOrd="0" presId="urn:microsoft.com/office/officeart/2005/8/layout/chevron2"/>
    <dgm:cxn modelId="{575C7348-D7B9-4516-963A-C76ADB9DE485}" type="presOf" srcId="{A0C7508F-929E-4F32-B910-D82E5574CC01}" destId="{269F0240-F886-4AED-A0B5-292F48C3A582}" srcOrd="0" destOrd="3" presId="urn:microsoft.com/office/officeart/2005/8/layout/chevron2"/>
    <dgm:cxn modelId="{2BC404CA-7AFD-4C82-B914-498EB4075074}" srcId="{ECA5888B-3506-4168-9DE2-2467C83BB429}" destId="{EBB22247-9BB2-429B-AED5-166954A94ED6}" srcOrd="0" destOrd="0" parTransId="{10995426-4433-42EE-90EB-A43446B4139F}" sibTransId="{6D41A069-3C44-4570-AC22-F44551891ABB}"/>
    <dgm:cxn modelId="{EC70D055-5996-4BE1-8EBA-4DC923D3BD73}" type="presOf" srcId="{57F283D7-36B5-4513-9AA4-73C8A71BB262}" destId="{269F0240-F886-4AED-A0B5-292F48C3A582}" srcOrd="0" destOrd="2" presId="urn:microsoft.com/office/officeart/2005/8/layout/chevron2"/>
    <dgm:cxn modelId="{5C4B2950-0D3A-4518-821E-7153832A8B5A}" type="presOf" srcId="{6DB09EFD-D53A-472A-9AA7-7056CDAA5629}" destId="{5EB7EF87-B133-4005-BB80-23BE6220040F}" srcOrd="0" destOrd="0" presId="urn:microsoft.com/office/officeart/2005/8/layout/chevron2"/>
    <dgm:cxn modelId="{CB8D1742-A563-4100-8C0A-6A2A2595A5AE}" type="presOf" srcId="{A4D3D561-FFA1-456F-A159-A7A0F6171FE6}" destId="{269F0240-F886-4AED-A0B5-292F48C3A582}" srcOrd="0" destOrd="1" presId="urn:microsoft.com/office/officeart/2005/8/layout/chevron2"/>
    <dgm:cxn modelId="{AA212D6A-E82B-4F84-8C4A-B38D230EEF7E}" type="presOf" srcId="{867F3884-5504-45B5-BA39-58EC085695D9}" destId="{14643B90-DDD4-4DB0-BD5B-EC5251623236}" srcOrd="0" destOrd="2" presId="urn:microsoft.com/office/officeart/2005/8/layout/chevron2"/>
    <dgm:cxn modelId="{FCB721E1-6C35-4FD8-BF47-F23B87C096C6}" srcId="{EA27F733-059D-438B-A502-7C20D46C6C32}" destId="{A0C7508F-929E-4F32-B910-D82E5574CC01}" srcOrd="2" destOrd="0" parTransId="{99B404BF-527D-427D-B2F2-46F67061E3BC}" sibTransId="{C8E5CA78-9FA0-4AE8-BDAC-D9516E10DEDA}"/>
    <dgm:cxn modelId="{5F88A89E-155E-4C2B-9112-B3637D55A268}" type="presOf" srcId="{1A20D482-B1D6-4F06-8273-940E705249A7}" destId="{14643B90-DDD4-4DB0-BD5B-EC5251623236}" srcOrd="0" destOrd="1" presId="urn:microsoft.com/office/officeart/2005/8/layout/chevron2"/>
    <dgm:cxn modelId="{23096739-BD08-441C-A3AF-CC911A0940F8}" type="presOf" srcId="{6ABD67B7-7510-40A5-A392-684BA5C77F31}" destId="{C577F19D-C63A-4BDF-8897-1F79271A9021}" srcOrd="0" destOrd="0" presId="urn:microsoft.com/office/officeart/2005/8/layout/chevron2"/>
    <dgm:cxn modelId="{811FB060-9A40-40FD-9081-AD7D6417D9E1}" type="presOf" srcId="{73088B39-F200-4FE5-A0E3-2233FDA0B1AD}" destId="{FAB738F0-1B37-4628-9093-C090C9EBB92F}" srcOrd="0" destOrd="0" presId="urn:microsoft.com/office/officeart/2005/8/layout/chevron2"/>
    <dgm:cxn modelId="{DD939230-A5CE-4798-9A0C-92E9A219426D}" type="presParOf" srcId="{7A707C5B-6461-4932-91B3-EA9FA737BBE9}" destId="{9945EAB3-A23B-49B9-A0A7-31E15D5E96A5}" srcOrd="0" destOrd="0" presId="urn:microsoft.com/office/officeart/2005/8/layout/chevron2"/>
    <dgm:cxn modelId="{6C4E46D7-7694-4718-A761-1183EB9561A5}" type="presParOf" srcId="{9945EAB3-A23B-49B9-A0A7-31E15D5E96A5}" destId="{A71091E2-9C5C-4CDE-A3DE-57E6126D8634}" srcOrd="0" destOrd="0" presId="urn:microsoft.com/office/officeart/2005/8/layout/chevron2"/>
    <dgm:cxn modelId="{DA13583D-4D10-4ADE-98B1-AAD368236413}" type="presParOf" srcId="{9945EAB3-A23B-49B9-A0A7-31E15D5E96A5}" destId="{C577F19D-C63A-4BDF-8897-1F79271A9021}" srcOrd="1" destOrd="0" presId="urn:microsoft.com/office/officeart/2005/8/layout/chevron2"/>
    <dgm:cxn modelId="{A744B7E4-56DF-451C-B7B8-B8CFC4344391}" type="presParOf" srcId="{7A707C5B-6461-4932-91B3-EA9FA737BBE9}" destId="{D7594BF5-F8DF-48CA-8FB1-8E48856B1193}" srcOrd="1" destOrd="0" presId="urn:microsoft.com/office/officeart/2005/8/layout/chevron2"/>
    <dgm:cxn modelId="{9D19AC4B-69CB-4898-B30E-D924BA3A1D87}" type="presParOf" srcId="{7A707C5B-6461-4932-91B3-EA9FA737BBE9}" destId="{A640DB58-3E0C-4904-8C92-36AE21724BBD}" srcOrd="2" destOrd="0" presId="urn:microsoft.com/office/officeart/2005/8/layout/chevron2"/>
    <dgm:cxn modelId="{1BBFA157-175E-4F4C-BAF9-372525437AA8}" type="presParOf" srcId="{A640DB58-3E0C-4904-8C92-36AE21724BBD}" destId="{5EB7EF87-B133-4005-BB80-23BE6220040F}" srcOrd="0" destOrd="0" presId="urn:microsoft.com/office/officeart/2005/8/layout/chevron2"/>
    <dgm:cxn modelId="{D53979A1-98A0-4B68-8830-2640A7266EFF}" type="presParOf" srcId="{A640DB58-3E0C-4904-8C92-36AE21724BBD}" destId="{14643B90-DDD4-4DB0-BD5B-EC5251623236}" srcOrd="1" destOrd="0" presId="urn:microsoft.com/office/officeart/2005/8/layout/chevron2"/>
    <dgm:cxn modelId="{59238BAB-641B-4E89-A9FC-78477B2DD163}" type="presParOf" srcId="{7A707C5B-6461-4932-91B3-EA9FA737BBE9}" destId="{6F3895BB-CA80-43C4-8B79-67DC447DC959}" srcOrd="3" destOrd="0" presId="urn:microsoft.com/office/officeart/2005/8/layout/chevron2"/>
    <dgm:cxn modelId="{3E1A27EC-7DF2-4DBE-89BF-8A2EA401FDF2}" type="presParOf" srcId="{7A707C5B-6461-4932-91B3-EA9FA737BBE9}" destId="{E54CA573-D8C9-4548-91E7-EC6AAE6F0F93}" srcOrd="4" destOrd="0" presId="urn:microsoft.com/office/officeart/2005/8/layout/chevron2"/>
    <dgm:cxn modelId="{57D13161-BCF5-4CE0-9FF6-AF8262591703}" type="presParOf" srcId="{E54CA573-D8C9-4548-91E7-EC6AAE6F0F93}" destId="{FAB738F0-1B37-4628-9093-C090C9EBB92F}" srcOrd="0" destOrd="0" presId="urn:microsoft.com/office/officeart/2005/8/layout/chevron2"/>
    <dgm:cxn modelId="{EDFE134C-93E6-42B3-9B6E-8CAA05363EF8}" type="presParOf" srcId="{E54CA573-D8C9-4548-91E7-EC6AAE6F0F93}" destId="{269F0240-F886-4AED-A0B5-292F48C3A582}" srcOrd="1" destOrd="0" presId="urn:microsoft.com/office/officeart/2005/8/layout/chevron2"/>
  </dgm:cxnLst>
  <dgm:bg>
    <a:effectLst>
      <a:glow rad="1397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279BFA-94F3-420D-9827-3B411698EAC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C9C57-AF36-44DB-B5FB-00092F75CF0E}">
      <dgm:prSet phldrT="[Текст]" custT="1"/>
      <dgm:spPr/>
      <dgm:t>
        <a:bodyPr/>
        <a:lstStyle/>
        <a:p>
          <a:r>
            <a:rPr lang="ru-RU" sz="900" dirty="0" smtClean="0"/>
            <a:t>Проект закона или нормативного акта</a:t>
          </a:r>
          <a:endParaRPr lang="ru-RU" sz="900" dirty="0"/>
        </a:p>
      </dgm:t>
    </dgm:pt>
    <dgm:pt modelId="{A3CB745C-502D-4E1E-8262-9B19A8A9FC65}" type="parTrans" cxnId="{47A55425-748B-461E-84CD-ECA3B28BE50A}">
      <dgm:prSet/>
      <dgm:spPr/>
      <dgm:t>
        <a:bodyPr/>
        <a:lstStyle/>
        <a:p>
          <a:endParaRPr lang="ru-RU"/>
        </a:p>
      </dgm:t>
    </dgm:pt>
    <dgm:pt modelId="{E6406D2C-161F-4A89-9ACB-689A71B06CCE}" type="sibTrans" cxnId="{47A55425-748B-461E-84CD-ECA3B28BE50A}">
      <dgm:prSet/>
      <dgm:spPr/>
      <dgm:t>
        <a:bodyPr/>
        <a:lstStyle/>
        <a:p>
          <a:endParaRPr lang="ru-RU"/>
        </a:p>
      </dgm:t>
    </dgm:pt>
    <dgm:pt modelId="{C50647A6-B273-4B4C-8250-EC9A9C45EB8A}">
      <dgm:prSet phldrT="[Текст]" custT="1"/>
      <dgm:spPr/>
      <dgm:t>
        <a:bodyPr/>
        <a:lstStyle/>
        <a:p>
          <a:r>
            <a:rPr lang="en-US" sz="1000" dirty="0" smtClean="0"/>
            <a:t>GR</a:t>
          </a:r>
          <a:endParaRPr lang="ru-RU" sz="1000" dirty="0"/>
        </a:p>
      </dgm:t>
    </dgm:pt>
    <dgm:pt modelId="{3B64CC34-7C0C-4E82-B207-8437E589B1D1}" type="parTrans" cxnId="{A3701617-23D1-4521-BE1B-C50FEB5BEE63}">
      <dgm:prSet/>
      <dgm:spPr/>
      <dgm:t>
        <a:bodyPr/>
        <a:lstStyle/>
        <a:p>
          <a:endParaRPr lang="ru-RU"/>
        </a:p>
      </dgm:t>
    </dgm:pt>
    <dgm:pt modelId="{8A7E041F-A80B-4589-AE0B-EF25897C567F}" type="sibTrans" cxnId="{A3701617-23D1-4521-BE1B-C50FEB5BEE63}">
      <dgm:prSet/>
      <dgm:spPr/>
      <dgm:t>
        <a:bodyPr/>
        <a:lstStyle/>
        <a:p>
          <a:endParaRPr lang="ru-RU"/>
        </a:p>
      </dgm:t>
    </dgm:pt>
    <dgm:pt modelId="{0C027BC5-B392-433B-BC42-D79B03DCF686}">
      <dgm:prSet phldrT="[Текст]" custT="1"/>
      <dgm:spPr/>
      <dgm:t>
        <a:bodyPr/>
        <a:lstStyle/>
        <a:p>
          <a:r>
            <a:rPr lang="ru-RU" sz="900" dirty="0" smtClean="0"/>
            <a:t>Перечень значимых норм и рисков</a:t>
          </a:r>
          <a:endParaRPr lang="ru-RU" sz="900" dirty="0"/>
        </a:p>
      </dgm:t>
    </dgm:pt>
    <dgm:pt modelId="{0BBFB3B9-84D6-4B29-857D-88D6B330126E}" type="parTrans" cxnId="{C99ABB93-4E09-4641-B87C-ABB0CC0389D9}">
      <dgm:prSet/>
      <dgm:spPr/>
      <dgm:t>
        <a:bodyPr/>
        <a:lstStyle/>
        <a:p>
          <a:endParaRPr lang="ru-RU"/>
        </a:p>
      </dgm:t>
    </dgm:pt>
    <dgm:pt modelId="{F84604B3-3693-4808-BDAD-C458F4FF6A5F}" type="sibTrans" cxnId="{C99ABB93-4E09-4641-B87C-ABB0CC0389D9}">
      <dgm:prSet/>
      <dgm:spPr/>
      <dgm:t>
        <a:bodyPr/>
        <a:lstStyle/>
        <a:p>
          <a:endParaRPr lang="ru-RU"/>
        </a:p>
      </dgm:t>
    </dgm:pt>
    <dgm:pt modelId="{98F67EB5-610C-4D0C-B4E9-ADC945D0381D}">
      <dgm:prSet phldrT="[Текст]" custT="1"/>
      <dgm:spPr/>
      <dgm:t>
        <a:bodyPr/>
        <a:lstStyle/>
        <a:p>
          <a:r>
            <a:rPr lang="ru-RU" sz="1000" dirty="0" smtClean="0"/>
            <a:t>Юридический департамент</a:t>
          </a:r>
          <a:endParaRPr lang="ru-RU" sz="1000" dirty="0"/>
        </a:p>
      </dgm:t>
    </dgm:pt>
    <dgm:pt modelId="{ABC3C1C6-EB32-43D9-A658-5EDB0A4EA051}" type="parTrans" cxnId="{A53AD86E-51A2-45A7-877D-E5B9D03F9186}">
      <dgm:prSet/>
      <dgm:spPr/>
      <dgm:t>
        <a:bodyPr/>
        <a:lstStyle/>
        <a:p>
          <a:endParaRPr lang="ru-RU"/>
        </a:p>
      </dgm:t>
    </dgm:pt>
    <dgm:pt modelId="{06244934-A6E5-41D5-8CFE-FFA0DF08B552}" type="sibTrans" cxnId="{A53AD86E-51A2-45A7-877D-E5B9D03F9186}">
      <dgm:prSet/>
      <dgm:spPr/>
      <dgm:t>
        <a:bodyPr/>
        <a:lstStyle/>
        <a:p>
          <a:endParaRPr lang="ru-RU"/>
        </a:p>
      </dgm:t>
    </dgm:pt>
    <dgm:pt modelId="{639149BE-DFC2-45BB-9205-AA81FE2279F7}">
      <dgm:prSet phldrT="[Текст]" custT="1"/>
      <dgm:spPr/>
      <dgm:t>
        <a:bodyPr/>
        <a:lstStyle/>
        <a:p>
          <a:r>
            <a:rPr lang="en-US" sz="1000" dirty="0" smtClean="0"/>
            <a:t>GR</a:t>
          </a:r>
          <a:endParaRPr lang="ru-RU" sz="1000" dirty="0"/>
        </a:p>
      </dgm:t>
    </dgm:pt>
    <dgm:pt modelId="{EB0C5D48-54B8-4FFD-8BFF-45253131B782}" type="parTrans" cxnId="{D32BD310-F71C-40C3-B9E0-AC484AF0AF78}">
      <dgm:prSet/>
      <dgm:spPr/>
      <dgm:t>
        <a:bodyPr/>
        <a:lstStyle/>
        <a:p>
          <a:endParaRPr lang="ru-RU"/>
        </a:p>
      </dgm:t>
    </dgm:pt>
    <dgm:pt modelId="{420B117E-CA53-4347-86B0-E7D2783666BA}" type="sibTrans" cxnId="{D32BD310-F71C-40C3-B9E0-AC484AF0AF78}">
      <dgm:prSet/>
      <dgm:spPr/>
      <dgm:t>
        <a:bodyPr/>
        <a:lstStyle/>
        <a:p>
          <a:endParaRPr lang="ru-RU"/>
        </a:p>
      </dgm:t>
    </dgm:pt>
    <dgm:pt modelId="{58EB0AFF-057F-4BB7-A9B6-E536C2BB4E5C}">
      <dgm:prSet phldrT="[Текст]"/>
      <dgm:spPr/>
      <dgm:t>
        <a:bodyPr/>
        <a:lstStyle/>
        <a:p>
          <a:r>
            <a:rPr lang="ru-RU" dirty="0" smtClean="0"/>
            <a:t>Построение бизнес-моделей</a:t>
          </a:r>
          <a:endParaRPr lang="ru-RU" dirty="0"/>
        </a:p>
      </dgm:t>
    </dgm:pt>
    <dgm:pt modelId="{6B54F1CE-1923-4F1A-8430-1F933908D9D1}" type="parTrans" cxnId="{AF63F245-DE8B-431E-B8DF-38398B66469E}">
      <dgm:prSet/>
      <dgm:spPr/>
      <dgm:t>
        <a:bodyPr/>
        <a:lstStyle/>
        <a:p>
          <a:endParaRPr lang="ru-RU"/>
        </a:p>
      </dgm:t>
    </dgm:pt>
    <dgm:pt modelId="{2BCC608B-52D3-48A2-B761-B621333DCC01}" type="sibTrans" cxnId="{AF63F245-DE8B-431E-B8DF-38398B66469E}">
      <dgm:prSet/>
      <dgm:spPr/>
      <dgm:t>
        <a:bodyPr/>
        <a:lstStyle/>
        <a:p>
          <a:endParaRPr lang="ru-RU"/>
        </a:p>
      </dgm:t>
    </dgm:pt>
    <dgm:pt modelId="{67B4A4B0-62A8-4278-ABC9-9100E0B48CE9}">
      <dgm:prSet phldrT="[Текст]" custT="1"/>
      <dgm:spPr/>
      <dgm:t>
        <a:bodyPr/>
        <a:lstStyle/>
        <a:p>
          <a:r>
            <a:rPr lang="ru-RU" sz="1000" dirty="0" smtClean="0"/>
            <a:t>Профильный блок</a:t>
          </a:r>
          <a:endParaRPr lang="ru-RU" sz="1000" dirty="0"/>
        </a:p>
      </dgm:t>
    </dgm:pt>
    <dgm:pt modelId="{6D86F376-BC15-44D0-8F43-BF5BA94C0BD1}" type="parTrans" cxnId="{61845496-25BD-4643-AF91-2753D85241BB}">
      <dgm:prSet/>
      <dgm:spPr/>
      <dgm:t>
        <a:bodyPr/>
        <a:lstStyle/>
        <a:p>
          <a:endParaRPr lang="ru-RU"/>
        </a:p>
      </dgm:t>
    </dgm:pt>
    <dgm:pt modelId="{B09D8E14-ED49-4FF6-AC70-83A9BDD15143}" type="sibTrans" cxnId="{61845496-25BD-4643-AF91-2753D85241BB}">
      <dgm:prSet/>
      <dgm:spPr/>
      <dgm:t>
        <a:bodyPr/>
        <a:lstStyle/>
        <a:p>
          <a:endParaRPr lang="ru-RU"/>
        </a:p>
      </dgm:t>
    </dgm:pt>
    <dgm:pt modelId="{25B4A235-A2AD-45D1-9BD5-A9EF67148FF9}">
      <dgm:prSet phldrT="[Текст]" custT="1"/>
      <dgm:spPr/>
      <dgm:t>
        <a:bodyPr/>
        <a:lstStyle/>
        <a:p>
          <a:r>
            <a:rPr lang="en-US" sz="1000" dirty="0" smtClean="0"/>
            <a:t>GR</a:t>
          </a:r>
          <a:endParaRPr lang="ru-RU" sz="1000" dirty="0"/>
        </a:p>
      </dgm:t>
    </dgm:pt>
    <dgm:pt modelId="{DE16EF17-CA7E-467B-9568-9F26A9C1627E}" type="parTrans" cxnId="{B1411014-2E87-42C5-8BB7-3DAEA5926793}">
      <dgm:prSet/>
      <dgm:spPr/>
      <dgm:t>
        <a:bodyPr/>
        <a:lstStyle/>
        <a:p>
          <a:endParaRPr lang="ru-RU"/>
        </a:p>
      </dgm:t>
    </dgm:pt>
    <dgm:pt modelId="{CC8BA559-1CAD-4BDD-A7D1-BF12D7D16FA1}" type="sibTrans" cxnId="{B1411014-2E87-42C5-8BB7-3DAEA5926793}">
      <dgm:prSet/>
      <dgm:spPr/>
      <dgm:t>
        <a:bodyPr/>
        <a:lstStyle/>
        <a:p>
          <a:endParaRPr lang="ru-RU"/>
        </a:p>
      </dgm:t>
    </dgm:pt>
    <dgm:pt modelId="{C4316F02-D598-4122-BB2C-4EB2EC59C664}">
      <dgm:prSet phldrT="[Текст]" custT="1"/>
      <dgm:spPr/>
      <dgm:t>
        <a:bodyPr/>
        <a:lstStyle/>
        <a:p>
          <a:r>
            <a:rPr lang="ru-RU" sz="1000" dirty="0" smtClean="0"/>
            <a:t>Профильный блок</a:t>
          </a:r>
          <a:endParaRPr lang="ru-RU" sz="1000" dirty="0"/>
        </a:p>
      </dgm:t>
    </dgm:pt>
    <dgm:pt modelId="{07E95CFA-2182-4724-93E6-B3DD4E207076}" type="sibTrans" cxnId="{5342307F-9F78-49F9-AFED-8109AD3B2B1C}">
      <dgm:prSet/>
      <dgm:spPr/>
      <dgm:t>
        <a:bodyPr/>
        <a:lstStyle/>
        <a:p>
          <a:endParaRPr lang="ru-RU"/>
        </a:p>
      </dgm:t>
    </dgm:pt>
    <dgm:pt modelId="{AEE25370-7D74-4E6B-AF86-3D20FE61C3E3}" type="parTrans" cxnId="{5342307F-9F78-49F9-AFED-8109AD3B2B1C}">
      <dgm:prSet/>
      <dgm:spPr/>
      <dgm:t>
        <a:bodyPr/>
        <a:lstStyle/>
        <a:p>
          <a:endParaRPr lang="ru-RU"/>
        </a:p>
      </dgm:t>
    </dgm:pt>
    <dgm:pt modelId="{74DBC993-1732-4FB3-A1D2-6651996730F1}">
      <dgm:prSet phldrT="[Текст]" custT="1"/>
      <dgm:spPr/>
      <dgm:t>
        <a:bodyPr/>
        <a:lstStyle/>
        <a:p>
          <a:r>
            <a:rPr lang="ru-RU" sz="900" dirty="0" smtClean="0"/>
            <a:t>Оценка регулирующего воздействия</a:t>
          </a:r>
          <a:endParaRPr lang="ru-RU" sz="900" dirty="0"/>
        </a:p>
      </dgm:t>
    </dgm:pt>
    <dgm:pt modelId="{A2B887CA-1142-40C1-94E5-409595B07076}" type="parTrans" cxnId="{0E11F1F9-4E7D-4437-A36D-E8ED63E65E36}">
      <dgm:prSet/>
      <dgm:spPr/>
      <dgm:t>
        <a:bodyPr/>
        <a:lstStyle/>
        <a:p>
          <a:endParaRPr lang="ru-RU"/>
        </a:p>
      </dgm:t>
    </dgm:pt>
    <dgm:pt modelId="{F0FF13AC-4137-417F-AF8B-9070F40526E5}" type="sibTrans" cxnId="{0E11F1F9-4E7D-4437-A36D-E8ED63E65E36}">
      <dgm:prSet/>
      <dgm:spPr/>
      <dgm:t>
        <a:bodyPr/>
        <a:lstStyle/>
        <a:p>
          <a:endParaRPr lang="ru-RU"/>
        </a:p>
      </dgm:t>
    </dgm:pt>
    <dgm:pt modelId="{EDA617A5-8DFC-4E2B-9171-C513F7661EA3}">
      <dgm:prSet phldrT="[Текст]" custT="1"/>
      <dgm:spPr/>
      <dgm:t>
        <a:bodyPr/>
        <a:lstStyle/>
        <a:p>
          <a:r>
            <a:rPr lang="ru-RU" sz="1000" dirty="0" smtClean="0"/>
            <a:t>Бизнес-процессы</a:t>
          </a:r>
          <a:endParaRPr lang="ru-RU" sz="1000" dirty="0"/>
        </a:p>
      </dgm:t>
    </dgm:pt>
    <dgm:pt modelId="{8C846A2F-23C6-494B-8110-D2E1BD7F6959}" type="parTrans" cxnId="{E8104457-0039-4C23-AD19-72823C6117DC}">
      <dgm:prSet/>
      <dgm:spPr/>
      <dgm:t>
        <a:bodyPr/>
        <a:lstStyle/>
        <a:p>
          <a:endParaRPr lang="ru-RU"/>
        </a:p>
      </dgm:t>
    </dgm:pt>
    <dgm:pt modelId="{074826E4-2FB7-4D4C-A562-B6AC7C21F310}" type="sibTrans" cxnId="{E8104457-0039-4C23-AD19-72823C6117DC}">
      <dgm:prSet/>
      <dgm:spPr/>
      <dgm:t>
        <a:bodyPr/>
        <a:lstStyle/>
        <a:p>
          <a:endParaRPr lang="ru-RU"/>
        </a:p>
      </dgm:t>
    </dgm:pt>
    <dgm:pt modelId="{6E748D99-E75E-43B6-B064-D2C1C83B68D9}">
      <dgm:prSet phldrT="[Текст]" custT="1"/>
      <dgm:spPr/>
      <dgm:t>
        <a:bodyPr/>
        <a:lstStyle/>
        <a:p>
          <a:r>
            <a:rPr lang="ru-RU" sz="1000" dirty="0" smtClean="0"/>
            <a:t>Профильный Департамент</a:t>
          </a:r>
          <a:endParaRPr lang="ru-RU" sz="1000" dirty="0"/>
        </a:p>
      </dgm:t>
    </dgm:pt>
    <dgm:pt modelId="{333C2E70-74FA-4122-9156-BBDC8A76DB46}" type="parTrans" cxnId="{A634D73E-D8E5-4F78-A68E-01315DD51DD2}">
      <dgm:prSet/>
      <dgm:spPr/>
      <dgm:t>
        <a:bodyPr/>
        <a:lstStyle/>
        <a:p>
          <a:endParaRPr lang="ru-RU"/>
        </a:p>
      </dgm:t>
    </dgm:pt>
    <dgm:pt modelId="{2C1C3C5C-A7C0-47DD-9535-A1A61A1B7184}" type="sibTrans" cxnId="{A634D73E-D8E5-4F78-A68E-01315DD51DD2}">
      <dgm:prSet/>
      <dgm:spPr/>
      <dgm:t>
        <a:bodyPr/>
        <a:lstStyle/>
        <a:p>
          <a:endParaRPr lang="ru-RU"/>
        </a:p>
      </dgm:t>
    </dgm:pt>
    <dgm:pt modelId="{E1EDEB6B-0E78-44B2-B9E1-4E98322DAC09}">
      <dgm:prSet phldrT="[Текст]" custT="1"/>
      <dgm:spPr/>
      <dgm:t>
        <a:bodyPr/>
        <a:lstStyle/>
        <a:p>
          <a:r>
            <a:rPr lang="ru-RU" sz="900" dirty="0" smtClean="0"/>
            <a:t>Предложения по изменению проекта закона или  нормативного акта</a:t>
          </a:r>
          <a:endParaRPr lang="ru-RU" sz="900" dirty="0"/>
        </a:p>
      </dgm:t>
    </dgm:pt>
    <dgm:pt modelId="{E10D9AB4-F91E-400A-8436-BEEB8E4069C3}" type="parTrans" cxnId="{FD99A25A-271D-4CC4-A399-5BEFE34410AD}">
      <dgm:prSet/>
      <dgm:spPr/>
      <dgm:t>
        <a:bodyPr/>
        <a:lstStyle/>
        <a:p>
          <a:endParaRPr lang="ru-RU"/>
        </a:p>
      </dgm:t>
    </dgm:pt>
    <dgm:pt modelId="{A210AC6A-E397-4006-8F9F-8205011E27F2}" type="sibTrans" cxnId="{FD99A25A-271D-4CC4-A399-5BEFE34410AD}">
      <dgm:prSet/>
      <dgm:spPr/>
      <dgm:t>
        <a:bodyPr/>
        <a:lstStyle/>
        <a:p>
          <a:endParaRPr lang="ru-RU"/>
        </a:p>
      </dgm:t>
    </dgm:pt>
    <dgm:pt modelId="{F4ADE2B5-503A-4716-BCF5-5493F74F018A}">
      <dgm:prSet phldrT="[Текст]"/>
      <dgm:spPr/>
      <dgm:t>
        <a:bodyPr/>
        <a:lstStyle/>
        <a:p>
          <a:r>
            <a:rPr lang="ru-RU" dirty="0" smtClean="0"/>
            <a:t>Юридический департамент</a:t>
          </a:r>
          <a:endParaRPr lang="ru-RU" dirty="0"/>
        </a:p>
      </dgm:t>
    </dgm:pt>
    <dgm:pt modelId="{72FF416D-E57E-4CDF-B959-0604E1FBEC4A}" type="parTrans" cxnId="{9793528B-3536-4FD5-8E95-032D74B8391A}">
      <dgm:prSet/>
      <dgm:spPr/>
      <dgm:t>
        <a:bodyPr/>
        <a:lstStyle/>
        <a:p>
          <a:endParaRPr lang="ru-RU"/>
        </a:p>
      </dgm:t>
    </dgm:pt>
    <dgm:pt modelId="{6980112F-4471-43AD-A2DD-D6659507AF7A}" type="sibTrans" cxnId="{9793528B-3536-4FD5-8E95-032D74B8391A}">
      <dgm:prSet/>
      <dgm:spPr/>
      <dgm:t>
        <a:bodyPr/>
        <a:lstStyle/>
        <a:p>
          <a:endParaRPr lang="ru-RU"/>
        </a:p>
      </dgm:t>
    </dgm:pt>
    <dgm:pt modelId="{E0C26A60-55AC-4EE3-B128-341E27559D8D}">
      <dgm:prSet phldrT="[Текст]"/>
      <dgm:spPr/>
      <dgm:t>
        <a:bodyPr/>
        <a:lstStyle/>
        <a:p>
          <a:endParaRPr lang="ru-RU" dirty="0"/>
        </a:p>
      </dgm:t>
    </dgm:pt>
    <dgm:pt modelId="{2A609214-41A6-49B9-A9EB-2AABDFB7DB07}" type="parTrans" cxnId="{878A2892-938C-4C21-9D40-0042923BFD3A}">
      <dgm:prSet/>
      <dgm:spPr/>
      <dgm:t>
        <a:bodyPr/>
        <a:lstStyle/>
        <a:p>
          <a:endParaRPr lang="ru-RU"/>
        </a:p>
      </dgm:t>
    </dgm:pt>
    <dgm:pt modelId="{5222A88E-C5FE-43EF-98A9-6B9E0001BA17}" type="sibTrans" cxnId="{878A2892-938C-4C21-9D40-0042923BFD3A}">
      <dgm:prSet/>
      <dgm:spPr/>
      <dgm:t>
        <a:bodyPr/>
        <a:lstStyle/>
        <a:p>
          <a:endParaRPr lang="ru-RU"/>
        </a:p>
      </dgm:t>
    </dgm:pt>
    <dgm:pt modelId="{41182EED-035B-4E42-A61E-1029BBF67F10}">
      <dgm:prSet phldrT="[Текст]"/>
      <dgm:spPr/>
      <dgm:t>
        <a:bodyPr/>
        <a:lstStyle/>
        <a:p>
          <a:r>
            <a:rPr lang="en-US" dirty="0" smtClean="0"/>
            <a:t>GR</a:t>
          </a:r>
          <a:endParaRPr lang="ru-RU" dirty="0"/>
        </a:p>
      </dgm:t>
    </dgm:pt>
    <dgm:pt modelId="{E0014CBD-4016-491C-9F10-A9AA257701E5}" type="parTrans" cxnId="{30E77AE1-FDCB-45EC-8C34-349F1ADCD763}">
      <dgm:prSet/>
      <dgm:spPr/>
      <dgm:t>
        <a:bodyPr/>
        <a:lstStyle/>
        <a:p>
          <a:endParaRPr lang="ru-RU"/>
        </a:p>
      </dgm:t>
    </dgm:pt>
    <dgm:pt modelId="{5E5886A1-1D5A-493E-9AB2-AAD0E1557F59}" type="sibTrans" cxnId="{30E77AE1-FDCB-45EC-8C34-349F1ADCD763}">
      <dgm:prSet/>
      <dgm:spPr/>
      <dgm:t>
        <a:bodyPr/>
        <a:lstStyle/>
        <a:p>
          <a:endParaRPr lang="ru-RU"/>
        </a:p>
      </dgm:t>
    </dgm:pt>
    <dgm:pt modelId="{587E4895-D851-42E0-B506-70FE74DFCE94}">
      <dgm:prSet phldrT="[Текст]" custT="1"/>
      <dgm:spPr/>
      <dgm:t>
        <a:bodyPr/>
        <a:lstStyle/>
        <a:p>
          <a:r>
            <a:rPr lang="ru-RU" sz="1000" dirty="0" smtClean="0"/>
            <a:t>Центр макро- анализа</a:t>
          </a:r>
          <a:endParaRPr lang="ru-RU" sz="1000" dirty="0"/>
        </a:p>
      </dgm:t>
    </dgm:pt>
    <dgm:pt modelId="{A91C5714-F943-4260-A543-39C54A460124}" type="parTrans" cxnId="{66EC87B4-5D9D-474B-A455-BD0EBE52B4B4}">
      <dgm:prSet/>
      <dgm:spPr/>
      <dgm:t>
        <a:bodyPr/>
        <a:lstStyle/>
        <a:p>
          <a:endParaRPr lang="ru-RU"/>
        </a:p>
      </dgm:t>
    </dgm:pt>
    <dgm:pt modelId="{59FD389F-1BB1-4529-9B82-7DDF1B18AAA2}" type="sibTrans" cxnId="{66EC87B4-5D9D-474B-A455-BD0EBE52B4B4}">
      <dgm:prSet/>
      <dgm:spPr/>
      <dgm:t>
        <a:bodyPr/>
        <a:lstStyle/>
        <a:p>
          <a:endParaRPr lang="ru-RU"/>
        </a:p>
      </dgm:t>
    </dgm:pt>
    <dgm:pt modelId="{3615DB98-58A5-41E9-BA5C-6F7CD6411EA1}" type="pres">
      <dgm:prSet presAssocID="{94279BFA-94F3-420D-9827-3B411698EA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499A8A-F4E0-4DDF-B09A-7CC0BB6161F1}" type="pres">
      <dgm:prSet presAssocID="{94279BFA-94F3-420D-9827-3B411698EAC6}" presName="tSp" presStyleCnt="0"/>
      <dgm:spPr/>
    </dgm:pt>
    <dgm:pt modelId="{9CF68F08-6E8E-4A7B-890C-DEAB66E0C255}" type="pres">
      <dgm:prSet presAssocID="{94279BFA-94F3-420D-9827-3B411698EAC6}" presName="bSp" presStyleCnt="0"/>
      <dgm:spPr/>
    </dgm:pt>
    <dgm:pt modelId="{B70CCCA0-9299-4E27-9F95-362806D865D7}" type="pres">
      <dgm:prSet presAssocID="{94279BFA-94F3-420D-9827-3B411698EAC6}" presName="process" presStyleCnt="0"/>
      <dgm:spPr/>
    </dgm:pt>
    <dgm:pt modelId="{65C833ED-0165-40E2-837D-8DA061DC7025}" type="pres">
      <dgm:prSet presAssocID="{A23C9C57-AF36-44DB-B5FB-00092F75CF0E}" presName="composite1" presStyleCnt="0"/>
      <dgm:spPr/>
    </dgm:pt>
    <dgm:pt modelId="{EE771D77-C14A-451F-891B-20A5EB7BB02D}" type="pres">
      <dgm:prSet presAssocID="{A23C9C57-AF36-44DB-B5FB-00092F75CF0E}" presName="dummyNode1" presStyleLbl="node1" presStyleIdx="0" presStyleCnt="5"/>
      <dgm:spPr/>
    </dgm:pt>
    <dgm:pt modelId="{CC0835A1-F955-43E2-876A-2599614B1F4A}" type="pres">
      <dgm:prSet presAssocID="{A23C9C57-AF36-44DB-B5FB-00092F75CF0E}" presName="childNode1" presStyleLbl="bgAcc1" presStyleIdx="0" presStyleCnt="5" custScaleX="118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0623A-6208-4C1C-912C-84B751713B60}" type="pres">
      <dgm:prSet presAssocID="{A23C9C57-AF36-44DB-B5FB-00092F75CF0E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C2E8E-2429-45DB-9DDF-29A73B235181}" type="pres">
      <dgm:prSet presAssocID="{A23C9C57-AF36-44DB-B5FB-00092F75CF0E}" presName="parentNode1" presStyleLbl="node1" presStyleIdx="0" presStyleCnt="5" custScaleX="128741" custScaleY="1610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261D8-6463-4AF0-BA28-9636669D4397}" type="pres">
      <dgm:prSet presAssocID="{A23C9C57-AF36-44DB-B5FB-00092F75CF0E}" presName="connSite1" presStyleCnt="0"/>
      <dgm:spPr/>
    </dgm:pt>
    <dgm:pt modelId="{3CFB6550-2745-4132-93EE-5F65282F63B5}" type="pres">
      <dgm:prSet presAssocID="{E6406D2C-161F-4A89-9ACB-689A71B06CCE}" presName="Name9" presStyleLbl="sibTrans2D1" presStyleIdx="0" presStyleCnt="4" custLinFactNeighborX="-3050" custLinFactNeighborY="12000"/>
      <dgm:spPr/>
      <dgm:t>
        <a:bodyPr/>
        <a:lstStyle/>
        <a:p>
          <a:endParaRPr lang="ru-RU"/>
        </a:p>
      </dgm:t>
    </dgm:pt>
    <dgm:pt modelId="{FA800F5D-B2D6-4772-A7E1-4D7DF4FE953B}" type="pres">
      <dgm:prSet presAssocID="{0C027BC5-B392-433B-BC42-D79B03DCF686}" presName="composite2" presStyleCnt="0"/>
      <dgm:spPr/>
    </dgm:pt>
    <dgm:pt modelId="{B012DFEF-F7B8-4E5A-ADDC-61D1430D9475}" type="pres">
      <dgm:prSet presAssocID="{0C027BC5-B392-433B-BC42-D79B03DCF686}" presName="dummyNode2" presStyleLbl="node1" presStyleIdx="0" presStyleCnt="5"/>
      <dgm:spPr/>
    </dgm:pt>
    <dgm:pt modelId="{DEAB6555-C142-4E1B-9038-69FE3A325668}" type="pres">
      <dgm:prSet presAssocID="{0C027BC5-B392-433B-BC42-D79B03DCF686}" presName="childNode2" presStyleLbl="bgAcc1" presStyleIdx="1" presStyleCnt="5" custScaleX="117590" custScaleY="125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AB8E0-528F-4C4C-9212-8A84C8EAE984}" type="pres">
      <dgm:prSet presAssocID="{0C027BC5-B392-433B-BC42-D79B03DCF686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1A587-63E8-4634-9F43-29975350D871}" type="pres">
      <dgm:prSet presAssocID="{0C027BC5-B392-433B-BC42-D79B03DCF686}" presName="parentNode2" presStyleLbl="node1" presStyleIdx="1" presStyleCnt="5" custScaleY="161092" custLinFactNeighborX="-805" custLinFactNeighborY="-50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7928F-D6E2-42C7-8A18-FF1D1E852698}" type="pres">
      <dgm:prSet presAssocID="{0C027BC5-B392-433B-BC42-D79B03DCF686}" presName="connSite2" presStyleCnt="0"/>
      <dgm:spPr/>
    </dgm:pt>
    <dgm:pt modelId="{01243511-5F2D-4885-A943-A9A81ED17B2B}" type="pres">
      <dgm:prSet presAssocID="{F84604B3-3693-4808-BDAD-C458F4FF6A5F}" presName="Name18" presStyleLbl="sibTrans2D1" presStyleIdx="1" presStyleCnt="4" custLinFactNeighborX="-971" custLinFactNeighborY="-11518"/>
      <dgm:spPr/>
      <dgm:t>
        <a:bodyPr/>
        <a:lstStyle/>
        <a:p>
          <a:endParaRPr lang="ru-RU"/>
        </a:p>
      </dgm:t>
    </dgm:pt>
    <dgm:pt modelId="{4D361BEB-6661-4FC5-8886-72C4A9765D40}" type="pres">
      <dgm:prSet presAssocID="{58EB0AFF-057F-4BB7-A9B6-E536C2BB4E5C}" presName="composite1" presStyleCnt="0"/>
      <dgm:spPr/>
    </dgm:pt>
    <dgm:pt modelId="{FA03E078-D7AE-47BB-9F52-67C511970DE7}" type="pres">
      <dgm:prSet presAssocID="{58EB0AFF-057F-4BB7-A9B6-E536C2BB4E5C}" presName="dummyNode1" presStyleLbl="node1" presStyleIdx="1" presStyleCnt="5"/>
      <dgm:spPr/>
    </dgm:pt>
    <dgm:pt modelId="{FD2E586E-A41D-4088-87A4-4C24098E8D96}" type="pres">
      <dgm:prSet presAssocID="{58EB0AFF-057F-4BB7-A9B6-E536C2BB4E5C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ADCC2-6C82-4CF4-87F4-4BE641AA1B87}" type="pres">
      <dgm:prSet presAssocID="{58EB0AFF-057F-4BB7-A9B6-E536C2BB4E5C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061B0-AD3D-4A34-B7EC-7F50CEF527FE}" type="pres">
      <dgm:prSet presAssocID="{58EB0AFF-057F-4BB7-A9B6-E536C2BB4E5C}" presName="parentNode1" presStyleLbl="node1" presStyleIdx="2" presStyleCnt="5" custScaleY="169363" custLinFactNeighborX="1586" custLinFactNeighborY="277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55836-172C-43BC-8D05-DECE4C85D24A}" type="pres">
      <dgm:prSet presAssocID="{58EB0AFF-057F-4BB7-A9B6-E536C2BB4E5C}" presName="connSite1" presStyleCnt="0"/>
      <dgm:spPr/>
    </dgm:pt>
    <dgm:pt modelId="{4450CA0D-997F-4284-B1AF-3AA4BB64FCE5}" type="pres">
      <dgm:prSet presAssocID="{2BCC608B-52D3-48A2-B761-B621333DCC01}" presName="Name9" presStyleLbl="sibTrans2D1" presStyleIdx="2" presStyleCnt="4" custLinFactNeighborX="14914" custLinFactNeighborY="8448"/>
      <dgm:spPr/>
      <dgm:t>
        <a:bodyPr/>
        <a:lstStyle/>
        <a:p>
          <a:endParaRPr lang="ru-RU"/>
        </a:p>
      </dgm:t>
    </dgm:pt>
    <dgm:pt modelId="{12B15234-3458-413D-A667-6D48875FC30D}" type="pres">
      <dgm:prSet presAssocID="{74DBC993-1732-4FB3-A1D2-6651996730F1}" presName="composite2" presStyleCnt="0"/>
      <dgm:spPr/>
    </dgm:pt>
    <dgm:pt modelId="{F74F04FD-2324-4C05-A5A8-E9AB8001842B}" type="pres">
      <dgm:prSet presAssocID="{74DBC993-1732-4FB3-A1D2-6651996730F1}" presName="dummyNode2" presStyleLbl="node1" presStyleIdx="2" presStyleCnt="5"/>
      <dgm:spPr/>
    </dgm:pt>
    <dgm:pt modelId="{3FDF1E1A-768B-4231-93DF-2277A46A0B44}" type="pres">
      <dgm:prSet presAssocID="{74DBC993-1732-4FB3-A1D2-6651996730F1}" presName="childNode2" presStyleLbl="bgAcc1" presStyleIdx="3" presStyleCnt="5" custScaleX="141539" custScaleY="10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542DF-6727-4AAD-A958-689D0CB424EC}" type="pres">
      <dgm:prSet presAssocID="{74DBC993-1732-4FB3-A1D2-6651996730F1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93133-A78C-4913-970C-DF17DC570D55}" type="pres">
      <dgm:prSet presAssocID="{74DBC993-1732-4FB3-A1D2-6651996730F1}" presName="parentNode2" presStyleLbl="node1" presStyleIdx="3" presStyleCnt="5" custScaleX="120874" custScaleY="161092" custLinFactNeighborX="243" custLinFactNeighborY="-51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CF7EF-05D9-478F-BB73-4471C742EE9D}" type="pres">
      <dgm:prSet presAssocID="{74DBC993-1732-4FB3-A1D2-6651996730F1}" presName="connSite2" presStyleCnt="0"/>
      <dgm:spPr/>
    </dgm:pt>
    <dgm:pt modelId="{D9D901DE-9F60-432C-978D-AFADD809935A}" type="pres">
      <dgm:prSet presAssocID="{F0FF13AC-4137-417F-AF8B-9070F40526E5}" presName="Name18" presStyleLbl="sibTrans2D1" presStyleIdx="3" presStyleCnt="4" custLinFactNeighborX="-1239" custLinFactNeighborY="-10026"/>
      <dgm:spPr/>
      <dgm:t>
        <a:bodyPr/>
        <a:lstStyle/>
        <a:p>
          <a:endParaRPr lang="ru-RU"/>
        </a:p>
      </dgm:t>
    </dgm:pt>
    <dgm:pt modelId="{E44BE14E-CBD7-4B7D-A667-312316D644F1}" type="pres">
      <dgm:prSet presAssocID="{E1EDEB6B-0E78-44B2-B9E1-4E98322DAC09}" presName="composite1" presStyleCnt="0"/>
      <dgm:spPr/>
    </dgm:pt>
    <dgm:pt modelId="{0F06015D-44A1-46DB-9198-268B1E8FCE0B}" type="pres">
      <dgm:prSet presAssocID="{E1EDEB6B-0E78-44B2-B9E1-4E98322DAC09}" presName="dummyNode1" presStyleLbl="node1" presStyleIdx="3" presStyleCnt="5"/>
      <dgm:spPr/>
    </dgm:pt>
    <dgm:pt modelId="{DDB91414-D7BE-44BB-BC20-79DB031BEF35}" type="pres">
      <dgm:prSet presAssocID="{E1EDEB6B-0E78-44B2-B9E1-4E98322DAC09}" presName="childNode1" presStyleLbl="bgAcc1" presStyleIdx="4" presStyleCnt="5" custScaleX="116101" custScaleY="135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2AD1C-A4CB-43A2-BCF8-8648100EE768}" type="pres">
      <dgm:prSet presAssocID="{E1EDEB6B-0E78-44B2-B9E1-4E98322DAC09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EAA4D-7E07-4A3A-B8BD-FCEE355228B6}" type="pres">
      <dgm:prSet presAssocID="{E1EDEB6B-0E78-44B2-B9E1-4E98322DAC09}" presName="parentNode1" presStyleLbl="node1" presStyleIdx="4" presStyleCnt="5" custScaleX="136239" custScaleY="2489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8CD72-6EF4-4EE7-B206-CD91AF70586E}" type="pres">
      <dgm:prSet presAssocID="{E1EDEB6B-0E78-44B2-B9E1-4E98322DAC09}" presName="connSite1" presStyleCnt="0"/>
      <dgm:spPr/>
    </dgm:pt>
  </dgm:ptLst>
  <dgm:cxnLst>
    <dgm:cxn modelId="{66EC87B4-5D9D-474B-A455-BD0EBE52B4B4}" srcId="{74DBC993-1732-4FB3-A1D2-6651996730F1}" destId="{587E4895-D851-42E0-B506-70FE74DFCE94}" srcOrd="2" destOrd="0" parTransId="{A91C5714-F943-4260-A543-39C54A460124}" sibTransId="{59FD389F-1BB1-4529-9B82-7DDF1B18AAA2}"/>
    <dgm:cxn modelId="{0B5B90D6-7EEB-4A3B-9966-74C23E54EC7B}" type="presOf" srcId="{EDA617A5-8DFC-4E2B-9171-C513F7661EA3}" destId="{FD2E586E-A41D-4088-87A4-4C24098E8D96}" srcOrd="0" destOrd="0" presId="urn:microsoft.com/office/officeart/2005/8/layout/hProcess4"/>
    <dgm:cxn modelId="{61845496-25BD-4643-AF91-2753D85241BB}" srcId="{74DBC993-1732-4FB3-A1D2-6651996730F1}" destId="{67B4A4B0-62A8-4278-ABC9-9100E0B48CE9}" srcOrd="0" destOrd="0" parTransId="{6D86F376-BC15-44D0-8F43-BF5BA94C0BD1}" sibTransId="{B09D8E14-ED49-4FF6-AC70-83A9BDD15143}"/>
    <dgm:cxn modelId="{FD99A25A-271D-4CC4-A399-5BEFE34410AD}" srcId="{94279BFA-94F3-420D-9827-3B411698EAC6}" destId="{E1EDEB6B-0E78-44B2-B9E1-4E98322DAC09}" srcOrd="4" destOrd="0" parTransId="{E10D9AB4-F91E-400A-8436-BEEB8E4069C3}" sibTransId="{A210AC6A-E397-4006-8F9F-8205011E27F2}"/>
    <dgm:cxn modelId="{53DEB0D0-C899-4EC6-B655-3AD376A96B4B}" type="presOf" srcId="{C50647A6-B273-4B4C-8250-EC9A9C45EB8A}" destId="{CC70623A-6208-4C1C-912C-84B751713B60}" srcOrd="1" destOrd="0" presId="urn:microsoft.com/office/officeart/2005/8/layout/hProcess4"/>
    <dgm:cxn modelId="{5A034040-9E24-4C88-AB6F-5441F6B8F086}" type="presOf" srcId="{A23C9C57-AF36-44DB-B5FB-00092F75CF0E}" destId="{743C2E8E-2429-45DB-9DDF-29A73B235181}" srcOrd="0" destOrd="0" presId="urn:microsoft.com/office/officeart/2005/8/layout/hProcess4"/>
    <dgm:cxn modelId="{30E77AE1-FDCB-45EC-8C34-349F1ADCD763}" srcId="{E1EDEB6B-0E78-44B2-B9E1-4E98322DAC09}" destId="{41182EED-035B-4E42-A61E-1029BBF67F10}" srcOrd="1" destOrd="0" parTransId="{E0014CBD-4016-491C-9F10-A9AA257701E5}" sibTransId="{5E5886A1-1D5A-493E-9AB2-AAD0E1557F59}"/>
    <dgm:cxn modelId="{3801DB94-54DB-4923-98FF-FBA6BD42F6EE}" type="presOf" srcId="{F4ADE2B5-503A-4716-BCF5-5493F74F018A}" destId="{1132AD1C-A4CB-43A2-BCF8-8648100EE768}" srcOrd="1" destOrd="0" presId="urn:microsoft.com/office/officeart/2005/8/layout/hProcess4"/>
    <dgm:cxn modelId="{A53AD86E-51A2-45A7-877D-E5B9D03F9186}" srcId="{0C027BC5-B392-433B-BC42-D79B03DCF686}" destId="{98F67EB5-610C-4D0C-B4E9-ADC945D0381D}" srcOrd="0" destOrd="0" parTransId="{ABC3C1C6-EB32-43D9-A658-5EDB0A4EA051}" sibTransId="{06244934-A6E5-41D5-8CFE-FFA0DF08B552}"/>
    <dgm:cxn modelId="{96E479D4-55A6-4B44-A505-44168038F075}" type="presOf" srcId="{2BCC608B-52D3-48A2-B761-B621333DCC01}" destId="{4450CA0D-997F-4284-B1AF-3AA4BB64FCE5}" srcOrd="0" destOrd="0" presId="urn:microsoft.com/office/officeart/2005/8/layout/hProcess4"/>
    <dgm:cxn modelId="{B1411014-2E87-42C5-8BB7-3DAEA5926793}" srcId="{74DBC993-1732-4FB3-A1D2-6651996730F1}" destId="{25B4A235-A2AD-45D1-9BD5-A9EF67148FF9}" srcOrd="1" destOrd="0" parTransId="{DE16EF17-CA7E-467B-9568-9F26A9C1627E}" sibTransId="{CC8BA559-1CAD-4BDD-A7D1-BF12D7D16FA1}"/>
    <dgm:cxn modelId="{AB0C634C-0F04-44A7-A7E9-CA655AF88167}" type="presOf" srcId="{41182EED-035B-4E42-A61E-1029BBF67F10}" destId="{DDB91414-D7BE-44BB-BC20-79DB031BEF35}" srcOrd="0" destOrd="1" presId="urn:microsoft.com/office/officeart/2005/8/layout/hProcess4"/>
    <dgm:cxn modelId="{0A04A8EC-ED68-44AF-82B8-EB731705F3F7}" type="presOf" srcId="{98F67EB5-610C-4D0C-B4E9-ADC945D0381D}" destId="{ECDAB8E0-528F-4C4C-9212-8A84C8EAE984}" srcOrd="1" destOrd="0" presId="urn:microsoft.com/office/officeart/2005/8/layout/hProcess4"/>
    <dgm:cxn modelId="{18B6CBD4-9B26-4980-A922-F7A9F9028772}" type="presOf" srcId="{67B4A4B0-62A8-4278-ABC9-9100E0B48CE9}" destId="{3FDF1E1A-768B-4231-93DF-2277A46A0B44}" srcOrd="0" destOrd="0" presId="urn:microsoft.com/office/officeart/2005/8/layout/hProcess4"/>
    <dgm:cxn modelId="{0AB76B5D-7C75-42A4-AEFA-11FCD4ED2F52}" type="presOf" srcId="{C4316F02-D598-4122-BB2C-4EB2EC59C664}" destId="{CC0835A1-F955-43E2-876A-2599614B1F4A}" srcOrd="0" destOrd="1" presId="urn:microsoft.com/office/officeart/2005/8/layout/hProcess4"/>
    <dgm:cxn modelId="{64BB30D7-BFC9-4C7E-B8FC-1273B51C6833}" type="presOf" srcId="{639149BE-DFC2-45BB-9205-AA81FE2279F7}" destId="{ECDAB8E0-528F-4C4C-9212-8A84C8EAE984}" srcOrd="1" destOrd="1" presId="urn:microsoft.com/office/officeart/2005/8/layout/hProcess4"/>
    <dgm:cxn modelId="{878A2892-938C-4C21-9D40-0042923BFD3A}" srcId="{E1EDEB6B-0E78-44B2-B9E1-4E98322DAC09}" destId="{E0C26A60-55AC-4EE3-B128-341E27559D8D}" srcOrd="2" destOrd="0" parTransId="{2A609214-41A6-49B9-A9EB-2AABDFB7DB07}" sibTransId="{5222A88E-C5FE-43EF-98A9-6B9E0001BA17}"/>
    <dgm:cxn modelId="{9472322B-BDEB-4D00-AFA5-20F755BE5BD6}" type="presOf" srcId="{587E4895-D851-42E0-B506-70FE74DFCE94}" destId="{3FDF1E1A-768B-4231-93DF-2277A46A0B44}" srcOrd="0" destOrd="2" presId="urn:microsoft.com/office/officeart/2005/8/layout/hProcess4"/>
    <dgm:cxn modelId="{AF63F245-DE8B-431E-B8DF-38398B66469E}" srcId="{94279BFA-94F3-420D-9827-3B411698EAC6}" destId="{58EB0AFF-057F-4BB7-A9B6-E536C2BB4E5C}" srcOrd="2" destOrd="0" parTransId="{6B54F1CE-1923-4F1A-8430-1F933908D9D1}" sibTransId="{2BCC608B-52D3-48A2-B761-B621333DCC01}"/>
    <dgm:cxn modelId="{D6FE0171-680C-4103-AF84-3043531CAD24}" type="presOf" srcId="{58EB0AFF-057F-4BB7-A9B6-E536C2BB4E5C}" destId="{2E3061B0-AD3D-4A34-B7EC-7F50CEF527FE}" srcOrd="0" destOrd="0" presId="urn:microsoft.com/office/officeart/2005/8/layout/hProcess4"/>
    <dgm:cxn modelId="{AC606E49-5056-4D66-ABF2-0B49EBD7D49B}" type="presOf" srcId="{6E748D99-E75E-43B6-B064-D2C1C83B68D9}" destId="{FD2E586E-A41D-4088-87A4-4C24098E8D96}" srcOrd="0" destOrd="1" presId="urn:microsoft.com/office/officeart/2005/8/layout/hProcess4"/>
    <dgm:cxn modelId="{ECADEF74-D347-4FCD-93A1-1BAAEB1D6CF0}" type="presOf" srcId="{639149BE-DFC2-45BB-9205-AA81FE2279F7}" destId="{DEAB6555-C142-4E1B-9038-69FE3A325668}" srcOrd="0" destOrd="1" presId="urn:microsoft.com/office/officeart/2005/8/layout/hProcess4"/>
    <dgm:cxn modelId="{A634D73E-D8E5-4F78-A68E-01315DD51DD2}" srcId="{58EB0AFF-057F-4BB7-A9B6-E536C2BB4E5C}" destId="{6E748D99-E75E-43B6-B064-D2C1C83B68D9}" srcOrd="1" destOrd="0" parTransId="{333C2E70-74FA-4122-9156-BBDC8A76DB46}" sibTransId="{2C1C3C5C-A7C0-47DD-9535-A1A61A1B7184}"/>
    <dgm:cxn modelId="{0A7785E7-A1FA-4014-9363-E7E5749C046C}" type="presOf" srcId="{98F67EB5-610C-4D0C-B4E9-ADC945D0381D}" destId="{DEAB6555-C142-4E1B-9038-69FE3A325668}" srcOrd="0" destOrd="0" presId="urn:microsoft.com/office/officeart/2005/8/layout/hProcess4"/>
    <dgm:cxn modelId="{9FB0B6E1-EB1D-4036-B601-D2C7235BCA01}" type="presOf" srcId="{6E748D99-E75E-43B6-B064-D2C1C83B68D9}" destId="{BA8ADCC2-6C82-4CF4-87F4-4BE641AA1B87}" srcOrd="1" destOrd="1" presId="urn:microsoft.com/office/officeart/2005/8/layout/hProcess4"/>
    <dgm:cxn modelId="{5342307F-9F78-49F9-AFED-8109AD3B2B1C}" srcId="{A23C9C57-AF36-44DB-B5FB-00092F75CF0E}" destId="{C4316F02-D598-4122-BB2C-4EB2EC59C664}" srcOrd="1" destOrd="0" parTransId="{AEE25370-7D74-4E6B-AF86-3D20FE61C3E3}" sibTransId="{07E95CFA-2182-4724-93E6-B3DD4E207076}"/>
    <dgm:cxn modelId="{4C7F0C79-BD69-40ED-8EC9-D8B52D37B66A}" type="presOf" srcId="{25B4A235-A2AD-45D1-9BD5-A9EF67148FF9}" destId="{3FDF1E1A-768B-4231-93DF-2277A46A0B44}" srcOrd="0" destOrd="1" presId="urn:microsoft.com/office/officeart/2005/8/layout/hProcess4"/>
    <dgm:cxn modelId="{0E1D72D9-B893-474A-8596-631807D7E236}" type="presOf" srcId="{E0C26A60-55AC-4EE3-B128-341E27559D8D}" destId="{DDB91414-D7BE-44BB-BC20-79DB031BEF35}" srcOrd="0" destOrd="2" presId="urn:microsoft.com/office/officeart/2005/8/layout/hProcess4"/>
    <dgm:cxn modelId="{CA6C675A-554E-47A5-8D87-B2D36197BC60}" type="presOf" srcId="{67B4A4B0-62A8-4278-ABC9-9100E0B48CE9}" destId="{F95542DF-6727-4AAD-A958-689D0CB424EC}" srcOrd="1" destOrd="0" presId="urn:microsoft.com/office/officeart/2005/8/layout/hProcess4"/>
    <dgm:cxn modelId="{C99ABB93-4E09-4641-B87C-ABB0CC0389D9}" srcId="{94279BFA-94F3-420D-9827-3B411698EAC6}" destId="{0C027BC5-B392-433B-BC42-D79B03DCF686}" srcOrd="1" destOrd="0" parTransId="{0BBFB3B9-84D6-4B29-857D-88D6B330126E}" sibTransId="{F84604B3-3693-4808-BDAD-C458F4FF6A5F}"/>
    <dgm:cxn modelId="{47A55425-748B-461E-84CD-ECA3B28BE50A}" srcId="{94279BFA-94F3-420D-9827-3B411698EAC6}" destId="{A23C9C57-AF36-44DB-B5FB-00092F75CF0E}" srcOrd="0" destOrd="0" parTransId="{A3CB745C-502D-4E1E-8262-9B19A8A9FC65}" sibTransId="{E6406D2C-161F-4A89-9ACB-689A71B06CCE}"/>
    <dgm:cxn modelId="{DE04B331-46B6-4A84-807F-F1E7F10DB53A}" type="presOf" srcId="{C50647A6-B273-4B4C-8250-EC9A9C45EB8A}" destId="{CC0835A1-F955-43E2-876A-2599614B1F4A}" srcOrd="0" destOrd="0" presId="urn:microsoft.com/office/officeart/2005/8/layout/hProcess4"/>
    <dgm:cxn modelId="{A3701617-23D1-4521-BE1B-C50FEB5BEE63}" srcId="{A23C9C57-AF36-44DB-B5FB-00092F75CF0E}" destId="{C50647A6-B273-4B4C-8250-EC9A9C45EB8A}" srcOrd="0" destOrd="0" parTransId="{3B64CC34-7C0C-4E82-B207-8437E589B1D1}" sibTransId="{8A7E041F-A80B-4589-AE0B-EF25897C567F}"/>
    <dgm:cxn modelId="{D23D1233-A559-4F64-8863-96C77DDD9984}" type="presOf" srcId="{25B4A235-A2AD-45D1-9BD5-A9EF67148FF9}" destId="{F95542DF-6727-4AAD-A958-689D0CB424EC}" srcOrd="1" destOrd="1" presId="urn:microsoft.com/office/officeart/2005/8/layout/hProcess4"/>
    <dgm:cxn modelId="{E8104457-0039-4C23-AD19-72823C6117DC}" srcId="{58EB0AFF-057F-4BB7-A9B6-E536C2BB4E5C}" destId="{EDA617A5-8DFC-4E2B-9171-C513F7661EA3}" srcOrd="0" destOrd="0" parTransId="{8C846A2F-23C6-494B-8110-D2E1BD7F6959}" sibTransId="{074826E4-2FB7-4D4C-A562-B6AC7C21F310}"/>
    <dgm:cxn modelId="{7FD12FFA-BCB3-4770-AFB7-2E36D9A95EF1}" type="presOf" srcId="{41182EED-035B-4E42-A61E-1029BBF67F10}" destId="{1132AD1C-A4CB-43A2-BCF8-8648100EE768}" srcOrd="1" destOrd="1" presId="urn:microsoft.com/office/officeart/2005/8/layout/hProcess4"/>
    <dgm:cxn modelId="{821AE664-FAF8-4824-A0B1-A517B1CFE7FE}" type="presOf" srcId="{F0FF13AC-4137-417F-AF8B-9070F40526E5}" destId="{D9D901DE-9F60-432C-978D-AFADD809935A}" srcOrd="0" destOrd="0" presId="urn:microsoft.com/office/officeart/2005/8/layout/hProcess4"/>
    <dgm:cxn modelId="{51D8FC9B-9DF8-4847-8FBC-7C7160AD6B66}" type="presOf" srcId="{F4ADE2B5-503A-4716-BCF5-5493F74F018A}" destId="{DDB91414-D7BE-44BB-BC20-79DB031BEF35}" srcOrd="0" destOrd="0" presId="urn:microsoft.com/office/officeart/2005/8/layout/hProcess4"/>
    <dgm:cxn modelId="{D0FCD344-9C4A-447F-8DC4-D884EE9A0ADD}" type="presOf" srcId="{EDA617A5-8DFC-4E2B-9171-C513F7661EA3}" destId="{BA8ADCC2-6C82-4CF4-87F4-4BE641AA1B87}" srcOrd="1" destOrd="0" presId="urn:microsoft.com/office/officeart/2005/8/layout/hProcess4"/>
    <dgm:cxn modelId="{3B1638E3-1116-499C-A36F-2132F2269CE9}" type="presOf" srcId="{587E4895-D851-42E0-B506-70FE74DFCE94}" destId="{F95542DF-6727-4AAD-A958-689D0CB424EC}" srcOrd="1" destOrd="2" presId="urn:microsoft.com/office/officeart/2005/8/layout/hProcess4"/>
    <dgm:cxn modelId="{7AE8E4E3-0DDD-4AAC-AC7C-9253E6839C02}" type="presOf" srcId="{0C027BC5-B392-433B-BC42-D79B03DCF686}" destId="{87E1A587-63E8-4634-9F43-29975350D871}" srcOrd="0" destOrd="0" presId="urn:microsoft.com/office/officeart/2005/8/layout/hProcess4"/>
    <dgm:cxn modelId="{A783D7C9-05A3-43D5-9BBA-33A870DB99DD}" type="presOf" srcId="{94279BFA-94F3-420D-9827-3B411698EAC6}" destId="{3615DB98-58A5-41E9-BA5C-6F7CD6411EA1}" srcOrd="0" destOrd="0" presId="urn:microsoft.com/office/officeart/2005/8/layout/hProcess4"/>
    <dgm:cxn modelId="{43975D95-FA26-4F05-A55D-FC604E192517}" type="presOf" srcId="{E6406D2C-161F-4A89-9ACB-689A71B06CCE}" destId="{3CFB6550-2745-4132-93EE-5F65282F63B5}" srcOrd="0" destOrd="0" presId="urn:microsoft.com/office/officeart/2005/8/layout/hProcess4"/>
    <dgm:cxn modelId="{64FA7B8C-4A4A-4E18-A423-60C80EE01A2E}" type="presOf" srcId="{C4316F02-D598-4122-BB2C-4EB2EC59C664}" destId="{CC70623A-6208-4C1C-912C-84B751713B60}" srcOrd="1" destOrd="1" presId="urn:microsoft.com/office/officeart/2005/8/layout/hProcess4"/>
    <dgm:cxn modelId="{D32BD310-F71C-40C3-B9E0-AC484AF0AF78}" srcId="{0C027BC5-B392-433B-BC42-D79B03DCF686}" destId="{639149BE-DFC2-45BB-9205-AA81FE2279F7}" srcOrd="1" destOrd="0" parTransId="{EB0C5D48-54B8-4FFD-8BFF-45253131B782}" sibTransId="{420B117E-CA53-4347-86B0-E7D2783666BA}"/>
    <dgm:cxn modelId="{9793528B-3536-4FD5-8E95-032D74B8391A}" srcId="{E1EDEB6B-0E78-44B2-B9E1-4E98322DAC09}" destId="{F4ADE2B5-503A-4716-BCF5-5493F74F018A}" srcOrd="0" destOrd="0" parTransId="{72FF416D-E57E-4CDF-B959-0604E1FBEC4A}" sibTransId="{6980112F-4471-43AD-A2DD-D6659507AF7A}"/>
    <dgm:cxn modelId="{47E7D33C-D223-4A43-A384-3FDF4C3C174A}" type="presOf" srcId="{F84604B3-3693-4808-BDAD-C458F4FF6A5F}" destId="{01243511-5F2D-4885-A943-A9A81ED17B2B}" srcOrd="0" destOrd="0" presId="urn:microsoft.com/office/officeart/2005/8/layout/hProcess4"/>
    <dgm:cxn modelId="{0E11F1F9-4E7D-4437-A36D-E8ED63E65E36}" srcId="{94279BFA-94F3-420D-9827-3B411698EAC6}" destId="{74DBC993-1732-4FB3-A1D2-6651996730F1}" srcOrd="3" destOrd="0" parTransId="{A2B887CA-1142-40C1-94E5-409595B07076}" sibTransId="{F0FF13AC-4137-417F-AF8B-9070F40526E5}"/>
    <dgm:cxn modelId="{52559060-F215-47E5-A576-1D3DE8122238}" type="presOf" srcId="{E0C26A60-55AC-4EE3-B128-341E27559D8D}" destId="{1132AD1C-A4CB-43A2-BCF8-8648100EE768}" srcOrd="1" destOrd="2" presId="urn:microsoft.com/office/officeart/2005/8/layout/hProcess4"/>
    <dgm:cxn modelId="{D077C21E-7E5F-4E47-9225-CA8C5E9FDACA}" type="presOf" srcId="{74DBC993-1732-4FB3-A1D2-6651996730F1}" destId="{63D93133-A78C-4913-970C-DF17DC570D55}" srcOrd="0" destOrd="0" presId="urn:microsoft.com/office/officeart/2005/8/layout/hProcess4"/>
    <dgm:cxn modelId="{3D4618E6-2CEF-4374-9C3F-9D112F181525}" type="presOf" srcId="{E1EDEB6B-0E78-44B2-B9E1-4E98322DAC09}" destId="{684EAA4D-7E07-4A3A-B8BD-FCEE355228B6}" srcOrd="0" destOrd="0" presId="urn:microsoft.com/office/officeart/2005/8/layout/hProcess4"/>
    <dgm:cxn modelId="{375FCDD5-3E03-4312-9E5A-A57F49C0AC4C}" type="presParOf" srcId="{3615DB98-58A5-41E9-BA5C-6F7CD6411EA1}" destId="{F0499A8A-F4E0-4DDF-B09A-7CC0BB6161F1}" srcOrd="0" destOrd="0" presId="urn:microsoft.com/office/officeart/2005/8/layout/hProcess4"/>
    <dgm:cxn modelId="{F9CA267C-4503-435F-9EFE-DBD1341A7C86}" type="presParOf" srcId="{3615DB98-58A5-41E9-BA5C-6F7CD6411EA1}" destId="{9CF68F08-6E8E-4A7B-890C-DEAB66E0C255}" srcOrd="1" destOrd="0" presId="urn:microsoft.com/office/officeart/2005/8/layout/hProcess4"/>
    <dgm:cxn modelId="{28599429-9A94-4D22-8518-E0B99E7F2595}" type="presParOf" srcId="{3615DB98-58A5-41E9-BA5C-6F7CD6411EA1}" destId="{B70CCCA0-9299-4E27-9F95-362806D865D7}" srcOrd="2" destOrd="0" presId="urn:microsoft.com/office/officeart/2005/8/layout/hProcess4"/>
    <dgm:cxn modelId="{64182A7B-AEED-46C1-A385-80CF1F5AA352}" type="presParOf" srcId="{B70CCCA0-9299-4E27-9F95-362806D865D7}" destId="{65C833ED-0165-40E2-837D-8DA061DC7025}" srcOrd="0" destOrd="0" presId="urn:microsoft.com/office/officeart/2005/8/layout/hProcess4"/>
    <dgm:cxn modelId="{DD4A03FB-A264-4044-BD35-7B83E15DA7A5}" type="presParOf" srcId="{65C833ED-0165-40E2-837D-8DA061DC7025}" destId="{EE771D77-C14A-451F-891B-20A5EB7BB02D}" srcOrd="0" destOrd="0" presId="urn:microsoft.com/office/officeart/2005/8/layout/hProcess4"/>
    <dgm:cxn modelId="{838BD5CF-B8F9-403E-AA6C-E393DCB8C8A3}" type="presParOf" srcId="{65C833ED-0165-40E2-837D-8DA061DC7025}" destId="{CC0835A1-F955-43E2-876A-2599614B1F4A}" srcOrd="1" destOrd="0" presId="urn:microsoft.com/office/officeart/2005/8/layout/hProcess4"/>
    <dgm:cxn modelId="{C65C5FCA-B18C-4EE2-8186-6283441C734F}" type="presParOf" srcId="{65C833ED-0165-40E2-837D-8DA061DC7025}" destId="{CC70623A-6208-4C1C-912C-84B751713B60}" srcOrd="2" destOrd="0" presId="urn:microsoft.com/office/officeart/2005/8/layout/hProcess4"/>
    <dgm:cxn modelId="{A4CAD112-33EF-4013-A200-38D4ECCF88F3}" type="presParOf" srcId="{65C833ED-0165-40E2-837D-8DA061DC7025}" destId="{743C2E8E-2429-45DB-9DDF-29A73B235181}" srcOrd="3" destOrd="0" presId="urn:microsoft.com/office/officeart/2005/8/layout/hProcess4"/>
    <dgm:cxn modelId="{F69EB7CC-1B0C-4C19-94DC-299A1C07805E}" type="presParOf" srcId="{65C833ED-0165-40E2-837D-8DA061DC7025}" destId="{F39261D8-6463-4AF0-BA28-9636669D4397}" srcOrd="4" destOrd="0" presId="urn:microsoft.com/office/officeart/2005/8/layout/hProcess4"/>
    <dgm:cxn modelId="{9922A956-FBB5-4A38-A7B9-AF675134A558}" type="presParOf" srcId="{B70CCCA0-9299-4E27-9F95-362806D865D7}" destId="{3CFB6550-2745-4132-93EE-5F65282F63B5}" srcOrd="1" destOrd="0" presId="urn:microsoft.com/office/officeart/2005/8/layout/hProcess4"/>
    <dgm:cxn modelId="{81A81147-02C1-4964-9A2C-8366FCF2785B}" type="presParOf" srcId="{B70CCCA0-9299-4E27-9F95-362806D865D7}" destId="{FA800F5D-B2D6-4772-A7E1-4D7DF4FE953B}" srcOrd="2" destOrd="0" presId="urn:microsoft.com/office/officeart/2005/8/layout/hProcess4"/>
    <dgm:cxn modelId="{82C994B1-C974-4874-8648-752BFC09AFC6}" type="presParOf" srcId="{FA800F5D-B2D6-4772-A7E1-4D7DF4FE953B}" destId="{B012DFEF-F7B8-4E5A-ADDC-61D1430D9475}" srcOrd="0" destOrd="0" presId="urn:microsoft.com/office/officeart/2005/8/layout/hProcess4"/>
    <dgm:cxn modelId="{F85E0E08-9E18-482F-A591-3867EFB05E21}" type="presParOf" srcId="{FA800F5D-B2D6-4772-A7E1-4D7DF4FE953B}" destId="{DEAB6555-C142-4E1B-9038-69FE3A325668}" srcOrd="1" destOrd="0" presId="urn:microsoft.com/office/officeart/2005/8/layout/hProcess4"/>
    <dgm:cxn modelId="{13858D75-7AB6-441B-A092-FCFDD857325F}" type="presParOf" srcId="{FA800F5D-B2D6-4772-A7E1-4D7DF4FE953B}" destId="{ECDAB8E0-528F-4C4C-9212-8A84C8EAE984}" srcOrd="2" destOrd="0" presId="urn:microsoft.com/office/officeart/2005/8/layout/hProcess4"/>
    <dgm:cxn modelId="{4407FFAA-1CF5-401B-B440-2D411FA4EC95}" type="presParOf" srcId="{FA800F5D-B2D6-4772-A7E1-4D7DF4FE953B}" destId="{87E1A587-63E8-4634-9F43-29975350D871}" srcOrd="3" destOrd="0" presId="urn:microsoft.com/office/officeart/2005/8/layout/hProcess4"/>
    <dgm:cxn modelId="{5F8D685F-86AC-4484-BD69-1B5C86920CF1}" type="presParOf" srcId="{FA800F5D-B2D6-4772-A7E1-4D7DF4FE953B}" destId="{B317928F-D6E2-42C7-8A18-FF1D1E852698}" srcOrd="4" destOrd="0" presId="urn:microsoft.com/office/officeart/2005/8/layout/hProcess4"/>
    <dgm:cxn modelId="{BBB4778B-7AE4-4A76-9D8E-AA3ABED9718F}" type="presParOf" srcId="{B70CCCA0-9299-4E27-9F95-362806D865D7}" destId="{01243511-5F2D-4885-A943-A9A81ED17B2B}" srcOrd="3" destOrd="0" presId="urn:microsoft.com/office/officeart/2005/8/layout/hProcess4"/>
    <dgm:cxn modelId="{D99CC233-56F1-4846-B4DC-FA6111727EB2}" type="presParOf" srcId="{B70CCCA0-9299-4E27-9F95-362806D865D7}" destId="{4D361BEB-6661-4FC5-8886-72C4A9765D40}" srcOrd="4" destOrd="0" presId="urn:microsoft.com/office/officeart/2005/8/layout/hProcess4"/>
    <dgm:cxn modelId="{FCB06861-8589-40E1-9602-8B1D88CE1618}" type="presParOf" srcId="{4D361BEB-6661-4FC5-8886-72C4A9765D40}" destId="{FA03E078-D7AE-47BB-9F52-67C511970DE7}" srcOrd="0" destOrd="0" presId="urn:microsoft.com/office/officeart/2005/8/layout/hProcess4"/>
    <dgm:cxn modelId="{B6D27B47-2034-4B90-B0A0-F2B087794930}" type="presParOf" srcId="{4D361BEB-6661-4FC5-8886-72C4A9765D40}" destId="{FD2E586E-A41D-4088-87A4-4C24098E8D96}" srcOrd="1" destOrd="0" presId="urn:microsoft.com/office/officeart/2005/8/layout/hProcess4"/>
    <dgm:cxn modelId="{1918D61A-5C55-4102-8CFC-0548C5C630F9}" type="presParOf" srcId="{4D361BEB-6661-4FC5-8886-72C4A9765D40}" destId="{BA8ADCC2-6C82-4CF4-87F4-4BE641AA1B87}" srcOrd="2" destOrd="0" presId="urn:microsoft.com/office/officeart/2005/8/layout/hProcess4"/>
    <dgm:cxn modelId="{70096CA5-6DE4-4212-B7A7-13B04E3A7823}" type="presParOf" srcId="{4D361BEB-6661-4FC5-8886-72C4A9765D40}" destId="{2E3061B0-AD3D-4A34-B7EC-7F50CEF527FE}" srcOrd="3" destOrd="0" presId="urn:microsoft.com/office/officeart/2005/8/layout/hProcess4"/>
    <dgm:cxn modelId="{22CDAF14-1C72-4C0E-9076-FDCEFE3F4B32}" type="presParOf" srcId="{4D361BEB-6661-4FC5-8886-72C4A9765D40}" destId="{A1455836-172C-43BC-8D05-DECE4C85D24A}" srcOrd="4" destOrd="0" presId="urn:microsoft.com/office/officeart/2005/8/layout/hProcess4"/>
    <dgm:cxn modelId="{6553DB0A-A9BF-47CE-8DB2-19B6BBDE5C85}" type="presParOf" srcId="{B70CCCA0-9299-4E27-9F95-362806D865D7}" destId="{4450CA0D-997F-4284-B1AF-3AA4BB64FCE5}" srcOrd="5" destOrd="0" presId="urn:microsoft.com/office/officeart/2005/8/layout/hProcess4"/>
    <dgm:cxn modelId="{7F13449C-62D7-41DF-8835-F3372A6CCDF8}" type="presParOf" srcId="{B70CCCA0-9299-4E27-9F95-362806D865D7}" destId="{12B15234-3458-413D-A667-6D48875FC30D}" srcOrd="6" destOrd="0" presId="urn:microsoft.com/office/officeart/2005/8/layout/hProcess4"/>
    <dgm:cxn modelId="{58AA0766-98D1-4FD8-9A41-A432E67F8C77}" type="presParOf" srcId="{12B15234-3458-413D-A667-6D48875FC30D}" destId="{F74F04FD-2324-4C05-A5A8-E9AB8001842B}" srcOrd="0" destOrd="0" presId="urn:microsoft.com/office/officeart/2005/8/layout/hProcess4"/>
    <dgm:cxn modelId="{CE9DFE93-C28B-4A69-AE9F-AB38CE1D029C}" type="presParOf" srcId="{12B15234-3458-413D-A667-6D48875FC30D}" destId="{3FDF1E1A-768B-4231-93DF-2277A46A0B44}" srcOrd="1" destOrd="0" presId="urn:microsoft.com/office/officeart/2005/8/layout/hProcess4"/>
    <dgm:cxn modelId="{3DD2A300-533C-43BE-9D92-94DC28C763F7}" type="presParOf" srcId="{12B15234-3458-413D-A667-6D48875FC30D}" destId="{F95542DF-6727-4AAD-A958-689D0CB424EC}" srcOrd="2" destOrd="0" presId="urn:microsoft.com/office/officeart/2005/8/layout/hProcess4"/>
    <dgm:cxn modelId="{40030ECC-D1F2-4252-B18B-5E714D58CA95}" type="presParOf" srcId="{12B15234-3458-413D-A667-6D48875FC30D}" destId="{63D93133-A78C-4913-970C-DF17DC570D55}" srcOrd="3" destOrd="0" presId="urn:microsoft.com/office/officeart/2005/8/layout/hProcess4"/>
    <dgm:cxn modelId="{D97C1E16-D3DF-4D19-8DFD-1C3EB3CB85F6}" type="presParOf" srcId="{12B15234-3458-413D-A667-6D48875FC30D}" destId="{2E8CF7EF-05D9-478F-BB73-4471C742EE9D}" srcOrd="4" destOrd="0" presId="urn:microsoft.com/office/officeart/2005/8/layout/hProcess4"/>
    <dgm:cxn modelId="{935E8E11-AB70-4451-9E81-7750D860D549}" type="presParOf" srcId="{B70CCCA0-9299-4E27-9F95-362806D865D7}" destId="{D9D901DE-9F60-432C-978D-AFADD809935A}" srcOrd="7" destOrd="0" presId="urn:microsoft.com/office/officeart/2005/8/layout/hProcess4"/>
    <dgm:cxn modelId="{A7BCCC2C-444F-49B7-B3E7-8AAE122D9C36}" type="presParOf" srcId="{B70CCCA0-9299-4E27-9F95-362806D865D7}" destId="{E44BE14E-CBD7-4B7D-A667-312316D644F1}" srcOrd="8" destOrd="0" presId="urn:microsoft.com/office/officeart/2005/8/layout/hProcess4"/>
    <dgm:cxn modelId="{FD5832AB-26AE-486D-BAE9-EAE0CFB905B7}" type="presParOf" srcId="{E44BE14E-CBD7-4B7D-A667-312316D644F1}" destId="{0F06015D-44A1-46DB-9198-268B1E8FCE0B}" srcOrd="0" destOrd="0" presId="urn:microsoft.com/office/officeart/2005/8/layout/hProcess4"/>
    <dgm:cxn modelId="{85FE11B5-247D-4288-A977-C39A77372D54}" type="presParOf" srcId="{E44BE14E-CBD7-4B7D-A667-312316D644F1}" destId="{DDB91414-D7BE-44BB-BC20-79DB031BEF35}" srcOrd="1" destOrd="0" presId="urn:microsoft.com/office/officeart/2005/8/layout/hProcess4"/>
    <dgm:cxn modelId="{A2D064EE-C146-4871-BB7C-4C076992F79D}" type="presParOf" srcId="{E44BE14E-CBD7-4B7D-A667-312316D644F1}" destId="{1132AD1C-A4CB-43A2-BCF8-8648100EE768}" srcOrd="2" destOrd="0" presId="urn:microsoft.com/office/officeart/2005/8/layout/hProcess4"/>
    <dgm:cxn modelId="{D5B1D17B-E07E-49E1-A862-E14DF76B56D9}" type="presParOf" srcId="{E44BE14E-CBD7-4B7D-A667-312316D644F1}" destId="{684EAA4D-7E07-4A3A-B8BD-FCEE355228B6}" srcOrd="3" destOrd="0" presId="urn:microsoft.com/office/officeart/2005/8/layout/hProcess4"/>
    <dgm:cxn modelId="{E49E3D3C-FE30-4092-8189-44D7BCC9321A}" type="presParOf" srcId="{E44BE14E-CBD7-4B7D-A667-312316D644F1}" destId="{FEC8CD72-6EF4-4EE7-B206-CD91AF70586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091E2-9C5C-4CDE-A3DE-57E6126D8634}">
      <dsp:nvSpPr>
        <dsp:cNvPr id="0" name=""/>
        <dsp:cNvSpPr/>
      </dsp:nvSpPr>
      <dsp:spPr>
        <a:xfrm rot="5400000">
          <a:off x="-242917" y="247503"/>
          <a:ext cx="1619452" cy="1133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АНАЛИЗ</a:t>
          </a:r>
          <a:endParaRPr lang="ru-RU" sz="2100" kern="1200" dirty="0"/>
        </a:p>
      </dsp:txBody>
      <dsp:txXfrm rot="-5400000">
        <a:off x="1" y="571395"/>
        <a:ext cx="1133617" cy="485835"/>
      </dsp:txXfrm>
    </dsp:sp>
    <dsp:sp modelId="{C577F19D-C63A-4BDF-8897-1F79271A9021}">
      <dsp:nvSpPr>
        <dsp:cNvPr id="0" name=""/>
        <dsp:cNvSpPr/>
      </dsp:nvSpPr>
      <dsp:spPr>
        <a:xfrm rot="5400000">
          <a:off x="3328682" y="-2190480"/>
          <a:ext cx="1052644" cy="544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Содержание работы выражается в сопоставлении (1) вектора развития банка и (2) вектора развития регулирования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n-lt"/>
            </a:rPr>
            <a:t>GR </a:t>
          </a:r>
          <a:r>
            <a:rPr lang="ru-RU" sz="1400" kern="1200" dirty="0" smtClean="0">
              <a:latin typeface="+mn-lt"/>
            </a:rPr>
            <a:t>формирует представление о текущих тенденциях развития законодательства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Профильный блок определяет текущие интересы банка  </a:t>
          </a:r>
          <a:endParaRPr lang="ru-RU" sz="1400" kern="1200" dirty="0">
            <a:latin typeface="+mn-lt"/>
          </a:endParaRPr>
        </a:p>
      </dsp:txBody>
      <dsp:txXfrm rot="-5400000">
        <a:off x="1133617" y="55971"/>
        <a:ext cx="5391388" cy="949872"/>
      </dsp:txXfrm>
    </dsp:sp>
    <dsp:sp modelId="{5EB7EF87-B133-4005-BB80-23BE6220040F}">
      <dsp:nvSpPr>
        <dsp:cNvPr id="0" name=""/>
        <dsp:cNvSpPr/>
      </dsp:nvSpPr>
      <dsp:spPr>
        <a:xfrm rot="5400000">
          <a:off x="-242917" y="1673327"/>
          <a:ext cx="1619452" cy="1133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ФОРМА</a:t>
          </a:r>
          <a:endParaRPr lang="ru-RU" sz="2100" kern="1200" dirty="0"/>
        </a:p>
      </dsp:txBody>
      <dsp:txXfrm rot="-5400000">
        <a:off x="1" y="1997219"/>
        <a:ext cx="1133617" cy="485835"/>
      </dsp:txXfrm>
    </dsp:sp>
    <dsp:sp modelId="{14643B90-DDD4-4DB0-BD5B-EC5251623236}">
      <dsp:nvSpPr>
        <dsp:cNvPr id="0" name=""/>
        <dsp:cNvSpPr/>
      </dsp:nvSpPr>
      <dsp:spPr>
        <a:xfrm rot="5400000">
          <a:off x="3328682" y="-764655"/>
          <a:ext cx="1052644" cy="544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Два режима командной работы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Текущий режим взаимодействия при анализе нормативных предложений 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Стратегическая сессия раз в полгода для подготовки банковских инициатив и координации подходов</a:t>
          </a:r>
          <a:endParaRPr lang="ru-RU" sz="1400" kern="1200" dirty="0">
            <a:latin typeface="+mn-lt"/>
          </a:endParaRPr>
        </a:p>
      </dsp:txBody>
      <dsp:txXfrm rot="-5400000">
        <a:off x="1133617" y="1481796"/>
        <a:ext cx="5391388" cy="949872"/>
      </dsp:txXfrm>
    </dsp:sp>
    <dsp:sp modelId="{FAB738F0-1B37-4628-9093-C090C9EBB92F}">
      <dsp:nvSpPr>
        <dsp:cNvPr id="0" name=""/>
        <dsp:cNvSpPr/>
      </dsp:nvSpPr>
      <dsp:spPr>
        <a:xfrm rot="5400000">
          <a:off x="-217105" y="3103737"/>
          <a:ext cx="1619452" cy="1133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ЦЕЛЬ</a:t>
          </a:r>
          <a:endParaRPr lang="ru-RU" sz="2100" kern="1200" dirty="0"/>
        </a:p>
      </dsp:txBody>
      <dsp:txXfrm rot="-5400000">
        <a:off x="25813" y="3427629"/>
        <a:ext cx="1133617" cy="485835"/>
      </dsp:txXfrm>
    </dsp:sp>
    <dsp:sp modelId="{269F0240-F886-4AED-A0B5-292F48C3A582}">
      <dsp:nvSpPr>
        <dsp:cNvPr id="0" name=""/>
        <dsp:cNvSpPr/>
      </dsp:nvSpPr>
      <dsp:spPr>
        <a:xfrm rot="5400000">
          <a:off x="3328682" y="661168"/>
          <a:ext cx="1052644" cy="5442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Оценка регулирующего воздействия осуществляется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В текущем режиме взаимодействия в пять стадий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В режим стратегической сессии с участием подразделений, отвечающих за выработку стратегии </a:t>
          </a:r>
          <a:endParaRPr lang="ru-RU" sz="1400" kern="1200" dirty="0">
            <a:latin typeface="+mn-lt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133617" y="2907619"/>
        <a:ext cx="5391388" cy="949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835A1-F955-43E2-876A-2599614B1F4A}">
      <dsp:nvSpPr>
        <dsp:cNvPr id="0" name=""/>
        <dsp:cNvSpPr/>
      </dsp:nvSpPr>
      <dsp:spPr>
        <a:xfrm>
          <a:off x="229462" y="368142"/>
          <a:ext cx="1161536" cy="809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GR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Профильный блок</a:t>
          </a:r>
          <a:endParaRPr lang="ru-RU" sz="1000" kern="1200" dirty="0"/>
        </a:p>
      </dsp:txBody>
      <dsp:txXfrm>
        <a:off x="248080" y="386760"/>
        <a:ext cx="1124300" cy="598432"/>
      </dsp:txXfrm>
    </dsp:sp>
    <dsp:sp modelId="{3CFB6550-2745-4132-93EE-5F65282F63B5}">
      <dsp:nvSpPr>
        <dsp:cNvPr id="0" name=""/>
        <dsp:cNvSpPr/>
      </dsp:nvSpPr>
      <dsp:spPr>
        <a:xfrm>
          <a:off x="723898" y="412668"/>
          <a:ext cx="1740929" cy="1740929"/>
        </a:xfrm>
        <a:prstGeom prst="leftCircularArrow">
          <a:avLst>
            <a:gd name="adj1" fmla="val 5086"/>
            <a:gd name="adj2" fmla="val 655926"/>
            <a:gd name="adj3" fmla="val 2433475"/>
            <a:gd name="adj4" fmla="val 9026528"/>
            <a:gd name="adj5" fmla="val 59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C2E8E-2429-45DB-9DDF-29A73B235181}">
      <dsp:nvSpPr>
        <dsp:cNvPr id="0" name=""/>
        <dsp:cNvSpPr/>
      </dsp:nvSpPr>
      <dsp:spPr>
        <a:xfrm>
          <a:off x="412462" y="898042"/>
          <a:ext cx="1122501" cy="558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Проект закона или нормативного акта</a:t>
          </a:r>
          <a:endParaRPr lang="ru-RU" sz="900" kern="1200" dirty="0"/>
        </a:p>
      </dsp:txBody>
      <dsp:txXfrm>
        <a:off x="428813" y="914393"/>
        <a:ext cx="1089799" cy="525565"/>
      </dsp:txXfrm>
    </dsp:sp>
    <dsp:sp modelId="{DEAB6555-C142-4E1B-9038-69FE3A325668}">
      <dsp:nvSpPr>
        <dsp:cNvPr id="0" name=""/>
        <dsp:cNvSpPr/>
      </dsp:nvSpPr>
      <dsp:spPr>
        <a:xfrm>
          <a:off x="1956566" y="371390"/>
          <a:ext cx="1153434" cy="101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Юридический департамент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GR</a:t>
          </a:r>
          <a:endParaRPr lang="ru-RU" sz="1000" kern="1200" dirty="0"/>
        </a:p>
      </dsp:txBody>
      <dsp:txXfrm>
        <a:off x="1979873" y="611718"/>
        <a:ext cx="1106820" cy="749129"/>
      </dsp:txXfrm>
    </dsp:sp>
    <dsp:sp modelId="{01243511-5F2D-4885-A943-A9A81ED17B2B}">
      <dsp:nvSpPr>
        <dsp:cNvPr id="0" name=""/>
        <dsp:cNvSpPr/>
      </dsp:nvSpPr>
      <dsp:spPr>
        <a:xfrm>
          <a:off x="2429090" y="-553679"/>
          <a:ext cx="1644268" cy="1644268"/>
        </a:xfrm>
        <a:prstGeom prst="circularArrow">
          <a:avLst>
            <a:gd name="adj1" fmla="val 5385"/>
            <a:gd name="adj2" fmla="val 699725"/>
            <a:gd name="adj3" fmla="val 19589168"/>
            <a:gd name="adj4" fmla="val 13039915"/>
            <a:gd name="adj5" fmla="val 628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1A587-63E8-4634-9F43-29975350D871}">
      <dsp:nvSpPr>
        <dsp:cNvPr id="0" name=""/>
        <dsp:cNvSpPr/>
      </dsp:nvSpPr>
      <dsp:spPr>
        <a:xfrm>
          <a:off x="2253793" y="17439"/>
          <a:ext cx="871906" cy="558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Перечень значимых норм и рисков</a:t>
          </a:r>
          <a:endParaRPr lang="ru-RU" sz="900" kern="1200" dirty="0"/>
        </a:p>
      </dsp:txBody>
      <dsp:txXfrm>
        <a:off x="2270152" y="33798"/>
        <a:ext cx="839188" cy="525833"/>
      </dsp:txXfrm>
    </dsp:sp>
    <dsp:sp modelId="{FD2E586E-A41D-4088-87A4-4C24098E8D96}">
      <dsp:nvSpPr>
        <dsp:cNvPr id="0" name=""/>
        <dsp:cNvSpPr/>
      </dsp:nvSpPr>
      <dsp:spPr>
        <a:xfrm>
          <a:off x="3554321" y="360902"/>
          <a:ext cx="980894" cy="809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Бизнес-процессы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Профильный Департамент</a:t>
          </a:r>
          <a:endParaRPr lang="ru-RU" sz="1000" kern="1200" dirty="0"/>
        </a:p>
      </dsp:txBody>
      <dsp:txXfrm>
        <a:off x="3572939" y="379520"/>
        <a:ext cx="943658" cy="598432"/>
      </dsp:txXfrm>
    </dsp:sp>
    <dsp:sp modelId="{4450CA0D-997F-4284-B1AF-3AA4BB64FCE5}">
      <dsp:nvSpPr>
        <dsp:cNvPr id="0" name=""/>
        <dsp:cNvSpPr/>
      </dsp:nvSpPr>
      <dsp:spPr>
        <a:xfrm>
          <a:off x="4251691" y="416905"/>
          <a:ext cx="1720645" cy="1720645"/>
        </a:xfrm>
        <a:prstGeom prst="leftCircularArrow">
          <a:avLst>
            <a:gd name="adj1" fmla="val 5146"/>
            <a:gd name="adj2" fmla="val 664656"/>
            <a:gd name="adj3" fmla="val 2172417"/>
            <a:gd name="adj4" fmla="val 8756739"/>
            <a:gd name="adj5" fmla="val 60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061B0-AD3D-4A34-B7EC-7F50CEF527FE}">
      <dsp:nvSpPr>
        <dsp:cNvPr id="0" name=""/>
        <dsp:cNvSpPr/>
      </dsp:nvSpPr>
      <dsp:spPr>
        <a:xfrm>
          <a:off x="3786127" y="972690"/>
          <a:ext cx="871906" cy="587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Построение бизнес-моделей</a:t>
          </a:r>
          <a:endParaRPr lang="ru-RU" sz="1100" kern="1200" dirty="0"/>
        </a:p>
      </dsp:txBody>
      <dsp:txXfrm>
        <a:off x="3803326" y="989889"/>
        <a:ext cx="837508" cy="552831"/>
      </dsp:txXfrm>
    </dsp:sp>
    <dsp:sp modelId="{3FDF1E1A-768B-4231-93DF-2277A46A0B44}">
      <dsp:nvSpPr>
        <dsp:cNvPr id="0" name=""/>
        <dsp:cNvSpPr/>
      </dsp:nvSpPr>
      <dsp:spPr>
        <a:xfrm>
          <a:off x="5065808" y="459504"/>
          <a:ext cx="1388348" cy="837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Профильный блок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GR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Центр макро- анализа</a:t>
          </a:r>
          <a:endParaRPr lang="ru-RU" sz="1000" kern="1200" dirty="0"/>
        </a:p>
      </dsp:txBody>
      <dsp:txXfrm>
        <a:off x="5085088" y="658309"/>
        <a:ext cx="1349788" cy="619700"/>
      </dsp:txXfrm>
    </dsp:sp>
    <dsp:sp modelId="{D9D901DE-9F60-432C-978D-AFADD809935A}">
      <dsp:nvSpPr>
        <dsp:cNvPr id="0" name=""/>
        <dsp:cNvSpPr/>
      </dsp:nvSpPr>
      <dsp:spPr>
        <a:xfrm>
          <a:off x="5670512" y="-625334"/>
          <a:ext cx="1824325" cy="1824325"/>
        </a:xfrm>
        <a:prstGeom prst="circularArrow">
          <a:avLst>
            <a:gd name="adj1" fmla="val 4853"/>
            <a:gd name="adj2" fmla="val 622324"/>
            <a:gd name="adj3" fmla="val 19443989"/>
            <a:gd name="adj4" fmla="val 12817335"/>
            <a:gd name="adj5" fmla="val 56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93133-A78C-4913-970C-DF17DC570D55}">
      <dsp:nvSpPr>
        <dsp:cNvPr id="0" name=""/>
        <dsp:cNvSpPr/>
      </dsp:nvSpPr>
      <dsp:spPr>
        <a:xfrm>
          <a:off x="5398629" y="17766"/>
          <a:ext cx="1053908" cy="558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Оценка регулирующего воздействия</a:t>
          </a:r>
          <a:endParaRPr lang="ru-RU" sz="900" kern="1200" dirty="0"/>
        </a:p>
      </dsp:txBody>
      <dsp:txXfrm>
        <a:off x="5414988" y="34125"/>
        <a:ext cx="1021190" cy="525833"/>
      </dsp:txXfrm>
    </dsp:sp>
    <dsp:sp modelId="{DDB91414-D7BE-44BB-BC20-79DB031BEF35}">
      <dsp:nvSpPr>
        <dsp:cNvPr id="0" name=""/>
        <dsp:cNvSpPr/>
      </dsp:nvSpPr>
      <dsp:spPr>
        <a:xfrm>
          <a:off x="6875759" y="150103"/>
          <a:ext cx="1138828" cy="109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Юридический департамент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GR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6900952" y="175296"/>
        <a:ext cx="1088442" cy="809750"/>
      </dsp:txXfrm>
    </dsp:sp>
    <dsp:sp modelId="{684EAA4D-7E07-4A3A-B8BD-FCEE355228B6}">
      <dsp:nvSpPr>
        <dsp:cNvPr id="0" name=""/>
        <dsp:cNvSpPr/>
      </dsp:nvSpPr>
      <dsp:spPr>
        <a:xfrm>
          <a:off x="7014718" y="670411"/>
          <a:ext cx="1187876" cy="863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Предложения по изменению проекта закона или  нормативного акта</a:t>
          </a:r>
          <a:endParaRPr lang="ru-RU" sz="900" kern="1200" dirty="0"/>
        </a:p>
      </dsp:txBody>
      <dsp:txXfrm>
        <a:off x="7039998" y="695691"/>
        <a:ext cx="1137316" cy="812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2826484-B31E-4612-A220-5DE89DB3F4AB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CF595016-2F2A-471B-B286-2A33256A3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18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4CFEBB8F-F342-4EEF-BC9D-95F377BF3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750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1836D92-C1EA-499D-B59A-26F8CD06ED82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9A59-143D-44FD-B50A-1E104A10D7F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27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9A59-143D-44FD-B50A-1E104A10D7F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27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9A59-143D-44FD-B50A-1E104A10D7F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2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9E6F4E6-3C59-4BBF-9D26-04CF6E7129E6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7EB257A-353A-4603-8579-7E74B46771C2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11E6302-75D7-4747-BCAF-D396AD85E1EA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0891A5A-5F19-4E82-8D2B-A5CF01866FA6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0BA6ECC5-853C-4260-BA1A-0AF3581C16D4}" type="slidenum">
              <a:rPr lang="ru-RU" sz="14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</a:pPr>
              <a:t>8</a:t>
            </a:fld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D3BA35A1-F495-4EF4-BF16-C62A3F8BCC35}" type="slidenum">
              <a:rPr lang="ru-RU" sz="14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</a:pPr>
              <a:t>9</a:t>
            </a:fld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defTabSz="4476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>
              <a:lnSpc>
                <a:spcPct val="95000"/>
              </a:lnSpc>
            </a:pPr>
            <a:fld id="{C280AB16-8C48-464E-ABC3-5F1FB59B5191}" type="slidenum">
              <a:rPr lang="ru-RU" sz="14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</a:pPr>
              <a:t>10</a:t>
            </a:fld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93703DB-6D89-4F7D-9F37-4871F6F93DB2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9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38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3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6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1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628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32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0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037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90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430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38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783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52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63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5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571" y="0"/>
            <a:ext cx="5540995" cy="107678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6571" y="1393481"/>
            <a:ext cx="7914931" cy="482536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587335"/>
            <a:ext cx="554099" cy="587335"/>
          </a:xfrm>
          <a:prstGeom prst="rect">
            <a:avLst/>
          </a:prstGeom>
          <a:ln/>
        </p:spPr>
        <p:txBody>
          <a:bodyPr lIns="80165" tIns="40083" rIns="80165" bIns="40083"/>
          <a:lstStyle>
            <a:lvl1pPr>
              <a:defRPr/>
            </a:lvl1pPr>
          </a:lstStyle>
          <a:p>
            <a:pPr>
              <a:defRPr/>
            </a:pPr>
            <a:fld id="{2B638782-16DE-4912-B850-D181F12B6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68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6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6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5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95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77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1588"/>
            <a:ext cx="1874837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1588"/>
            <a:ext cx="1874837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aaa55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895" y="4312146"/>
            <a:ext cx="2119313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>
              <a:rot lat="0" lon="600000" rev="0"/>
            </a:camera>
            <a:lightRig rig="threePt" dir="t"/>
          </a:scene3d>
          <a:sp3d extrusionH="76200">
            <a:bevelT w="127000"/>
            <a:extrusionClr>
              <a:srgbClr val="FF0000"/>
            </a:extrusionClr>
          </a:sp3d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1116013" y="1557338"/>
            <a:ext cx="6911975" cy="2592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76200" dist="12700" dir="8100000" sy="-23000" kx="800400" algn="br" rotWithShape="0">
              <a:srgbClr val="FF0000">
                <a:alpha val="20000"/>
              </a:srgbClr>
            </a:outerShdw>
          </a:effectLst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Корпоративные лоббисты.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Деятельность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GR-блока в компании.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GR-специалисты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60363" y="179388"/>
            <a:ext cx="1587" cy="6480175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3"/>
          <p:cNvSpPr>
            <a:spLocks noChangeShapeType="1"/>
          </p:cNvSpPr>
          <p:nvPr/>
        </p:nvSpPr>
        <p:spPr bwMode="auto">
          <a:xfrm>
            <a:off x="360363" y="6659563"/>
            <a:ext cx="8640762" cy="1587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>
            <a:off x="8999538" y="179388"/>
            <a:ext cx="1587" cy="6480175"/>
          </a:xfrm>
          <a:prstGeom prst="line">
            <a:avLst/>
          </a:prstGeom>
          <a:noFill/>
          <a:ln w="3600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360363" y="179388"/>
            <a:ext cx="8640762" cy="1587"/>
          </a:xfrm>
          <a:prstGeom prst="line">
            <a:avLst/>
          </a:prstGeom>
          <a:noFill/>
          <a:ln w="3600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997575" y="3122613"/>
            <a:ext cx="1081088" cy="865187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FF0000"/>
                </a:solidFill>
                <a:latin typeface="Impact" pitchFamily="34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4763" y="1422400"/>
            <a:ext cx="1081087" cy="865188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FF0000"/>
                </a:solidFill>
                <a:latin typeface="Impact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4663" y="1481138"/>
            <a:ext cx="1079500" cy="865187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FF0000"/>
                </a:solidFill>
                <a:latin typeface="Impact" pitchFamily="34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550" y="1484313"/>
            <a:ext cx="1081088" cy="865187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FF0000"/>
                </a:solidFill>
                <a:latin typeface="Impact" pitchFamily="34" charset="0"/>
              </a:rPr>
              <a:t>1</a:t>
            </a:r>
          </a:p>
        </p:txBody>
      </p:sp>
      <p:cxnSp>
        <p:nvCxnSpPr>
          <p:cNvPr id="20486" name="Straight Connector 4"/>
          <p:cNvCxnSpPr>
            <a:cxnSpLocks noChangeShapeType="1"/>
          </p:cNvCxnSpPr>
          <p:nvPr/>
        </p:nvCxnSpPr>
        <p:spPr bwMode="auto">
          <a:xfrm>
            <a:off x="250825" y="6308725"/>
            <a:ext cx="8713788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Схема 2"/>
          <p:cNvGraphicFramePr/>
          <p:nvPr/>
        </p:nvGraphicFramePr>
        <p:xfrm>
          <a:off x="611560" y="1844824"/>
          <a:ext cx="8432057" cy="165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5588" y="3141663"/>
            <a:ext cx="1079500" cy="865187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solidFill>
                  <a:srgbClr val="FF0000"/>
                </a:solidFill>
                <a:latin typeface="Impact" pitchFamily="34" charset="0"/>
              </a:rPr>
              <a:t>2</a:t>
            </a:r>
          </a:p>
        </p:txBody>
      </p:sp>
      <p:sp>
        <p:nvSpPr>
          <p:cNvPr id="20489" name="TextBox 1"/>
          <p:cNvSpPr txBox="1">
            <a:spLocks noChangeArrowheads="1"/>
          </p:cNvSpPr>
          <p:nvPr/>
        </p:nvSpPr>
        <p:spPr bwMode="auto">
          <a:xfrm>
            <a:off x="179388" y="1052513"/>
            <a:ext cx="489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ТЕКУЩИЙ РЕЖИМ ВЗАИМОДЕЙСТВИЯ</a:t>
            </a:r>
          </a:p>
        </p:txBody>
      </p:sp>
      <p:sp>
        <p:nvSpPr>
          <p:cNvPr id="20490" name="TextBox 13"/>
          <p:cNvSpPr txBox="1">
            <a:spLocks noChangeArrowheads="1"/>
          </p:cNvSpPr>
          <p:nvPr/>
        </p:nvSpPr>
        <p:spPr bwMode="auto">
          <a:xfrm>
            <a:off x="228600" y="4054475"/>
            <a:ext cx="4895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РЕЖИМ СТРАТЕГИЧЕСКОЙ СЕССИИ</a:t>
            </a:r>
          </a:p>
        </p:txBody>
      </p:sp>
      <p:grpSp>
        <p:nvGrpSpPr>
          <p:cNvPr id="20491" name="Группа 15"/>
          <p:cNvGrpSpPr>
            <a:grpSpLocks/>
          </p:cNvGrpSpPr>
          <p:nvPr/>
        </p:nvGrpSpPr>
        <p:grpSpPr bwMode="auto">
          <a:xfrm>
            <a:off x="827088" y="4738688"/>
            <a:ext cx="1657350" cy="1152525"/>
            <a:chOff x="333194" y="368142"/>
            <a:chExt cx="1161536" cy="809033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33194" y="368142"/>
              <a:ext cx="1161536" cy="80903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352108" y="387086"/>
              <a:ext cx="1123708" cy="5984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145" tIns="17145" rIns="17145" bIns="17145" spcCol="1270"/>
            <a:lstStyle/>
            <a:p>
              <a:pPr marL="171450" lvl="1" indent="-171450" defTabSz="400050">
                <a:lnSpc>
                  <a:spcPct val="90000"/>
                </a:lnSpc>
                <a:spcAft>
                  <a:spcPct val="15000"/>
                </a:spcAft>
                <a:buClr>
                  <a:srgbClr val="FF3300"/>
                </a:buClr>
                <a:buFont typeface="Wingdings" pitchFamily="2" charset="2"/>
                <a:buChar char="Ø"/>
                <a:defRPr/>
              </a:pPr>
              <a:r>
                <a:rPr lang="en-US" sz="1000" dirty="0"/>
                <a:t>GR</a:t>
              </a:r>
              <a:endParaRPr lang="ru-RU" sz="1000" dirty="0"/>
            </a:p>
            <a:p>
              <a:pPr marL="171450" lvl="1" indent="-171450" defTabSz="400050">
                <a:lnSpc>
                  <a:spcPct val="90000"/>
                </a:lnSpc>
                <a:spcAft>
                  <a:spcPct val="15000"/>
                </a:spcAft>
                <a:buClr>
                  <a:srgbClr val="FF3300"/>
                </a:buClr>
                <a:buFont typeface="Wingdings" pitchFamily="2" charset="2"/>
                <a:buChar char="Ø"/>
                <a:defRPr/>
              </a:pPr>
              <a:r>
                <a:rPr lang="ru-RU" sz="1000" dirty="0"/>
                <a:t>Профильный блок</a:t>
              </a:r>
            </a:p>
            <a:p>
              <a:pPr marL="171450" lvl="1" indent="-171450" defTabSz="400050">
                <a:lnSpc>
                  <a:spcPct val="90000"/>
                </a:lnSpc>
                <a:spcAft>
                  <a:spcPct val="15000"/>
                </a:spcAft>
                <a:buClr>
                  <a:srgbClr val="FF3300"/>
                </a:buClr>
                <a:buFont typeface="Wingdings" pitchFamily="2" charset="2"/>
                <a:buChar char="Ø"/>
                <a:defRPr/>
              </a:pPr>
              <a:r>
                <a:rPr lang="ru-RU" sz="1000" dirty="0"/>
                <a:t>Юридический департамент</a:t>
              </a:r>
            </a:p>
            <a:p>
              <a:pPr marL="171450" lvl="1" indent="-171450" defTabSz="400050">
                <a:lnSpc>
                  <a:spcPct val="90000"/>
                </a:lnSpc>
                <a:spcAft>
                  <a:spcPct val="15000"/>
                </a:spcAft>
                <a:buClr>
                  <a:srgbClr val="FF3300"/>
                </a:buClr>
                <a:buFont typeface="Wingdings" pitchFamily="2" charset="2"/>
                <a:buChar char="Ø"/>
                <a:defRPr/>
              </a:pPr>
              <a:r>
                <a:rPr lang="ru-RU" sz="1000" dirty="0"/>
                <a:t>Департамент стратегии</a:t>
              </a:r>
            </a:p>
            <a:p>
              <a:pPr marL="171450" lvl="1" indent="-171450" defTabSz="400050">
                <a:lnSpc>
                  <a:spcPct val="90000"/>
                </a:lnSpc>
                <a:spcAft>
                  <a:spcPct val="15000"/>
                </a:spcAft>
                <a:buClr>
                  <a:srgbClr val="FF3300"/>
                </a:buClr>
                <a:buFont typeface="Wingdings" pitchFamily="2" charset="2"/>
                <a:buChar char="Ø"/>
                <a:defRPr/>
              </a:pPr>
              <a:r>
                <a:rPr lang="ru-RU" sz="1000" dirty="0"/>
                <a:t>Центра макро-анализа</a:t>
              </a:r>
            </a:p>
          </p:txBody>
        </p:sp>
      </p:grpSp>
      <p:grpSp>
        <p:nvGrpSpPr>
          <p:cNvPr id="20492" name="Группа 18"/>
          <p:cNvGrpSpPr>
            <a:grpSpLocks/>
          </p:cNvGrpSpPr>
          <p:nvPr/>
        </p:nvGrpSpPr>
        <p:grpSpPr bwMode="auto">
          <a:xfrm>
            <a:off x="2774950" y="4776788"/>
            <a:ext cx="4318000" cy="955675"/>
            <a:chOff x="516269" y="898042"/>
            <a:chExt cx="1122426" cy="55826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16269" y="898042"/>
              <a:ext cx="1122426" cy="5582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34013" y="910097"/>
              <a:ext cx="1089826" cy="524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145" tIns="11430" rIns="17145" bIns="11430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/>
                <a:t>Обсуждение раз в полгода тенденций развития регулирования, планов развития и законодательных инициатив банка</a:t>
              </a: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 bwMode="auto">
          <a:xfrm>
            <a:off x="323850" y="404813"/>
            <a:ext cx="5834063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cs typeface="+mj-cs"/>
              </a:rPr>
              <a:t>Взаимодействия службы </a:t>
            </a:r>
            <a:r>
              <a:rPr lang="en-US" b="1" kern="0" dirty="0">
                <a:solidFill>
                  <a:srgbClr val="FF0000"/>
                </a:solidFill>
                <a:latin typeface="+mj-lt"/>
                <a:cs typeface="+mj-cs"/>
              </a:rPr>
              <a:t>GR </a:t>
            </a:r>
            <a:r>
              <a:rPr lang="ru-RU" b="1" kern="0" dirty="0">
                <a:solidFill>
                  <a:srgbClr val="FF0000"/>
                </a:solidFill>
                <a:latin typeface="+mj-lt"/>
                <a:cs typeface="+mj-cs"/>
              </a:rPr>
              <a:t>и </a:t>
            </a:r>
          </a:p>
          <a:p>
            <a:pPr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cs typeface="+mj-cs"/>
              </a:rPr>
              <a:t>профильных подразделений банка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44114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68313" y="1412875"/>
            <a:ext cx="8208962" cy="4752975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  <a:ea typeface="+mn-ea"/>
            </a:endParaRP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  <a:ea typeface="+mn-ea"/>
            </a:endParaRPr>
          </a:p>
          <a:p>
            <a:pPr marL="558800" lvl="1" indent="-342900" algn="just">
              <a:lnSpc>
                <a:spcPct val="100000"/>
              </a:lnSpc>
              <a:spcAft>
                <a:spcPts val="600"/>
              </a:spcAft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</a:endParaRPr>
          </a:p>
          <a:p>
            <a:pPr marL="558800" lvl="1" indent="-342900" algn="just">
              <a:lnSpc>
                <a:spcPct val="100000"/>
              </a:lnSpc>
              <a:spcAft>
                <a:spcPts val="600"/>
              </a:spcAft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</a:endParaRPr>
          </a:p>
          <a:p>
            <a:pPr marL="558800" lvl="1" indent="-342900" algn="just">
              <a:lnSpc>
                <a:spcPct val="100000"/>
              </a:lnSpc>
              <a:spcAft>
                <a:spcPts val="600"/>
              </a:spcAft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b="1" dirty="0" smtClean="0">
              <a:latin typeface="+mj-lt"/>
            </a:endParaRPr>
          </a:p>
          <a:p>
            <a:pPr marL="431800" lvl="1" indent="-431800" algn="just">
              <a:lnSpc>
                <a:spcPct val="100000"/>
              </a:lnSpc>
              <a:spcAft>
                <a:spcPts val="600"/>
              </a:spcAft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</a:endParaRPr>
          </a:p>
          <a:p>
            <a:pPr marL="355600" lvl="1" indent="-355600" algn="just">
              <a:lnSpc>
                <a:spcPct val="100000"/>
              </a:lnSpc>
              <a:spcAft>
                <a:spcPts val="600"/>
              </a:spcAft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</a:endParaRPr>
          </a:p>
          <a:p>
            <a:pPr marL="355600" lvl="1" indent="-355600" algn="just">
              <a:lnSpc>
                <a:spcPct val="100000"/>
              </a:lnSpc>
              <a:spcAft>
                <a:spcPts val="600"/>
              </a:spcAft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</a:endParaRPr>
          </a:p>
          <a:p>
            <a:pPr marL="355600" lvl="1" indent="-355600" algn="just">
              <a:lnSpc>
                <a:spcPct val="100000"/>
              </a:lnSpc>
              <a:spcAft>
                <a:spcPts val="600"/>
              </a:spcAft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1600" dirty="0" smtClean="0">
              <a:latin typeface="+mj-lt"/>
            </a:endParaRPr>
          </a:p>
        </p:txBody>
      </p:sp>
      <p:cxnSp>
        <p:nvCxnSpPr>
          <p:cNvPr id="12291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8532813" y="6308725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1D629006-0BD6-4427-AB28-C972A279B023}" type="slidenum">
              <a:rPr lang="ru-RU"/>
              <a:pPr/>
              <a:t>11</a:t>
            </a:fld>
            <a:endParaRPr lang="ru-RU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6227763" y="2133600"/>
            <a:ext cx="2520950" cy="863600"/>
          </a:xfrm>
          <a:prstGeom prst="rect">
            <a:avLst/>
          </a:prstGeom>
          <a:noFill/>
          <a:ln w="19050" cap="rnd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 sz="1200" i="1"/>
          </a:p>
          <a:p>
            <a:pPr algn="ctr"/>
            <a:r>
              <a:rPr lang="ru-RU" sz="1200" i="1"/>
              <a:t>внесение поправок в правительственный законопроект</a:t>
            </a: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2124075" y="5157788"/>
            <a:ext cx="4895850" cy="863600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marL="355600" lvl="1" indent="-355600" algn="ctr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/>
              <a:t>Разработка «Дорожной карты» -</a:t>
            </a:r>
          </a:p>
          <a:p>
            <a:pPr marL="355600" lvl="1" indent="-355600" algn="ctr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/>
              <a:t>пошаговый  план разработки, согласования, внесения и сопровождения законопроекта</a:t>
            </a:r>
          </a:p>
        </p:txBody>
      </p:sp>
      <p:sp>
        <p:nvSpPr>
          <p:cNvPr id="12295" name="Left-Right Arrow Callout 10"/>
          <p:cNvSpPr>
            <a:spLocks noChangeArrowheads="1"/>
          </p:cNvSpPr>
          <p:nvPr/>
        </p:nvSpPr>
        <p:spPr bwMode="auto">
          <a:xfrm>
            <a:off x="3203575" y="2268538"/>
            <a:ext cx="2881313" cy="649287"/>
          </a:xfrm>
          <a:prstGeom prst="leftRightArrowCallout">
            <a:avLst>
              <a:gd name="adj1" fmla="val 17120"/>
              <a:gd name="adj2" fmla="val 48630"/>
              <a:gd name="adj3" fmla="val 50828"/>
              <a:gd name="adj4" fmla="val 7099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431800" lvl="1" indent="-215900" algn="just">
              <a:lnSpc>
                <a:spcPct val="10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/>
              <a:t>Альтернативы</a:t>
            </a:r>
          </a:p>
        </p:txBody>
      </p:sp>
      <p:sp>
        <p:nvSpPr>
          <p:cNvPr id="12296" name="Down Arrow Callout 12"/>
          <p:cNvSpPr>
            <a:spLocks noChangeArrowheads="1"/>
          </p:cNvSpPr>
          <p:nvPr/>
        </p:nvSpPr>
        <p:spPr bwMode="auto">
          <a:xfrm>
            <a:off x="3132138" y="901700"/>
            <a:ext cx="2879725" cy="1296988"/>
          </a:xfrm>
          <a:prstGeom prst="downArrowCallout">
            <a:avLst>
              <a:gd name="adj1" fmla="val 24979"/>
              <a:gd name="adj2" fmla="val 24979"/>
              <a:gd name="adj3" fmla="val 25000"/>
              <a:gd name="adj4" fmla="val 6497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ru-RU" sz="1400"/>
              <a:t>Анализ ситуации с целью выработки способов реализации необходимых изменений в законодательстве:</a:t>
            </a:r>
          </a:p>
        </p:txBody>
      </p:sp>
      <p:sp>
        <p:nvSpPr>
          <p:cNvPr id="12297" name="Down Arrow Callout 18"/>
          <p:cNvSpPr>
            <a:spLocks noChangeArrowheads="1"/>
          </p:cNvSpPr>
          <p:nvPr/>
        </p:nvSpPr>
        <p:spPr bwMode="auto">
          <a:xfrm>
            <a:off x="1187450" y="3429000"/>
            <a:ext cx="6697663" cy="1727200"/>
          </a:xfrm>
          <a:prstGeom prst="downArrowCallout">
            <a:avLst>
              <a:gd name="adj1" fmla="val 17199"/>
              <a:gd name="adj2" fmla="val 19676"/>
              <a:gd name="adj3" fmla="val 23685"/>
              <a:gd name="adj4" fmla="val 64713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marL="355600" lvl="1" indent="-355600" algn="ctr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/>
              <a:t>Принятие решения о необходимости </a:t>
            </a:r>
          </a:p>
          <a:p>
            <a:pPr marL="355600" lvl="1" indent="-355600" algn="ctr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/>
              <a:t>продвижения Банком отдельного законопроекта</a:t>
            </a:r>
          </a:p>
        </p:txBody>
      </p:sp>
      <p:sp>
        <p:nvSpPr>
          <p:cNvPr id="12298" name="Rectangle 21"/>
          <p:cNvSpPr>
            <a:spLocks noChangeArrowheads="1"/>
          </p:cNvSpPr>
          <p:nvPr/>
        </p:nvSpPr>
        <p:spPr bwMode="auto">
          <a:xfrm>
            <a:off x="971550" y="2125663"/>
            <a:ext cx="2160588" cy="798512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ru-RU" sz="1400"/>
              <a:t>внесение отдельного законопроекта</a:t>
            </a:r>
          </a:p>
        </p:txBody>
      </p:sp>
      <p:sp>
        <p:nvSpPr>
          <p:cNvPr id="12299" name="Down Arrow 19"/>
          <p:cNvSpPr>
            <a:spLocks noChangeArrowheads="1"/>
          </p:cNvSpPr>
          <p:nvPr/>
        </p:nvSpPr>
        <p:spPr bwMode="auto">
          <a:xfrm>
            <a:off x="1692275" y="2997200"/>
            <a:ext cx="503238" cy="433388"/>
          </a:xfrm>
          <a:prstGeom prst="downArrow">
            <a:avLst>
              <a:gd name="adj1" fmla="val 50000"/>
              <a:gd name="adj2" fmla="val 64796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8198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39750" y="333375"/>
            <a:ext cx="6707188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cs typeface="+mj-cs"/>
              </a:rPr>
              <a:t>Разработка плана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6707188" cy="503238"/>
          </a:xfrm>
        </p:spPr>
        <p:txBody>
          <a:bodyPr/>
          <a:lstStyle/>
          <a:p>
            <a:pPr algn="l"/>
            <a:r>
              <a:rPr lang="ru-RU" sz="1800" b="1" smtClean="0">
                <a:solidFill>
                  <a:srgbClr val="FF0000"/>
                </a:solidFill>
              </a:rPr>
              <a:t>Личностные характеристики лоббиста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8013" cy="48609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хорошо понимать и представлять механизм действия государственной власти в той сфере, где прилагаются усилия 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существенный опыт государственной службы – дает знания не только механизмов принятия решения, но и психологии чиновников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хорошо знать предмет, понимать суть вопроса не хуже, а лучше, чем собеседник и те люди, которые принимают решения 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иметь широкий кругозор, хорошее образование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быть успешным переговорщиком и хорошим психологом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мыслить аналитически, быстро считать варианты и принимать нужные решения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/>
              <a:t>уметь держать язык за зубами</a:t>
            </a:r>
          </a:p>
          <a:p>
            <a:pPr>
              <a:lnSpc>
                <a:spcPct val="100000"/>
              </a:lnSpc>
              <a:spcAft>
                <a:spcPts val="1400"/>
              </a:spcAft>
              <a:buFont typeface="Wingdings" pitchFamily="2" charset="2"/>
              <a:buNone/>
            </a:pPr>
            <a:endParaRPr lang="ru-RU" sz="1800" smtClean="0"/>
          </a:p>
          <a:p>
            <a:pPr>
              <a:lnSpc>
                <a:spcPct val="73000"/>
              </a:lnSpc>
            </a:pPr>
            <a:endParaRPr lang="ru-RU" sz="2000" smtClean="0"/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08963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cxnSp>
        <p:nvCxnSpPr>
          <p:cNvPr id="10245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583613" y="6200775"/>
            <a:ext cx="44114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707188" cy="431800"/>
          </a:xfrm>
        </p:spPr>
        <p:txBody>
          <a:bodyPr/>
          <a:lstStyle/>
          <a:p>
            <a:pPr algn="l"/>
            <a:r>
              <a:rPr lang="ru-RU" sz="1800" b="1" smtClean="0">
                <a:solidFill>
                  <a:srgbClr val="FF0000"/>
                </a:solidFill>
              </a:rPr>
              <a:t>Особенности взаимодействия с чиновниками</a:t>
            </a:r>
            <a:br>
              <a:rPr lang="ru-RU" sz="1800" b="1" smtClean="0">
                <a:solidFill>
                  <a:srgbClr val="FF0000"/>
                </a:solidFill>
              </a:rPr>
            </a:br>
            <a:r>
              <a:rPr lang="ru-RU" sz="1800" b="1" smtClean="0">
                <a:solidFill>
                  <a:srgbClr val="FF0000"/>
                </a:solidFill>
              </a:rPr>
              <a:t>типология чиновников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8013" cy="2519363"/>
          </a:xfrm>
        </p:spPr>
        <p:txBody>
          <a:bodyPr/>
          <a:lstStyle/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понимать чиновника как человека 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чиновник – это государственный служащий, который находится в жестких рамках своих функций, обязанностей, прав, ответственности 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нельзя ставить перед конкретным человеком задачи, которые он по своим функциям не может реализовать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думать что человек может сделать не выходя за свои должностные обязанности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типология чиновников основана на типологии людей 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600" smtClean="0"/>
              <a:t>договориться можно со всеми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8198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cxnSp>
        <p:nvCxnSpPr>
          <p:cNvPr id="11269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95288" y="4652963"/>
            <a:ext cx="3889375" cy="122396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53190" rIns="90000" bIns="450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1 тип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Строго соответствовать нормам,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в которых они существуют.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Таких людей всегда преследует боязнь ошибиться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и принять решение</a:t>
            </a:r>
          </a:p>
        </p:txBody>
      </p:sp>
      <p:sp>
        <p:nvSpPr>
          <p:cNvPr id="11271" name="Down Arrow Callout 12"/>
          <p:cNvSpPr>
            <a:spLocks noChangeArrowheads="1"/>
          </p:cNvSpPr>
          <p:nvPr/>
        </p:nvSpPr>
        <p:spPr bwMode="auto">
          <a:xfrm>
            <a:off x="1763713" y="3860800"/>
            <a:ext cx="5184775" cy="720725"/>
          </a:xfrm>
          <a:prstGeom prst="downArrowCallout">
            <a:avLst>
              <a:gd name="adj1" fmla="val 80931"/>
              <a:gd name="adj2" fmla="val 80931"/>
              <a:gd name="adj3" fmla="val 25000"/>
              <a:gd name="adj4" fmla="val 6497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ru-RU" sz="1600" b="1"/>
              <a:t>Типология</a:t>
            </a: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4500563" y="4652963"/>
            <a:ext cx="3889375" cy="122396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53190" rIns="90000" bIns="450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2 тип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В рамках своих функций старается мыслить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 b="1"/>
              <a:t>и находить решения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44114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6707188" cy="576263"/>
          </a:xfrm>
        </p:spPr>
        <p:txBody>
          <a:bodyPr/>
          <a:lstStyle/>
          <a:p>
            <a:pPr algn="l"/>
            <a:r>
              <a:rPr lang="ru-RU" sz="1800" b="1" smtClean="0">
                <a:solidFill>
                  <a:srgbClr val="FF0000"/>
                </a:solidFill>
              </a:rPr>
              <a:t>Профессиональная этика. </a:t>
            </a:r>
            <a:br>
              <a:rPr lang="ru-RU" sz="1800" b="1" smtClean="0">
                <a:solidFill>
                  <a:srgbClr val="FF0000"/>
                </a:solidFill>
              </a:rPr>
            </a:br>
            <a:r>
              <a:rPr lang="ru-RU" sz="1800" b="1" smtClean="0">
                <a:solidFill>
                  <a:srgbClr val="FF0000"/>
                </a:solidFill>
              </a:rPr>
              <a:t>Рекомендации начинающему специалисту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8012" cy="502761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Профессиональная этика основана на нравственных человеческих принципах 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Нельзя давать пустых обещаний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Не требовать у своих коллег невозможных вещей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Строго соблюдать конфиденциальность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Держать данные обещания всегда, не подводить партнера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Репутация нарабатывается годами, рушится в одночасье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Видеть конечную цель, иметь четкий план действий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Без контактов ничего не будет</a:t>
            </a:r>
          </a:p>
          <a:p>
            <a:pPr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600" smtClean="0"/>
              <a:t>Важен не  процесс, а результат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8198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cxnSp>
        <p:nvCxnSpPr>
          <p:cNvPr id="25605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583613" y="6200775"/>
            <a:ext cx="44114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3"/>
          <p:cNvSpPr>
            <a:spLocks noGrp="1" noChangeArrowheads="1"/>
          </p:cNvSpPr>
          <p:nvPr>
            <p:ph type="title"/>
          </p:nvPr>
        </p:nvSpPr>
        <p:spPr>
          <a:xfrm>
            <a:off x="537803" y="137476"/>
            <a:ext cx="6510669" cy="1076781"/>
          </a:xfrm>
        </p:spPr>
        <p:txBody>
          <a:bodyPr/>
          <a:lstStyle/>
          <a:p>
            <a:pPr algn="l"/>
            <a:r>
              <a:rPr lang="ru-RU" sz="2100" b="1" dirty="0">
                <a:solidFill>
                  <a:srgbClr val="FF0000"/>
                </a:solidFill>
              </a:rPr>
              <a:t>О</a:t>
            </a:r>
            <a:r>
              <a:rPr lang="ru-RU" sz="2100" b="1" dirty="0" smtClean="0">
                <a:solidFill>
                  <a:srgbClr val="FF0000"/>
                </a:solidFill>
              </a:rPr>
              <a:t>собенности взаимодействия </a:t>
            </a:r>
            <a:br>
              <a:rPr lang="ru-RU" sz="2100" b="1" dirty="0" smtClean="0">
                <a:solidFill>
                  <a:srgbClr val="FF0000"/>
                </a:solidFill>
              </a:rPr>
            </a:br>
            <a:r>
              <a:rPr lang="ru-RU" sz="2100" b="1" dirty="0" smtClean="0">
                <a:solidFill>
                  <a:srgbClr val="FF0000"/>
                </a:solidFill>
              </a:rPr>
              <a:t>бизнеса и власти в условиях кризиса </a:t>
            </a:r>
            <a:endParaRPr lang="ru-RU" sz="2100" b="1" dirty="0">
              <a:solidFill>
                <a:srgbClr val="FF0000"/>
              </a:solidFill>
            </a:endParaRPr>
          </a:p>
        </p:txBody>
      </p:sp>
      <p:sp>
        <p:nvSpPr>
          <p:cNvPr id="5123" name="Text Box 137"/>
          <p:cNvSpPr txBox="1">
            <a:spLocks noChangeArrowheads="1"/>
          </p:cNvSpPr>
          <p:nvPr/>
        </p:nvSpPr>
        <p:spPr bwMode="auto">
          <a:xfrm>
            <a:off x="537802" y="1039353"/>
            <a:ext cx="2141704" cy="4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07427" y="1682831"/>
            <a:ext cx="8156669" cy="4092945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marL="300620" indent="-300620">
              <a:spcAft>
                <a:spcPts val="900"/>
              </a:spcAft>
              <a:buFont typeface="Wingdings" pitchFamily="2" charset="2"/>
              <a:buChar char="ü"/>
            </a:pPr>
            <a:r>
              <a:rPr lang="ru-RU" sz="2400" dirty="0" smtClean="0"/>
              <a:t>Резкое </a:t>
            </a:r>
            <a:r>
              <a:rPr lang="ru-RU" sz="2400" dirty="0"/>
              <a:t>расширение перечня обсуждаемых мер и </a:t>
            </a:r>
            <a:r>
              <a:rPr lang="ru-RU" sz="2400" dirty="0" smtClean="0"/>
              <a:t>решений в финансовом секторе</a:t>
            </a:r>
            <a:endParaRPr lang="ru-RU" sz="2400" dirty="0"/>
          </a:p>
          <a:p>
            <a:pPr marL="300620" indent="-300620">
              <a:spcAft>
                <a:spcPts val="900"/>
              </a:spcAft>
              <a:buFont typeface="Wingdings" pitchFamily="2" charset="2"/>
              <a:buChar char="ü"/>
            </a:pPr>
            <a:r>
              <a:rPr lang="ru-RU" sz="2400" dirty="0"/>
              <a:t>Повышение роли стратегических </a:t>
            </a:r>
            <a:r>
              <a:rPr lang="ru-RU" sz="2400" dirty="0" smtClean="0"/>
              <a:t>подходов</a:t>
            </a:r>
          </a:p>
          <a:p>
            <a:pPr marL="300620" indent="-300620">
              <a:spcAft>
                <a:spcPts val="900"/>
              </a:spcAft>
              <a:buFont typeface="Wingdings" pitchFamily="2" charset="2"/>
              <a:buChar char="ü"/>
            </a:pPr>
            <a:r>
              <a:rPr lang="ru-RU" sz="2400" dirty="0" smtClean="0"/>
              <a:t>Сложности </a:t>
            </a:r>
            <a:r>
              <a:rPr lang="ru-RU" sz="2400" dirty="0"/>
              <a:t>прогнозирования развития ситуации: большое число </a:t>
            </a:r>
            <a:r>
              <a:rPr lang="ru-RU" sz="2400" dirty="0" smtClean="0"/>
              <a:t>факторов внешней неопределенности</a:t>
            </a:r>
            <a:endParaRPr lang="ru-RU" sz="2400" dirty="0"/>
          </a:p>
          <a:p>
            <a:pPr marL="300620" indent="-300620">
              <a:spcAft>
                <a:spcPts val="900"/>
              </a:spcAft>
              <a:buFont typeface="Wingdings" pitchFamily="2" charset="2"/>
              <a:buChar char="ü"/>
            </a:pPr>
            <a:r>
              <a:rPr lang="ru-RU" sz="2400" dirty="0"/>
              <a:t>Усиление мер государственной поддержки</a:t>
            </a:r>
          </a:p>
          <a:p>
            <a:pPr marL="300620" indent="-300620">
              <a:spcAft>
                <a:spcPts val="900"/>
              </a:spcAft>
              <a:buFont typeface="Wingdings" pitchFamily="2" charset="2"/>
              <a:buChar char="ü"/>
            </a:pPr>
            <a:r>
              <a:rPr lang="ru-RU" sz="2400" dirty="0" smtClean="0"/>
              <a:t>Внимание </a:t>
            </a:r>
            <a:r>
              <a:rPr lang="ru-RU" sz="2400" dirty="0"/>
              <a:t>банковскому </a:t>
            </a:r>
            <a:r>
              <a:rPr lang="ru-RU" sz="2400" dirty="0" smtClean="0"/>
              <a:t>сектору</a:t>
            </a:r>
          </a:p>
          <a:p>
            <a:pPr marL="300620" indent="-300620">
              <a:spcAft>
                <a:spcPts val="900"/>
              </a:spcAft>
              <a:buFont typeface="Wingdings" pitchFamily="2" charset="2"/>
              <a:buChar char="ü"/>
            </a:pPr>
            <a:r>
              <a:rPr lang="ru-RU" sz="2400" dirty="0" smtClean="0"/>
              <a:t>Возрастание цены ошибки при принятии антикризисных решений </a:t>
            </a:r>
            <a:endParaRPr lang="ru-RU" sz="24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44114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6237288"/>
            <a:ext cx="8904173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8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62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3"/>
          <p:cNvSpPr>
            <a:spLocks noGrp="1" noChangeArrowheads="1"/>
          </p:cNvSpPr>
          <p:nvPr>
            <p:ph type="title"/>
          </p:nvPr>
        </p:nvSpPr>
        <p:spPr>
          <a:xfrm>
            <a:off x="537803" y="137476"/>
            <a:ext cx="6510669" cy="1076781"/>
          </a:xfrm>
        </p:spPr>
        <p:txBody>
          <a:bodyPr/>
          <a:lstStyle/>
          <a:p>
            <a:pPr algn="l"/>
            <a:r>
              <a:rPr lang="ru-RU" sz="2100" b="1" dirty="0" smtClean="0">
                <a:solidFill>
                  <a:srgbClr val="FF0000"/>
                </a:solidFill>
              </a:rPr>
              <a:t>Задачи банка (</a:t>
            </a:r>
            <a:r>
              <a:rPr lang="en-US" sz="2100" b="1" dirty="0" smtClean="0">
                <a:solidFill>
                  <a:srgbClr val="FF0000"/>
                </a:solidFill>
              </a:rPr>
              <a:t>KPI)</a:t>
            </a:r>
            <a:r>
              <a:rPr lang="ru-RU" sz="2100" b="1" dirty="0" smtClean="0">
                <a:solidFill>
                  <a:srgbClr val="FF0000"/>
                </a:solidFill>
              </a:rPr>
              <a:t>:</a:t>
            </a:r>
            <a:br>
              <a:rPr lang="ru-RU" sz="2100" b="1" dirty="0" smtClean="0">
                <a:solidFill>
                  <a:srgbClr val="FF0000"/>
                </a:solidFill>
              </a:rPr>
            </a:br>
            <a:r>
              <a:rPr lang="ru-RU" sz="2100" b="1" dirty="0" smtClean="0">
                <a:solidFill>
                  <a:srgbClr val="FF0000"/>
                </a:solidFill>
              </a:rPr>
              <a:t>Блок «Эффективность»</a:t>
            </a:r>
            <a:endParaRPr lang="ru-RU" sz="2100" b="1" dirty="0">
              <a:solidFill>
                <a:srgbClr val="FF0000"/>
              </a:solidFill>
            </a:endParaRPr>
          </a:p>
        </p:txBody>
      </p:sp>
      <p:sp>
        <p:nvSpPr>
          <p:cNvPr id="5123" name="Text Box 137"/>
          <p:cNvSpPr txBox="1">
            <a:spLocks noChangeArrowheads="1"/>
          </p:cNvSpPr>
          <p:nvPr/>
        </p:nvSpPr>
        <p:spPr bwMode="auto">
          <a:xfrm>
            <a:off x="537802" y="1039353"/>
            <a:ext cx="2141704" cy="4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endParaRPr lang="ru-R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44114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-252535" y="6237288"/>
            <a:ext cx="907735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8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39354"/>
            <a:ext cx="7594425" cy="495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1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3"/>
          <p:cNvSpPr>
            <a:spLocks noGrp="1" noChangeArrowheads="1"/>
          </p:cNvSpPr>
          <p:nvPr>
            <p:ph type="title"/>
          </p:nvPr>
        </p:nvSpPr>
        <p:spPr>
          <a:xfrm>
            <a:off x="537803" y="137476"/>
            <a:ext cx="6510669" cy="1076781"/>
          </a:xfrm>
        </p:spPr>
        <p:txBody>
          <a:bodyPr/>
          <a:lstStyle/>
          <a:p>
            <a:pPr algn="l"/>
            <a:r>
              <a:rPr lang="ru-RU" sz="2100" b="1" dirty="0" smtClean="0">
                <a:solidFill>
                  <a:srgbClr val="FF0000"/>
                </a:solidFill>
              </a:rPr>
              <a:t>Зачади банка (</a:t>
            </a:r>
            <a:r>
              <a:rPr lang="en-US" sz="2100" b="1" dirty="0" smtClean="0">
                <a:solidFill>
                  <a:srgbClr val="FF0000"/>
                </a:solidFill>
              </a:rPr>
              <a:t>KPI)</a:t>
            </a:r>
            <a:r>
              <a:rPr lang="ru-RU" sz="2100" b="1" dirty="0" smtClean="0">
                <a:solidFill>
                  <a:srgbClr val="FF0000"/>
                </a:solidFill>
              </a:rPr>
              <a:t/>
            </a:r>
            <a:br>
              <a:rPr lang="ru-RU" sz="2100" b="1" dirty="0" smtClean="0">
                <a:solidFill>
                  <a:srgbClr val="FF0000"/>
                </a:solidFill>
              </a:rPr>
            </a:br>
            <a:r>
              <a:rPr lang="ru-RU" sz="2100" b="1" dirty="0" smtClean="0">
                <a:solidFill>
                  <a:srgbClr val="FF0000"/>
                </a:solidFill>
              </a:rPr>
              <a:t>Блок «Риски»</a:t>
            </a:r>
            <a:endParaRPr lang="ru-RU" sz="2100" b="1" dirty="0">
              <a:solidFill>
                <a:srgbClr val="FF0000"/>
              </a:solidFill>
            </a:endParaRPr>
          </a:p>
        </p:txBody>
      </p:sp>
      <p:sp>
        <p:nvSpPr>
          <p:cNvPr id="5123" name="Text Box 137"/>
          <p:cNvSpPr txBox="1">
            <a:spLocks noChangeArrowheads="1"/>
          </p:cNvSpPr>
          <p:nvPr/>
        </p:nvSpPr>
        <p:spPr bwMode="auto">
          <a:xfrm>
            <a:off x="537802" y="1039353"/>
            <a:ext cx="2141704" cy="4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65" tIns="40083" rIns="80165" bIns="40083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endParaRPr lang="ru-R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44114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" y="6237288"/>
            <a:ext cx="8824822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8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88" y="1251106"/>
            <a:ext cx="8459861" cy="462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0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778625" cy="503237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Основные выводы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8013" cy="4932363"/>
          </a:xfrm>
        </p:spPr>
        <p:txBody>
          <a:bodyPr/>
          <a:lstStyle/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ru-RU" sz="1800" dirty="0" smtClean="0">
                <a:latin typeface="Arial Unicode MS" pitchFamily="34" charset="-128"/>
              </a:rPr>
              <a:t>Значение </a:t>
            </a:r>
            <a:r>
              <a:rPr lang="en-US" sz="1800" dirty="0" smtClean="0">
                <a:latin typeface="Arial Unicode MS" pitchFamily="34" charset="-128"/>
              </a:rPr>
              <a:t>GR </a:t>
            </a:r>
            <a:r>
              <a:rPr lang="ru-RU" sz="1800" dirty="0" smtClean="0">
                <a:latin typeface="Arial Unicode MS" pitchFamily="34" charset="-128"/>
              </a:rPr>
              <a:t>для бизнеса определяется высокой  степенью </a:t>
            </a:r>
            <a:r>
              <a:rPr lang="ru-RU" sz="1800" dirty="0" err="1" smtClean="0">
                <a:latin typeface="Arial Unicode MS" pitchFamily="34" charset="-128"/>
              </a:rPr>
              <a:t>зарегулированности</a:t>
            </a:r>
            <a:r>
              <a:rPr lang="ru-RU" sz="1800" dirty="0" smtClean="0">
                <a:latin typeface="Arial Unicode MS" pitchFamily="34" charset="-128"/>
              </a:rPr>
              <a:t> современных рынков, особенно банковской системы</a:t>
            </a:r>
          </a:p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ru-RU" sz="1800" dirty="0" smtClean="0">
                <a:latin typeface="Arial Unicode MS" pitchFamily="34" charset="-128"/>
              </a:rPr>
              <a:t>Основные направления деятельности </a:t>
            </a:r>
            <a:r>
              <a:rPr lang="en-US" sz="1800" dirty="0" smtClean="0">
                <a:latin typeface="Arial Unicode MS" pitchFamily="34" charset="-128"/>
              </a:rPr>
              <a:t>GR </a:t>
            </a:r>
            <a:r>
              <a:rPr lang="ru-RU" sz="1800" dirty="0" smtClean="0">
                <a:latin typeface="Arial Unicode MS" pitchFamily="34" charset="-128"/>
              </a:rPr>
              <a:t>включают выстраивание отношений с органами власти, создание нормативно-правовых условий для продвижения бизнес-проектов компании, снятие регуляторных  рисков,  </a:t>
            </a:r>
            <a:r>
              <a:rPr lang="ru-RU" sz="1800" dirty="0">
                <a:latin typeface="Arial Unicode MS" pitchFamily="34" charset="-128"/>
              </a:rPr>
              <a:t>р</a:t>
            </a:r>
            <a:r>
              <a:rPr lang="ru-RU" sz="1800" dirty="0" smtClean="0">
                <a:latin typeface="Arial Unicode MS" pitchFamily="34" charset="-128"/>
              </a:rPr>
              <a:t>ешение текущих задач деятельности компании</a:t>
            </a:r>
          </a:p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ru-RU" sz="1800" dirty="0">
                <a:latin typeface="Arial Unicode MS" pitchFamily="34" charset="-128"/>
              </a:rPr>
              <a:t>Принятие специального закона, регулирующего лоббистскую деятельность в России, является </a:t>
            </a:r>
            <a:r>
              <a:rPr lang="ru-RU" sz="1800" dirty="0" smtClean="0">
                <a:latin typeface="Arial Unicode MS" pitchFamily="34" charset="-128"/>
              </a:rPr>
              <a:t>не очевидной перспективой</a:t>
            </a:r>
            <a:endParaRPr lang="ru-RU" sz="1800" dirty="0">
              <a:latin typeface="Arial Unicode MS" pitchFamily="34" charset="-128"/>
            </a:endParaRPr>
          </a:p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ru-RU" sz="1800" dirty="0">
                <a:latin typeface="Arial Unicode MS" pitchFamily="34" charset="-128"/>
              </a:rPr>
              <a:t>В условиях кризиса влияние государства на </a:t>
            </a:r>
            <a:r>
              <a:rPr lang="ru-RU" sz="1800" dirty="0" smtClean="0">
                <a:latin typeface="Arial Unicode MS" pitchFamily="34" charset="-128"/>
              </a:rPr>
              <a:t>экономику </a:t>
            </a:r>
            <a:r>
              <a:rPr lang="ru-RU" sz="1800" dirty="0">
                <a:latin typeface="Arial Unicode MS" pitchFamily="34" charset="-128"/>
              </a:rPr>
              <a:t>существенно возрастает, что влечет повышение роли взаимоотношений бизнеса и власти</a:t>
            </a:r>
          </a:p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ru-RU" sz="1800" dirty="0" smtClean="0">
                <a:latin typeface="Arial Unicode MS" pitchFamily="34" charset="-128"/>
              </a:rPr>
              <a:t>Оперативная оценка </a:t>
            </a:r>
            <a:r>
              <a:rPr lang="ru-RU" sz="1800" dirty="0">
                <a:latin typeface="Arial Unicode MS" pitchFamily="34" charset="-128"/>
              </a:rPr>
              <a:t>регулирующего </a:t>
            </a:r>
            <a:r>
              <a:rPr lang="ru-RU" sz="1800" dirty="0" smtClean="0">
                <a:latin typeface="Arial Unicode MS" pitchFamily="34" charset="-128"/>
              </a:rPr>
              <a:t>воздействия является важнейшей предпосылкой эффективности </a:t>
            </a:r>
            <a:r>
              <a:rPr lang="en-US" sz="1800" dirty="0" smtClean="0">
                <a:latin typeface="Arial Unicode MS" pitchFamily="34" charset="-128"/>
              </a:rPr>
              <a:t>GR </a:t>
            </a:r>
            <a:r>
              <a:rPr lang="ru-RU" sz="1800" dirty="0" smtClean="0">
                <a:latin typeface="Arial Unicode MS" pitchFamily="34" charset="-128"/>
              </a:rPr>
              <a:t>и его влияние на законотворческий и нормотворческий процессы</a:t>
            </a:r>
          </a:p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r>
              <a:rPr lang="ru-RU" sz="1800" dirty="0" smtClean="0">
                <a:latin typeface="Arial Unicode MS" pitchFamily="34" charset="-128"/>
              </a:rPr>
              <a:t>Превращение бизнес-идеи в государственную задачу – ключевой принцип для </a:t>
            </a:r>
            <a:r>
              <a:rPr lang="en-US" sz="1800" dirty="0" smtClean="0">
                <a:latin typeface="Arial Unicode MS" pitchFamily="34" charset="-128"/>
              </a:rPr>
              <a:t>GR</a:t>
            </a:r>
          </a:p>
          <a:p>
            <a:pPr marL="360000" indent="-360000">
              <a:lnSpc>
                <a:spcPct val="100000"/>
              </a:lnSpc>
              <a:spcAft>
                <a:spcPts val="700"/>
              </a:spcAft>
              <a:buFont typeface="+mj-lt"/>
              <a:buAutoNum type="arabicPeriod"/>
            </a:pPr>
            <a:endParaRPr lang="ru-RU" sz="1800" dirty="0" smtClean="0">
              <a:latin typeface="Arial Unicode MS" pitchFamily="34" charset="-128"/>
            </a:endParaRPr>
          </a:p>
        </p:txBody>
      </p:sp>
      <p:cxnSp>
        <p:nvCxnSpPr>
          <p:cNvPr id="51204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08963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8604250" y="6237288"/>
            <a:ext cx="441146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50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6624637" cy="360363"/>
          </a:xfrm>
        </p:spPr>
        <p:txBody>
          <a:bodyPr/>
          <a:lstStyle/>
          <a:p>
            <a:pPr algn="l" eaLnBrk="1"/>
            <a:r>
              <a:rPr lang="ru-RU" sz="2400" b="1" smtClean="0">
                <a:solidFill>
                  <a:srgbClr val="FF0000"/>
                </a:solidFill>
              </a:rPr>
              <a:t>Содержание</a:t>
            </a:r>
            <a:endParaRPr lang="ru-RU" sz="2400" b="1" smtClean="0">
              <a:solidFill>
                <a:srgbClr val="C00000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68313" y="1125538"/>
            <a:ext cx="8280400" cy="4895850"/>
          </a:xfrm>
        </p:spPr>
        <p:txBody>
          <a:bodyPr/>
          <a:lstStyle/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endParaRPr lang="ru-RU" sz="1800" dirty="0" smtClean="0">
              <a:latin typeface="Arial Unicode MS" pitchFamily="34" charset="-128"/>
            </a:endParaRP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Отношения между властью и бизнесом</a:t>
            </a: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Содержание понятий </a:t>
            </a:r>
            <a:r>
              <a:rPr lang="en-US" sz="1800" dirty="0" smtClean="0">
                <a:latin typeface="Arial Unicode MS" pitchFamily="34" charset="-128"/>
              </a:rPr>
              <a:t>GR </a:t>
            </a:r>
            <a:r>
              <a:rPr lang="ru-RU" sz="1800" dirty="0" smtClean="0">
                <a:latin typeface="Arial Unicode MS" pitchFamily="34" charset="-128"/>
              </a:rPr>
              <a:t>и лоббизм</a:t>
            </a:r>
            <a:endParaRPr lang="ru-RU" sz="1800" dirty="0" smtClean="0"/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Личные качества и особенности деятельности лоббиста</a:t>
            </a: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Структура и функционал подразделения </a:t>
            </a:r>
            <a:r>
              <a:rPr lang="en-US" sz="1800" dirty="0" smtClean="0">
                <a:latin typeface="Arial Unicode MS" pitchFamily="34" charset="-128"/>
              </a:rPr>
              <a:t>GR</a:t>
            </a: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en-US" sz="1800" dirty="0" smtClean="0">
                <a:latin typeface="Arial Unicode MS" pitchFamily="34" charset="-128"/>
              </a:rPr>
              <a:t>Case study</a:t>
            </a:r>
            <a:r>
              <a:rPr lang="ru-RU" sz="1800" dirty="0" smtClean="0">
                <a:latin typeface="Arial Unicode MS" pitchFamily="34" charset="-128"/>
              </a:rPr>
              <a:t>: Этапы законодательного процесса (дорожная карта)</a:t>
            </a: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Регулирование бизнеса и роль </a:t>
            </a:r>
            <a:r>
              <a:rPr lang="en-US" sz="1800" dirty="0" smtClean="0">
                <a:latin typeface="Arial Unicode MS" pitchFamily="34" charset="-128"/>
              </a:rPr>
              <a:t>GR</a:t>
            </a:r>
            <a:r>
              <a:rPr lang="ru-RU" sz="1800" dirty="0" smtClean="0">
                <a:latin typeface="Arial Unicode MS" pitchFamily="34" charset="-128"/>
              </a:rPr>
              <a:t>: оценка регулирующего воздействия</a:t>
            </a:r>
          </a:p>
          <a:p>
            <a:pPr marL="342900" lvl="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>
                <a:latin typeface="Arial Unicode MS" pitchFamily="34" charset="-128"/>
              </a:rPr>
              <a:t>Планирование и оценка эффективности деятельности</a:t>
            </a:r>
            <a:r>
              <a:rPr lang="en-US" sz="1800" dirty="0">
                <a:latin typeface="Arial Unicode MS" pitchFamily="34" charset="-128"/>
              </a:rPr>
              <a:t> GR</a:t>
            </a:r>
            <a:r>
              <a:rPr lang="ru-RU" sz="1800" dirty="0">
                <a:latin typeface="Arial Unicode MS" pitchFamily="34" charset="-128"/>
              </a:rPr>
              <a:t> </a:t>
            </a:r>
          </a:p>
          <a:p>
            <a:pPr marL="342900" indent="-342900" algn="l"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dirty="0" smtClean="0">
                <a:latin typeface="Arial Unicode MS" pitchFamily="34" charset="-128"/>
              </a:rPr>
              <a:t>Рекомендации </a:t>
            </a:r>
            <a:r>
              <a:rPr lang="ru-RU" sz="1800" dirty="0" smtClean="0">
                <a:latin typeface="Arial Unicode MS" pitchFamily="34" charset="-128"/>
              </a:rPr>
              <a:t>начинающим специалистам</a:t>
            </a:r>
            <a:endParaRPr lang="ru-RU" sz="2000" dirty="0" smtClean="0">
              <a:latin typeface="Arial Unicode MS" pitchFamily="34" charset="-128"/>
            </a:endParaRPr>
          </a:p>
        </p:txBody>
      </p:sp>
      <p:cxnSp>
        <p:nvCxnSpPr>
          <p:cNvPr id="4100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3534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6624637" cy="360363"/>
          </a:xfrm>
        </p:spPr>
        <p:txBody>
          <a:bodyPr/>
          <a:lstStyle/>
          <a:p>
            <a:pPr algn="l" eaLnBrk="1"/>
            <a:r>
              <a:rPr lang="en-US" sz="2400" b="1" smtClean="0">
                <a:solidFill>
                  <a:srgbClr val="FF0000"/>
                </a:solidFill>
              </a:rPr>
              <a:t>Government relations</a:t>
            </a:r>
            <a:r>
              <a:rPr lang="en-US" sz="2400" b="1" smtClean="0">
                <a:solidFill>
                  <a:srgbClr val="C00000"/>
                </a:solidFill>
              </a:rPr>
              <a:t> </a:t>
            </a:r>
            <a:endParaRPr lang="ru-RU" sz="2400" b="1" smtClean="0">
              <a:solidFill>
                <a:srgbClr val="C0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68313" y="1125538"/>
            <a:ext cx="8280400" cy="4895850"/>
          </a:xfrm>
        </p:spPr>
        <p:txBody>
          <a:bodyPr/>
          <a:lstStyle/>
          <a:p>
            <a:pPr algn="l" eaLnBrk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b="1" i="1" u="sng" smtClean="0"/>
          </a:p>
          <a:p>
            <a:pPr algn="l" eaLnBrk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b="1" i="1" u="sng" smtClean="0">
                <a:latin typeface="Arial Unicode MS" pitchFamily="34" charset="-128"/>
              </a:rPr>
              <a:t>Government Relations</a:t>
            </a:r>
            <a:r>
              <a:rPr lang="ru-RU" sz="2000" i="1" u="sng" smtClean="0">
                <a:latin typeface="Arial Unicode MS" pitchFamily="34" charset="-128"/>
              </a:rPr>
              <a:t> </a:t>
            </a:r>
            <a:r>
              <a:rPr lang="en-US" sz="2000" i="1" u="sng" smtClean="0">
                <a:latin typeface="Arial Unicode MS" pitchFamily="34" charset="-128"/>
              </a:rPr>
              <a:t> (GR)</a:t>
            </a:r>
            <a:r>
              <a:rPr lang="ru-RU" sz="2000" i="1" smtClean="0">
                <a:latin typeface="Arial Unicode MS" pitchFamily="34" charset="-128"/>
              </a:rPr>
              <a:t>– взаимодействие бизнеса и власти с целью обеспечения, отстаивания и продвижения интересов бизнеса в системе органов государственной власти.</a:t>
            </a:r>
            <a:r>
              <a:rPr lang="ru-RU" sz="2000" smtClean="0">
                <a:latin typeface="Arial Unicode MS" pitchFamily="34" charset="-128"/>
              </a:rPr>
              <a:t> </a:t>
            </a:r>
            <a:endParaRPr lang="ru-RU" sz="2000" smtClean="0"/>
          </a:p>
          <a:p>
            <a:pPr algn="l" eaLnBrk="1">
              <a:lnSpc>
                <a:spcPct val="200000"/>
              </a:lnSpc>
              <a:spcAft>
                <a:spcPts val="1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smtClean="0">
                <a:latin typeface="Arial Unicode MS" pitchFamily="34" charset="-128"/>
              </a:rPr>
              <a:t>Понятие </a:t>
            </a:r>
            <a:r>
              <a:rPr lang="en-US" sz="2000" smtClean="0">
                <a:latin typeface="Arial Unicode MS" pitchFamily="34" charset="-128"/>
              </a:rPr>
              <a:t>GR </a:t>
            </a:r>
            <a:r>
              <a:rPr lang="ru-RU" sz="2000" smtClean="0">
                <a:latin typeface="Arial Unicode MS" pitchFamily="34" charset="-128"/>
              </a:rPr>
              <a:t> более широкое,  чем лоббизм. </a:t>
            </a:r>
            <a:endParaRPr lang="ru-RU" sz="2000" u="sng" smtClean="0"/>
          </a:p>
          <a:p>
            <a:pPr algn="l" eaLnBrk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smtClean="0">
                <a:latin typeface="Arial Unicode MS" pitchFamily="34" charset="-128"/>
              </a:rPr>
              <a:t>Лоббизм – это достижение конкретного результата для бизнеса во взаимоотношениях с органами государственной власти</a:t>
            </a:r>
            <a:r>
              <a:rPr lang="ru-RU" sz="2000" smtClean="0"/>
              <a:t>, </a:t>
            </a:r>
            <a:r>
              <a:rPr lang="ru-RU" sz="2000" smtClean="0">
                <a:latin typeface="Arial Unicode MS" pitchFamily="34" charset="-128"/>
              </a:rPr>
              <a:t>ключевая подсистема </a:t>
            </a:r>
            <a:r>
              <a:rPr lang="en-US" sz="2000" smtClean="0">
                <a:latin typeface="Arial Unicode MS" pitchFamily="34" charset="-128"/>
              </a:rPr>
              <a:t>GR</a:t>
            </a:r>
            <a:endParaRPr lang="ru-RU" sz="2000" smtClean="0">
              <a:latin typeface="Arial Unicode MS" pitchFamily="34" charset="-128"/>
            </a:endParaRPr>
          </a:p>
        </p:txBody>
      </p:sp>
      <p:cxnSp>
        <p:nvCxnSpPr>
          <p:cNvPr id="5124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3534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6624637" cy="647700"/>
          </a:xfrm>
        </p:spPr>
        <p:txBody>
          <a:bodyPr/>
          <a:lstStyle/>
          <a:p>
            <a:pPr algn="l" eaLnBrk="1"/>
            <a:r>
              <a:rPr lang="ru-RU" sz="2000" b="1" smtClean="0">
                <a:solidFill>
                  <a:srgbClr val="FF0000"/>
                </a:solidFill>
              </a:rPr>
              <a:t>Законодательное регулирование лоббизма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9750" y="1125538"/>
            <a:ext cx="7993063" cy="5040312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400" smtClean="0"/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smtClean="0">
                <a:latin typeface="Arial Unicode MS" pitchFamily="34" charset="-128"/>
              </a:rPr>
              <a:t>США </a:t>
            </a:r>
            <a:r>
              <a:rPr lang="ru-RU" sz="1600" b="1" smtClean="0"/>
              <a:t> </a:t>
            </a:r>
            <a:r>
              <a:rPr lang="en-US" sz="1600" smtClean="0">
                <a:latin typeface="Arial Unicode MS" pitchFamily="34" charset="-128"/>
              </a:rPr>
              <a:t>-</a:t>
            </a:r>
            <a:r>
              <a:rPr lang="ru-RU" sz="1600" smtClean="0"/>
              <a:t> </a:t>
            </a:r>
            <a:r>
              <a:rPr lang="en-US" sz="1600" smtClean="0">
                <a:latin typeface="Arial Unicode MS" pitchFamily="34" charset="-128"/>
              </a:rPr>
              <a:t> </a:t>
            </a:r>
            <a:r>
              <a:rPr lang="ru-RU" sz="1600" smtClean="0">
                <a:latin typeface="Arial Unicode MS" pitchFamily="34" charset="-128"/>
              </a:rPr>
              <a:t>лоббистская деятельность регулируется законом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600" smtClean="0">
              <a:latin typeface="Arial Unicode MS" pitchFamily="34" charset="-128"/>
            </a:endParaRP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smtClean="0">
                <a:latin typeface="Arial Unicode MS" pitchFamily="34" charset="-128"/>
              </a:rPr>
              <a:t>Франция</a:t>
            </a:r>
            <a:r>
              <a:rPr lang="ru-RU" sz="1600" smtClean="0">
                <a:latin typeface="Arial Unicode MS" pitchFamily="34" charset="-128"/>
              </a:rPr>
              <a:t> </a:t>
            </a:r>
            <a:r>
              <a:rPr lang="ru-RU" sz="1600" smtClean="0"/>
              <a:t> </a:t>
            </a:r>
            <a:r>
              <a:rPr lang="ru-RU" sz="1600" smtClean="0">
                <a:latin typeface="Arial Unicode MS" pitchFamily="34" charset="-128"/>
              </a:rPr>
              <a:t>-</a:t>
            </a:r>
            <a:r>
              <a:rPr lang="ru-RU" sz="1600" smtClean="0"/>
              <a:t> </a:t>
            </a:r>
            <a:r>
              <a:rPr lang="ru-RU" sz="1600" smtClean="0">
                <a:latin typeface="Arial Unicode MS" pitchFamily="34" charset="-128"/>
              </a:rPr>
              <a:t> до 60-х годов лоббизм был вне закона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smtClean="0">
              <a:latin typeface="Arial Unicode MS" pitchFamily="34" charset="-128"/>
            </a:endParaRP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smtClean="0">
                <a:latin typeface="Arial Unicode MS" pitchFamily="34" charset="-128"/>
              </a:rPr>
              <a:t>Великобритания </a:t>
            </a:r>
            <a:r>
              <a:rPr lang="ru-RU" sz="1600" b="1" smtClean="0"/>
              <a:t> </a:t>
            </a:r>
            <a:r>
              <a:rPr lang="ru-RU" sz="1600" smtClean="0">
                <a:latin typeface="Arial Unicode MS" pitchFamily="34" charset="-128"/>
              </a:rPr>
              <a:t>- </a:t>
            </a:r>
            <a:r>
              <a:rPr lang="ru-RU" sz="1600" smtClean="0"/>
              <a:t> </a:t>
            </a:r>
            <a:r>
              <a:rPr lang="ru-RU" sz="1600" smtClean="0">
                <a:latin typeface="Arial Unicode MS" pitchFamily="34" charset="-128"/>
              </a:rPr>
              <a:t>нет специального закона о лоббизме, но есть множество норм, которые регулируют взаимоотношения государственных служащих и представителей бизнеса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smtClean="0">
              <a:latin typeface="Arial Unicode MS" pitchFamily="34" charset="-128"/>
            </a:endParaRP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smtClean="0">
                <a:latin typeface="Arial Unicode MS" pitchFamily="34" charset="-128"/>
              </a:rPr>
              <a:t>Россия</a:t>
            </a:r>
            <a:endParaRPr lang="ru-RU" sz="1600" smtClean="0">
              <a:latin typeface="Arial Unicode MS" pitchFamily="34" charset="-128"/>
            </a:endParaRP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Wingdings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С</a:t>
            </a:r>
            <a:r>
              <a:rPr lang="ru-RU" sz="1600" smtClean="0">
                <a:latin typeface="Arial Unicode MS" pitchFamily="34" charset="-128"/>
              </a:rPr>
              <a:t> начала 90-х годов своя практика взаимоотношений в этой сфере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Wingdings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>
                <a:latin typeface="Arial Unicode MS" pitchFamily="34" charset="-128"/>
              </a:rPr>
              <a:t>Напрямую не регулируется специальным федеральным законом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Wingdings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>
                <a:latin typeface="Arial Unicode MS" pitchFamily="34" charset="-128"/>
              </a:rPr>
              <a:t>Перспектива создания и принятия закона о лоббизме не очевидна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Wingdings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>
                <a:latin typeface="Arial Unicode MS" pitchFamily="34" charset="-128"/>
              </a:rPr>
              <a:t>Это сложная сфера деятельности, которую тяжело описать правовыми актами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Wingdings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>
                <a:latin typeface="Arial Unicode MS" pitchFamily="34" charset="-128"/>
              </a:rPr>
              <a:t>Достаточно норм, которые косвенно регулируют этот вид деятельности</a:t>
            </a:r>
            <a:endParaRPr lang="ru-RU" sz="1600" smtClean="0"/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SzPct val="45000"/>
              <a:buFont typeface="Wingdings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smtClean="0"/>
              <a:t>Нет общего подхода в законодательном регулировании лоббизма</a:t>
            </a:r>
          </a:p>
        </p:txBody>
      </p:sp>
      <p:cxnSp>
        <p:nvCxnSpPr>
          <p:cNvPr id="6148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08963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6624637" cy="647700"/>
          </a:xfrm>
        </p:spPr>
        <p:txBody>
          <a:bodyPr/>
          <a:lstStyle/>
          <a:p>
            <a:pPr algn="l" eaLnBrk="1"/>
            <a:r>
              <a:rPr lang="ru-RU" sz="2000" b="1" smtClean="0">
                <a:solidFill>
                  <a:srgbClr val="FF0000"/>
                </a:solidFill>
              </a:rPr>
              <a:t>Отношения власти и бизнеса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68313" y="1052513"/>
            <a:ext cx="8351837" cy="2089150"/>
          </a:xfrm>
        </p:spPr>
        <p:txBody>
          <a:bodyPr/>
          <a:lstStyle/>
          <a:p>
            <a:pPr marL="444500" indent="-444500" algn="l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С одной стороны - п</a:t>
            </a:r>
            <a:r>
              <a:rPr lang="ru-RU" sz="1600" smtClean="0">
                <a:latin typeface="Arial Unicode MS" pitchFamily="34" charset="-128"/>
              </a:rPr>
              <a:t>редставители  власти</a:t>
            </a:r>
            <a:r>
              <a:rPr lang="ru-RU" sz="1600" smtClean="0"/>
              <a:t>, с другой -  п</a:t>
            </a:r>
            <a:r>
              <a:rPr lang="ru-RU" sz="1600" smtClean="0">
                <a:latin typeface="Arial Unicode MS" pitchFamily="34" charset="-128"/>
              </a:rPr>
              <a:t>редставители бизнеса </a:t>
            </a:r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и</a:t>
            </a:r>
            <a:r>
              <a:rPr lang="ru-RU" sz="1600" smtClean="0">
                <a:latin typeface="Arial Unicode MS" pitchFamily="34" charset="-128"/>
              </a:rPr>
              <a:t>нициатор</a:t>
            </a:r>
            <a:r>
              <a:rPr lang="ru-RU" sz="1600" smtClean="0"/>
              <a:t> отношений -</a:t>
            </a:r>
            <a:r>
              <a:rPr lang="ru-RU" sz="1600" smtClean="0">
                <a:latin typeface="Arial Unicode MS" pitchFamily="34" charset="-128"/>
              </a:rPr>
              <a:t> как правило бизнес</a:t>
            </a: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>
                <a:latin typeface="Arial Unicode MS" pitchFamily="34" charset="-128"/>
              </a:rPr>
              <a:t> </a:t>
            </a: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smtClean="0"/>
              <a:t>и</a:t>
            </a:r>
            <a:r>
              <a:rPr lang="ru-RU" sz="1600" smtClean="0">
                <a:latin typeface="Arial Unicode MS" pitchFamily="34" charset="-128"/>
              </a:rPr>
              <a:t>нтерес власти </a:t>
            </a:r>
            <a:r>
              <a:rPr lang="ru-RU" sz="1600" smtClean="0"/>
              <a:t>-</a:t>
            </a:r>
            <a:r>
              <a:rPr lang="ru-RU" sz="1600" smtClean="0">
                <a:latin typeface="Arial Unicode MS" pitchFamily="34" charset="-128"/>
              </a:rPr>
              <a:t> обратн</a:t>
            </a:r>
            <a:r>
              <a:rPr lang="ru-RU" sz="1600" smtClean="0"/>
              <a:t>ая</a:t>
            </a:r>
            <a:r>
              <a:rPr lang="ru-RU" sz="1600" smtClean="0">
                <a:latin typeface="Arial Unicode MS" pitchFamily="34" charset="-128"/>
              </a:rPr>
              <a:t> связ</a:t>
            </a:r>
            <a:r>
              <a:rPr lang="ru-RU" sz="1600" smtClean="0"/>
              <a:t>ь</a:t>
            </a:r>
            <a:r>
              <a:rPr lang="ru-RU" sz="1600" smtClean="0">
                <a:latin typeface="Arial Unicode MS" pitchFamily="34" charset="-128"/>
              </a:rPr>
              <a:t> по вопросам регулирования бизнеса в правовой и экономической сферах</a:t>
            </a:r>
            <a:endParaRPr lang="ru-RU" sz="1600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buFont typeface="Wingdings" pitchFamily="2" charset="2"/>
              <a:buChar char="ü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 smtClean="0"/>
          </a:p>
          <a:p>
            <a:pPr marL="444500" indent="-444500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 u="sng" smtClean="0">
                <a:latin typeface="Arial Unicode MS" pitchFamily="34" charset="-128"/>
              </a:rPr>
              <a:t>Взаимоотношения бизнеса и власти можно разделить на две части</a:t>
            </a:r>
            <a:endParaRPr lang="ru-RU" sz="1600" b="1" u="sng" smtClean="0"/>
          </a:p>
          <a:p>
            <a:pPr marL="444500" indent="-444500" algn="just">
              <a:lnSpc>
                <a:spcPct val="100000"/>
              </a:lnSpc>
              <a:spcAft>
                <a:spcPct val="0"/>
              </a:spcAft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000" smtClean="0">
              <a:latin typeface="Arial Unicode MS" pitchFamily="34" charset="-128"/>
            </a:endParaRPr>
          </a:p>
        </p:txBody>
      </p:sp>
      <p:cxnSp>
        <p:nvCxnSpPr>
          <p:cNvPr id="7172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8198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7174" name="Subtitle 2"/>
          <p:cNvSpPr>
            <a:spLocks/>
          </p:cNvSpPr>
          <p:nvPr/>
        </p:nvSpPr>
        <p:spPr bwMode="auto">
          <a:xfrm>
            <a:off x="395288" y="4941888"/>
            <a:ext cx="83518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224" rIns="0" bIns="0"/>
          <a:lstStyle/>
          <a:p>
            <a:pPr marL="444500" indent="-444500" algn="just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90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444500" indent="-444500" algn="ctr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Arial Unicode MS" pitchFamily="34" charset="-128"/>
              </a:rPr>
              <a:t>Компании заинтересованы в том, чтобы эти решения соответствовали их представлениям о</a:t>
            </a:r>
            <a:r>
              <a:rPr lang="ru-RU" sz="1600">
                <a:solidFill>
                  <a:srgbClr val="000000"/>
                </a:solidFill>
              </a:rPr>
              <a:t> </a:t>
            </a:r>
            <a:r>
              <a:rPr lang="ru-RU" sz="1600">
                <a:solidFill>
                  <a:srgbClr val="000000"/>
                </a:solidFill>
                <a:latin typeface="Arial Unicode MS" pitchFamily="34" charset="-128"/>
              </a:rPr>
              <a:t>развитии бизнеса</a:t>
            </a:r>
            <a:endParaRPr lang="ru-RU" sz="1600">
              <a:solidFill>
                <a:srgbClr val="000000"/>
              </a:solidFill>
            </a:endParaRPr>
          </a:p>
          <a:p>
            <a:pPr marL="444500" indent="-444500" algn="ctr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>
              <a:solidFill>
                <a:srgbClr val="000000"/>
              </a:solidFill>
            </a:endParaRPr>
          </a:p>
          <a:p>
            <a:pPr marL="444500" indent="-444500" algn="ctr" eaLnBrk="0">
              <a:lnSpc>
                <a:spcPct val="100000"/>
              </a:lnSpc>
              <a:buSzPct val="45000"/>
              <a:tabLst>
                <a:tab pos="4445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Arial Unicode MS" pitchFamily="34" charset="-128"/>
              </a:rPr>
              <a:t>Лоббизмом занимаются крупные компании, финансово-промышленные группы</a:t>
            </a:r>
            <a:r>
              <a:rPr lang="ru-RU" sz="90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3850" y="3789363"/>
            <a:ext cx="3889375" cy="122396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53190" rIns="90000" bIns="450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Информационное взаимодействие –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не предполагает влияния на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принятие решения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438" y="3789363"/>
            <a:ext cx="3889375" cy="1223962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53190" rIns="90000" bIns="45000" anchor="ctr"/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лоббизм –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предполагает, помимо большого информационного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обмена, влияние на решения,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которые принимает власть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200"/>
              <a:t>– продвижение конкретных интересов бизнеса</a:t>
            </a:r>
          </a:p>
        </p:txBody>
      </p:sp>
      <p:sp>
        <p:nvSpPr>
          <p:cNvPr id="7177" name="Down Arrow 19"/>
          <p:cNvSpPr>
            <a:spLocks noChangeArrowheads="1"/>
          </p:cNvSpPr>
          <p:nvPr/>
        </p:nvSpPr>
        <p:spPr bwMode="auto">
          <a:xfrm>
            <a:off x="2339975" y="3068638"/>
            <a:ext cx="503238" cy="649287"/>
          </a:xfrm>
          <a:prstGeom prst="downArrow">
            <a:avLst>
              <a:gd name="adj1" fmla="val 50000"/>
              <a:gd name="adj2" fmla="val 8360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Down Arrow 19"/>
          <p:cNvSpPr>
            <a:spLocks noChangeArrowheads="1"/>
          </p:cNvSpPr>
          <p:nvPr/>
        </p:nvSpPr>
        <p:spPr bwMode="auto">
          <a:xfrm>
            <a:off x="6011863" y="3068638"/>
            <a:ext cx="503237" cy="649287"/>
          </a:xfrm>
          <a:prstGeom prst="downArrow">
            <a:avLst>
              <a:gd name="adj1" fmla="val 50000"/>
              <a:gd name="adj2" fmla="val 83602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778625" cy="503237"/>
          </a:xfrm>
        </p:spPr>
        <p:txBody>
          <a:bodyPr/>
          <a:lstStyle/>
          <a:p>
            <a:pPr algn="l"/>
            <a:r>
              <a:rPr lang="ru-RU" sz="2000" b="1" smtClean="0">
                <a:solidFill>
                  <a:srgbClr val="FF0000"/>
                </a:solidFill>
              </a:rPr>
              <a:t>Сторонники - противники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8013" cy="4752975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 sz="2000" b="1" smtClean="0">
                <a:latin typeface="Arial Unicode MS" pitchFamily="34" charset="-128"/>
              </a:rPr>
              <a:t>GR</a:t>
            </a:r>
            <a:r>
              <a:rPr lang="ru-RU" sz="2000" b="1" smtClean="0">
                <a:latin typeface="Arial Unicode MS" pitchFamily="34" charset="-128"/>
              </a:rPr>
              <a:t> - важны сторонники</a:t>
            </a:r>
            <a:endParaRPr lang="ru-RU" sz="2000" b="1" smtClean="0"/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взаимодействия с общественными структурами</a:t>
            </a:r>
            <a:r>
              <a:rPr lang="ru-RU" sz="1800" smtClean="0"/>
              <a:t> – </a:t>
            </a:r>
            <a:r>
              <a:rPr lang="ru-RU" sz="1800" smtClean="0">
                <a:latin typeface="Arial Unicode MS" pitchFamily="34" charset="-128"/>
              </a:rPr>
              <a:t>профессиональными ассоциациями полезно</a:t>
            </a:r>
            <a:endParaRPr lang="ru-RU" sz="1800" smtClean="0"/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по конкретному вопросу могут быть объединены усилия различных</a:t>
            </a:r>
            <a:r>
              <a:rPr lang="ru-RU" sz="1800" u="sng" smtClean="0">
                <a:latin typeface="Arial Unicode MS" pitchFamily="34" charset="-128"/>
              </a:rPr>
              <a:t> </a:t>
            </a:r>
            <a:r>
              <a:rPr lang="ru-RU" sz="1800" smtClean="0">
                <a:latin typeface="Arial Unicode MS" pitchFamily="34" charset="-128"/>
              </a:rPr>
              <a:t>структур в решении задач, которые для них являются одинаково понимаемыми и важными на данном этапе</a:t>
            </a:r>
            <a:endParaRPr lang="ru-RU" sz="1800" smtClean="0"/>
          </a:p>
          <a:p>
            <a:pPr>
              <a:lnSpc>
                <a:spcPct val="83000"/>
              </a:lnSpc>
            </a:pPr>
            <a:r>
              <a:rPr lang="ru-RU" sz="2000" b="1" smtClean="0">
                <a:latin typeface="Arial Unicode MS" pitchFamily="34" charset="-128"/>
              </a:rPr>
              <a:t>Бизнес – это конкурентная среда</a:t>
            </a:r>
            <a:endParaRPr lang="ru-RU" sz="2000" b="1" smtClean="0"/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smtClean="0"/>
              <a:t>н</a:t>
            </a:r>
            <a:r>
              <a:rPr lang="ru-RU" sz="1800" smtClean="0">
                <a:latin typeface="Arial Unicode MS" pitchFamily="34" charset="-128"/>
              </a:rPr>
              <a:t>ет друзей и врагов</a:t>
            </a:r>
            <a:r>
              <a:rPr lang="ru-RU" sz="1800" smtClean="0"/>
              <a:t>, е</a:t>
            </a:r>
            <a:r>
              <a:rPr lang="ru-RU" sz="1800" smtClean="0">
                <a:latin typeface="Arial Unicode MS" pitchFamily="34" charset="-128"/>
              </a:rPr>
              <a:t>сть совпадения или не совпадения интересов</a:t>
            </a:r>
            <a:r>
              <a:rPr lang="ru-RU" sz="1800" smtClean="0"/>
              <a:t>, о</a:t>
            </a:r>
            <a:r>
              <a:rPr lang="ru-RU" sz="1800" smtClean="0">
                <a:latin typeface="Arial Unicode MS" pitchFamily="34" charset="-128"/>
              </a:rPr>
              <a:t>тсюда происходит либо взаимодействие, либо конфронтация. </a:t>
            </a:r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жизненно важны</a:t>
            </a:r>
            <a:r>
              <a:rPr lang="ru-RU" sz="1800" smtClean="0"/>
              <a:t>е</a:t>
            </a:r>
            <a:r>
              <a:rPr lang="ru-RU" sz="1800" smtClean="0">
                <a:latin typeface="Arial Unicode MS" pitchFamily="34" charset="-128"/>
              </a:rPr>
              <a:t> вопрос</a:t>
            </a:r>
            <a:r>
              <a:rPr lang="ru-RU" sz="1800" smtClean="0"/>
              <a:t>ы</a:t>
            </a:r>
            <a:r>
              <a:rPr lang="ru-RU" sz="1800" smtClean="0">
                <a:latin typeface="Arial Unicode MS" pitchFamily="34" charset="-128"/>
              </a:rPr>
              <a:t> для своего бизнеса, каждый игрок будет решать самостоятельно </a:t>
            </a:r>
          </a:p>
          <a:p>
            <a:pPr>
              <a:lnSpc>
                <a:spcPct val="83000"/>
              </a:lnSpc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большие  проекты делаются в интересах компании, в тоже время</a:t>
            </a:r>
            <a:r>
              <a:rPr lang="ru-RU" sz="1800" smtClean="0"/>
              <a:t> - </a:t>
            </a:r>
            <a:r>
              <a:rPr lang="ru-RU" sz="1800" smtClean="0">
                <a:latin typeface="Arial Unicode MS" pitchFamily="34" charset="-128"/>
              </a:rPr>
              <a:t>в интересах рынка и всех участников процесса</a:t>
            </a:r>
            <a:r>
              <a:rPr lang="ru-RU" sz="1800" smtClean="0"/>
              <a:t>,и</a:t>
            </a:r>
            <a:r>
              <a:rPr lang="ru-RU" sz="1800" smtClean="0">
                <a:latin typeface="Arial Unicode MS" pitchFamily="34" charset="-128"/>
              </a:rPr>
              <a:t>нтересы крупных компаний вольно или невольно отражают вектор развития экономических отношений</a:t>
            </a:r>
          </a:p>
        </p:txBody>
      </p:sp>
      <p:cxnSp>
        <p:nvCxnSpPr>
          <p:cNvPr id="8196" name="Straight Connector 4"/>
          <p:cNvCxnSpPr>
            <a:cxnSpLocks noChangeShapeType="1"/>
          </p:cNvCxnSpPr>
          <p:nvPr/>
        </p:nvCxn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3534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604250" y="6237288"/>
            <a:ext cx="184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778625" cy="503237"/>
          </a:xfrm>
        </p:spPr>
        <p:txBody>
          <a:bodyPr/>
          <a:lstStyle/>
          <a:p>
            <a:pPr algn="l"/>
            <a:r>
              <a:rPr lang="ru-RU" sz="1800" b="1" smtClean="0">
                <a:solidFill>
                  <a:srgbClr val="FF0000"/>
                </a:solidFill>
              </a:rPr>
              <a:t>Тематические блоки вопросов</a:t>
            </a:r>
            <a:r>
              <a:rPr lang="en-US" sz="1800" b="1" smtClean="0">
                <a:solidFill>
                  <a:srgbClr val="FF0000"/>
                </a:solidFill>
              </a:rPr>
              <a:t> GR</a:t>
            </a:r>
            <a:r>
              <a:rPr lang="ru-RU" sz="1800" b="1" smtClean="0">
                <a:solidFill>
                  <a:srgbClr val="FF0000"/>
                </a:solidFill>
              </a:rPr>
              <a:t> подразделения Банка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8013" cy="4932363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Выстраивание и развитие отношений с органами государственной власти, деятельность которых затрагивает сферу интересов Банка или всей Группы</a:t>
            </a:r>
          </a:p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Решение стратегических задач развития Банка и Группы через создание нормативно-правовых условий для продвижения бизнес проектов компании</a:t>
            </a:r>
          </a:p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Обеспечение снятия рисков, возникающих в связи с действиями органов государственной власти в процессе деятельности компании</a:t>
            </a:r>
          </a:p>
          <a:p>
            <a:pPr marL="609600" indent="-609600">
              <a:lnSpc>
                <a:spcPct val="150000"/>
              </a:lnSpc>
              <a:spcAft>
                <a:spcPts val="1400"/>
              </a:spcAft>
              <a:buFont typeface="Wingdings" pitchFamily="2" charset="2"/>
              <a:buChar char="ü"/>
            </a:pPr>
            <a:r>
              <a:rPr lang="ru-RU" sz="1800" smtClean="0">
                <a:latin typeface="Arial Unicode MS" pitchFamily="34" charset="-128"/>
              </a:rPr>
              <a:t>Решение текущих задач деятельности компании, обеспечение со стороны регулятивных органов комфортной среды для бизнеса</a:t>
            </a:r>
          </a:p>
        </p:txBody>
      </p:sp>
      <p:cxnSp>
        <p:nvCxnSpPr>
          <p:cNvPr id="9220" name="Straight Connector 4"/>
          <p:cNvCxnSpPr>
            <a:cxnSpLocks noChangeShapeType="1"/>
          </p:cNvCxnSpPr>
          <p:nvPr/>
        </p:nvCxnSpPr>
        <p:spPr bwMode="auto">
          <a:xfrm>
            <a:off x="611188" y="6165850"/>
            <a:ext cx="7921625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250825" y="6237288"/>
            <a:ext cx="8208963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 RELATIONS </a:t>
            </a:r>
            <a:r>
              <a:rPr lang="ru-RU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ОАО «АЛЬФА-БАНК»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04250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34" name="Straight Connector 4"/>
          <p:cNvCxnSpPr>
            <a:cxnSpLocks noChangeShapeType="1"/>
          </p:cNvCxnSpPr>
          <p:nvPr/>
        </p:nvCxnSpPr>
        <p:spPr bwMode="auto">
          <a:xfrm>
            <a:off x="250825" y="6308725"/>
            <a:ext cx="8713788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5" name="Стрелка вправо 6"/>
          <p:cNvSpPr>
            <a:spLocks noChangeArrowheads="1"/>
          </p:cNvSpPr>
          <p:nvPr/>
        </p:nvSpPr>
        <p:spPr bwMode="auto">
          <a:xfrm>
            <a:off x="5080000" y="4994275"/>
            <a:ext cx="1660525" cy="1025525"/>
          </a:xfrm>
          <a:prstGeom prst="rightArrow">
            <a:avLst>
              <a:gd name="adj1" fmla="val 50000"/>
              <a:gd name="adj2" fmla="val 50015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Стрелка вправо 21"/>
          <p:cNvSpPr>
            <a:spLocks noChangeArrowheads="1"/>
          </p:cNvSpPr>
          <p:nvPr/>
        </p:nvSpPr>
        <p:spPr bwMode="auto">
          <a:xfrm>
            <a:off x="5140325" y="3128963"/>
            <a:ext cx="1600200" cy="898525"/>
          </a:xfrm>
          <a:prstGeom prst="rightArrow">
            <a:avLst>
              <a:gd name="adj1" fmla="val 50000"/>
              <a:gd name="adj2" fmla="val 4993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5080000" y="5291138"/>
            <a:ext cx="13668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i="1"/>
              <a:t>Определение приоритетов</a:t>
            </a:r>
          </a:p>
        </p:txBody>
      </p:sp>
      <p:sp>
        <p:nvSpPr>
          <p:cNvPr id="18438" name="TextBox 22"/>
          <p:cNvSpPr txBox="1">
            <a:spLocks noChangeArrowheads="1"/>
          </p:cNvSpPr>
          <p:nvPr/>
        </p:nvSpPr>
        <p:spPr bwMode="auto">
          <a:xfrm>
            <a:off x="5160963" y="3389313"/>
            <a:ext cx="1376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i="1"/>
              <a:t>Экономический </a:t>
            </a:r>
          </a:p>
          <a:p>
            <a:r>
              <a:rPr lang="ru-RU" sz="1200" i="1"/>
              <a:t>эффект</a:t>
            </a:r>
          </a:p>
        </p:txBody>
      </p:sp>
      <p:sp>
        <p:nvSpPr>
          <p:cNvPr id="18439" name="Нашивка 8"/>
          <p:cNvSpPr>
            <a:spLocks noChangeArrowheads="1"/>
          </p:cNvSpPr>
          <p:nvPr/>
        </p:nvSpPr>
        <p:spPr bwMode="auto">
          <a:xfrm>
            <a:off x="187325" y="3417888"/>
            <a:ext cx="2700338" cy="377825"/>
          </a:xfrm>
          <a:prstGeom prst="chevron">
            <a:avLst>
              <a:gd name="adj" fmla="val 4999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Нашивка 24"/>
          <p:cNvSpPr/>
          <p:nvPr/>
        </p:nvSpPr>
        <p:spPr bwMode="auto">
          <a:xfrm>
            <a:off x="179388" y="5084763"/>
            <a:ext cx="2700337" cy="431800"/>
          </a:xfrm>
          <a:prstGeom prst="chevron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cs typeface="Arial Unicode MS" charset="0"/>
            </a:endParaRP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579438" y="3462338"/>
            <a:ext cx="1974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РАЗВИТИЕ БАНКА</a:t>
            </a:r>
          </a:p>
        </p:txBody>
      </p:sp>
      <p:sp>
        <p:nvSpPr>
          <p:cNvPr id="18442" name="TextBox 26"/>
          <p:cNvSpPr txBox="1">
            <a:spLocks noChangeArrowheads="1"/>
          </p:cNvSpPr>
          <p:nvPr/>
        </p:nvSpPr>
        <p:spPr bwMode="auto">
          <a:xfrm>
            <a:off x="255588" y="5151438"/>
            <a:ext cx="2522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b="1"/>
              <a:t>РАЗВИТИЕ РЕГУЛИРОВАНИЯ</a:t>
            </a:r>
          </a:p>
        </p:txBody>
      </p:sp>
      <p:sp>
        <p:nvSpPr>
          <p:cNvPr id="18443" name="Овал 2"/>
          <p:cNvSpPr>
            <a:spLocks noChangeArrowheads="1"/>
          </p:cNvSpPr>
          <p:nvPr/>
        </p:nvSpPr>
        <p:spPr bwMode="auto">
          <a:xfrm>
            <a:off x="2627313" y="3141663"/>
            <a:ext cx="2663825" cy="264636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TextBox 5"/>
          <p:cNvSpPr txBox="1">
            <a:spLocks noChangeArrowheads="1"/>
          </p:cNvSpPr>
          <p:nvPr/>
        </p:nvSpPr>
        <p:spPr bwMode="auto">
          <a:xfrm>
            <a:off x="3022600" y="3795713"/>
            <a:ext cx="187166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/>
              <a:t>ОЦЕНКА РЕГУЛИРУЮЩЕГО ВОЗДЕЙСТВИЯ:</a:t>
            </a:r>
          </a:p>
          <a:p>
            <a:pPr algn="ctr"/>
            <a:r>
              <a:rPr lang="ru-RU" sz="1400" b="1"/>
              <a:t>ПОВЫШЕНИЕ ПРИБЫЛИ, СНИЖЕНИЕ ИЗДЕРЖЕК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804025" y="3141663"/>
            <a:ext cx="2160588" cy="2878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1111">
                  <a:alpha val="17000"/>
                </a:srgbClr>
              </a:gs>
              <a:gs pos="100000">
                <a:srgbClr val="767676">
                  <a:alpha val="25998"/>
                </a:srgbClr>
              </a:gs>
            </a:gsLst>
            <a:lin ang="5400000" scaled="1"/>
          </a:gradFill>
          <a:ln w="19050">
            <a:solidFill>
              <a:srgbClr val="FF111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333333"/>
                </a:solidFill>
              </a:rPr>
              <a:t>Создание (коррекция) направлений (продуктов) бизнеса, комфортное обеспечение текущей деятельности Банка с прогнозируемым экономическим эффектом</a:t>
            </a:r>
          </a:p>
        </p:txBody>
      </p:sp>
      <p:sp>
        <p:nvSpPr>
          <p:cNvPr id="46" name="Скругленный прямоугольник 4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0113" y="1196975"/>
            <a:ext cx="7775575" cy="172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 algn="ctr">
            <a:solidFill>
              <a:srgbClr val="FF1111"/>
            </a:solidFill>
            <a:miter lim="800000"/>
            <a:headEnd/>
            <a:tailEnd/>
          </a:ln>
        </p:spPr>
        <p:txBody>
          <a:bodyPr lIns="85698" tIns="42849" rIns="85698" bIns="42849" anchor="ctr"/>
          <a:lstStyle/>
          <a:p>
            <a:pPr defTabSz="914400" hangingPunct="1">
              <a:lnSpc>
                <a:spcPct val="100000"/>
              </a:lnSpc>
              <a:buClrTx/>
              <a:buSzTx/>
              <a:defRPr/>
            </a:pPr>
            <a:endParaRPr lang="ru-RU" sz="1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Всесторонний анализ масштаба 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проблемы и объема операций, затрагиваемых нормативным изменением</a:t>
            </a: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Сложность достоверной оценки регуляторного риска</a:t>
            </a: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Правильное понимание 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возможных экономических эффектов от принятия инициируемых банком предложений</a:t>
            </a:r>
          </a:p>
          <a:p>
            <a:pPr marL="342900" indent="-342900" defTabSz="914400" hangingPunct="1">
              <a:lnSpc>
                <a:spcPct val="100000"/>
              </a:lnSpc>
              <a:buClr>
                <a:srgbClr val="FF1111"/>
              </a:buClr>
              <a:buSzTx/>
              <a:buFont typeface="Arial" charset="0"/>
              <a:buAutoNum type="arabicPeriod"/>
              <a:defRPr/>
            </a:pP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системного взаимодействия </a:t>
            </a:r>
            <a:r>
              <a:rPr lang="en-US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</a:t>
            </a:r>
            <a:r>
              <a:rPr lang="ru-RU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профильных подразделений</a:t>
            </a:r>
            <a:endParaRPr lang="ru-RU" sz="1400" b="1" dirty="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8447" name="Группа 82"/>
          <p:cNvGrpSpPr>
            <a:grpSpLocks/>
          </p:cNvGrpSpPr>
          <p:nvPr/>
        </p:nvGrpSpPr>
        <p:grpSpPr bwMode="auto">
          <a:xfrm>
            <a:off x="1408113" y="1119188"/>
            <a:ext cx="3671887" cy="307975"/>
            <a:chOff x="300669" y="1214088"/>
            <a:chExt cx="952178" cy="273682"/>
          </a:xfrm>
        </p:grpSpPr>
        <p:sp>
          <p:nvSpPr>
            <p:cNvPr id="22" name="TextBox 1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23310" y="1214088"/>
              <a:ext cx="929537" cy="2736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85698" tIns="42849" rIns="85698" bIns="42849">
              <a:spAutoFit/>
            </a:bodyPr>
            <a:lstStyle>
              <a:lvl1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1pPr>
              <a:lvl2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2pPr>
              <a:lvl3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3pPr>
              <a:lvl4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4pPr>
              <a:lvl5pPr eaLnBrk="0"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algn="ctr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ru-RU" sz="1400" b="1" u="sng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СЛОЖНОСТИ ОЦЕНКИ:</a:t>
              </a:r>
            </a:p>
          </p:txBody>
        </p:sp>
        <p:sp>
          <p:nvSpPr>
            <p:cNvPr id="18450" name="Прямоугольник 81"/>
            <p:cNvSpPr>
              <a:spLocks noChangeArrowheads="1"/>
            </p:cNvSpPr>
            <p:nvPr/>
          </p:nvSpPr>
          <p:spPr bwMode="auto">
            <a:xfrm>
              <a:off x="300669" y="1222597"/>
              <a:ext cx="45719" cy="246535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ru-RU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 bwMode="auto">
          <a:xfrm>
            <a:off x="323850" y="476250"/>
            <a:ext cx="5834063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cs typeface="+mj-cs"/>
              </a:rPr>
              <a:t>Оценка регулирующего воздействия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5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Straight Connector 4"/>
          <p:cNvCxnSpPr>
            <a:cxnSpLocks noChangeShapeType="1"/>
          </p:cNvCxnSpPr>
          <p:nvPr/>
        </p:nvCxnSpPr>
        <p:spPr bwMode="auto">
          <a:xfrm>
            <a:off x="250825" y="6308725"/>
            <a:ext cx="8713788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Схема 1"/>
          <p:cNvGraphicFramePr/>
          <p:nvPr/>
        </p:nvGraphicFramePr>
        <p:xfrm>
          <a:off x="1524000" y="1397000"/>
          <a:ext cx="6576392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323850" y="476250"/>
            <a:ext cx="5834063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cs typeface="+mj-cs"/>
              </a:rPr>
              <a:t>Содержание и формы работы </a:t>
            </a:r>
            <a:r>
              <a:rPr lang="en-US" b="1" kern="0" dirty="0">
                <a:solidFill>
                  <a:srgbClr val="FF0000"/>
                </a:solidFill>
                <a:latin typeface="+mj-lt"/>
                <a:cs typeface="+mj-cs"/>
              </a:rPr>
              <a:t>GR</a:t>
            </a:r>
            <a:endParaRPr lang="ru-RU" b="1" kern="0" dirty="0">
              <a:solidFill>
                <a:srgbClr val="FF0000"/>
              </a:solidFill>
              <a:latin typeface="+mj-lt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532813" y="6237288"/>
            <a:ext cx="31290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NCyKe9k2PWQTHdMu00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CeqZER4WUq5EExveZnLSQ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1272</Words>
  <Application>Microsoft Office PowerPoint</Application>
  <PresentationFormat>Экран (4:3)</PresentationFormat>
  <Paragraphs>235</Paragraphs>
  <Slides>18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Arial Unicode MS</vt:lpstr>
      <vt:lpstr>Times New Roman</vt:lpstr>
      <vt:lpstr>Verdana</vt:lpstr>
      <vt:lpstr>Wingdings</vt:lpstr>
      <vt:lpstr>Calibri</vt:lpstr>
      <vt:lpstr>Impact</vt:lpstr>
      <vt:lpstr>Office Theme</vt:lpstr>
      <vt:lpstr>1_Office Theme</vt:lpstr>
      <vt:lpstr>Презентация PowerPoint</vt:lpstr>
      <vt:lpstr>Содержание</vt:lpstr>
      <vt:lpstr>Government relations </vt:lpstr>
      <vt:lpstr>Законодательное регулирование лоббизма</vt:lpstr>
      <vt:lpstr>Отношения власти и бизнеса</vt:lpstr>
      <vt:lpstr>Сторонники - противники</vt:lpstr>
      <vt:lpstr>Тематические блоки вопросов GR подразделения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Личностные характеристики лоббиста</vt:lpstr>
      <vt:lpstr>Особенности взаимодействия с чиновниками типология чиновников</vt:lpstr>
      <vt:lpstr>Профессиональная этика.  Рекомендации начинающему специалисту</vt:lpstr>
      <vt:lpstr>Особенности взаимодействия  бизнеса и власти в условиях кризиса </vt:lpstr>
      <vt:lpstr>Задачи банка (KPI): Блок «Эффективность»</vt:lpstr>
      <vt:lpstr>Зачади банка (KPI) Блок «Риски»</vt:lpstr>
      <vt:lpstr>Основные 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XGVM</dc:creator>
  <cp:lastModifiedBy>Иванов Олег Михайлович</cp:lastModifiedBy>
  <cp:revision>100</cp:revision>
  <cp:lastPrinted>1601-01-01T00:00:00Z</cp:lastPrinted>
  <dcterms:created xsi:type="dcterms:W3CDTF">1601-01-01T00:00:00Z</dcterms:created>
  <dcterms:modified xsi:type="dcterms:W3CDTF">2016-04-11T14:32:27Z</dcterms:modified>
</cp:coreProperties>
</file>