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2.xml" ContentType="application/vnd.openxmlformats-officedocument.drawingml.chart+xml"/>
  <Override PartName="/ppt/theme/themeOverride5.xml" ContentType="application/vnd.openxmlformats-officedocument.themeOverride+xml"/>
  <Override PartName="/ppt/charts/chart3.xml" ContentType="application/vnd.openxmlformats-officedocument.drawingml.chart+xml"/>
  <Override PartName="/ppt/theme/themeOverride6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3"/>
  </p:notesMasterIdLst>
  <p:sldIdLst>
    <p:sldId id="256" r:id="rId2"/>
    <p:sldId id="289" r:id="rId3"/>
    <p:sldId id="302" r:id="rId4"/>
    <p:sldId id="297" r:id="rId5"/>
    <p:sldId id="296" r:id="rId6"/>
    <p:sldId id="298" r:id="rId7"/>
    <p:sldId id="275" r:id="rId8"/>
    <p:sldId id="294" r:id="rId9"/>
    <p:sldId id="303" r:id="rId10"/>
    <p:sldId id="283" r:id="rId11"/>
    <p:sldId id="258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86F"/>
    <a:srgbClr val="003F82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53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0;&#1085;&#1077;&#1095;&#1082;&#1072;\&#1040;&#1089;&#1087;&#1080;&#1088;&#1072;&#1085;&#1090;&#1091;&#1088;&#1072;\&#1040;&#1087;&#1088;&#1077;&#1083;&#1100;&#1089;&#1082;&#1072;&#1103;%20&#1082;&#1086;&#1085;&#1092;&#1077;&#1088;&#1077;&#1085;&#1094;&#1080;&#1103;\&#1048;&#1089;&#1093;&#1086;&#1076;&#1085;&#1099;&#1077;%20&#1075;&#1088;&#1072;&#1092;&#1080;&#1082;&#1080;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7;&#1095;&#1082;&#1072;\&#1040;&#1089;&#1087;&#1080;&#1088;&#1072;&#1085;&#1090;&#1091;&#1088;&#1072;\&#1040;&#1087;&#1088;&#1077;&#1083;&#1100;&#1089;&#1082;&#1072;&#1103;%20&#1082;&#1086;&#1085;&#1092;&#1077;&#1088;&#1077;&#1085;&#1094;&#1080;&#1103;\&#1048;&#1089;&#1093;&#1086;&#1076;&#1085;&#1099;&#1077;%20&#1075;&#1088;&#1072;&#1092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7;&#1095;&#1082;&#1072;\&#1040;&#1089;&#1087;&#1080;&#1088;&#1072;&#1085;&#1090;&#1091;&#1088;&#1072;\&#1040;&#1087;&#1088;&#1077;&#1083;&#1100;&#1089;&#1082;&#1072;&#1103;%20&#1082;&#1086;&#1085;&#1092;&#1077;&#1088;&#1077;&#1085;&#1094;&#1080;&#1103;\&#1048;&#1089;&#1093;&#1086;&#1076;&#1085;&#1099;&#1077;%20&#1075;&#1088;&#1072;&#1092;&#108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7;&#1095;&#1082;&#1072;\&#1040;&#1089;&#1087;&#1080;&#1088;&#1072;&#1085;&#1090;&#1091;&#1088;&#1072;\&#1040;&#1087;&#1088;&#1077;&#1083;&#1100;&#1089;&#1082;&#1072;&#1103;%20&#1082;&#1086;&#1085;&#1092;&#1077;&#1088;&#1077;&#1085;&#1094;&#1080;&#1103;\&#1048;&#1089;&#1093;&#1086;&#1076;&#1085;&#1099;&#1077;%20&#1075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8016765547581644E-2"/>
          <c:y val="4.7069513675335795E-2"/>
          <c:w val="0.55538606360486908"/>
          <c:h val="0.84672314037999585"/>
        </c:manualLayout>
      </c:layout>
      <c:lineChart>
        <c:grouping val="standard"/>
        <c:varyColors val="0"/>
        <c:ser>
          <c:idx val="0"/>
          <c:order val="0"/>
          <c:tx>
            <c:strRef>
              <c:f>'Описательная статистика'!$N$2</c:f>
              <c:strCache>
                <c:ptCount val="1"/>
                <c:pt idx="0">
                  <c:v>Величина среднего пособия для детей до 1,5 лет, руб.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статистика'!$N$3:$N$14</c:f>
              <c:numCache>
                <c:formatCode>General</c:formatCode>
                <c:ptCount val="12"/>
                <c:pt idx="0">
                  <c:v>1233.8699999999999</c:v>
                </c:pt>
                <c:pt idx="1">
                  <c:v>1608.57</c:v>
                </c:pt>
                <c:pt idx="2">
                  <c:v>2043.54</c:v>
                </c:pt>
                <c:pt idx="3">
                  <c:v>1679.38</c:v>
                </c:pt>
                <c:pt idx="4">
                  <c:v>4296.8999999999996</c:v>
                </c:pt>
                <c:pt idx="5">
                  <c:v>5201.7</c:v>
                </c:pt>
                <c:pt idx="6">
                  <c:v>4711.99</c:v>
                </c:pt>
                <c:pt idx="7">
                  <c:v>5477.69</c:v>
                </c:pt>
                <c:pt idx="8">
                  <c:v>6046.29</c:v>
                </c:pt>
                <c:pt idx="9">
                  <c:v>5511.32</c:v>
                </c:pt>
                <c:pt idx="10">
                  <c:v>6337.44</c:v>
                </c:pt>
                <c:pt idx="11">
                  <c:v>7453.61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'Описательная статистика'!$O$2</c:f>
              <c:strCache>
                <c:ptCount val="1"/>
                <c:pt idx="0">
                  <c:v>Величина среднего пособия для детей от 1,5 лет, руб.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статистика'!$O$3:$O$14</c:f>
              <c:numCache>
                <c:formatCode>General</c:formatCode>
                <c:ptCount val="12"/>
                <c:pt idx="0">
                  <c:v>453.99</c:v>
                </c:pt>
                <c:pt idx="1">
                  <c:v>427.93</c:v>
                </c:pt>
                <c:pt idx="2">
                  <c:v>425.84</c:v>
                </c:pt>
                <c:pt idx="3">
                  <c:v>587.82000000000005</c:v>
                </c:pt>
                <c:pt idx="4">
                  <c:v>632.17999999999995</c:v>
                </c:pt>
                <c:pt idx="5">
                  <c:v>1111.51</c:v>
                </c:pt>
                <c:pt idx="6">
                  <c:v>935.36</c:v>
                </c:pt>
                <c:pt idx="7">
                  <c:v>1320.32</c:v>
                </c:pt>
                <c:pt idx="8">
                  <c:v>1304.76</c:v>
                </c:pt>
                <c:pt idx="9">
                  <c:v>1499.22</c:v>
                </c:pt>
                <c:pt idx="10">
                  <c:v>1672.94</c:v>
                </c:pt>
                <c:pt idx="11">
                  <c:v>1620.75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173120"/>
        <c:axId val="81187200"/>
      </c:lineChart>
      <c:catAx>
        <c:axId val="8117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187200"/>
        <c:crosses val="autoZero"/>
        <c:auto val="1"/>
        <c:lblAlgn val="ctr"/>
        <c:lblOffset val="100"/>
        <c:noMultiLvlLbl val="0"/>
      </c:catAx>
      <c:valAx>
        <c:axId val="8118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17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80465191367688"/>
          <c:y val="0.23220630709183968"/>
          <c:w val="0.32235425442958748"/>
          <c:h val="0.46775483607356361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'Описательная статистика'!$H$2</c:f>
              <c:strCache>
                <c:ptCount val="1"/>
                <c:pt idx="0">
                  <c:v>Доля домохозяйств с детьми, получающих пособия на детей, %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статистика'!$H$3:$H$14</c:f>
              <c:numCache>
                <c:formatCode>General</c:formatCode>
                <c:ptCount val="12"/>
                <c:pt idx="0">
                  <c:v>53.98</c:v>
                </c:pt>
                <c:pt idx="1">
                  <c:v>55.45</c:v>
                </c:pt>
                <c:pt idx="2">
                  <c:v>45.83</c:v>
                </c:pt>
                <c:pt idx="3">
                  <c:v>43.03</c:v>
                </c:pt>
                <c:pt idx="4">
                  <c:v>40.49</c:v>
                </c:pt>
                <c:pt idx="5">
                  <c:v>36.369999999999997</c:v>
                </c:pt>
                <c:pt idx="6">
                  <c:v>39.56</c:v>
                </c:pt>
                <c:pt idx="7">
                  <c:v>41.41</c:v>
                </c:pt>
                <c:pt idx="8">
                  <c:v>40.26</c:v>
                </c:pt>
                <c:pt idx="9">
                  <c:v>36.340000000000003</c:v>
                </c:pt>
                <c:pt idx="10">
                  <c:v>33.75</c:v>
                </c:pt>
                <c:pt idx="11">
                  <c:v>31.89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'Описательная статистика'!$I$2</c:f>
              <c:strCache>
                <c:ptCount val="1"/>
                <c:pt idx="0">
                  <c:v>Доля домохозяйств с детьми, получающих пособия на детей до 1,5 лет, %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статистика'!$I$3:$I$14</c:f>
              <c:numCache>
                <c:formatCode>General</c:formatCode>
                <c:ptCount val="12"/>
                <c:pt idx="0">
                  <c:v>6.36</c:v>
                </c:pt>
                <c:pt idx="1">
                  <c:v>7.58</c:v>
                </c:pt>
                <c:pt idx="2">
                  <c:v>6.07</c:v>
                </c:pt>
                <c:pt idx="3">
                  <c:v>7.24</c:v>
                </c:pt>
                <c:pt idx="4">
                  <c:v>6.97</c:v>
                </c:pt>
                <c:pt idx="5">
                  <c:v>6.74</c:v>
                </c:pt>
                <c:pt idx="6">
                  <c:v>8.76</c:v>
                </c:pt>
                <c:pt idx="7">
                  <c:v>10.57</c:v>
                </c:pt>
                <c:pt idx="8">
                  <c:v>10.65</c:v>
                </c:pt>
                <c:pt idx="9">
                  <c:v>8.76</c:v>
                </c:pt>
                <c:pt idx="10">
                  <c:v>8.3800000000000008</c:v>
                </c:pt>
                <c:pt idx="11">
                  <c:v>9.52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'Описательная статистика'!$J$2</c:f>
              <c:strCache>
                <c:ptCount val="1"/>
                <c:pt idx="0">
                  <c:v>Доля домохозяйств с детьми, получающих пособия на детей от 1,5 лет, %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статистика'!$J$3:$J$14</c:f>
              <c:numCache>
                <c:formatCode>General</c:formatCode>
                <c:ptCount val="12"/>
                <c:pt idx="0">
                  <c:v>49.67</c:v>
                </c:pt>
                <c:pt idx="1">
                  <c:v>50.3</c:v>
                </c:pt>
                <c:pt idx="2">
                  <c:v>41.87</c:v>
                </c:pt>
                <c:pt idx="3">
                  <c:v>37.47</c:v>
                </c:pt>
                <c:pt idx="4">
                  <c:v>35.56</c:v>
                </c:pt>
                <c:pt idx="5">
                  <c:v>31.78</c:v>
                </c:pt>
                <c:pt idx="6">
                  <c:v>33.99</c:v>
                </c:pt>
                <c:pt idx="7">
                  <c:v>33.72</c:v>
                </c:pt>
                <c:pt idx="8">
                  <c:v>32.950000000000003</c:v>
                </c:pt>
                <c:pt idx="9">
                  <c:v>30.67</c:v>
                </c:pt>
                <c:pt idx="10">
                  <c:v>27.98</c:v>
                </c:pt>
                <c:pt idx="11">
                  <c:v>24.95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494400"/>
        <c:axId val="81495936"/>
      </c:lineChart>
      <c:catAx>
        <c:axId val="8149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495936"/>
        <c:crosses val="autoZero"/>
        <c:auto val="1"/>
        <c:lblAlgn val="ctr"/>
        <c:lblOffset val="100"/>
        <c:noMultiLvlLbl val="0"/>
      </c:catAx>
      <c:valAx>
        <c:axId val="81495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494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'Описательная статистика'!$P$2</c:f>
              <c:strCache>
                <c:ptCount val="1"/>
                <c:pt idx="0">
                  <c:v>Средняя доля всех детских пособий в доходах семей, получающих пособия, %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статистика'!$P$3:$P$14</c:f>
              <c:numCache>
                <c:formatCode>General</c:formatCode>
                <c:ptCount val="12"/>
                <c:pt idx="0">
                  <c:v>11.8</c:v>
                </c:pt>
                <c:pt idx="1">
                  <c:v>6.4</c:v>
                </c:pt>
                <c:pt idx="2">
                  <c:v>9.76</c:v>
                </c:pt>
                <c:pt idx="3">
                  <c:v>9.8000000000000007</c:v>
                </c:pt>
                <c:pt idx="4">
                  <c:v>20.95</c:v>
                </c:pt>
                <c:pt idx="5">
                  <c:v>21.56</c:v>
                </c:pt>
                <c:pt idx="6">
                  <c:v>24.47</c:v>
                </c:pt>
                <c:pt idx="7">
                  <c:v>22.17</c:v>
                </c:pt>
                <c:pt idx="8">
                  <c:v>25.58</c:v>
                </c:pt>
                <c:pt idx="9">
                  <c:v>18.350000000000001</c:v>
                </c:pt>
                <c:pt idx="10">
                  <c:v>22.46</c:v>
                </c:pt>
                <c:pt idx="11">
                  <c:v>20.82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'Описательная статистика'!$Q$2</c:f>
              <c:strCache>
                <c:ptCount val="1"/>
                <c:pt idx="0">
                  <c:v>Средняя доля детских пособий для детей до 1,5 лет в доходах семей, получающих пособия, %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статистика'!$Q$3:$Q$14</c:f>
              <c:numCache>
                <c:formatCode>General</c:formatCode>
                <c:ptCount val="12"/>
                <c:pt idx="0">
                  <c:v>7.89</c:v>
                </c:pt>
                <c:pt idx="1">
                  <c:v>6.02</c:v>
                </c:pt>
                <c:pt idx="2">
                  <c:v>7.9</c:v>
                </c:pt>
                <c:pt idx="3">
                  <c:v>7.16</c:v>
                </c:pt>
                <c:pt idx="4">
                  <c:v>14.48</c:v>
                </c:pt>
                <c:pt idx="5">
                  <c:v>15.63</c:v>
                </c:pt>
                <c:pt idx="6">
                  <c:v>16.61</c:v>
                </c:pt>
                <c:pt idx="7">
                  <c:v>16.489999999999998</c:v>
                </c:pt>
                <c:pt idx="8">
                  <c:v>16.66</c:v>
                </c:pt>
                <c:pt idx="9">
                  <c:v>13.01</c:v>
                </c:pt>
                <c:pt idx="10">
                  <c:v>14.68</c:v>
                </c:pt>
                <c:pt idx="11">
                  <c:v>15.4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'Описательная статистика'!$R$2</c:f>
              <c:strCache>
                <c:ptCount val="1"/>
                <c:pt idx="0">
                  <c:v>Средняя доля детских пособий для детей после 1,5 лет в доходах семей, получающих пособия, %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статистика'!$R$3:$R$14</c:f>
              <c:numCache>
                <c:formatCode>General</c:formatCode>
                <c:ptCount val="12"/>
                <c:pt idx="0">
                  <c:v>5.07</c:v>
                </c:pt>
                <c:pt idx="1">
                  <c:v>3.81</c:v>
                </c:pt>
                <c:pt idx="2">
                  <c:v>4.2</c:v>
                </c:pt>
                <c:pt idx="3">
                  <c:v>4.8099999999999996</c:v>
                </c:pt>
                <c:pt idx="4">
                  <c:v>3.54</c:v>
                </c:pt>
                <c:pt idx="5">
                  <c:v>5.78</c:v>
                </c:pt>
                <c:pt idx="6">
                  <c:v>4.97</c:v>
                </c:pt>
                <c:pt idx="7">
                  <c:v>5.85</c:v>
                </c:pt>
                <c:pt idx="8">
                  <c:v>4.9000000000000004</c:v>
                </c:pt>
                <c:pt idx="9">
                  <c:v>5.71</c:v>
                </c:pt>
                <c:pt idx="10">
                  <c:v>4.91</c:v>
                </c:pt>
                <c:pt idx="11">
                  <c:v>4.45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549184"/>
        <c:axId val="81550720"/>
      </c:lineChart>
      <c:catAx>
        <c:axId val="8154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550720"/>
        <c:crosses val="autoZero"/>
        <c:auto val="1"/>
        <c:lblAlgn val="ctr"/>
        <c:lblOffset val="100"/>
        <c:noMultiLvlLbl val="0"/>
      </c:catAx>
      <c:valAx>
        <c:axId val="8155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5491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'Описательная статистика'!$S$2</c:f>
              <c:strCache>
                <c:ptCount val="1"/>
                <c:pt idx="0">
                  <c:v>Медианная доля всех детских пособий в доходах семей, получающих пособия, %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статистика'!$S$3:$S$14</c:f>
              <c:numCache>
                <c:formatCode>General</c:formatCode>
                <c:ptCount val="12"/>
                <c:pt idx="0">
                  <c:v>5.08</c:v>
                </c:pt>
                <c:pt idx="1">
                  <c:v>3.29</c:v>
                </c:pt>
                <c:pt idx="2">
                  <c:v>2.83</c:v>
                </c:pt>
                <c:pt idx="3">
                  <c:v>7.56</c:v>
                </c:pt>
                <c:pt idx="4">
                  <c:v>17.78</c:v>
                </c:pt>
                <c:pt idx="5">
                  <c:v>16.09</c:v>
                </c:pt>
                <c:pt idx="6">
                  <c:v>15.36</c:v>
                </c:pt>
                <c:pt idx="7">
                  <c:v>16.39</c:v>
                </c:pt>
                <c:pt idx="8">
                  <c:v>17.13</c:v>
                </c:pt>
                <c:pt idx="9">
                  <c:v>13.59</c:v>
                </c:pt>
                <c:pt idx="10">
                  <c:v>16.670000000000002</c:v>
                </c:pt>
                <c:pt idx="11">
                  <c:v>15.95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'Описательная статистика'!$T$2</c:f>
              <c:strCache>
                <c:ptCount val="1"/>
                <c:pt idx="0">
                  <c:v>Медианная доля детских пособий для детей до 1,5 лет в доходах семей, получающих пособия, %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статистика'!$T$3:$T$14</c:f>
              <c:numCache>
                <c:formatCode>General</c:formatCode>
                <c:ptCount val="12"/>
                <c:pt idx="0">
                  <c:v>3.73</c:v>
                </c:pt>
                <c:pt idx="1">
                  <c:v>2.37</c:v>
                </c:pt>
                <c:pt idx="2">
                  <c:v>2.44</c:v>
                </c:pt>
                <c:pt idx="3">
                  <c:v>3.28</c:v>
                </c:pt>
                <c:pt idx="4">
                  <c:v>10.71</c:v>
                </c:pt>
                <c:pt idx="5">
                  <c:v>10.54</c:v>
                </c:pt>
                <c:pt idx="6">
                  <c:v>10.85</c:v>
                </c:pt>
                <c:pt idx="7">
                  <c:v>12.11</c:v>
                </c:pt>
                <c:pt idx="8">
                  <c:v>11.44</c:v>
                </c:pt>
                <c:pt idx="9">
                  <c:v>9.74</c:v>
                </c:pt>
                <c:pt idx="10">
                  <c:v>10.43</c:v>
                </c:pt>
                <c:pt idx="11">
                  <c:v>10.47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'Описательная статистика'!$U$2</c:f>
              <c:strCache>
                <c:ptCount val="1"/>
                <c:pt idx="0">
                  <c:v>Медианная доля детских пособий для детей после 1,5 лет в доходах семей, получающих пособия, %</c:v>
                </c:pt>
              </c:strCache>
            </c:strRef>
          </c:tx>
          <c:cat>
            <c:numRef>
              <c:f>'Описательная статистика'!$A$3:$A$14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'Описательная статистика'!$U$3:$U$14</c:f>
              <c:numCache>
                <c:formatCode>General</c:formatCode>
                <c:ptCount val="12"/>
                <c:pt idx="0">
                  <c:v>1.66</c:v>
                </c:pt>
                <c:pt idx="1">
                  <c:v>1.37</c:v>
                </c:pt>
                <c:pt idx="2">
                  <c:v>1.26</c:v>
                </c:pt>
                <c:pt idx="3">
                  <c:v>1.27</c:v>
                </c:pt>
                <c:pt idx="4">
                  <c:v>1.19</c:v>
                </c:pt>
                <c:pt idx="5">
                  <c:v>1.42</c:v>
                </c:pt>
                <c:pt idx="6">
                  <c:v>1.45</c:v>
                </c:pt>
                <c:pt idx="7">
                  <c:v>1.47</c:v>
                </c:pt>
                <c:pt idx="8">
                  <c:v>1.45</c:v>
                </c:pt>
                <c:pt idx="9">
                  <c:v>1.52</c:v>
                </c:pt>
                <c:pt idx="10">
                  <c:v>1.33</c:v>
                </c:pt>
                <c:pt idx="11">
                  <c:v>1.32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656704"/>
        <c:axId val="89674880"/>
      </c:lineChart>
      <c:catAx>
        <c:axId val="8965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674880"/>
        <c:crosses val="autoZero"/>
        <c:auto val="1"/>
        <c:lblAlgn val="ctr"/>
        <c:lblOffset val="100"/>
        <c:noMultiLvlLbl val="0"/>
      </c:catAx>
      <c:valAx>
        <c:axId val="8967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656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AAAF2-AAD7-4C12-A1EB-3115B00CBB36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575DE-5EDD-4FEA-A16F-14EB5F236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9B639-68F8-4EF9-896C-E939387B6965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E1ADC-2983-4EC0-9C84-90A6E5561C79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94F6F-FC2F-4C82-A1C6-73D488073CBF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48E89-181B-49F4-8483-C09C4504E905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7FA78-9482-47A4-9412-04AD1E791E67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7D25-9EF2-4946-BFFE-BAD013C0011E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7F69-DDBF-4A3A-87E6-B7B0F0972B79}" type="datetime1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E651-1865-4F53-B2D5-2E60DCD2D7CB}" type="datetime1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94F2-8E8C-4B40-AAE2-F68D425F21B0}" type="datetime1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A63F-6793-4B33-98B0-8C9EC5745934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A971-8260-4B50-8B37-D04786110503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C86E6F8-B60C-4306-ABB7-11ED1759BFF9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703642"/>
            <a:ext cx="7772400" cy="1090446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Оценка эффективности социальной защиты (на примере детских пособий</a:t>
            </a:r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)</a:t>
            </a:r>
            <a:b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endParaRPr lang="en-GB" sz="2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120877" y="4513109"/>
            <a:ext cx="7337323" cy="1297755"/>
          </a:xfrm>
        </p:spPr>
        <p:txBody>
          <a:bodyPr/>
          <a:lstStyle/>
          <a:p>
            <a:pPr algn="r"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Филиппова Анна,</a:t>
            </a:r>
          </a:p>
          <a:p>
            <a:pPr algn="r"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научный руководитель –</a:t>
            </a:r>
          </a:p>
          <a:p>
            <a:pPr algn="r"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к.э.н., профессор </a:t>
            </a:r>
            <a:r>
              <a:rPr lang="ru-RU" sz="2000" dirty="0" err="1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Колосницына</a:t>
            </a:r>
            <a:r>
              <a:rPr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Марина Григорьевна</a:t>
            </a:r>
            <a:endParaRPr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50722"/>
            <a:ext cx="7435030" cy="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prstClr val="white"/>
                </a:solidFill>
                <a:latin typeface="Myriad Pro"/>
              </a:rPr>
              <a:t>Итоги исследования</a:t>
            </a:r>
            <a:endParaRPr lang="en-US" sz="36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47" y="1521029"/>
            <a:ext cx="864153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Система детских пособий в России не характеризуется 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высокой эффективностью: детские пособия 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влияют на доходы и бедность семей с детьми, но они составляют 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небольшую часть 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их доходов, 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и, кроме того, в их выплате 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присутствуют 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утечки и 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провалы.</a:t>
            </a:r>
          </a:p>
          <a:p>
            <a:pPr algn="just"/>
            <a:endParaRPr lang="ru-RU" sz="2800" dirty="0">
              <a:solidFill>
                <a:prstClr val="black"/>
              </a:solidFill>
              <a:latin typeface="Constantia" pitchFamily="18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Для повышения эффективности детских пособий, на наш взгляд, необходимо сконцентрировать пособия для детей от 1,5 лет в наиболее нуждающихся семьях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1456" y="6232525"/>
            <a:ext cx="2133600" cy="365125"/>
          </a:xfrm>
        </p:spPr>
        <p:txBody>
          <a:bodyPr/>
          <a:lstStyle/>
          <a:p>
            <a:pPr>
              <a:defRPr/>
            </a:pPr>
            <a:fld id="{CB65F501-F5CC-4E12-934E-78BB5E4DA208}" type="slidenum">
              <a:rPr lang="en-US" sz="3200" smtClean="0">
                <a:solidFill>
                  <a:srgbClr val="21386F"/>
                </a:solidFill>
              </a:rPr>
              <a:pPr>
                <a:defRPr/>
              </a:pPr>
              <a:t>10</a:t>
            </a:fld>
            <a:endParaRPr lang="en-US" sz="3200" dirty="0">
              <a:solidFill>
                <a:srgbClr val="21386F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826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7FFD-70CD-4C5C-8117-5884EA760D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50722"/>
            <a:ext cx="7435030" cy="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Эффективность детских пособий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1456" y="6232525"/>
            <a:ext cx="2133600" cy="365125"/>
          </a:xfrm>
        </p:spPr>
        <p:txBody>
          <a:bodyPr/>
          <a:lstStyle/>
          <a:p>
            <a:pPr>
              <a:defRPr/>
            </a:pPr>
            <a:fld id="{CB65F501-F5CC-4E12-934E-78BB5E4DA208}" type="slidenum">
              <a:rPr lang="en-US" sz="3200" smtClean="0">
                <a:solidFill>
                  <a:srgbClr val="21386F"/>
                </a:solidFill>
              </a:rPr>
              <a:pPr>
                <a:defRPr/>
              </a:pPr>
              <a:t>2</a:t>
            </a:fld>
            <a:endParaRPr lang="en-US" sz="3200" dirty="0">
              <a:solidFill>
                <a:srgbClr val="21386F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22246" y="1439146"/>
            <a:ext cx="864153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Эффективность </a:t>
            </a:r>
            <a:r>
              <a:rPr lang="ru-RU" sz="2800" b="1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детских пособий 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рассматривается с 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двух точек 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зрения: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Во-первых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, мы рассматриваем детские пособия как дополнительный источник дохода домохозяйств с детьми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Во-вторых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, мы оцениваем то, как детские пособия влияют на бедность семей с детьми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.</a:t>
            </a:r>
          </a:p>
          <a:p>
            <a:endParaRPr lang="ru-RU" sz="2800" dirty="0" smtClean="0">
              <a:solidFill>
                <a:prstClr val="black"/>
              </a:solidFill>
              <a:latin typeface="Constantia" pitchFamily="18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Исследование базируется 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на данных 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Российского мониторинга 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экономического положения и здоровья населения НИУ </a:t>
            </a:r>
            <a:r>
              <a:rPr lang="ru-RU" sz="2800" dirty="0" smtClean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ВШЭ </a:t>
            </a:r>
            <a:r>
              <a:rPr lang="ru-RU" sz="2800" dirty="0">
                <a:solidFill>
                  <a:prstClr val="black"/>
                </a:solidFill>
                <a:latin typeface="Constantia" pitchFamily="18" charset="0"/>
                <a:cs typeface="Arial" pitchFamily="34" charset="0"/>
              </a:rPr>
              <a:t>(RLMS-HSE)</a:t>
            </a:r>
            <a:endParaRPr lang="ru-RU" sz="2800" dirty="0" smtClean="0">
              <a:solidFill>
                <a:prstClr val="black"/>
              </a:solidFill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08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50722"/>
            <a:ext cx="7435030" cy="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Величина среднего пособия для детей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1456" y="6232525"/>
            <a:ext cx="2133600" cy="365125"/>
          </a:xfrm>
        </p:spPr>
        <p:txBody>
          <a:bodyPr/>
          <a:lstStyle/>
          <a:p>
            <a:pPr>
              <a:defRPr/>
            </a:pPr>
            <a:fld id="{CB65F501-F5CC-4E12-934E-78BB5E4DA208}" type="slidenum">
              <a:rPr lang="en-US" sz="3200" smtClean="0">
                <a:solidFill>
                  <a:srgbClr val="21386F"/>
                </a:solidFill>
              </a:rPr>
              <a:pPr>
                <a:defRPr/>
              </a:pPr>
              <a:t>3</a:t>
            </a:fld>
            <a:endParaRPr lang="en-US" sz="3200" dirty="0">
              <a:solidFill>
                <a:srgbClr val="21386F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578792"/>
              </p:ext>
            </p:extLst>
          </p:nvPr>
        </p:nvGraphicFramePr>
        <p:xfrm>
          <a:off x="141890" y="1387366"/>
          <a:ext cx="8721889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06897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1456" y="6232525"/>
            <a:ext cx="2133600" cy="365125"/>
          </a:xfrm>
        </p:spPr>
        <p:txBody>
          <a:bodyPr/>
          <a:lstStyle/>
          <a:p>
            <a:pPr>
              <a:defRPr/>
            </a:pPr>
            <a:fld id="{CB65F501-F5CC-4E12-934E-78BB5E4DA208}" type="slidenum">
              <a:rPr lang="en-US" sz="3200" smtClean="0">
                <a:solidFill>
                  <a:srgbClr val="21386F"/>
                </a:solidFill>
              </a:rPr>
              <a:pPr>
                <a:defRPr/>
              </a:pPr>
              <a:t>4</a:t>
            </a:fld>
            <a:endParaRPr lang="en-US" sz="3200" dirty="0">
              <a:solidFill>
                <a:srgbClr val="21386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28750" y="250722"/>
            <a:ext cx="7435030" cy="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prstClr val="white"/>
                </a:solidFill>
                <a:latin typeface="Myriad Pro"/>
              </a:rPr>
              <a:t>Доля домохозяйств с детьми, получающих детские пособия</a:t>
            </a:r>
            <a:endParaRPr lang="en-US" sz="3200" dirty="0">
              <a:solidFill>
                <a:prstClr val="white"/>
              </a:solidFill>
              <a:latin typeface="Myriad Pro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178326"/>
              </p:ext>
            </p:extLst>
          </p:nvPr>
        </p:nvGraphicFramePr>
        <p:xfrm>
          <a:off x="255588" y="1409233"/>
          <a:ext cx="8608192" cy="469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7720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1456" y="6232525"/>
            <a:ext cx="2133600" cy="365125"/>
          </a:xfrm>
        </p:spPr>
        <p:txBody>
          <a:bodyPr/>
          <a:lstStyle/>
          <a:p>
            <a:pPr>
              <a:defRPr/>
            </a:pPr>
            <a:fld id="{CB65F501-F5CC-4E12-934E-78BB5E4DA208}" type="slidenum">
              <a:rPr lang="en-US" sz="3200" smtClean="0">
                <a:solidFill>
                  <a:srgbClr val="21386F"/>
                </a:solidFill>
              </a:rPr>
              <a:pPr>
                <a:defRPr/>
              </a:pPr>
              <a:t>5</a:t>
            </a:fld>
            <a:endParaRPr lang="en-US" sz="3200" dirty="0">
              <a:solidFill>
                <a:srgbClr val="21386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28750" y="250722"/>
            <a:ext cx="7435030" cy="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000" dirty="0" smtClean="0">
                <a:solidFill>
                  <a:schemeClr val="bg1"/>
                </a:solidFill>
                <a:latin typeface="Myriad Pro"/>
              </a:rPr>
              <a:t>Средняя доля детских пособий в доходах домохозяйств, получающих эти пособия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344987"/>
              </p:ext>
            </p:extLst>
          </p:nvPr>
        </p:nvGraphicFramePr>
        <p:xfrm>
          <a:off x="255588" y="1387366"/>
          <a:ext cx="8608191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2672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1456" y="6232525"/>
            <a:ext cx="2133600" cy="365125"/>
          </a:xfrm>
        </p:spPr>
        <p:txBody>
          <a:bodyPr/>
          <a:lstStyle/>
          <a:p>
            <a:pPr>
              <a:defRPr/>
            </a:pPr>
            <a:fld id="{CB65F501-F5CC-4E12-934E-78BB5E4DA208}" type="slidenum">
              <a:rPr lang="en-US" sz="3200" smtClean="0">
                <a:solidFill>
                  <a:srgbClr val="21386F"/>
                </a:solidFill>
              </a:rPr>
              <a:pPr>
                <a:defRPr/>
              </a:pPr>
              <a:t>6</a:t>
            </a:fld>
            <a:endParaRPr lang="en-US" sz="3200" dirty="0">
              <a:solidFill>
                <a:srgbClr val="21386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428749" y="250722"/>
            <a:ext cx="7597263" cy="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000" dirty="0" smtClean="0">
                <a:solidFill>
                  <a:schemeClr val="bg1"/>
                </a:solidFill>
                <a:latin typeface="Myriad Pro"/>
              </a:rPr>
              <a:t>Медианная доля детских пособий в доходах домохозяйств, получающих эти пособия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378923"/>
              </p:ext>
            </p:extLst>
          </p:nvPr>
        </p:nvGraphicFramePr>
        <p:xfrm>
          <a:off x="255589" y="1418897"/>
          <a:ext cx="8651928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8280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50722"/>
            <a:ext cx="7435030" cy="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Результаты анализа </a:t>
            </a:r>
            <a:r>
              <a:rPr lang="ru-RU" sz="2400" dirty="0">
                <a:solidFill>
                  <a:schemeClr val="bg1"/>
                </a:solidFill>
                <a:latin typeface="Myriad Pro"/>
              </a:rPr>
              <a:t>характеристик </a:t>
            </a:r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домохозяйств, получающих и не получающих детские </a:t>
            </a:r>
            <a:r>
              <a:rPr lang="ru-RU" sz="2400" dirty="0">
                <a:solidFill>
                  <a:schemeClr val="bg1"/>
                </a:solidFill>
                <a:latin typeface="Myriad Pro"/>
              </a:rPr>
              <a:t>пособия 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1456" y="6232525"/>
            <a:ext cx="2133600" cy="365125"/>
          </a:xfrm>
        </p:spPr>
        <p:txBody>
          <a:bodyPr/>
          <a:lstStyle/>
          <a:p>
            <a:pPr>
              <a:defRPr/>
            </a:pPr>
            <a:fld id="{CB65F501-F5CC-4E12-934E-78BB5E4DA208}" type="slidenum">
              <a:rPr lang="en-US" sz="3200" smtClean="0">
                <a:solidFill>
                  <a:srgbClr val="21386F"/>
                </a:solidFill>
              </a:rPr>
              <a:pPr>
                <a:defRPr/>
              </a:pPr>
              <a:t>7</a:t>
            </a:fld>
            <a:endParaRPr lang="en-US" sz="3200" dirty="0">
              <a:solidFill>
                <a:srgbClr val="21386F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22248" y="1539872"/>
            <a:ext cx="8641531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600" dirty="0" smtClean="0">
                <a:latin typeface="Constantia" pitchFamily="18" charset="0"/>
                <a:cs typeface="Arial" pitchFamily="34" charset="0"/>
              </a:rPr>
              <a:t>Доходы домохозяйств, получающих детские пособия, в среднем ниже. Среди бедных семей получателей пособий больше, чем среди небедных.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 smtClean="0">
                <a:latin typeface="Constantia" pitchFamily="18" charset="0"/>
                <a:cs typeface="Arial" pitchFamily="34" charset="0"/>
              </a:rPr>
              <a:t>В семьях, получающих детские пособия, выше доля детей и ниже доли работников и пенсионеров.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 smtClean="0">
                <a:latin typeface="Constantia" pitchFamily="18" charset="0"/>
                <a:cs typeface="Arial" pitchFamily="34" charset="0"/>
              </a:rPr>
              <a:t>Доли </a:t>
            </a:r>
            <a:r>
              <a:rPr lang="ru-RU" sz="2600" dirty="0">
                <a:latin typeface="Constantia" pitchFamily="18" charset="0"/>
                <a:cs typeface="Arial" pitchFamily="34" charset="0"/>
              </a:rPr>
              <a:t>получающих детские пособия </a:t>
            </a:r>
            <a:r>
              <a:rPr lang="ru-RU" sz="2600" dirty="0" smtClean="0">
                <a:latin typeface="Constantia" pitchFamily="18" charset="0"/>
                <a:cs typeface="Arial" pitchFamily="34" charset="0"/>
              </a:rPr>
              <a:t>выше среди сельских домохозяйств, матерей-одиночек </a:t>
            </a:r>
            <a:r>
              <a:rPr lang="ru-RU" sz="2600" dirty="0">
                <a:latin typeface="Constantia" pitchFamily="18" charset="0"/>
                <a:cs typeface="Arial" pitchFamily="34" charset="0"/>
              </a:rPr>
              <a:t>и семей, где у родителей нет высшего образования</a:t>
            </a:r>
            <a:r>
              <a:rPr lang="ru-RU" sz="2600" dirty="0" smtClean="0">
                <a:latin typeface="Constantia" pitchFamily="18" charset="0"/>
                <a:cs typeface="Arial" pitchFamily="34" charset="0"/>
              </a:rPr>
              <a:t>.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383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50722"/>
            <a:ext cx="7435030" cy="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bg1"/>
                </a:solidFill>
                <a:latin typeface="Myriad Pro"/>
              </a:rPr>
              <a:t>Провалы и утечки в выплате пособий</a:t>
            </a:r>
            <a:endParaRPr lang="en-US" sz="32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1456" y="6232525"/>
            <a:ext cx="2133600" cy="365125"/>
          </a:xfrm>
        </p:spPr>
        <p:txBody>
          <a:bodyPr/>
          <a:lstStyle/>
          <a:p>
            <a:pPr>
              <a:defRPr/>
            </a:pPr>
            <a:fld id="{CB65F501-F5CC-4E12-934E-78BB5E4DA208}" type="slidenum">
              <a:rPr lang="en-US" sz="3200" smtClean="0">
                <a:solidFill>
                  <a:srgbClr val="21386F"/>
                </a:solidFill>
              </a:rPr>
              <a:pPr>
                <a:defRPr/>
              </a:pPr>
              <a:t>8</a:t>
            </a:fld>
            <a:endParaRPr lang="en-US" sz="3200" dirty="0">
              <a:solidFill>
                <a:srgbClr val="21386F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22247" y="1731098"/>
            <a:ext cx="8641531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4400" dirty="0" smtClean="0">
                <a:latin typeface="Constantia" pitchFamily="18" charset="0"/>
                <a:cs typeface="Arial" pitchFamily="34" charset="0"/>
              </a:rPr>
              <a:t>32,88% небедных домохозяйств получают детские пособия, 41,44% бедных домохозяйств их не получают.</a:t>
            </a:r>
            <a:endParaRPr lang="ru-RU" sz="2800" dirty="0" smtClean="0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350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50722"/>
            <a:ext cx="7435030" cy="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bg1"/>
                </a:solidFill>
                <a:latin typeface="Myriad Pro"/>
              </a:rPr>
              <a:t>Результаты оценки моделей</a:t>
            </a:r>
            <a:endParaRPr lang="en-US" sz="32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1456" y="6232525"/>
            <a:ext cx="2133600" cy="365125"/>
          </a:xfrm>
        </p:spPr>
        <p:txBody>
          <a:bodyPr/>
          <a:lstStyle/>
          <a:p>
            <a:pPr>
              <a:defRPr/>
            </a:pPr>
            <a:fld id="{CB65F501-F5CC-4E12-934E-78BB5E4DA208}" type="slidenum">
              <a:rPr lang="en-US" sz="3200" smtClean="0">
                <a:solidFill>
                  <a:srgbClr val="21386F"/>
                </a:solidFill>
              </a:rPr>
              <a:pPr>
                <a:defRPr/>
              </a:pPr>
              <a:t>9</a:t>
            </a:fld>
            <a:endParaRPr lang="en-US" sz="3200" dirty="0">
              <a:solidFill>
                <a:srgbClr val="21386F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22248" y="1553520"/>
            <a:ext cx="864153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i="1" dirty="0" smtClean="0">
                <a:latin typeface="Constantia" pitchFamily="18" charset="0"/>
                <a:cs typeface="Arial" pitchFamily="34" charset="0"/>
              </a:rPr>
              <a:t>Как пособия на детей до 1,5 лет, так и пособия на детей от 1,5 лет снижают вероятность бедности семей с детьми и положительно влияют на их доходы.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Constantia" pitchFamily="18" charset="0"/>
                <a:cs typeface="Arial" pitchFamily="34" charset="0"/>
              </a:rPr>
              <a:t>Другими детерминантами доходов и бедности семей с детьми являются тип населённого пункта, где они проживают; высшее образование родителей; доли работников, пенсионеров и детей в домохозяйстве.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00492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2818</TotalTime>
  <Words>469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Оценка эффективности социальной защиты (на примере детских пособий)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Селиванова Мария Олеговна</cp:lastModifiedBy>
  <cp:revision>89</cp:revision>
  <dcterms:created xsi:type="dcterms:W3CDTF">2010-09-30T06:45:29Z</dcterms:created>
  <dcterms:modified xsi:type="dcterms:W3CDTF">2016-05-16T15:32:10Z</dcterms:modified>
</cp:coreProperties>
</file>