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37" r:id="rId3"/>
    <p:sldId id="336" r:id="rId4"/>
    <p:sldId id="322" r:id="rId5"/>
    <p:sldId id="329" r:id="rId6"/>
    <p:sldId id="328" r:id="rId7"/>
    <p:sldId id="33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lix Lopez Iturriaga" initials="FL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20409A"/>
    <a:srgbClr val="262262"/>
    <a:srgbClr val="22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2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62991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3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15244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438580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5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26570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86057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itchFamily="34" charset="-128"/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2840281-05D4-45B1-A837-D380FCE70064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81100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B74B5-8CD0-4818-80AA-7E3013061E4E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A5EE-5D7A-4FC2-A337-5C56FF4F27AF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67109-06BD-4DF7-889C-721A78F4AFBD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31EB6-2E75-4C66-B81F-F384611BC037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BFA63-66A6-4144-AD2D-A4154A7F76CB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977A0-5E4D-4F78-861C-ED9B6060585B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ED0E7-CB49-48CC-9A1B-E7556B6738FA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CAA22-4595-4C26-892C-0C05F54F776B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EF6B-ED10-48CC-B4A1-8313A313999C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43288-0A65-4468-BE48-9AFFFDBEA276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182E1-42B6-44E3-869B-51E2B6EACB79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B9902-F73C-4BCF-B603-2AC4BECBF7DD}" type="datetime1">
              <a:rPr lang="ru-RU" smtClean="0"/>
              <a:pPr/>
              <a:t>08.06.2016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2088232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Report&amp;Plan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Small and medium-sized enterprises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5229200"/>
            <a:ext cx="7704856" cy="1248544"/>
          </a:xfrm>
        </p:spPr>
        <p:txBody>
          <a:bodyPr>
            <a:normAutofit lnSpcReduction="10000"/>
          </a:bodyPr>
          <a:lstStyle/>
          <a:p>
            <a:pPr algn="r"/>
            <a:endParaRPr lang="en-US" sz="2400" dirty="0" smtClean="0"/>
          </a:p>
          <a:p>
            <a:pPr algn="r"/>
            <a:r>
              <a:rPr lang="en-US" sz="2400" dirty="0" err="1" smtClean="0"/>
              <a:t>Mariia</a:t>
            </a:r>
            <a:r>
              <a:rPr lang="en-US" sz="2400" dirty="0" smtClean="0"/>
              <a:t> </a:t>
            </a:r>
            <a:r>
              <a:rPr lang="en-US" sz="2400" dirty="0" err="1" smtClean="0"/>
              <a:t>Molodchik</a:t>
            </a:r>
            <a:r>
              <a:rPr lang="en-US" sz="2400" dirty="0" smtClean="0"/>
              <a:t>, Carlos </a:t>
            </a:r>
            <a:r>
              <a:rPr lang="en-US" sz="2400" dirty="0" err="1" smtClean="0"/>
              <a:t>Jardon</a:t>
            </a:r>
            <a:endParaRPr lang="en-US" sz="2400" dirty="0" smtClean="0"/>
          </a:p>
          <a:p>
            <a:pPr algn="r"/>
            <a:r>
              <a:rPr lang="en-US" sz="2400" dirty="0" smtClean="0"/>
              <a:t>09.</a:t>
            </a:r>
            <a:r>
              <a:rPr lang="ru-RU" sz="2400" dirty="0" smtClean="0"/>
              <a:t>0</a:t>
            </a:r>
            <a:r>
              <a:rPr lang="en-US" sz="2400" dirty="0" smtClean="0"/>
              <a:t>6.201</a:t>
            </a:r>
            <a:r>
              <a:rPr lang="ru-RU" sz="2400" dirty="0" smtClean="0"/>
              <a:t>6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573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1115615" y="123825"/>
            <a:ext cx="7822009" cy="1143000"/>
          </a:xfrm>
        </p:spPr>
        <p:txBody>
          <a:bodyPr/>
          <a:lstStyle/>
          <a:p>
            <a:r>
              <a:rPr lang="en-US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Results 2014-2016</a:t>
            </a:r>
            <a:br>
              <a:rPr lang="en-US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SME research line</a:t>
            </a:r>
            <a:endParaRPr lang="ru-RU" altLang="ru-RU" sz="2800" b="1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5007" y="1381629"/>
            <a:ext cx="8892480" cy="4923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F-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Jardon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C.;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Pagani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R.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Negri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collective efficiency in subsistence clusters a growth strategy? The case 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wood industry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IJEM, 2015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Santos-Rodrigues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H.,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F-Jardón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C.M., Dorrego P.F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 between intellectual capital and the product process 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innovation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IJKBD, 2015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F-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Jardón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C.M., 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Martos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M.S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Intellectual capital and competitive advantages in natural resource-based SMEs in Latin 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America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Innovar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2016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Molodchik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M., </a:t>
            </a:r>
            <a:r>
              <a:rPr lang="en-US" sz="2400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Jardon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C., Barajas A. </a:t>
            </a:r>
            <a:r>
              <a:rPr lang="en-US" sz="2400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Intangible-driven performance: company size matters</a:t>
            </a:r>
            <a:r>
              <a:rPr lang="en-US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IJKBD, 2016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9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1115615" y="123825"/>
            <a:ext cx="7822009" cy="1143000"/>
          </a:xfrm>
        </p:spPr>
        <p:txBody>
          <a:bodyPr/>
          <a:lstStyle/>
          <a:p>
            <a:r>
              <a:rPr lang="en-US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Plans 2017-2019</a:t>
            </a:r>
            <a:endParaRPr lang="ru-RU" altLang="ru-RU" sz="2800" b="1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38739"/>
            <a:ext cx="8892480" cy="183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of IC and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 of IC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Markets of intangibles</a:t>
            </a:r>
            <a:endParaRPr lang="en-US" sz="2800" b="1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1115615" y="123825"/>
            <a:ext cx="7822009" cy="1143000"/>
          </a:xfrm>
        </p:spPr>
        <p:txBody>
          <a:bodyPr/>
          <a:lstStyle/>
          <a:p>
            <a:r>
              <a:rPr lang="en-US" altLang="ru-RU" sz="2800" b="1" dirty="0" smtClean="0">
                <a:solidFill>
                  <a:srgbClr val="FFFFFF"/>
                </a:solidFill>
                <a:ea typeface="ＭＳ Ｐゴシック" pitchFamily="34" charset="-128"/>
              </a:rPr>
              <a:t>Plans 2017-2019</a:t>
            </a:r>
            <a:endParaRPr lang="ru-RU" altLang="ru-RU" sz="2800" b="1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4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38739"/>
            <a:ext cx="8892480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of IC and 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Knowledge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Contribution: 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theoretical: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 dependent models in KBV and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ICV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for developing countries and SMEs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methodological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measurement of dynamic capabilities; </a:t>
            </a:r>
            <a:endParaRPr lang="en-US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empirical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new knowledge about companies from developing countries: </a:t>
            </a: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Russian&amp;Latin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America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0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2339752" y="123825"/>
            <a:ext cx="6597872" cy="1143000"/>
          </a:xfrm>
        </p:spPr>
        <p:txBody>
          <a:bodyPr>
            <a:normAutofit/>
          </a:bodyPr>
          <a:lstStyle/>
          <a:p>
            <a:r>
              <a:rPr lang="en-US" altLang="ru-RU" sz="2800" b="1" dirty="0" smtClean="0">
                <a:solidFill>
                  <a:schemeClr val="bg1"/>
                </a:solidFill>
                <a:ea typeface="ＭＳ Ｐゴシック" pitchFamily="34" charset="-128"/>
              </a:rPr>
              <a:t>Plans 2017-2019.</a:t>
            </a:r>
            <a:br>
              <a:rPr lang="en-US" altLang="ru-RU" sz="2800" b="1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IC and Knowledge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altLang="ru-RU" sz="2800" b="1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9552" y="1838739"/>
            <a:ext cx="860444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papers in progress: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 and internationalization of Russian companies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 and the level of novelty: empirical evidence from Russian manufacturing SMEs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Intangible-based strategies of Russian companies 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55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2339752" y="123825"/>
            <a:ext cx="6597872" cy="1143000"/>
          </a:xfrm>
        </p:spPr>
        <p:txBody>
          <a:bodyPr>
            <a:normAutofit/>
          </a:bodyPr>
          <a:lstStyle/>
          <a:p>
            <a:r>
              <a:rPr lang="en-US" altLang="ru-RU" sz="2800" b="1" dirty="0" smtClean="0">
                <a:solidFill>
                  <a:schemeClr val="bg1"/>
                </a:solidFill>
                <a:ea typeface="ＭＳ Ｐゴシック" pitchFamily="34" charset="-128"/>
              </a:rPr>
              <a:t>Plans 2017-2019.</a:t>
            </a:r>
            <a:br>
              <a:rPr lang="en-US" altLang="ru-RU" sz="2800" b="1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Management </a:t>
            </a: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IC and Knowledge</a:t>
            </a:r>
            <a:r>
              <a:rPr lang="en-US" sz="2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altLang="ru-RU" sz="2800" b="1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838739"/>
            <a:ext cx="9144000" cy="407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research project “Intellectual capital and entrepreneurship: small subsistence business”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question: How much does IC matter for SSB?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is elaborated by </a:t>
            </a:r>
            <a:r>
              <a:rPr lang="en-US" sz="28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C.Jardon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validated on the sample of entrepreneurs from Latin America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database: entrepreneurs in Perm region 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Comparative study</a:t>
            </a:r>
          </a:p>
        </p:txBody>
      </p:sp>
    </p:spTree>
    <p:extLst>
      <p:ext uri="{BB962C8B-B14F-4D97-AF65-F5344CB8AC3E}">
        <p14:creationId xmlns:p14="http://schemas.microsoft.com/office/powerpoint/2010/main" val="199825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азвание 1"/>
          <p:cNvSpPr>
            <a:spLocks noGrp="1"/>
          </p:cNvSpPr>
          <p:nvPr>
            <p:ph type="title"/>
          </p:nvPr>
        </p:nvSpPr>
        <p:spPr>
          <a:xfrm>
            <a:off x="2339752" y="123825"/>
            <a:ext cx="6597872" cy="1143000"/>
          </a:xfrm>
        </p:spPr>
        <p:txBody>
          <a:bodyPr>
            <a:normAutofit/>
          </a:bodyPr>
          <a:lstStyle/>
          <a:p>
            <a:r>
              <a:rPr lang="en-US" altLang="ru-RU" sz="2800" b="1" dirty="0" smtClean="0">
                <a:solidFill>
                  <a:schemeClr val="bg1"/>
                </a:solidFill>
                <a:ea typeface="ＭＳ Ｐゴシック" pitchFamily="34" charset="-128"/>
              </a:rPr>
              <a:t>Plans 2017-2019.</a:t>
            </a:r>
            <a:br>
              <a:rPr lang="en-US" altLang="ru-RU" sz="2800" b="1" dirty="0" smtClean="0">
                <a:solidFill>
                  <a:schemeClr val="bg1"/>
                </a:solidFill>
                <a:ea typeface="ＭＳ Ｐゴシック" pitchFamily="34" charset="-128"/>
              </a:rPr>
            </a:br>
            <a:r>
              <a:rPr lang="en-US" sz="2800" b="1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Measurement</a:t>
            </a:r>
            <a:r>
              <a:rPr lang="en-US" sz="28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altLang="ru-RU" sz="2800" b="1" dirty="0" smtClean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CAF3C84C-8F47-4C0A-9645-3830C12FB274}" type="slidenum">
              <a:rPr lang="en-US" altLang="ru-RU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en-US" altLang="ru-RU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838739"/>
            <a:ext cx="9144000" cy="4044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activities: IC Index, MIRC, IC disclosure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endParaRPr lang="en-US" sz="28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</a:t>
            </a:r>
            <a:r>
              <a:rPr lang="en-US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research project “Green capital and corporate performance”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question: How much does GC matter for CP?</a:t>
            </a:r>
          </a:p>
          <a:p>
            <a:pPr marL="914400" lvl="1" indent="-45720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Database: European public companies. Additional indicators of GC.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4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16910</TotalTime>
  <Words>300</Words>
  <Application>Microsoft Office PowerPoint</Application>
  <PresentationFormat>Экран (4:3)</PresentationFormat>
  <Paragraphs>47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Calibri</vt:lpstr>
      <vt:lpstr>Symbol</vt:lpstr>
      <vt:lpstr>Times New Roman</vt:lpstr>
      <vt:lpstr>Wingdings</vt:lpstr>
      <vt:lpstr>Тема Office</vt:lpstr>
      <vt:lpstr>Report&amp;Plan Small and medium-sized enterprises    </vt:lpstr>
      <vt:lpstr>Results 2014-2016 SME research line</vt:lpstr>
      <vt:lpstr>Plans 2017-2019</vt:lpstr>
      <vt:lpstr>Plans 2017-2019</vt:lpstr>
      <vt:lpstr>Plans 2017-2019. Management of IC and Knowledge. </vt:lpstr>
      <vt:lpstr>Plans 2017-2019. Management of IC and Knowledge. </vt:lpstr>
      <vt:lpstr>Plans 2017-2019. Measurement.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МолодчикМА</cp:lastModifiedBy>
  <cp:revision>188</cp:revision>
  <dcterms:created xsi:type="dcterms:W3CDTF">2014-11-08T08:08:01Z</dcterms:created>
  <dcterms:modified xsi:type="dcterms:W3CDTF">2016-06-09T12:24:05Z</dcterms:modified>
</cp:coreProperties>
</file>