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8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81" r:id="rId10"/>
    <p:sldId id="266" r:id="rId11"/>
    <p:sldId id="283" r:id="rId12"/>
    <p:sldId id="267" r:id="rId13"/>
    <p:sldId id="272" r:id="rId14"/>
    <p:sldId id="285" r:id="rId15"/>
    <p:sldId id="286" r:id="rId16"/>
    <p:sldId id="287" r:id="rId17"/>
    <p:sldId id="284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27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3180" autoAdjust="0"/>
  </p:normalViewPr>
  <p:slideViewPr>
    <p:cSldViewPr snapToGrid="0">
      <p:cViewPr varScale="1">
        <p:scale>
          <a:sx n="66" d="100"/>
          <a:sy n="66" d="100"/>
        </p:scale>
        <p:origin x="44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9847D-433B-4E39-9465-065BB044897E}" type="datetimeFigureOut">
              <a:rPr lang="ru-RU" smtClean="0"/>
              <a:t>07.06.2016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5E5F3-84A0-412F-9E57-728067F70F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/>
              <a:t>Ceci</a:t>
            </a:r>
            <a:r>
              <a:rPr lang="ru-RU" dirty="0"/>
              <a:t> во французском</a:t>
            </a:r>
            <a:r>
              <a:rPr lang="ru-RU" baseline="0" dirty="0"/>
              <a:t> и </a:t>
            </a:r>
            <a:r>
              <a:rPr lang="en-US" i="1" baseline="0" dirty="0" err="1"/>
              <a:t>dieser</a:t>
            </a:r>
            <a:r>
              <a:rPr lang="en-US" i="1" baseline="0" dirty="0"/>
              <a:t>/</a:t>
            </a:r>
            <a:r>
              <a:rPr lang="en-US" i="1" baseline="0" dirty="0" err="1"/>
              <a:t>jener</a:t>
            </a:r>
            <a:r>
              <a:rPr lang="en-US" baseline="0" dirty="0"/>
              <a:t> </a:t>
            </a:r>
            <a:r>
              <a:rPr lang="ru-RU" baseline="0" dirty="0"/>
              <a:t>в немецком практически не используются (</a:t>
            </a:r>
            <a:r>
              <a:rPr lang="en-US" i="1" baseline="0" dirty="0" err="1"/>
              <a:t>cela</a:t>
            </a:r>
            <a:r>
              <a:rPr lang="ru-RU" baseline="0" dirty="0"/>
              <a:t> и </a:t>
            </a:r>
            <a:r>
              <a:rPr lang="en-US" i="1" baseline="0" dirty="0"/>
              <a:t>der/die/das</a:t>
            </a:r>
            <a:r>
              <a:rPr lang="ru-RU" baseline="0" dirty="0"/>
              <a:t> соответственно).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340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12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5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953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35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00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DFA9AC-3C29-4917-8B05-F70B4A15B2FB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350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DFA9AC-3C29-4917-8B05-F70B4A15B2FB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29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Kabardian is a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Northwest Caucasian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DFA9AC-3C29-4917-8B05-F70B4A15B2FB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69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9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Tämä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used for inside and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tuo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opposite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meaning.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refers to “something in the addressee’s perceptual sphere” (LAURY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1996: 306).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4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 two-term</a:t>
            </a:r>
            <a:r>
              <a:rPr lang="en-US" baseline="0" dirty="0"/>
              <a:t> systems and 7 three-term systems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525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Massively parallel text (MPT)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04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Massively parallel text (MPT)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5E5F3-84A0-412F-9E57-728067F70FB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8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957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Agul</a:t>
            </a:r>
            <a:r>
              <a:rPr lang="en-US" dirty="0"/>
              <a:t> (West-Caucasian language family) data: if a language only has one dedicated aqua-motion expression, it can always be used</a:t>
            </a:r>
            <a:r>
              <a:rPr lang="en-US" baseline="0" dirty="0"/>
              <a:t> for the expression of swimming. This reflects the general anthropocentricity of </a:t>
            </a:r>
            <a:r>
              <a:rPr lang="en-US" baseline="0"/>
              <a:t>the language.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D3F1-A677-45C4-9EEB-7BA7416B375B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1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6/7/2016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olkovolek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2.jpeg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2.jpeg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9848" y="1214651"/>
            <a:ext cx="9948672" cy="32533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4400" dirty="0"/>
              <a:t>Типология. Семинар</a:t>
            </a:r>
            <a:br>
              <a:rPr lang="ru-RU" sz="4800" dirty="0"/>
            </a:br>
            <a:r>
              <a:rPr lang="en-US" sz="6600" dirty="0"/>
              <a:t>harry potter and </a:t>
            </a:r>
            <a:br>
              <a:rPr lang="en-US" sz="6600" dirty="0"/>
            </a:br>
            <a:r>
              <a:rPr lang="en-US" sz="6600" dirty="0"/>
              <a:t>the lexical typology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27108" y="5556658"/>
            <a:ext cx="7891272" cy="1069848"/>
          </a:xfrm>
        </p:spPr>
        <p:txBody>
          <a:bodyPr/>
          <a:lstStyle/>
          <a:p>
            <a:r>
              <a:rPr lang="ru-RU" dirty="0"/>
              <a:t>По мотивам слайдов О.С. Волкова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volkovolek@gmail.com</a:t>
            </a:r>
            <a:r>
              <a:rPr lang="en-US" dirty="0"/>
              <a:t>)</a:t>
            </a:r>
          </a:p>
          <a:p>
            <a:r>
              <a:rPr lang="ru-RU" dirty="0"/>
              <a:t>Школа лингвистики, НИУ ВШЭ</a:t>
            </a:r>
          </a:p>
        </p:txBody>
      </p:sp>
    </p:spTree>
    <p:extLst>
      <p:ext uri="{BB962C8B-B14F-4D97-AF65-F5344CB8AC3E}">
        <p14:creationId xmlns:p14="http://schemas.microsoft.com/office/powerpoint/2010/main" val="378982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817225"/>
            <a:ext cx="10058400" cy="4583575"/>
          </a:xfrm>
        </p:spPr>
        <p:txBody>
          <a:bodyPr>
            <a:normAutofit/>
          </a:bodyPr>
          <a:lstStyle/>
          <a:p>
            <a:r>
              <a:rPr lang="es-ES" sz="2400" dirty="0"/>
              <a:t>Dual-anchored three</a:t>
            </a:r>
            <a:r>
              <a:rPr lang="ru-RU" sz="2400" dirty="0"/>
              <a:t>-</a:t>
            </a:r>
            <a:r>
              <a:rPr lang="es-ES" sz="2400" dirty="0"/>
              <a:t>term systems</a:t>
            </a:r>
            <a:r>
              <a:rPr lang="ru-RU" sz="2400" dirty="0"/>
              <a:t> (испанский, баскский): градация по дальности</a:t>
            </a:r>
          </a:p>
          <a:p>
            <a:pPr marL="0" indent="0">
              <a:buNone/>
            </a:pPr>
            <a:r>
              <a:rPr lang="en-US" sz="2600" dirty="0"/>
              <a:t>&lt;…&gt; the medial term is used both to refer to something near the addressee and to something at a medium distance away from the speaker (irrespective of the location of the addressee).</a:t>
            </a:r>
          </a:p>
          <a:p>
            <a:pPr marL="0" indent="0">
              <a:buNone/>
            </a:pPr>
            <a:r>
              <a:rPr lang="en-US" sz="2400" dirty="0"/>
              <a:t>(10) </a:t>
            </a:r>
            <a:r>
              <a:rPr lang="en-US" sz="2400" i="1" dirty="0"/>
              <a:t>Harry, glancing over, saw Malfoy stoop and snatch up something. Leering, he showed</a:t>
            </a:r>
            <a:r>
              <a:rPr lang="ru-RU" sz="2400" i="1" dirty="0"/>
              <a:t> </a:t>
            </a:r>
            <a:r>
              <a:rPr lang="en-US" sz="2400" i="1" dirty="0"/>
              <a:t>it to Crabbe and </a:t>
            </a:r>
            <a:r>
              <a:rPr lang="en-US" sz="2400" i="1" dirty="0" err="1"/>
              <a:t>Goyle</a:t>
            </a:r>
            <a:r>
              <a:rPr lang="en-US" sz="2400" i="1" dirty="0"/>
              <a:t>, and Harry </a:t>
            </a:r>
            <a:r>
              <a:rPr lang="en-US" sz="2400" i="1" dirty="0" err="1"/>
              <a:t>realised</a:t>
            </a:r>
            <a:r>
              <a:rPr lang="en-US" sz="2400" i="1" dirty="0"/>
              <a:t> that he’d got Riddle’s diary.</a:t>
            </a:r>
          </a:p>
          <a:p>
            <a:pPr marL="0" indent="0">
              <a:buNone/>
            </a:pPr>
            <a:r>
              <a:rPr lang="en-US" sz="2400" dirty="0"/>
              <a:t>(10a) </a:t>
            </a:r>
            <a:r>
              <a:rPr lang="en-US" sz="2400" i="1" dirty="0"/>
              <a:t>‘Give </a:t>
            </a:r>
            <a:r>
              <a:rPr lang="en-US" sz="2400" b="1" i="1" dirty="0"/>
              <a:t>that </a:t>
            </a:r>
            <a:r>
              <a:rPr lang="en-US" sz="2400" i="1" dirty="0"/>
              <a:t>back’ said Harry quietly. </a:t>
            </a:r>
            <a:r>
              <a:rPr lang="en-US" sz="2400" dirty="0"/>
              <a:t>[English 258]</a:t>
            </a:r>
          </a:p>
          <a:p>
            <a:pPr marL="0" indent="0">
              <a:buNone/>
            </a:pPr>
            <a:r>
              <a:rPr lang="es-ES" sz="2400" dirty="0"/>
              <a:t>(10b) </a:t>
            </a:r>
            <a:r>
              <a:rPr lang="es-ES" sz="2400" i="1" dirty="0"/>
              <a:t>‘¡Devuélveme </a:t>
            </a:r>
            <a:r>
              <a:rPr lang="es-ES" sz="2400" b="1" i="1" dirty="0"/>
              <a:t>eso</a:t>
            </a:r>
            <a:r>
              <a:rPr lang="es-ES" sz="2400" i="1" dirty="0"/>
              <a:t>!’ – le dijo Harry en voz baja. </a:t>
            </a:r>
            <a:r>
              <a:rPr lang="es-ES" sz="2400" dirty="0"/>
              <a:t>[Spanish 204]</a:t>
            </a:r>
          </a:p>
          <a:p>
            <a:pPr marL="0" indent="0">
              <a:buNone/>
            </a:pPr>
            <a:r>
              <a:rPr lang="es-ES" sz="2400" dirty="0"/>
              <a:t>(10c) </a:t>
            </a:r>
            <a:r>
              <a:rPr lang="es-ES" sz="2400" i="1" dirty="0"/>
              <a:t>‘Itzuli </a:t>
            </a:r>
            <a:r>
              <a:rPr lang="es-ES" sz="2400" b="1" i="1" dirty="0"/>
              <a:t>hori</a:t>
            </a:r>
            <a:r>
              <a:rPr lang="es-ES" sz="2400" i="1" dirty="0"/>
              <a:t>!’ – esan zion Harryk isilka. </a:t>
            </a:r>
            <a:r>
              <a:rPr lang="es-ES" sz="2400" dirty="0"/>
              <a:t>[Basque 201]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9887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Addressee-anchored three type systems</a:t>
            </a:r>
            <a:r>
              <a:rPr lang="ru-RU" sz="2800" dirty="0"/>
              <a:t> (португальский…) – средняя дистанция – только рядом со слушающим</a:t>
            </a:r>
          </a:p>
          <a:p>
            <a:r>
              <a:rPr lang="en-US" sz="2800" dirty="0"/>
              <a:t>Systems that shows a tendency toward reduction</a:t>
            </a:r>
            <a:r>
              <a:rPr lang="ru-RU" sz="2800" dirty="0"/>
              <a:t> (сербско-хорватский) – трёхчленная оппозиция, дальнее используется редко, поэтому, по сути, двухчленная оппозиция</a:t>
            </a:r>
          </a:p>
        </p:txBody>
      </p:sp>
    </p:spTree>
    <p:extLst>
      <p:ext uri="{BB962C8B-B14F-4D97-AF65-F5344CB8AC3E}">
        <p14:creationId xmlns:p14="http://schemas.microsoft.com/office/powerpoint/2010/main" val="188111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113" y="2105550"/>
            <a:ext cx="10967824" cy="4371989"/>
          </a:xfrm>
        </p:spPr>
        <p:txBody>
          <a:bodyPr>
            <a:normAutofit/>
          </a:bodyPr>
          <a:lstStyle/>
          <a:p>
            <a:r>
              <a:rPr lang="en-US" sz="2800" dirty="0"/>
              <a:t>Not prototypically dyad-oriented three term systems</a:t>
            </a:r>
            <a:r>
              <a:rPr lang="ru-RU" sz="2800" dirty="0"/>
              <a:t> (финский)</a:t>
            </a:r>
          </a:p>
          <a:p>
            <a:pPr marL="0" indent="0">
              <a:buNone/>
            </a:pPr>
            <a:r>
              <a:rPr lang="en-US" sz="2400" dirty="0"/>
              <a:t>a. </a:t>
            </a:r>
            <a:r>
              <a:rPr lang="en-US" sz="2400" i="1" dirty="0"/>
              <a:t>‘Tie </a:t>
            </a:r>
            <a:r>
              <a:rPr lang="en-US" sz="2400" b="1" i="1" dirty="0"/>
              <a:t>that </a:t>
            </a:r>
            <a:r>
              <a:rPr lang="en-US" sz="2400" i="1" dirty="0"/>
              <a:t>round the bars,’ said Fred, throwing the end of a rope to Harry.</a:t>
            </a:r>
            <a:r>
              <a:rPr lang="ru-RU" sz="2400" i="1" dirty="0"/>
              <a:t> </a:t>
            </a:r>
            <a:r>
              <a:rPr lang="en-US" sz="2400" dirty="0"/>
              <a:t>[English 32]</a:t>
            </a:r>
          </a:p>
          <a:p>
            <a:pPr marL="0" indent="0">
              <a:buNone/>
            </a:pPr>
            <a:r>
              <a:rPr lang="fi-FI" sz="2400" dirty="0"/>
              <a:t>b. </a:t>
            </a:r>
            <a:r>
              <a:rPr lang="fi-FI" sz="2400" i="1" dirty="0"/>
              <a:t>‘Sido </a:t>
            </a:r>
            <a:r>
              <a:rPr lang="fi-FI" sz="2400" b="1" i="1" dirty="0"/>
              <a:t>tämä </a:t>
            </a:r>
            <a:r>
              <a:rPr lang="fi-FI" sz="2400" i="1" dirty="0"/>
              <a:t>kaltereiden ympäri’, Fred sanoi ja heitti köyden pään</a:t>
            </a:r>
            <a:r>
              <a:rPr lang="ru-RU" sz="2400" i="1" dirty="0"/>
              <a:t> </a:t>
            </a:r>
            <a:r>
              <a:rPr lang="en-US" sz="2400" i="1" dirty="0" err="1"/>
              <a:t>Harrylle</a:t>
            </a:r>
            <a:r>
              <a:rPr lang="en-US" sz="2400" i="1" dirty="0"/>
              <a:t>. </a:t>
            </a:r>
            <a:r>
              <a:rPr lang="en-US" sz="2400" dirty="0"/>
              <a:t>[Finnish 33]</a:t>
            </a:r>
          </a:p>
          <a:p>
            <a:pPr marL="0" indent="0">
              <a:buNone/>
            </a:pPr>
            <a:r>
              <a:rPr lang="en-US" sz="2400" dirty="0"/>
              <a:t>(13) </a:t>
            </a:r>
            <a:r>
              <a:rPr lang="en-US" sz="2400" i="1" dirty="0"/>
              <a:t>Harry, glancing over, saw Malfoy stoop and snatch up something. Leering,</a:t>
            </a:r>
            <a:r>
              <a:rPr lang="ru-RU" sz="2400" i="1" dirty="0"/>
              <a:t> </a:t>
            </a:r>
            <a:r>
              <a:rPr lang="en-US" sz="2400" i="1" dirty="0"/>
              <a:t>he showed it to Crabbe and </a:t>
            </a:r>
            <a:r>
              <a:rPr lang="en-US" sz="2400" i="1" dirty="0" err="1"/>
              <a:t>Goyle</a:t>
            </a:r>
            <a:r>
              <a:rPr lang="en-US" sz="2400" i="1" dirty="0"/>
              <a:t>, and Harry </a:t>
            </a:r>
            <a:r>
              <a:rPr lang="en-US" sz="2400" i="1" dirty="0" err="1"/>
              <a:t>realised</a:t>
            </a:r>
            <a:r>
              <a:rPr lang="en-US" sz="2400" i="1" dirty="0"/>
              <a:t> that he’d got Riddle’s</a:t>
            </a:r>
            <a:r>
              <a:rPr lang="ru-RU" sz="2400" i="1" dirty="0"/>
              <a:t> </a:t>
            </a:r>
            <a:r>
              <a:rPr lang="en-US" sz="2400" i="1" dirty="0"/>
              <a:t>diary.</a:t>
            </a:r>
          </a:p>
          <a:p>
            <a:pPr marL="0" indent="0">
              <a:buNone/>
            </a:pPr>
            <a:r>
              <a:rPr lang="en-US" sz="2400" dirty="0"/>
              <a:t>a. </a:t>
            </a:r>
            <a:r>
              <a:rPr lang="en-US" sz="2400" i="1" dirty="0"/>
              <a:t>‘Give </a:t>
            </a:r>
            <a:r>
              <a:rPr lang="en-US" sz="2400" b="1" i="1" dirty="0"/>
              <a:t>that </a:t>
            </a:r>
            <a:r>
              <a:rPr lang="en-US" sz="2400" i="1" dirty="0"/>
              <a:t>back’ said Harry quietly. [English 258]</a:t>
            </a:r>
          </a:p>
          <a:p>
            <a:pPr marL="0" indent="0">
              <a:buNone/>
            </a:pPr>
            <a:r>
              <a:rPr lang="fi-FI" sz="2400" i="1" dirty="0"/>
              <a:t>b. ‘Anna </a:t>
            </a:r>
            <a:r>
              <a:rPr lang="fi-FI" sz="2400" b="1" i="1" dirty="0"/>
              <a:t>se </a:t>
            </a:r>
            <a:r>
              <a:rPr lang="fi-FI" sz="2400" i="1" dirty="0"/>
              <a:t>tänne’, Harry sanoi hiljaa. [Finnish 258]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480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Итог:</a:t>
            </a:r>
          </a:p>
          <a:p>
            <a:r>
              <a:rPr lang="ru-RU" sz="2400" dirty="0"/>
              <a:t>В Европе не очень сложные системы </a:t>
            </a:r>
            <a:r>
              <a:rPr lang="ru-RU" sz="2400" dirty="0" err="1"/>
              <a:t>демонстративов</a:t>
            </a:r>
            <a:endParaRPr lang="ru-RU" sz="2400" dirty="0"/>
          </a:p>
          <a:p>
            <a:r>
              <a:rPr lang="ru-RU" sz="2400" dirty="0"/>
              <a:t>Можно выделить три группы:</a:t>
            </a:r>
          </a:p>
          <a:p>
            <a:pPr lvl="1"/>
            <a:r>
              <a:rPr lang="es-ES" sz="2400" dirty="0"/>
              <a:t>Charlemagne</a:t>
            </a:r>
            <a:r>
              <a:rPr lang="ru-RU" sz="2400" dirty="0"/>
              <a:t> </a:t>
            </a:r>
            <a:r>
              <a:rPr lang="en-US" sz="2400" dirty="0" err="1"/>
              <a:t>Sprachbund</a:t>
            </a:r>
            <a:r>
              <a:rPr lang="en-US" sz="2400" dirty="0"/>
              <a:t>: French, German, (core), Dutch, English,</a:t>
            </a:r>
            <a:r>
              <a:rPr lang="ru-RU" sz="2400" dirty="0"/>
              <a:t> </a:t>
            </a:r>
            <a:r>
              <a:rPr lang="en-US" sz="2400" dirty="0"/>
              <a:t>Danish, Norwegian, Northern Italian (periphery)</a:t>
            </a:r>
          </a:p>
          <a:p>
            <a:pPr lvl="1"/>
            <a:r>
              <a:rPr lang="en-US" sz="2400" dirty="0"/>
              <a:t>The languages of central-eastern Europe: Russian, Czech, Polish, Hungarian, Bulgarian, and Modern Greek</a:t>
            </a:r>
          </a:p>
          <a:p>
            <a:pPr lvl="1"/>
            <a:r>
              <a:rPr lang="en-US" sz="2400" dirty="0"/>
              <a:t>The third subgroup mainly includes Mediterranean languages: Basque, Spanish, Portuguese, Tuscan, Sardinian, and Serbo-Croatian, but also Finnish</a:t>
            </a:r>
            <a:endParaRPr lang="ru-RU" sz="2400" dirty="0"/>
          </a:p>
          <a:p>
            <a:r>
              <a:rPr lang="ru-RU" sz="2400" dirty="0"/>
              <a:t>Параллельный корпус помог</a:t>
            </a:r>
            <a:endParaRPr lang="en-US" sz="2400" dirty="0"/>
          </a:p>
          <a:p>
            <a:pPr marL="274320" lvl="1" indent="0">
              <a:buNone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99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Параллельный корпус: преимущества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233913"/>
            <a:ext cx="10058400" cy="4352081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Анкетирование сильно зависит от информантов (понимания задания, переводов, доступности)</a:t>
            </a:r>
          </a:p>
          <a:p>
            <a:r>
              <a:rPr lang="ru-RU" sz="2800" dirty="0"/>
              <a:t>Очень хорош для сбора и анализа лексических данных</a:t>
            </a:r>
          </a:p>
          <a:p>
            <a:r>
              <a:rPr lang="ru-RU" sz="2800" dirty="0"/>
              <a:t>Не требует подробного </a:t>
            </a:r>
            <a:r>
              <a:rPr lang="ru-RU" sz="2800" dirty="0" err="1"/>
              <a:t>глоссирования</a:t>
            </a:r>
            <a:endParaRPr lang="ru-RU" sz="2800" dirty="0"/>
          </a:p>
          <a:p>
            <a:r>
              <a:rPr lang="ru-RU" sz="2800" dirty="0"/>
              <a:t>Проверяет то, как правила, описанные в грамматике, функционируют в реальном тексте</a:t>
            </a:r>
          </a:p>
          <a:p>
            <a:r>
              <a:rPr lang="ru-RU" sz="2800" dirty="0"/>
              <a:t>Удобно использовать, как будто уже собранная огромная анкета</a:t>
            </a:r>
          </a:p>
          <a:p>
            <a:r>
              <a:rPr lang="ru-RU" sz="2800"/>
              <a:t>Много контекстов</a:t>
            </a:r>
            <a:endParaRPr lang="ru-RU" sz="2800" dirty="0"/>
          </a:p>
          <a:p>
            <a:r>
              <a:rPr lang="ru-RU" sz="2800" dirty="0"/>
              <a:t>Можно добиться почти автоматического анализа результатов</a:t>
            </a:r>
          </a:p>
          <a:p>
            <a:r>
              <a:rPr lang="ru-RU" sz="2800" dirty="0"/>
              <a:t>Высокая степень </a:t>
            </a:r>
            <a:r>
              <a:rPr lang="ru-RU" sz="2800" dirty="0" err="1"/>
              <a:t>сопоставляемости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1550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282075"/>
            <a:ext cx="10058400" cy="1609344"/>
          </a:xfrm>
        </p:spPr>
        <p:txBody>
          <a:bodyPr/>
          <a:lstStyle/>
          <a:p>
            <a:r>
              <a:rPr lang="ru-RU" dirty="0"/>
              <a:t>Параллельный корпус: недостатки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Количество предложений в текстах может варьироваться</a:t>
            </a:r>
          </a:p>
          <a:p>
            <a:r>
              <a:rPr lang="ru-RU" sz="2800" dirty="0"/>
              <a:t>Различные письменности, </a:t>
            </a:r>
            <a:r>
              <a:rPr lang="ru-RU" sz="2800" dirty="0" err="1"/>
              <a:t>м.б</a:t>
            </a:r>
            <a:r>
              <a:rPr lang="ru-RU" sz="2800" dirty="0"/>
              <a:t>. сложная морфология</a:t>
            </a:r>
          </a:p>
          <a:p>
            <a:r>
              <a:rPr lang="ru-RU" sz="2800" dirty="0"/>
              <a:t>Некоторые регионы плохо представлены или не представлены вообще (Австралия, Сев. Америка)</a:t>
            </a:r>
          </a:p>
          <a:p>
            <a:r>
              <a:rPr lang="ru-RU" sz="2800" dirty="0"/>
              <a:t>Качество перевода</a:t>
            </a:r>
          </a:p>
          <a:p>
            <a:r>
              <a:rPr lang="ru-RU" sz="2800" dirty="0"/>
              <a:t>Свободный </a:t>
            </a:r>
            <a:r>
              <a:rPr lang="en-US" sz="2800" dirty="0"/>
              <a:t>vs. </a:t>
            </a:r>
            <a:r>
              <a:rPr lang="ru-RU" sz="2800" dirty="0"/>
              <a:t>буквальный перевод</a:t>
            </a:r>
          </a:p>
          <a:p>
            <a:r>
              <a:rPr lang="ru-RU" sz="2800" dirty="0"/>
              <a:t>Вероятность, что </a:t>
            </a:r>
            <a:r>
              <a:rPr lang="ru-RU" sz="2800" dirty="0" err="1"/>
              <a:t>нечастотные</a:t>
            </a:r>
            <a:r>
              <a:rPr lang="ru-RU" sz="2800" dirty="0"/>
              <a:t> явления не будут представлены</a:t>
            </a:r>
          </a:p>
          <a:p>
            <a:r>
              <a:rPr lang="ru-RU" sz="2800" dirty="0"/>
              <a:t>Какие тексты вообще выбирать?</a:t>
            </a:r>
          </a:p>
        </p:txBody>
      </p:sp>
    </p:spTree>
    <p:extLst>
      <p:ext uri="{BB962C8B-B14F-4D97-AF65-F5344CB8AC3E}">
        <p14:creationId xmlns:p14="http://schemas.microsoft.com/office/powerpoint/2010/main" val="39882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Параллельный корпус: ограничения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Только письменные тексты</a:t>
            </a:r>
          </a:p>
          <a:p>
            <a:r>
              <a:rPr lang="ru-RU" sz="2800" dirty="0"/>
              <a:t>Как правило, религиозные и правовые тексты (</a:t>
            </a:r>
            <a:r>
              <a:rPr lang="en-US" sz="2800" dirty="0"/>
              <a:t>vs. </a:t>
            </a:r>
            <a:r>
              <a:rPr lang="ru-RU" sz="2800" dirty="0"/>
              <a:t>книги и субтитры фильмам)</a:t>
            </a:r>
          </a:p>
          <a:p>
            <a:r>
              <a:rPr lang="ru-RU" sz="2800" dirty="0" err="1"/>
              <a:t>Нарративный</a:t>
            </a:r>
            <a:r>
              <a:rPr lang="ru-RU" sz="2800" dirty="0"/>
              <a:t> регистр</a:t>
            </a:r>
          </a:p>
          <a:p>
            <a:r>
              <a:rPr lang="ru-RU" sz="2800" dirty="0"/>
              <a:t>Крупные языки</a:t>
            </a:r>
          </a:p>
          <a:p>
            <a:r>
              <a:rPr lang="ru-RU" sz="2800" dirty="0"/>
              <a:t>Стандартные варианты языка</a:t>
            </a:r>
          </a:p>
          <a:p>
            <a:r>
              <a:rPr lang="ru-RU" sz="2800" dirty="0"/>
              <a:t>…</a:t>
            </a:r>
          </a:p>
          <a:p>
            <a:pPr marL="0" indent="0">
              <a:buNone/>
            </a:pPr>
            <a:r>
              <a:rPr lang="ru-RU" sz="2800" dirty="0"/>
              <a:t>Однако некоторые из этих ограничений встречаются и при работе с грамматиками и словарями</a:t>
            </a:r>
          </a:p>
        </p:txBody>
      </p:sp>
    </p:spTree>
    <p:extLst>
      <p:ext uri="{BB962C8B-B14F-4D97-AF65-F5344CB8AC3E}">
        <p14:creationId xmlns:p14="http://schemas.microsoft.com/office/powerpoint/2010/main" val="132686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Лексическая типология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628" y="2419110"/>
            <a:ext cx="7098267" cy="284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025167" y="5675017"/>
            <a:ext cx="4510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Koptjevskaja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-Tamm 2011: 399)</a:t>
            </a:r>
          </a:p>
        </p:txBody>
      </p:sp>
    </p:spTree>
    <p:extLst>
      <p:ext uri="{BB962C8B-B14F-4D97-AF65-F5344CB8AC3E}">
        <p14:creationId xmlns:p14="http://schemas.microsoft.com/office/powerpoint/2010/main" val="386105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/>
        </p:nvSpPr>
        <p:spPr>
          <a:xfrm>
            <a:off x="173192" y="1440646"/>
            <a:ext cx="11953209" cy="5418710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2058550"/>
              <a:gd name="connsiteY0" fmla="*/ 333563 h 5286704"/>
              <a:gd name="connsiteX1" fmla="*/ 6022892 w 12058550"/>
              <a:gd name="connsiteY1" fmla="*/ 101551 h 5286704"/>
              <a:gd name="connsiteX2" fmla="*/ 10540301 w 12058550"/>
              <a:gd name="connsiteY2" fmla="*/ 347211 h 5286704"/>
              <a:gd name="connsiteX3" fmla="*/ 11877781 w 12058550"/>
              <a:gd name="connsiteY3" fmla="*/ 1943999 h 5286704"/>
              <a:gd name="connsiteX4" fmla="*/ 11359166 w 12058550"/>
              <a:gd name="connsiteY4" fmla="*/ 5178518 h 5286704"/>
              <a:gd name="connsiteX5" fmla="*/ 5681698 w 12058550"/>
              <a:gd name="connsiteY5" fmla="*/ 3936572 h 5286704"/>
              <a:gd name="connsiteX6" fmla="*/ 2842963 w 12058550"/>
              <a:gd name="connsiteY6" fmla="*/ 5260405 h 5286704"/>
              <a:gd name="connsiteX7" fmla="*/ 86115 w 12058550"/>
              <a:gd name="connsiteY7" fmla="*/ 3540787 h 5286704"/>
              <a:gd name="connsiteX8" fmla="*/ 1205232 w 12058550"/>
              <a:gd name="connsiteY8" fmla="*/ 333563 h 5286704"/>
              <a:gd name="connsiteX0" fmla="*/ 1205232 w 11953209"/>
              <a:gd name="connsiteY0" fmla="*/ 333563 h 5418710"/>
              <a:gd name="connsiteX1" fmla="*/ 6022892 w 11953209"/>
              <a:gd name="connsiteY1" fmla="*/ 101551 h 5418710"/>
              <a:gd name="connsiteX2" fmla="*/ 10540301 w 11953209"/>
              <a:gd name="connsiteY2" fmla="*/ 347211 h 5418710"/>
              <a:gd name="connsiteX3" fmla="*/ 11877781 w 11953209"/>
              <a:gd name="connsiteY3" fmla="*/ 1943999 h 5418710"/>
              <a:gd name="connsiteX4" fmla="*/ 11359166 w 11953209"/>
              <a:gd name="connsiteY4" fmla="*/ 5178518 h 5418710"/>
              <a:gd name="connsiteX5" fmla="*/ 7851691 w 11953209"/>
              <a:gd name="connsiteY5" fmla="*/ 5042041 h 5418710"/>
              <a:gd name="connsiteX6" fmla="*/ 5681698 w 11953209"/>
              <a:gd name="connsiteY6" fmla="*/ 3936572 h 5418710"/>
              <a:gd name="connsiteX7" fmla="*/ 2842963 w 11953209"/>
              <a:gd name="connsiteY7" fmla="*/ 5260405 h 5418710"/>
              <a:gd name="connsiteX8" fmla="*/ 86115 w 11953209"/>
              <a:gd name="connsiteY8" fmla="*/ 3540787 h 5418710"/>
              <a:gd name="connsiteX9" fmla="*/ 1205232 w 11953209"/>
              <a:gd name="connsiteY9" fmla="*/ 333563 h 541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53209" h="5418710">
                <a:moveTo>
                  <a:pt x="1205232" y="333563"/>
                </a:moveTo>
                <a:cubicBezTo>
                  <a:pt x="2194695" y="-239643"/>
                  <a:pt x="4467047" y="99276"/>
                  <a:pt x="6022892" y="101551"/>
                </a:cubicBezTo>
                <a:cubicBezTo>
                  <a:pt x="7578737" y="103826"/>
                  <a:pt x="9564486" y="40136"/>
                  <a:pt x="10540301" y="347211"/>
                </a:cubicBezTo>
                <a:cubicBezTo>
                  <a:pt x="11516116" y="654286"/>
                  <a:pt x="11741304" y="1138781"/>
                  <a:pt x="11877781" y="1943999"/>
                </a:cubicBezTo>
                <a:cubicBezTo>
                  <a:pt x="12014258" y="2749217"/>
                  <a:pt x="12030181" y="4662178"/>
                  <a:pt x="11359166" y="5178518"/>
                </a:cubicBezTo>
                <a:cubicBezTo>
                  <a:pt x="10688151" y="5694858"/>
                  <a:pt x="8797936" y="5249032"/>
                  <a:pt x="7851691" y="5042041"/>
                </a:cubicBezTo>
                <a:cubicBezTo>
                  <a:pt x="6905446" y="4835050"/>
                  <a:pt x="6516486" y="3900178"/>
                  <a:pt x="5681698" y="3936572"/>
                </a:cubicBezTo>
                <a:cubicBezTo>
                  <a:pt x="4846910" y="3972966"/>
                  <a:pt x="3971178" y="5506065"/>
                  <a:pt x="2842963" y="5260405"/>
                </a:cubicBezTo>
                <a:cubicBezTo>
                  <a:pt x="1714748" y="5014745"/>
                  <a:pt x="365894" y="4357378"/>
                  <a:pt x="86115" y="3540787"/>
                </a:cubicBezTo>
                <a:cubicBezTo>
                  <a:pt x="-193664" y="2724196"/>
                  <a:pt x="215769" y="906769"/>
                  <a:pt x="1205232" y="333563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Poor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630" y="4140947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824" y="2467938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93" y="2192516"/>
            <a:ext cx="2058782" cy="2589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65" y="4329629"/>
            <a:ext cx="2663524" cy="18373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21351" y="3939923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9050" y="1816541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75354" y="1817783"/>
            <a:ext cx="1586429" cy="380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5538" y="3415229"/>
            <a:ext cx="171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42220" y="5975083"/>
            <a:ext cx="1815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99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3193" y="1467941"/>
            <a:ext cx="4043966" cy="5367887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95273" h="5367887">
                <a:moveTo>
                  <a:pt x="1205232" y="333563"/>
                </a:moveTo>
                <a:cubicBezTo>
                  <a:pt x="2194695" y="-239643"/>
                  <a:pt x="4467047" y="99276"/>
                  <a:pt x="6022892" y="101551"/>
                </a:cubicBezTo>
                <a:cubicBezTo>
                  <a:pt x="7578737" y="103826"/>
                  <a:pt x="9564486" y="40136"/>
                  <a:pt x="10540301" y="347211"/>
                </a:cubicBezTo>
                <a:cubicBezTo>
                  <a:pt x="11516116" y="654286"/>
                  <a:pt x="11741304" y="1138781"/>
                  <a:pt x="11877781" y="1943999"/>
                </a:cubicBezTo>
                <a:cubicBezTo>
                  <a:pt x="12014258" y="2749217"/>
                  <a:pt x="12196229" y="4666727"/>
                  <a:pt x="11359166" y="5178518"/>
                </a:cubicBezTo>
                <a:cubicBezTo>
                  <a:pt x="10522103" y="5690309"/>
                  <a:pt x="8274772" y="5001097"/>
                  <a:pt x="6855405" y="5014745"/>
                </a:cubicBezTo>
                <a:cubicBezTo>
                  <a:pt x="5436038" y="5028393"/>
                  <a:pt x="3971178" y="5506065"/>
                  <a:pt x="2842963" y="5260405"/>
                </a:cubicBezTo>
                <a:cubicBezTo>
                  <a:pt x="1714748" y="5014745"/>
                  <a:pt x="365894" y="4357378"/>
                  <a:pt x="86115" y="3540787"/>
                </a:cubicBezTo>
                <a:cubicBezTo>
                  <a:pt x="-193664" y="2724196"/>
                  <a:pt x="215769" y="906769"/>
                  <a:pt x="1205232" y="333563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Middle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31" y="4537554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738" y="2192516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176" y="1571611"/>
            <a:ext cx="2058782" cy="2589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79" y="4320359"/>
            <a:ext cx="2741197" cy="18909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97086" y="3791942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657" y="448598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0126" y="1736289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7066" y="4071768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34906" y="5738228"/>
            <a:ext cx="1815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Persian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7" y="1515683"/>
            <a:ext cx="4987272" cy="5366576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87272" h="5366576">
                <a:moveTo>
                  <a:pt x="686059" y="101383"/>
                </a:moveTo>
                <a:cubicBezTo>
                  <a:pt x="1277462" y="-89686"/>
                  <a:pt x="3003578" y="23071"/>
                  <a:pt x="3578994" y="162993"/>
                </a:cubicBezTo>
                <a:cubicBezTo>
                  <a:pt x="4154410" y="302915"/>
                  <a:pt x="3952034" y="433673"/>
                  <a:pt x="4138553" y="940915"/>
                </a:cubicBezTo>
                <a:cubicBezTo>
                  <a:pt x="4325072" y="1448157"/>
                  <a:pt x="4593478" y="2494485"/>
                  <a:pt x="4698111" y="3206443"/>
                </a:cubicBezTo>
                <a:cubicBezTo>
                  <a:pt x="4802744" y="3918401"/>
                  <a:pt x="5250845" y="4887392"/>
                  <a:pt x="4766350" y="5212664"/>
                </a:cubicBezTo>
                <a:cubicBezTo>
                  <a:pt x="4281855" y="5537936"/>
                  <a:pt x="2521293" y="5262706"/>
                  <a:pt x="1791138" y="5158073"/>
                </a:cubicBezTo>
                <a:cubicBezTo>
                  <a:pt x="1060983" y="5053440"/>
                  <a:pt x="678845" y="5226312"/>
                  <a:pt x="385418" y="4584867"/>
                </a:cubicBezTo>
                <a:cubicBezTo>
                  <a:pt x="91991" y="3943422"/>
                  <a:pt x="-71782" y="2082778"/>
                  <a:pt x="30576" y="1309405"/>
                </a:cubicBezTo>
                <a:cubicBezTo>
                  <a:pt x="132934" y="536032"/>
                  <a:pt x="94656" y="292452"/>
                  <a:pt x="686059" y="101383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6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647666"/>
            <a:ext cx="10058400" cy="3524534"/>
          </a:xfrm>
        </p:spPr>
        <p:txBody>
          <a:bodyPr/>
          <a:lstStyle/>
          <a:p>
            <a:r>
              <a:rPr lang="en-US" sz="2800" dirty="0"/>
              <a:t>Adnominal, pronominal, adverbial</a:t>
            </a:r>
          </a:p>
        </p:txBody>
      </p:sp>
    </p:spTree>
    <p:extLst>
      <p:ext uri="{BB962C8B-B14F-4D97-AF65-F5344CB8AC3E}">
        <p14:creationId xmlns:p14="http://schemas.microsoft.com/office/powerpoint/2010/main" val="389895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3193" y="1467941"/>
            <a:ext cx="4043966" cy="5367887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95273" h="5367887">
                <a:moveTo>
                  <a:pt x="1205232" y="333563"/>
                </a:moveTo>
                <a:cubicBezTo>
                  <a:pt x="2194695" y="-239643"/>
                  <a:pt x="4467047" y="99276"/>
                  <a:pt x="6022892" y="101551"/>
                </a:cubicBezTo>
                <a:cubicBezTo>
                  <a:pt x="7578737" y="103826"/>
                  <a:pt x="9564486" y="40136"/>
                  <a:pt x="10540301" y="347211"/>
                </a:cubicBezTo>
                <a:cubicBezTo>
                  <a:pt x="11516116" y="654286"/>
                  <a:pt x="11741304" y="1138781"/>
                  <a:pt x="11877781" y="1943999"/>
                </a:cubicBezTo>
                <a:cubicBezTo>
                  <a:pt x="12014258" y="2749217"/>
                  <a:pt x="12196229" y="4666727"/>
                  <a:pt x="11359166" y="5178518"/>
                </a:cubicBezTo>
                <a:cubicBezTo>
                  <a:pt x="10522103" y="5690309"/>
                  <a:pt x="8274772" y="5001097"/>
                  <a:pt x="6855405" y="5014745"/>
                </a:cubicBezTo>
                <a:cubicBezTo>
                  <a:pt x="5436038" y="5028393"/>
                  <a:pt x="3971178" y="5506065"/>
                  <a:pt x="2842963" y="5260405"/>
                </a:cubicBezTo>
                <a:cubicBezTo>
                  <a:pt x="1714748" y="5014745"/>
                  <a:pt x="365894" y="4357378"/>
                  <a:pt x="86115" y="3540787"/>
                </a:cubicBezTo>
                <a:cubicBezTo>
                  <a:pt x="-193664" y="2724196"/>
                  <a:pt x="215769" y="906769"/>
                  <a:pt x="1205232" y="333563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Middle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31" y="4537554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738" y="2192516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176" y="1571611"/>
            <a:ext cx="2058782" cy="2589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79" y="4320359"/>
            <a:ext cx="2741197" cy="18909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97086" y="3791942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657" y="448598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0126" y="1736289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7066" y="4071768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34906" y="5738228"/>
            <a:ext cx="1815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6" y="3980505"/>
            <a:ext cx="4883649" cy="2806240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3649" h="5180662">
                <a:moveTo>
                  <a:pt x="686059" y="91800"/>
                </a:moveTo>
                <a:cubicBezTo>
                  <a:pt x="1277462" y="-99269"/>
                  <a:pt x="2919417" y="51281"/>
                  <a:pt x="3578994" y="153410"/>
                </a:cubicBezTo>
                <a:cubicBezTo>
                  <a:pt x="4238571" y="255539"/>
                  <a:pt x="4427430" y="197331"/>
                  <a:pt x="4643520" y="704573"/>
                </a:cubicBezTo>
                <a:cubicBezTo>
                  <a:pt x="4859610" y="1211815"/>
                  <a:pt x="4905102" y="2497499"/>
                  <a:pt x="4875532" y="3196860"/>
                </a:cubicBezTo>
                <a:cubicBezTo>
                  <a:pt x="4845962" y="3896221"/>
                  <a:pt x="4980165" y="4575465"/>
                  <a:pt x="4466099" y="4900737"/>
                </a:cubicBezTo>
                <a:cubicBezTo>
                  <a:pt x="3952033" y="5226009"/>
                  <a:pt x="2471251" y="5202732"/>
                  <a:pt x="1791138" y="5148490"/>
                </a:cubicBezTo>
                <a:cubicBezTo>
                  <a:pt x="1111025" y="5094248"/>
                  <a:pt x="678845" y="5216729"/>
                  <a:pt x="385418" y="4575284"/>
                </a:cubicBezTo>
                <a:cubicBezTo>
                  <a:pt x="91991" y="3933839"/>
                  <a:pt x="-71782" y="2073195"/>
                  <a:pt x="30576" y="1299822"/>
                </a:cubicBezTo>
                <a:cubicBezTo>
                  <a:pt x="132934" y="526449"/>
                  <a:pt x="94656" y="282869"/>
                  <a:pt x="686059" y="91800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227072" y="1181305"/>
            <a:ext cx="4670623" cy="2740333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  <a:gd name="connsiteX0" fmla="*/ 686059 w 4883649"/>
              <a:gd name="connsiteY0" fmla="*/ 91800 h 5070164"/>
              <a:gd name="connsiteX1" fmla="*/ 3578994 w 4883649"/>
              <a:gd name="connsiteY1" fmla="*/ 153410 h 5070164"/>
              <a:gd name="connsiteX2" fmla="*/ 4643520 w 4883649"/>
              <a:gd name="connsiteY2" fmla="*/ 704573 h 5070164"/>
              <a:gd name="connsiteX3" fmla="*/ 4875532 w 4883649"/>
              <a:gd name="connsiteY3" fmla="*/ 3196860 h 5070164"/>
              <a:gd name="connsiteX4" fmla="*/ 4466099 w 4883649"/>
              <a:gd name="connsiteY4" fmla="*/ 4900737 h 5070164"/>
              <a:gd name="connsiteX5" fmla="*/ 1791138 w 4883649"/>
              <a:gd name="connsiteY5" fmla="*/ 4972120 h 5070164"/>
              <a:gd name="connsiteX6" fmla="*/ 385418 w 4883649"/>
              <a:gd name="connsiteY6" fmla="*/ 4575284 h 5070164"/>
              <a:gd name="connsiteX7" fmla="*/ 30576 w 4883649"/>
              <a:gd name="connsiteY7" fmla="*/ 1299822 h 5070164"/>
              <a:gd name="connsiteX8" fmla="*/ 686059 w 4883649"/>
              <a:gd name="connsiteY8" fmla="*/ 91800 h 5070164"/>
              <a:gd name="connsiteX0" fmla="*/ 473033 w 4670623"/>
              <a:gd name="connsiteY0" fmla="*/ 80625 h 5058991"/>
              <a:gd name="connsiteX1" fmla="*/ 3365968 w 4670623"/>
              <a:gd name="connsiteY1" fmla="*/ 142235 h 5058991"/>
              <a:gd name="connsiteX2" fmla="*/ 4430494 w 4670623"/>
              <a:gd name="connsiteY2" fmla="*/ 693398 h 5058991"/>
              <a:gd name="connsiteX3" fmla="*/ 4662506 w 4670623"/>
              <a:gd name="connsiteY3" fmla="*/ 3185685 h 5058991"/>
              <a:gd name="connsiteX4" fmla="*/ 4253073 w 4670623"/>
              <a:gd name="connsiteY4" fmla="*/ 4889562 h 5058991"/>
              <a:gd name="connsiteX5" fmla="*/ 1578112 w 4670623"/>
              <a:gd name="connsiteY5" fmla="*/ 4960945 h 5058991"/>
              <a:gd name="connsiteX6" fmla="*/ 172392 w 4670623"/>
              <a:gd name="connsiteY6" fmla="*/ 4564109 h 5058991"/>
              <a:gd name="connsiteX7" fmla="*/ 90506 w 4670623"/>
              <a:gd name="connsiteY7" fmla="*/ 1137473 h 5058991"/>
              <a:gd name="connsiteX8" fmla="*/ 473033 w 4670623"/>
              <a:gd name="connsiteY8" fmla="*/ 80625 h 5058991"/>
              <a:gd name="connsiteX0" fmla="*/ 473033 w 4670623"/>
              <a:gd name="connsiteY0" fmla="*/ 80625 h 5058989"/>
              <a:gd name="connsiteX1" fmla="*/ 3365968 w 4670623"/>
              <a:gd name="connsiteY1" fmla="*/ 142235 h 5058989"/>
              <a:gd name="connsiteX2" fmla="*/ 4430494 w 4670623"/>
              <a:gd name="connsiteY2" fmla="*/ 693398 h 5058989"/>
              <a:gd name="connsiteX3" fmla="*/ 4662506 w 4670623"/>
              <a:gd name="connsiteY3" fmla="*/ 3185685 h 5058989"/>
              <a:gd name="connsiteX4" fmla="*/ 4253073 w 4670623"/>
              <a:gd name="connsiteY4" fmla="*/ 4889562 h 5058989"/>
              <a:gd name="connsiteX5" fmla="*/ 1578112 w 4670623"/>
              <a:gd name="connsiteY5" fmla="*/ 4960945 h 5058989"/>
              <a:gd name="connsiteX6" fmla="*/ 172392 w 4670623"/>
              <a:gd name="connsiteY6" fmla="*/ 4564109 h 5058989"/>
              <a:gd name="connsiteX7" fmla="*/ 90506 w 4670623"/>
              <a:gd name="connsiteY7" fmla="*/ 1137473 h 5058989"/>
              <a:gd name="connsiteX8" fmla="*/ 473033 w 4670623"/>
              <a:gd name="connsiteY8" fmla="*/ 80625 h 5058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0623" h="5058989">
                <a:moveTo>
                  <a:pt x="473033" y="80625"/>
                </a:moveTo>
                <a:cubicBezTo>
                  <a:pt x="1018943" y="-85248"/>
                  <a:pt x="2706391" y="40106"/>
                  <a:pt x="3365968" y="142235"/>
                </a:cubicBezTo>
                <a:cubicBezTo>
                  <a:pt x="4025545" y="244364"/>
                  <a:pt x="4214404" y="186156"/>
                  <a:pt x="4430494" y="693398"/>
                </a:cubicBezTo>
                <a:cubicBezTo>
                  <a:pt x="4646584" y="1200640"/>
                  <a:pt x="4692076" y="2486324"/>
                  <a:pt x="4662506" y="3185685"/>
                </a:cubicBezTo>
                <a:cubicBezTo>
                  <a:pt x="4632936" y="3885046"/>
                  <a:pt x="4767139" y="4593685"/>
                  <a:pt x="4253073" y="4889562"/>
                </a:cubicBezTo>
                <a:cubicBezTo>
                  <a:pt x="3739007" y="5185439"/>
                  <a:pt x="2258225" y="5015187"/>
                  <a:pt x="1578112" y="4960945"/>
                </a:cubicBezTo>
                <a:cubicBezTo>
                  <a:pt x="897999" y="4906703"/>
                  <a:pt x="420326" y="5201354"/>
                  <a:pt x="172392" y="4564109"/>
                </a:cubicBezTo>
                <a:cubicBezTo>
                  <a:pt x="-75542" y="3926864"/>
                  <a:pt x="-11852" y="1910846"/>
                  <a:pt x="90506" y="1137473"/>
                </a:cubicBezTo>
                <a:cubicBezTo>
                  <a:pt x="192864" y="364100"/>
                  <a:pt x="-72877" y="246498"/>
                  <a:pt x="473033" y="80625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43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7"/>
          <p:cNvSpPr/>
          <p:nvPr/>
        </p:nvSpPr>
        <p:spPr>
          <a:xfrm>
            <a:off x="337155" y="4293016"/>
            <a:ext cx="3895418" cy="2657846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4647" h="2657846">
                <a:moveTo>
                  <a:pt x="1292386" y="35598"/>
                </a:moveTo>
                <a:cubicBezTo>
                  <a:pt x="2072690" y="-80408"/>
                  <a:pt x="3238528" y="119759"/>
                  <a:pt x="4733649" y="172075"/>
                </a:cubicBezTo>
                <a:cubicBezTo>
                  <a:pt x="6228770" y="224391"/>
                  <a:pt x="8801514" y="110659"/>
                  <a:pt x="10263113" y="349495"/>
                </a:cubicBezTo>
                <a:cubicBezTo>
                  <a:pt x="11724712" y="588331"/>
                  <a:pt x="10654473" y="836266"/>
                  <a:pt x="10831433" y="1195657"/>
                </a:cubicBezTo>
                <a:cubicBezTo>
                  <a:pt x="11008393" y="1555048"/>
                  <a:pt x="11993260" y="2314773"/>
                  <a:pt x="11324873" y="2505842"/>
                </a:cubicBezTo>
                <a:cubicBezTo>
                  <a:pt x="10656486" y="2696911"/>
                  <a:pt x="8240479" y="2328421"/>
                  <a:pt x="6821112" y="2342069"/>
                </a:cubicBezTo>
                <a:cubicBezTo>
                  <a:pt x="5401745" y="2355717"/>
                  <a:pt x="3936885" y="2833389"/>
                  <a:pt x="2808670" y="2587729"/>
                </a:cubicBezTo>
                <a:cubicBezTo>
                  <a:pt x="1680455" y="2342069"/>
                  <a:pt x="304536" y="1293466"/>
                  <a:pt x="51822" y="868111"/>
                </a:cubicBezTo>
                <a:cubicBezTo>
                  <a:pt x="-200892" y="442756"/>
                  <a:pt x="512082" y="151604"/>
                  <a:pt x="1292386" y="355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2906" y="1167042"/>
            <a:ext cx="3901491" cy="2967252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  <a:gd name="connsiteX0" fmla="*/ 1292386 w 11574571"/>
              <a:gd name="connsiteY0" fmla="*/ 35598 h 2957152"/>
              <a:gd name="connsiteX1" fmla="*/ 4733649 w 11574571"/>
              <a:gd name="connsiteY1" fmla="*/ 172075 h 2957152"/>
              <a:gd name="connsiteX2" fmla="*/ 10263113 w 11574571"/>
              <a:gd name="connsiteY2" fmla="*/ 349495 h 2957152"/>
              <a:gd name="connsiteX3" fmla="*/ 10831433 w 11574571"/>
              <a:gd name="connsiteY3" fmla="*/ 1195657 h 2957152"/>
              <a:gd name="connsiteX4" fmla="*/ 11324873 w 11574571"/>
              <a:gd name="connsiteY4" fmla="*/ 2505842 h 2957152"/>
              <a:gd name="connsiteX5" fmla="*/ 6537739 w 11574571"/>
              <a:gd name="connsiteY5" fmla="*/ 2956218 h 2957152"/>
              <a:gd name="connsiteX6" fmla="*/ 2808670 w 11574571"/>
              <a:gd name="connsiteY6" fmla="*/ 2587729 h 2957152"/>
              <a:gd name="connsiteX7" fmla="*/ 51822 w 11574571"/>
              <a:gd name="connsiteY7" fmla="*/ 868111 h 2957152"/>
              <a:gd name="connsiteX8" fmla="*/ 1292386 w 11574571"/>
              <a:gd name="connsiteY8" fmla="*/ 35598 h 2957152"/>
              <a:gd name="connsiteX0" fmla="*/ 1292386 w 11572661"/>
              <a:gd name="connsiteY0" fmla="*/ 32107 h 2953661"/>
              <a:gd name="connsiteX1" fmla="*/ 4733649 w 11572661"/>
              <a:gd name="connsiteY1" fmla="*/ 168584 h 2953661"/>
              <a:gd name="connsiteX2" fmla="*/ 10344078 w 11572661"/>
              <a:gd name="connsiteY2" fmla="*/ 141288 h 2953661"/>
              <a:gd name="connsiteX3" fmla="*/ 10831433 w 11572661"/>
              <a:gd name="connsiteY3" fmla="*/ 1192166 h 2953661"/>
              <a:gd name="connsiteX4" fmla="*/ 11324873 w 11572661"/>
              <a:gd name="connsiteY4" fmla="*/ 2502351 h 2953661"/>
              <a:gd name="connsiteX5" fmla="*/ 6537739 w 11572661"/>
              <a:gd name="connsiteY5" fmla="*/ 2952727 h 2953661"/>
              <a:gd name="connsiteX6" fmla="*/ 2808670 w 11572661"/>
              <a:gd name="connsiteY6" fmla="*/ 2584238 h 2953661"/>
              <a:gd name="connsiteX7" fmla="*/ 51822 w 11572661"/>
              <a:gd name="connsiteY7" fmla="*/ 864620 h 2953661"/>
              <a:gd name="connsiteX8" fmla="*/ 1292386 w 11572661"/>
              <a:gd name="connsiteY8" fmla="*/ 32107 h 2953661"/>
              <a:gd name="connsiteX0" fmla="*/ 1292386 w 11572661"/>
              <a:gd name="connsiteY0" fmla="*/ 45698 h 2967252"/>
              <a:gd name="connsiteX1" fmla="*/ 4733649 w 11572661"/>
              <a:gd name="connsiteY1" fmla="*/ 113936 h 2967252"/>
              <a:gd name="connsiteX2" fmla="*/ 10344078 w 11572661"/>
              <a:gd name="connsiteY2" fmla="*/ 154879 h 2967252"/>
              <a:gd name="connsiteX3" fmla="*/ 10831433 w 11572661"/>
              <a:gd name="connsiteY3" fmla="*/ 1205757 h 2967252"/>
              <a:gd name="connsiteX4" fmla="*/ 11324873 w 11572661"/>
              <a:gd name="connsiteY4" fmla="*/ 2515942 h 2967252"/>
              <a:gd name="connsiteX5" fmla="*/ 6537739 w 11572661"/>
              <a:gd name="connsiteY5" fmla="*/ 2966318 h 2967252"/>
              <a:gd name="connsiteX6" fmla="*/ 2808670 w 11572661"/>
              <a:gd name="connsiteY6" fmla="*/ 2597829 h 2967252"/>
              <a:gd name="connsiteX7" fmla="*/ 51822 w 11572661"/>
              <a:gd name="connsiteY7" fmla="*/ 878211 h 2967252"/>
              <a:gd name="connsiteX8" fmla="*/ 1292386 w 11572661"/>
              <a:gd name="connsiteY8" fmla="*/ 45698 h 296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72661" h="2967252">
                <a:moveTo>
                  <a:pt x="1292386" y="45698"/>
                </a:moveTo>
                <a:cubicBezTo>
                  <a:pt x="2072690" y="-81681"/>
                  <a:pt x="3225034" y="95739"/>
                  <a:pt x="4733649" y="113936"/>
                </a:cubicBezTo>
                <a:cubicBezTo>
                  <a:pt x="6242264" y="132133"/>
                  <a:pt x="9327781" y="-27091"/>
                  <a:pt x="10344078" y="154879"/>
                </a:cubicBezTo>
                <a:cubicBezTo>
                  <a:pt x="11360375" y="336849"/>
                  <a:pt x="10667967" y="812247"/>
                  <a:pt x="10831433" y="1205757"/>
                </a:cubicBezTo>
                <a:cubicBezTo>
                  <a:pt x="10994899" y="1599267"/>
                  <a:pt x="12040489" y="2222515"/>
                  <a:pt x="11324873" y="2515942"/>
                </a:cubicBezTo>
                <a:cubicBezTo>
                  <a:pt x="10609257" y="2809369"/>
                  <a:pt x="7957106" y="2952670"/>
                  <a:pt x="6537739" y="2966318"/>
                </a:cubicBezTo>
                <a:cubicBezTo>
                  <a:pt x="5118372" y="2979966"/>
                  <a:pt x="3936885" y="2843489"/>
                  <a:pt x="2808670" y="2597829"/>
                </a:cubicBezTo>
                <a:cubicBezTo>
                  <a:pt x="1680455" y="2352169"/>
                  <a:pt x="304536" y="1303566"/>
                  <a:pt x="51822" y="878211"/>
                </a:cubicBezTo>
                <a:cubicBezTo>
                  <a:pt x="-200892" y="452856"/>
                  <a:pt x="512082" y="173077"/>
                  <a:pt x="1292386" y="456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Rich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31" y="4537554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738" y="2192516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176" y="1571611"/>
            <a:ext cx="2058782" cy="2589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83" y="4725003"/>
            <a:ext cx="2469602" cy="17035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7874" y="4256434"/>
            <a:ext cx="156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Human 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657" y="448598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0126" y="1736289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7066" y="4071768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7176" y="5669214"/>
            <a:ext cx="2267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Komi-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Zyrian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6" y="3980505"/>
            <a:ext cx="4883649" cy="2806240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3649" h="5180662">
                <a:moveTo>
                  <a:pt x="686059" y="91800"/>
                </a:moveTo>
                <a:cubicBezTo>
                  <a:pt x="1277462" y="-99269"/>
                  <a:pt x="2919417" y="51281"/>
                  <a:pt x="3578994" y="153410"/>
                </a:cubicBezTo>
                <a:cubicBezTo>
                  <a:pt x="4238571" y="255539"/>
                  <a:pt x="4427430" y="197331"/>
                  <a:pt x="4643520" y="704573"/>
                </a:cubicBezTo>
                <a:cubicBezTo>
                  <a:pt x="4859610" y="1211815"/>
                  <a:pt x="4905102" y="2497499"/>
                  <a:pt x="4875532" y="3196860"/>
                </a:cubicBezTo>
                <a:cubicBezTo>
                  <a:pt x="4845962" y="3896221"/>
                  <a:pt x="4980165" y="4575465"/>
                  <a:pt x="4466099" y="4900737"/>
                </a:cubicBezTo>
                <a:cubicBezTo>
                  <a:pt x="3952033" y="5226009"/>
                  <a:pt x="2471251" y="5202732"/>
                  <a:pt x="1791138" y="5148490"/>
                </a:cubicBezTo>
                <a:cubicBezTo>
                  <a:pt x="1111025" y="5094248"/>
                  <a:pt x="678845" y="5216729"/>
                  <a:pt x="385418" y="4575284"/>
                </a:cubicBezTo>
                <a:cubicBezTo>
                  <a:pt x="91991" y="3933839"/>
                  <a:pt x="-71782" y="2073195"/>
                  <a:pt x="30576" y="1299822"/>
                </a:cubicBezTo>
                <a:cubicBezTo>
                  <a:pt x="132934" y="526449"/>
                  <a:pt x="94656" y="282869"/>
                  <a:pt x="686059" y="91800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227072" y="1181305"/>
            <a:ext cx="4670623" cy="2740333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  <a:gd name="connsiteX0" fmla="*/ 686059 w 4883649"/>
              <a:gd name="connsiteY0" fmla="*/ 91800 h 5070164"/>
              <a:gd name="connsiteX1" fmla="*/ 3578994 w 4883649"/>
              <a:gd name="connsiteY1" fmla="*/ 153410 h 5070164"/>
              <a:gd name="connsiteX2" fmla="*/ 4643520 w 4883649"/>
              <a:gd name="connsiteY2" fmla="*/ 704573 h 5070164"/>
              <a:gd name="connsiteX3" fmla="*/ 4875532 w 4883649"/>
              <a:gd name="connsiteY3" fmla="*/ 3196860 h 5070164"/>
              <a:gd name="connsiteX4" fmla="*/ 4466099 w 4883649"/>
              <a:gd name="connsiteY4" fmla="*/ 4900737 h 5070164"/>
              <a:gd name="connsiteX5" fmla="*/ 1791138 w 4883649"/>
              <a:gd name="connsiteY5" fmla="*/ 4972120 h 5070164"/>
              <a:gd name="connsiteX6" fmla="*/ 385418 w 4883649"/>
              <a:gd name="connsiteY6" fmla="*/ 4575284 h 5070164"/>
              <a:gd name="connsiteX7" fmla="*/ 30576 w 4883649"/>
              <a:gd name="connsiteY7" fmla="*/ 1299822 h 5070164"/>
              <a:gd name="connsiteX8" fmla="*/ 686059 w 4883649"/>
              <a:gd name="connsiteY8" fmla="*/ 91800 h 5070164"/>
              <a:gd name="connsiteX0" fmla="*/ 473033 w 4670623"/>
              <a:gd name="connsiteY0" fmla="*/ 80625 h 5058991"/>
              <a:gd name="connsiteX1" fmla="*/ 3365968 w 4670623"/>
              <a:gd name="connsiteY1" fmla="*/ 142235 h 5058991"/>
              <a:gd name="connsiteX2" fmla="*/ 4430494 w 4670623"/>
              <a:gd name="connsiteY2" fmla="*/ 693398 h 5058991"/>
              <a:gd name="connsiteX3" fmla="*/ 4662506 w 4670623"/>
              <a:gd name="connsiteY3" fmla="*/ 3185685 h 5058991"/>
              <a:gd name="connsiteX4" fmla="*/ 4253073 w 4670623"/>
              <a:gd name="connsiteY4" fmla="*/ 4889562 h 5058991"/>
              <a:gd name="connsiteX5" fmla="*/ 1578112 w 4670623"/>
              <a:gd name="connsiteY5" fmla="*/ 4960945 h 5058991"/>
              <a:gd name="connsiteX6" fmla="*/ 172392 w 4670623"/>
              <a:gd name="connsiteY6" fmla="*/ 4564109 h 5058991"/>
              <a:gd name="connsiteX7" fmla="*/ 90506 w 4670623"/>
              <a:gd name="connsiteY7" fmla="*/ 1137473 h 5058991"/>
              <a:gd name="connsiteX8" fmla="*/ 473033 w 4670623"/>
              <a:gd name="connsiteY8" fmla="*/ 80625 h 5058991"/>
              <a:gd name="connsiteX0" fmla="*/ 473033 w 4670623"/>
              <a:gd name="connsiteY0" fmla="*/ 80625 h 5058989"/>
              <a:gd name="connsiteX1" fmla="*/ 3365968 w 4670623"/>
              <a:gd name="connsiteY1" fmla="*/ 142235 h 5058989"/>
              <a:gd name="connsiteX2" fmla="*/ 4430494 w 4670623"/>
              <a:gd name="connsiteY2" fmla="*/ 693398 h 5058989"/>
              <a:gd name="connsiteX3" fmla="*/ 4662506 w 4670623"/>
              <a:gd name="connsiteY3" fmla="*/ 3185685 h 5058989"/>
              <a:gd name="connsiteX4" fmla="*/ 4253073 w 4670623"/>
              <a:gd name="connsiteY4" fmla="*/ 4889562 h 5058989"/>
              <a:gd name="connsiteX5" fmla="*/ 1578112 w 4670623"/>
              <a:gd name="connsiteY5" fmla="*/ 4960945 h 5058989"/>
              <a:gd name="connsiteX6" fmla="*/ 172392 w 4670623"/>
              <a:gd name="connsiteY6" fmla="*/ 4564109 h 5058989"/>
              <a:gd name="connsiteX7" fmla="*/ 90506 w 4670623"/>
              <a:gd name="connsiteY7" fmla="*/ 1137473 h 5058989"/>
              <a:gd name="connsiteX8" fmla="*/ 473033 w 4670623"/>
              <a:gd name="connsiteY8" fmla="*/ 80625 h 5058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0623" h="5058989">
                <a:moveTo>
                  <a:pt x="473033" y="80625"/>
                </a:moveTo>
                <a:cubicBezTo>
                  <a:pt x="1018943" y="-85248"/>
                  <a:pt x="2706391" y="40106"/>
                  <a:pt x="3365968" y="142235"/>
                </a:cubicBezTo>
                <a:cubicBezTo>
                  <a:pt x="4025545" y="244364"/>
                  <a:pt x="4214404" y="186156"/>
                  <a:pt x="4430494" y="693398"/>
                </a:cubicBezTo>
                <a:cubicBezTo>
                  <a:pt x="4646584" y="1200640"/>
                  <a:pt x="4692076" y="2486324"/>
                  <a:pt x="4662506" y="3185685"/>
                </a:cubicBezTo>
                <a:cubicBezTo>
                  <a:pt x="4632936" y="3885046"/>
                  <a:pt x="4767139" y="4593685"/>
                  <a:pt x="4253073" y="4889562"/>
                </a:cubicBezTo>
                <a:cubicBezTo>
                  <a:pt x="3739007" y="5185439"/>
                  <a:pt x="2258225" y="5015187"/>
                  <a:pt x="1578112" y="4960945"/>
                </a:cubicBezTo>
                <a:cubicBezTo>
                  <a:pt x="897999" y="4906703"/>
                  <a:pt x="420326" y="5201354"/>
                  <a:pt x="172392" y="4564109"/>
                </a:cubicBezTo>
                <a:cubicBezTo>
                  <a:pt x="-75542" y="3926864"/>
                  <a:pt x="-11852" y="1910846"/>
                  <a:pt x="90506" y="1137473"/>
                </a:cubicBezTo>
                <a:cubicBezTo>
                  <a:pt x="192864" y="364100"/>
                  <a:pt x="-72877" y="246498"/>
                  <a:pt x="473033" y="80625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92" y="1449890"/>
            <a:ext cx="2524641" cy="167847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411524" y="3170493"/>
            <a:ext cx="156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Non-human 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Двойная стрелка вверх/вниз 18"/>
          <p:cNvSpPr/>
          <p:nvPr/>
        </p:nvSpPr>
        <p:spPr>
          <a:xfrm>
            <a:off x="2195175" y="4071768"/>
            <a:ext cx="370604" cy="653235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014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7"/>
          <p:cNvSpPr/>
          <p:nvPr/>
        </p:nvSpPr>
        <p:spPr>
          <a:xfrm>
            <a:off x="337155" y="4293016"/>
            <a:ext cx="3895418" cy="2657846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4647" h="2657846">
                <a:moveTo>
                  <a:pt x="1292386" y="35598"/>
                </a:moveTo>
                <a:cubicBezTo>
                  <a:pt x="2072690" y="-80408"/>
                  <a:pt x="3238528" y="119759"/>
                  <a:pt x="4733649" y="172075"/>
                </a:cubicBezTo>
                <a:cubicBezTo>
                  <a:pt x="6228770" y="224391"/>
                  <a:pt x="8801514" y="110659"/>
                  <a:pt x="10263113" y="349495"/>
                </a:cubicBezTo>
                <a:cubicBezTo>
                  <a:pt x="11724712" y="588331"/>
                  <a:pt x="10654473" y="836266"/>
                  <a:pt x="10831433" y="1195657"/>
                </a:cubicBezTo>
                <a:cubicBezTo>
                  <a:pt x="11008393" y="1555048"/>
                  <a:pt x="11993260" y="2314773"/>
                  <a:pt x="11324873" y="2505842"/>
                </a:cubicBezTo>
                <a:cubicBezTo>
                  <a:pt x="10656486" y="2696911"/>
                  <a:pt x="8240479" y="2328421"/>
                  <a:pt x="6821112" y="2342069"/>
                </a:cubicBezTo>
                <a:cubicBezTo>
                  <a:pt x="5401745" y="2355717"/>
                  <a:pt x="3936885" y="2833389"/>
                  <a:pt x="2808670" y="2587729"/>
                </a:cubicBezTo>
                <a:cubicBezTo>
                  <a:pt x="1680455" y="2342069"/>
                  <a:pt x="304536" y="1293466"/>
                  <a:pt x="51822" y="868111"/>
                </a:cubicBezTo>
                <a:cubicBezTo>
                  <a:pt x="-200892" y="442756"/>
                  <a:pt x="512082" y="151604"/>
                  <a:pt x="1292386" y="355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2906" y="1167042"/>
            <a:ext cx="3901491" cy="2967252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  <a:gd name="connsiteX0" fmla="*/ 1292386 w 11574571"/>
              <a:gd name="connsiteY0" fmla="*/ 35598 h 2957152"/>
              <a:gd name="connsiteX1" fmla="*/ 4733649 w 11574571"/>
              <a:gd name="connsiteY1" fmla="*/ 172075 h 2957152"/>
              <a:gd name="connsiteX2" fmla="*/ 10263113 w 11574571"/>
              <a:gd name="connsiteY2" fmla="*/ 349495 h 2957152"/>
              <a:gd name="connsiteX3" fmla="*/ 10831433 w 11574571"/>
              <a:gd name="connsiteY3" fmla="*/ 1195657 h 2957152"/>
              <a:gd name="connsiteX4" fmla="*/ 11324873 w 11574571"/>
              <a:gd name="connsiteY4" fmla="*/ 2505842 h 2957152"/>
              <a:gd name="connsiteX5" fmla="*/ 6537739 w 11574571"/>
              <a:gd name="connsiteY5" fmla="*/ 2956218 h 2957152"/>
              <a:gd name="connsiteX6" fmla="*/ 2808670 w 11574571"/>
              <a:gd name="connsiteY6" fmla="*/ 2587729 h 2957152"/>
              <a:gd name="connsiteX7" fmla="*/ 51822 w 11574571"/>
              <a:gd name="connsiteY7" fmla="*/ 868111 h 2957152"/>
              <a:gd name="connsiteX8" fmla="*/ 1292386 w 11574571"/>
              <a:gd name="connsiteY8" fmla="*/ 35598 h 2957152"/>
              <a:gd name="connsiteX0" fmla="*/ 1292386 w 11572661"/>
              <a:gd name="connsiteY0" fmla="*/ 32107 h 2953661"/>
              <a:gd name="connsiteX1" fmla="*/ 4733649 w 11572661"/>
              <a:gd name="connsiteY1" fmla="*/ 168584 h 2953661"/>
              <a:gd name="connsiteX2" fmla="*/ 10344078 w 11572661"/>
              <a:gd name="connsiteY2" fmla="*/ 141288 h 2953661"/>
              <a:gd name="connsiteX3" fmla="*/ 10831433 w 11572661"/>
              <a:gd name="connsiteY3" fmla="*/ 1192166 h 2953661"/>
              <a:gd name="connsiteX4" fmla="*/ 11324873 w 11572661"/>
              <a:gd name="connsiteY4" fmla="*/ 2502351 h 2953661"/>
              <a:gd name="connsiteX5" fmla="*/ 6537739 w 11572661"/>
              <a:gd name="connsiteY5" fmla="*/ 2952727 h 2953661"/>
              <a:gd name="connsiteX6" fmla="*/ 2808670 w 11572661"/>
              <a:gd name="connsiteY6" fmla="*/ 2584238 h 2953661"/>
              <a:gd name="connsiteX7" fmla="*/ 51822 w 11572661"/>
              <a:gd name="connsiteY7" fmla="*/ 864620 h 2953661"/>
              <a:gd name="connsiteX8" fmla="*/ 1292386 w 11572661"/>
              <a:gd name="connsiteY8" fmla="*/ 32107 h 2953661"/>
              <a:gd name="connsiteX0" fmla="*/ 1292386 w 11572661"/>
              <a:gd name="connsiteY0" fmla="*/ 45698 h 2967252"/>
              <a:gd name="connsiteX1" fmla="*/ 4733649 w 11572661"/>
              <a:gd name="connsiteY1" fmla="*/ 113936 h 2967252"/>
              <a:gd name="connsiteX2" fmla="*/ 10344078 w 11572661"/>
              <a:gd name="connsiteY2" fmla="*/ 154879 h 2967252"/>
              <a:gd name="connsiteX3" fmla="*/ 10831433 w 11572661"/>
              <a:gd name="connsiteY3" fmla="*/ 1205757 h 2967252"/>
              <a:gd name="connsiteX4" fmla="*/ 11324873 w 11572661"/>
              <a:gd name="connsiteY4" fmla="*/ 2515942 h 2967252"/>
              <a:gd name="connsiteX5" fmla="*/ 6537739 w 11572661"/>
              <a:gd name="connsiteY5" fmla="*/ 2966318 h 2967252"/>
              <a:gd name="connsiteX6" fmla="*/ 2808670 w 11572661"/>
              <a:gd name="connsiteY6" fmla="*/ 2597829 h 2967252"/>
              <a:gd name="connsiteX7" fmla="*/ 51822 w 11572661"/>
              <a:gd name="connsiteY7" fmla="*/ 878211 h 2967252"/>
              <a:gd name="connsiteX8" fmla="*/ 1292386 w 11572661"/>
              <a:gd name="connsiteY8" fmla="*/ 45698 h 296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72661" h="2967252">
                <a:moveTo>
                  <a:pt x="1292386" y="45698"/>
                </a:moveTo>
                <a:cubicBezTo>
                  <a:pt x="2072690" y="-81681"/>
                  <a:pt x="3225034" y="95739"/>
                  <a:pt x="4733649" y="113936"/>
                </a:cubicBezTo>
                <a:cubicBezTo>
                  <a:pt x="6242264" y="132133"/>
                  <a:pt x="9327781" y="-27091"/>
                  <a:pt x="10344078" y="154879"/>
                </a:cubicBezTo>
                <a:cubicBezTo>
                  <a:pt x="11360375" y="336849"/>
                  <a:pt x="10667967" y="812247"/>
                  <a:pt x="10831433" y="1205757"/>
                </a:cubicBezTo>
                <a:cubicBezTo>
                  <a:pt x="10994899" y="1599267"/>
                  <a:pt x="12040489" y="2222515"/>
                  <a:pt x="11324873" y="2515942"/>
                </a:cubicBezTo>
                <a:cubicBezTo>
                  <a:pt x="10609257" y="2809369"/>
                  <a:pt x="7957106" y="2952670"/>
                  <a:pt x="6537739" y="2966318"/>
                </a:cubicBezTo>
                <a:cubicBezTo>
                  <a:pt x="5118372" y="2979966"/>
                  <a:pt x="3936885" y="2843489"/>
                  <a:pt x="2808670" y="2597829"/>
                </a:cubicBezTo>
                <a:cubicBezTo>
                  <a:pt x="1680455" y="2352169"/>
                  <a:pt x="304536" y="1303566"/>
                  <a:pt x="51822" y="878211"/>
                </a:cubicBezTo>
                <a:cubicBezTo>
                  <a:pt x="-200892" y="452856"/>
                  <a:pt x="512082" y="173077"/>
                  <a:pt x="1292386" y="456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Rich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31" y="4537554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738" y="2192516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176" y="1571611"/>
            <a:ext cx="2058782" cy="25896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83" y="4725003"/>
            <a:ext cx="2469602" cy="17035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324" y="4680635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657" y="448598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0126" y="1736289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7066" y="4071768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7176" y="5669214"/>
            <a:ext cx="2267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Dutch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6" y="3980505"/>
            <a:ext cx="4883649" cy="2806240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3649" h="5180662">
                <a:moveTo>
                  <a:pt x="686059" y="91800"/>
                </a:moveTo>
                <a:cubicBezTo>
                  <a:pt x="1277462" y="-99269"/>
                  <a:pt x="2919417" y="51281"/>
                  <a:pt x="3578994" y="153410"/>
                </a:cubicBezTo>
                <a:cubicBezTo>
                  <a:pt x="4238571" y="255539"/>
                  <a:pt x="4427430" y="197331"/>
                  <a:pt x="4643520" y="704573"/>
                </a:cubicBezTo>
                <a:cubicBezTo>
                  <a:pt x="4859610" y="1211815"/>
                  <a:pt x="4905102" y="2497499"/>
                  <a:pt x="4875532" y="3196860"/>
                </a:cubicBezTo>
                <a:cubicBezTo>
                  <a:pt x="4845962" y="3896221"/>
                  <a:pt x="4980165" y="4575465"/>
                  <a:pt x="4466099" y="4900737"/>
                </a:cubicBezTo>
                <a:cubicBezTo>
                  <a:pt x="3952033" y="5226009"/>
                  <a:pt x="2471251" y="5202732"/>
                  <a:pt x="1791138" y="5148490"/>
                </a:cubicBezTo>
                <a:cubicBezTo>
                  <a:pt x="1111025" y="5094248"/>
                  <a:pt x="678845" y="5216729"/>
                  <a:pt x="385418" y="4575284"/>
                </a:cubicBezTo>
                <a:cubicBezTo>
                  <a:pt x="91991" y="3933839"/>
                  <a:pt x="-71782" y="2073195"/>
                  <a:pt x="30576" y="1299822"/>
                </a:cubicBezTo>
                <a:cubicBezTo>
                  <a:pt x="132934" y="526449"/>
                  <a:pt x="94656" y="282869"/>
                  <a:pt x="686059" y="91800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227072" y="1181305"/>
            <a:ext cx="4670623" cy="2740333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  <a:gd name="connsiteX0" fmla="*/ 686059 w 4883649"/>
              <a:gd name="connsiteY0" fmla="*/ 91800 h 5070164"/>
              <a:gd name="connsiteX1" fmla="*/ 3578994 w 4883649"/>
              <a:gd name="connsiteY1" fmla="*/ 153410 h 5070164"/>
              <a:gd name="connsiteX2" fmla="*/ 4643520 w 4883649"/>
              <a:gd name="connsiteY2" fmla="*/ 704573 h 5070164"/>
              <a:gd name="connsiteX3" fmla="*/ 4875532 w 4883649"/>
              <a:gd name="connsiteY3" fmla="*/ 3196860 h 5070164"/>
              <a:gd name="connsiteX4" fmla="*/ 4466099 w 4883649"/>
              <a:gd name="connsiteY4" fmla="*/ 4900737 h 5070164"/>
              <a:gd name="connsiteX5" fmla="*/ 1791138 w 4883649"/>
              <a:gd name="connsiteY5" fmla="*/ 4972120 h 5070164"/>
              <a:gd name="connsiteX6" fmla="*/ 385418 w 4883649"/>
              <a:gd name="connsiteY6" fmla="*/ 4575284 h 5070164"/>
              <a:gd name="connsiteX7" fmla="*/ 30576 w 4883649"/>
              <a:gd name="connsiteY7" fmla="*/ 1299822 h 5070164"/>
              <a:gd name="connsiteX8" fmla="*/ 686059 w 4883649"/>
              <a:gd name="connsiteY8" fmla="*/ 91800 h 5070164"/>
              <a:gd name="connsiteX0" fmla="*/ 473033 w 4670623"/>
              <a:gd name="connsiteY0" fmla="*/ 80625 h 5058991"/>
              <a:gd name="connsiteX1" fmla="*/ 3365968 w 4670623"/>
              <a:gd name="connsiteY1" fmla="*/ 142235 h 5058991"/>
              <a:gd name="connsiteX2" fmla="*/ 4430494 w 4670623"/>
              <a:gd name="connsiteY2" fmla="*/ 693398 h 5058991"/>
              <a:gd name="connsiteX3" fmla="*/ 4662506 w 4670623"/>
              <a:gd name="connsiteY3" fmla="*/ 3185685 h 5058991"/>
              <a:gd name="connsiteX4" fmla="*/ 4253073 w 4670623"/>
              <a:gd name="connsiteY4" fmla="*/ 4889562 h 5058991"/>
              <a:gd name="connsiteX5" fmla="*/ 1578112 w 4670623"/>
              <a:gd name="connsiteY5" fmla="*/ 4960945 h 5058991"/>
              <a:gd name="connsiteX6" fmla="*/ 172392 w 4670623"/>
              <a:gd name="connsiteY6" fmla="*/ 4564109 h 5058991"/>
              <a:gd name="connsiteX7" fmla="*/ 90506 w 4670623"/>
              <a:gd name="connsiteY7" fmla="*/ 1137473 h 5058991"/>
              <a:gd name="connsiteX8" fmla="*/ 473033 w 4670623"/>
              <a:gd name="connsiteY8" fmla="*/ 80625 h 5058991"/>
              <a:gd name="connsiteX0" fmla="*/ 473033 w 4670623"/>
              <a:gd name="connsiteY0" fmla="*/ 80625 h 5058989"/>
              <a:gd name="connsiteX1" fmla="*/ 3365968 w 4670623"/>
              <a:gd name="connsiteY1" fmla="*/ 142235 h 5058989"/>
              <a:gd name="connsiteX2" fmla="*/ 4430494 w 4670623"/>
              <a:gd name="connsiteY2" fmla="*/ 693398 h 5058989"/>
              <a:gd name="connsiteX3" fmla="*/ 4662506 w 4670623"/>
              <a:gd name="connsiteY3" fmla="*/ 3185685 h 5058989"/>
              <a:gd name="connsiteX4" fmla="*/ 4253073 w 4670623"/>
              <a:gd name="connsiteY4" fmla="*/ 4889562 h 5058989"/>
              <a:gd name="connsiteX5" fmla="*/ 1578112 w 4670623"/>
              <a:gd name="connsiteY5" fmla="*/ 4960945 h 5058989"/>
              <a:gd name="connsiteX6" fmla="*/ 172392 w 4670623"/>
              <a:gd name="connsiteY6" fmla="*/ 4564109 h 5058989"/>
              <a:gd name="connsiteX7" fmla="*/ 90506 w 4670623"/>
              <a:gd name="connsiteY7" fmla="*/ 1137473 h 5058989"/>
              <a:gd name="connsiteX8" fmla="*/ 473033 w 4670623"/>
              <a:gd name="connsiteY8" fmla="*/ 80625 h 5058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0623" h="5058989">
                <a:moveTo>
                  <a:pt x="473033" y="80625"/>
                </a:moveTo>
                <a:cubicBezTo>
                  <a:pt x="1018943" y="-85248"/>
                  <a:pt x="2706391" y="40106"/>
                  <a:pt x="3365968" y="142235"/>
                </a:cubicBezTo>
                <a:cubicBezTo>
                  <a:pt x="4025545" y="244364"/>
                  <a:pt x="4214404" y="186156"/>
                  <a:pt x="4430494" y="693398"/>
                </a:cubicBezTo>
                <a:cubicBezTo>
                  <a:pt x="4646584" y="1200640"/>
                  <a:pt x="4692076" y="2486324"/>
                  <a:pt x="4662506" y="3185685"/>
                </a:cubicBezTo>
                <a:cubicBezTo>
                  <a:pt x="4632936" y="3885046"/>
                  <a:pt x="4767139" y="4593685"/>
                  <a:pt x="4253073" y="4889562"/>
                </a:cubicBezTo>
                <a:cubicBezTo>
                  <a:pt x="3739007" y="5185439"/>
                  <a:pt x="2258225" y="5015187"/>
                  <a:pt x="1578112" y="4960945"/>
                </a:cubicBezTo>
                <a:cubicBezTo>
                  <a:pt x="897999" y="4906703"/>
                  <a:pt x="420326" y="5201354"/>
                  <a:pt x="172392" y="4564109"/>
                </a:cubicBezTo>
                <a:cubicBezTo>
                  <a:pt x="-75542" y="3926864"/>
                  <a:pt x="-11852" y="1910846"/>
                  <a:pt x="90506" y="1137473"/>
                </a:cubicBezTo>
                <a:cubicBezTo>
                  <a:pt x="192864" y="364100"/>
                  <a:pt x="-72877" y="246498"/>
                  <a:pt x="473033" y="80625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563037" y="3237442"/>
            <a:ext cx="156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 UNDER SAIL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48" y="1402569"/>
            <a:ext cx="1160854" cy="1782969"/>
          </a:xfrm>
          <a:prstGeom prst="rect">
            <a:avLst/>
          </a:prstGeom>
        </p:spPr>
      </p:pic>
      <p:sp>
        <p:nvSpPr>
          <p:cNvPr id="21" name="Двойная стрелка влево/вправо 20"/>
          <p:cNvSpPr/>
          <p:nvPr/>
        </p:nvSpPr>
        <p:spPr>
          <a:xfrm>
            <a:off x="3738474" y="2436772"/>
            <a:ext cx="696035" cy="426003"/>
          </a:xfrm>
          <a:prstGeom prst="leftRightArrow">
            <a:avLst>
              <a:gd name="adj1" fmla="val 50000"/>
              <a:gd name="adj2" fmla="val 403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471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7"/>
          <p:cNvSpPr/>
          <p:nvPr/>
        </p:nvSpPr>
        <p:spPr>
          <a:xfrm>
            <a:off x="335975" y="4128899"/>
            <a:ext cx="3895418" cy="2657846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4647" h="2657846">
                <a:moveTo>
                  <a:pt x="1292386" y="35598"/>
                </a:moveTo>
                <a:cubicBezTo>
                  <a:pt x="2072690" y="-80408"/>
                  <a:pt x="3238528" y="119759"/>
                  <a:pt x="4733649" y="172075"/>
                </a:cubicBezTo>
                <a:cubicBezTo>
                  <a:pt x="6228770" y="224391"/>
                  <a:pt x="8801514" y="110659"/>
                  <a:pt x="10263113" y="349495"/>
                </a:cubicBezTo>
                <a:cubicBezTo>
                  <a:pt x="11724712" y="588331"/>
                  <a:pt x="10654473" y="836266"/>
                  <a:pt x="10831433" y="1195657"/>
                </a:cubicBezTo>
                <a:cubicBezTo>
                  <a:pt x="11008393" y="1555048"/>
                  <a:pt x="11993260" y="2314773"/>
                  <a:pt x="11324873" y="2505842"/>
                </a:cubicBezTo>
                <a:cubicBezTo>
                  <a:pt x="10656486" y="2696911"/>
                  <a:pt x="8240479" y="2328421"/>
                  <a:pt x="6821112" y="2342069"/>
                </a:cubicBezTo>
                <a:cubicBezTo>
                  <a:pt x="5401745" y="2355717"/>
                  <a:pt x="3936885" y="2833389"/>
                  <a:pt x="2808670" y="2587729"/>
                </a:cubicBezTo>
                <a:cubicBezTo>
                  <a:pt x="1680455" y="2342069"/>
                  <a:pt x="304536" y="1293466"/>
                  <a:pt x="51822" y="868111"/>
                </a:cubicBezTo>
                <a:cubicBezTo>
                  <a:pt x="-200892" y="442756"/>
                  <a:pt x="512082" y="151604"/>
                  <a:pt x="1292386" y="355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2906" y="1167042"/>
            <a:ext cx="3901491" cy="2967252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  <a:gd name="connsiteX0" fmla="*/ 1292386 w 11574571"/>
              <a:gd name="connsiteY0" fmla="*/ 35598 h 2957152"/>
              <a:gd name="connsiteX1" fmla="*/ 4733649 w 11574571"/>
              <a:gd name="connsiteY1" fmla="*/ 172075 h 2957152"/>
              <a:gd name="connsiteX2" fmla="*/ 10263113 w 11574571"/>
              <a:gd name="connsiteY2" fmla="*/ 349495 h 2957152"/>
              <a:gd name="connsiteX3" fmla="*/ 10831433 w 11574571"/>
              <a:gd name="connsiteY3" fmla="*/ 1195657 h 2957152"/>
              <a:gd name="connsiteX4" fmla="*/ 11324873 w 11574571"/>
              <a:gd name="connsiteY4" fmla="*/ 2505842 h 2957152"/>
              <a:gd name="connsiteX5" fmla="*/ 6537739 w 11574571"/>
              <a:gd name="connsiteY5" fmla="*/ 2956218 h 2957152"/>
              <a:gd name="connsiteX6" fmla="*/ 2808670 w 11574571"/>
              <a:gd name="connsiteY6" fmla="*/ 2587729 h 2957152"/>
              <a:gd name="connsiteX7" fmla="*/ 51822 w 11574571"/>
              <a:gd name="connsiteY7" fmla="*/ 868111 h 2957152"/>
              <a:gd name="connsiteX8" fmla="*/ 1292386 w 11574571"/>
              <a:gd name="connsiteY8" fmla="*/ 35598 h 2957152"/>
              <a:gd name="connsiteX0" fmla="*/ 1292386 w 11572661"/>
              <a:gd name="connsiteY0" fmla="*/ 32107 h 2953661"/>
              <a:gd name="connsiteX1" fmla="*/ 4733649 w 11572661"/>
              <a:gd name="connsiteY1" fmla="*/ 168584 h 2953661"/>
              <a:gd name="connsiteX2" fmla="*/ 10344078 w 11572661"/>
              <a:gd name="connsiteY2" fmla="*/ 141288 h 2953661"/>
              <a:gd name="connsiteX3" fmla="*/ 10831433 w 11572661"/>
              <a:gd name="connsiteY3" fmla="*/ 1192166 h 2953661"/>
              <a:gd name="connsiteX4" fmla="*/ 11324873 w 11572661"/>
              <a:gd name="connsiteY4" fmla="*/ 2502351 h 2953661"/>
              <a:gd name="connsiteX5" fmla="*/ 6537739 w 11572661"/>
              <a:gd name="connsiteY5" fmla="*/ 2952727 h 2953661"/>
              <a:gd name="connsiteX6" fmla="*/ 2808670 w 11572661"/>
              <a:gd name="connsiteY6" fmla="*/ 2584238 h 2953661"/>
              <a:gd name="connsiteX7" fmla="*/ 51822 w 11572661"/>
              <a:gd name="connsiteY7" fmla="*/ 864620 h 2953661"/>
              <a:gd name="connsiteX8" fmla="*/ 1292386 w 11572661"/>
              <a:gd name="connsiteY8" fmla="*/ 32107 h 2953661"/>
              <a:gd name="connsiteX0" fmla="*/ 1292386 w 11572661"/>
              <a:gd name="connsiteY0" fmla="*/ 45698 h 2967252"/>
              <a:gd name="connsiteX1" fmla="*/ 4733649 w 11572661"/>
              <a:gd name="connsiteY1" fmla="*/ 113936 h 2967252"/>
              <a:gd name="connsiteX2" fmla="*/ 10344078 w 11572661"/>
              <a:gd name="connsiteY2" fmla="*/ 154879 h 2967252"/>
              <a:gd name="connsiteX3" fmla="*/ 10831433 w 11572661"/>
              <a:gd name="connsiteY3" fmla="*/ 1205757 h 2967252"/>
              <a:gd name="connsiteX4" fmla="*/ 11324873 w 11572661"/>
              <a:gd name="connsiteY4" fmla="*/ 2515942 h 2967252"/>
              <a:gd name="connsiteX5" fmla="*/ 6537739 w 11572661"/>
              <a:gd name="connsiteY5" fmla="*/ 2966318 h 2967252"/>
              <a:gd name="connsiteX6" fmla="*/ 2808670 w 11572661"/>
              <a:gd name="connsiteY6" fmla="*/ 2597829 h 2967252"/>
              <a:gd name="connsiteX7" fmla="*/ 51822 w 11572661"/>
              <a:gd name="connsiteY7" fmla="*/ 878211 h 2967252"/>
              <a:gd name="connsiteX8" fmla="*/ 1292386 w 11572661"/>
              <a:gd name="connsiteY8" fmla="*/ 45698 h 296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72661" h="2967252">
                <a:moveTo>
                  <a:pt x="1292386" y="45698"/>
                </a:moveTo>
                <a:cubicBezTo>
                  <a:pt x="2072690" y="-81681"/>
                  <a:pt x="3225034" y="95739"/>
                  <a:pt x="4733649" y="113936"/>
                </a:cubicBezTo>
                <a:cubicBezTo>
                  <a:pt x="6242264" y="132133"/>
                  <a:pt x="9327781" y="-27091"/>
                  <a:pt x="10344078" y="154879"/>
                </a:cubicBezTo>
                <a:cubicBezTo>
                  <a:pt x="11360375" y="336849"/>
                  <a:pt x="10667967" y="812247"/>
                  <a:pt x="10831433" y="1205757"/>
                </a:cubicBezTo>
                <a:cubicBezTo>
                  <a:pt x="10994899" y="1599267"/>
                  <a:pt x="12040489" y="2222515"/>
                  <a:pt x="11324873" y="2515942"/>
                </a:cubicBezTo>
                <a:cubicBezTo>
                  <a:pt x="10609257" y="2809369"/>
                  <a:pt x="7957106" y="2952670"/>
                  <a:pt x="6537739" y="2966318"/>
                </a:cubicBezTo>
                <a:cubicBezTo>
                  <a:pt x="5118372" y="2979966"/>
                  <a:pt x="3936885" y="2843489"/>
                  <a:pt x="2808670" y="2597829"/>
                </a:cubicBezTo>
                <a:cubicBezTo>
                  <a:pt x="1680455" y="2352169"/>
                  <a:pt x="304536" y="1303566"/>
                  <a:pt x="51822" y="878211"/>
                </a:cubicBezTo>
                <a:cubicBezTo>
                  <a:pt x="-200892" y="452856"/>
                  <a:pt x="512082" y="173077"/>
                  <a:pt x="1292386" y="456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Rich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782" y="4614358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181" y="1959331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529" y="1331976"/>
            <a:ext cx="1938806" cy="24387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83" y="4725003"/>
            <a:ext cx="2469602" cy="17035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324" y="4680635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6430" y="3831351"/>
            <a:ext cx="1567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 in different directions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78732" y="139280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8782" y="4008534"/>
            <a:ext cx="341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 in one direction (driven by current)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7176" y="5669214"/>
            <a:ext cx="2267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6" y="3980505"/>
            <a:ext cx="4883649" cy="2806240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3649" h="5180662">
                <a:moveTo>
                  <a:pt x="686059" y="91800"/>
                </a:moveTo>
                <a:cubicBezTo>
                  <a:pt x="1277462" y="-99269"/>
                  <a:pt x="2919417" y="51281"/>
                  <a:pt x="3578994" y="153410"/>
                </a:cubicBezTo>
                <a:cubicBezTo>
                  <a:pt x="4238571" y="255539"/>
                  <a:pt x="4427430" y="197331"/>
                  <a:pt x="4643520" y="704573"/>
                </a:cubicBezTo>
                <a:cubicBezTo>
                  <a:pt x="4859610" y="1211815"/>
                  <a:pt x="4905102" y="2497499"/>
                  <a:pt x="4875532" y="3196860"/>
                </a:cubicBezTo>
                <a:cubicBezTo>
                  <a:pt x="4845962" y="3896221"/>
                  <a:pt x="4980165" y="4575465"/>
                  <a:pt x="4466099" y="4900737"/>
                </a:cubicBezTo>
                <a:cubicBezTo>
                  <a:pt x="3952033" y="5226009"/>
                  <a:pt x="2471251" y="5202732"/>
                  <a:pt x="1791138" y="5148490"/>
                </a:cubicBezTo>
                <a:cubicBezTo>
                  <a:pt x="1111025" y="5094248"/>
                  <a:pt x="678845" y="5216729"/>
                  <a:pt x="385418" y="4575284"/>
                </a:cubicBezTo>
                <a:cubicBezTo>
                  <a:pt x="91991" y="3933839"/>
                  <a:pt x="-71782" y="2073195"/>
                  <a:pt x="30576" y="1299822"/>
                </a:cubicBezTo>
                <a:cubicBezTo>
                  <a:pt x="132934" y="526449"/>
                  <a:pt x="94656" y="282869"/>
                  <a:pt x="686059" y="91800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227072" y="1181305"/>
            <a:ext cx="4670623" cy="2740333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  <a:gd name="connsiteX0" fmla="*/ 686059 w 4883649"/>
              <a:gd name="connsiteY0" fmla="*/ 91800 h 5070164"/>
              <a:gd name="connsiteX1" fmla="*/ 3578994 w 4883649"/>
              <a:gd name="connsiteY1" fmla="*/ 153410 h 5070164"/>
              <a:gd name="connsiteX2" fmla="*/ 4643520 w 4883649"/>
              <a:gd name="connsiteY2" fmla="*/ 704573 h 5070164"/>
              <a:gd name="connsiteX3" fmla="*/ 4875532 w 4883649"/>
              <a:gd name="connsiteY3" fmla="*/ 3196860 h 5070164"/>
              <a:gd name="connsiteX4" fmla="*/ 4466099 w 4883649"/>
              <a:gd name="connsiteY4" fmla="*/ 4900737 h 5070164"/>
              <a:gd name="connsiteX5" fmla="*/ 1791138 w 4883649"/>
              <a:gd name="connsiteY5" fmla="*/ 4972120 h 5070164"/>
              <a:gd name="connsiteX6" fmla="*/ 385418 w 4883649"/>
              <a:gd name="connsiteY6" fmla="*/ 4575284 h 5070164"/>
              <a:gd name="connsiteX7" fmla="*/ 30576 w 4883649"/>
              <a:gd name="connsiteY7" fmla="*/ 1299822 h 5070164"/>
              <a:gd name="connsiteX8" fmla="*/ 686059 w 4883649"/>
              <a:gd name="connsiteY8" fmla="*/ 91800 h 5070164"/>
              <a:gd name="connsiteX0" fmla="*/ 473033 w 4670623"/>
              <a:gd name="connsiteY0" fmla="*/ 80625 h 5058991"/>
              <a:gd name="connsiteX1" fmla="*/ 3365968 w 4670623"/>
              <a:gd name="connsiteY1" fmla="*/ 142235 h 5058991"/>
              <a:gd name="connsiteX2" fmla="*/ 4430494 w 4670623"/>
              <a:gd name="connsiteY2" fmla="*/ 693398 h 5058991"/>
              <a:gd name="connsiteX3" fmla="*/ 4662506 w 4670623"/>
              <a:gd name="connsiteY3" fmla="*/ 3185685 h 5058991"/>
              <a:gd name="connsiteX4" fmla="*/ 4253073 w 4670623"/>
              <a:gd name="connsiteY4" fmla="*/ 4889562 h 5058991"/>
              <a:gd name="connsiteX5" fmla="*/ 1578112 w 4670623"/>
              <a:gd name="connsiteY5" fmla="*/ 4960945 h 5058991"/>
              <a:gd name="connsiteX6" fmla="*/ 172392 w 4670623"/>
              <a:gd name="connsiteY6" fmla="*/ 4564109 h 5058991"/>
              <a:gd name="connsiteX7" fmla="*/ 90506 w 4670623"/>
              <a:gd name="connsiteY7" fmla="*/ 1137473 h 5058991"/>
              <a:gd name="connsiteX8" fmla="*/ 473033 w 4670623"/>
              <a:gd name="connsiteY8" fmla="*/ 80625 h 5058991"/>
              <a:gd name="connsiteX0" fmla="*/ 473033 w 4670623"/>
              <a:gd name="connsiteY0" fmla="*/ 80625 h 5058989"/>
              <a:gd name="connsiteX1" fmla="*/ 3365968 w 4670623"/>
              <a:gd name="connsiteY1" fmla="*/ 142235 h 5058989"/>
              <a:gd name="connsiteX2" fmla="*/ 4430494 w 4670623"/>
              <a:gd name="connsiteY2" fmla="*/ 693398 h 5058989"/>
              <a:gd name="connsiteX3" fmla="*/ 4662506 w 4670623"/>
              <a:gd name="connsiteY3" fmla="*/ 3185685 h 5058989"/>
              <a:gd name="connsiteX4" fmla="*/ 4253073 w 4670623"/>
              <a:gd name="connsiteY4" fmla="*/ 4889562 h 5058989"/>
              <a:gd name="connsiteX5" fmla="*/ 1578112 w 4670623"/>
              <a:gd name="connsiteY5" fmla="*/ 4960945 h 5058989"/>
              <a:gd name="connsiteX6" fmla="*/ 172392 w 4670623"/>
              <a:gd name="connsiteY6" fmla="*/ 4564109 h 5058989"/>
              <a:gd name="connsiteX7" fmla="*/ 90506 w 4670623"/>
              <a:gd name="connsiteY7" fmla="*/ 1137473 h 5058989"/>
              <a:gd name="connsiteX8" fmla="*/ 473033 w 4670623"/>
              <a:gd name="connsiteY8" fmla="*/ 80625 h 5058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0623" h="5058989">
                <a:moveTo>
                  <a:pt x="473033" y="80625"/>
                </a:moveTo>
                <a:cubicBezTo>
                  <a:pt x="1018943" y="-85248"/>
                  <a:pt x="2706391" y="40106"/>
                  <a:pt x="3365968" y="142235"/>
                </a:cubicBezTo>
                <a:cubicBezTo>
                  <a:pt x="4025545" y="244364"/>
                  <a:pt x="4214404" y="186156"/>
                  <a:pt x="4430494" y="693398"/>
                </a:cubicBezTo>
                <a:cubicBezTo>
                  <a:pt x="4646584" y="1200640"/>
                  <a:pt x="4692076" y="2486324"/>
                  <a:pt x="4662506" y="3185685"/>
                </a:cubicBezTo>
                <a:cubicBezTo>
                  <a:pt x="4632936" y="3885046"/>
                  <a:pt x="4767139" y="4593685"/>
                  <a:pt x="4253073" y="4889562"/>
                </a:cubicBezTo>
                <a:cubicBezTo>
                  <a:pt x="3739007" y="5185439"/>
                  <a:pt x="2258225" y="5015187"/>
                  <a:pt x="1578112" y="4960945"/>
                </a:cubicBezTo>
                <a:cubicBezTo>
                  <a:pt x="897999" y="4906703"/>
                  <a:pt x="420326" y="5201354"/>
                  <a:pt x="172392" y="4564109"/>
                </a:cubicBezTo>
                <a:cubicBezTo>
                  <a:pt x="-75542" y="3926864"/>
                  <a:pt x="-11852" y="1910846"/>
                  <a:pt x="90506" y="1137473"/>
                </a:cubicBezTo>
                <a:cubicBezTo>
                  <a:pt x="192864" y="364100"/>
                  <a:pt x="-72877" y="246498"/>
                  <a:pt x="473033" y="80625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767" y="204754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>
          <a:xfrm rot="778597">
            <a:off x="6641183" y="4401357"/>
            <a:ext cx="696035" cy="426003"/>
          </a:xfrm>
          <a:prstGeom prst="leftRightArrow">
            <a:avLst>
              <a:gd name="adj1" fmla="val 50000"/>
              <a:gd name="adj2" fmla="val 403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879" y="1959331"/>
            <a:ext cx="2619375" cy="1743075"/>
          </a:xfrm>
          <a:prstGeom prst="rect">
            <a:avLst/>
          </a:prstGeo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3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7"/>
          <p:cNvSpPr/>
          <p:nvPr/>
        </p:nvSpPr>
        <p:spPr>
          <a:xfrm>
            <a:off x="335975" y="4128899"/>
            <a:ext cx="3895418" cy="2657846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4647" h="2657846">
                <a:moveTo>
                  <a:pt x="1292386" y="35598"/>
                </a:moveTo>
                <a:cubicBezTo>
                  <a:pt x="2072690" y="-80408"/>
                  <a:pt x="3238528" y="119759"/>
                  <a:pt x="4733649" y="172075"/>
                </a:cubicBezTo>
                <a:cubicBezTo>
                  <a:pt x="6228770" y="224391"/>
                  <a:pt x="8801514" y="110659"/>
                  <a:pt x="10263113" y="349495"/>
                </a:cubicBezTo>
                <a:cubicBezTo>
                  <a:pt x="11724712" y="588331"/>
                  <a:pt x="10654473" y="836266"/>
                  <a:pt x="10831433" y="1195657"/>
                </a:cubicBezTo>
                <a:cubicBezTo>
                  <a:pt x="11008393" y="1555048"/>
                  <a:pt x="11993260" y="2314773"/>
                  <a:pt x="11324873" y="2505842"/>
                </a:cubicBezTo>
                <a:cubicBezTo>
                  <a:pt x="10656486" y="2696911"/>
                  <a:pt x="8240479" y="2328421"/>
                  <a:pt x="6821112" y="2342069"/>
                </a:cubicBezTo>
                <a:cubicBezTo>
                  <a:pt x="5401745" y="2355717"/>
                  <a:pt x="3936885" y="2833389"/>
                  <a:pt x="2808670" y="2587729"/>
                </a:cubicBezTo>
                <a:cubicBezTo>
                  <a:pt x="1680455" y="2342069"/>
                  <a:pt x="304536" y="1293466"/>
                  <a:pt x="51822" y="868111"/>
                </a:cubicBezTo>
                <a:cubicBezTo>
                  <a:pt x="-200892" y="442756"/>
                  <a:pt x="512082" y="151604"/>
                  <a:pt x="1292386" y="355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264608" y="1111209"/>
            <a:ext cx="2849619" cy="4118569"/>
          </a:xfrm>
          <a:custGeom>
            <a:avLst/>
            <a:gdLst>
              <a:gd name="connsiteX0" fmla="*/ 1030723 w 2849619"/>
              <a:gd name="connsiteY0" fmla="*/ 171681 h 4118569"/>
              <a:gd name="connsiteX1" fmla="*/ 2723046 w 2849619"/>
              <a:gd name="connsiteY1" fmla="*/ 280863 h 4118569"/>
              <a:gd name="connsiteX2" fmla="*/ 2586568 w 2849619"/>
              <a:gd name="connsiteY2" fmla="*/ 3337961 h 4118569"/>
              <a:gd name="connsiteX3" fmla="*/ 1467452 w 2849619"/>
              <a:gd name="connsiteY3" fmla="*/ 4115884 h 4118569"/>
              <a:gd name="connsiteX4" fmla="*/ 266449 w 2849619"/>
              <a:gd name="connsiteY4" fmla="*/ 3556325 h 4118569"/>
              <a:gd name="connsiteX5" fmla="*/ 75380 w 2849619"/>
              <a:gd name="connsiteY5" fmla="*/ 2587334 h 4118569"/>
              <a:gd name="connsiteX6" fmla="*/ 75380 w 2849619"/>
              <a:gd name="connsiteY6" fmla="*/ 581113 h 4118569"/>
              <a:gd name="connsiteX7" fmla="*/ 1030723 w 2849619"/>
              <a:gd name="connsiteY7" fmla="*/ 171681 h 411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9619" h="4118569">
                <a:moveTo>
                  <a:pt x="1030723" y="171681"/>
                </a:moveTo>
                <a:cubicBezTo>
                  <a:pt x="1472001" y="121639"/>
                  <a:pt x="2463739" y="-246850"/>
                  <a:pt x="2723046" y="280863"/>
                </a:cubicBezTo>
                <a:cubicBezTo>
                  <a:pt x="2982353" y="808576"/>
                  <a:pt x="2795834" y="2698791"/>
                  <a:pt x="2586568" y="3337961"/>
                </a:cubicBezTo>
                <a:cubicBezTo>
                  <a:pt x="2377302" y="3977131"/>
                  <a:pt x="1854138" y="4079490"/>
                  <a:pt x="1467452" y="4115884"/>
                </a:cubicBezTo>
                <a:cubicBezTo>
                  <a:pt x="1080766" y="4152278"/>
                  <a:pt x="498461" y="3811083"/>
                  <a:pt x="266449" y="3556325"/>
                </a:cubicBezTo>
                <a:cubicBezTo>
                  <a:pt x="34437" y="3301567"/>
                  <a:pt x="107225" y="3083203"/>
                  <a:pt x="75380" y="2587334"/>
                </a:cubicBezTo>
                <a:cubicBezTo>
                  <a:pt x="43535" y="2091465"/>
                  <a:pt x="-77020" y="983722"/>
                  <a:pt x="75380" y="581113"/>
                </a:cubicBezTo>
                <a:cubicBezTo>
                  <a:pt x="227780" y="178504"/>
                  <a:pt x="589445" y="221723"/>
                  <a:pt x="1030723" y="171681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172906" y="1167042"/>
            <a:ext cx="3901491" cy="2967252"/>
          </a:xfrm>
          <a:custGeom>
            <a:avLst/>
            <a:gdLst>
              <a:gd name="connsiteX0" fmla="*/ 1205232 w 11995273"/>
              <a:gd name="connsiteY0" fmla="*/ 333563 h 5367887"/>
              <a:gd name="connsiteX1" fmla="*/ 6022892 w 11995273"/>
              <a:gd name="connsiteY1" fmla="*/ 101551 h 5367887"/>
              <a:gd name="connsiteX2" fmla="*/ 10540301 w 11995273"/>
              <a:gd name="connsiteY2" fmla="*/ 347211 h 5367887"/>
              <a:gd name="connsiteX3" fmla="*/ 11877781 w 11995273"/>
              <a:gd name="connsiteY3" fmla="*/ 1943999 h 5367887"/>
              <a:gd name="connsiteX4" fmla="*/ 11359166 w 11995273"/>
              <a:gd name="connsiteY4" fmla="*/ 5178518 h 5367887"/>
              <a:gd name="connsiteX5" fmla="*/ 6855405 w 11995273"/>
              <a:gd name="connsiteY5" fmla="*/ 5014745 h 5367887"/>
              <a:gd name="connsiteX6" fmla="*/ 2842963 w 11995273"/>
              <a:gd name="connsiteY6" fmla="*/ 5260405 h 5367887"/>
              <a:gd name="connsiteX7" fmla="*/ 86115 w 11995273"/>
              <a:gd name="connsiteY7" fmla="*/ 3540787 h 5367887"/>
              <a:gd name="connsiteX8" fmla="*/ 1205232 w 11995273"/>
              <a:gd name="connsiteY8" fmla="*/ 333563 h 5367887"/>
              <a:gd name="connsiteX0" fmla="*/ 1205232 w 11975002"/>
              <a:gd name="connsiteY0" fmla="*/ 460702 h 5495026"/>
              <a:gd name="connsiteX1" fmla="*/ 6022892 w 11975002"/>
              <a:gd name="connsiteY1" fmla="*/ 228690 h 5495026"/>
              <a:gd name="connsiteX2" fmla="*/ 10823674 w 11975002"/>
              <a:gd name="connsiteY2" fmla="*/ 2453275 h 5495026"/>
              <a:gd name="connsiteX3" fmla="*/ 11877781 w 11975002"/>
              <a:gd name="connsiteY3" fmla="*/ 2071138 h 5495026"/>
              <a:gd name="connsiteX4" fmla="*/ 11359166 w 11975002"/>
              <a:gd name="connsiteY4" fmla="*/ 5305657 h 5495026"/>
              <a:gd name="connsiteX5" fmla="*/ 6855405 w 11975002"/>
              <a:gd name="connsiteY5" fmla="*/ 5141884 h 5495026"/>
              <a:gd name="connsiteX6" fmla="*/ 2842963 w 11975002"/>
              <a:gd name="connsiteY6" fmla="*/ 5387544 h 5495026"/>
              <a:gd name="connsiteX7" fmla="*/ 86115 w 11975002"/>
              <a:gd name="connsiteY7" fmla="*/ 3667926 h 5495026"/>
              <a:gd name="connsiteX8" fmla="*/ 1205232 w 11975002"/>
              <a:gd name="connsiteY8" fmla="*/ 460702 h 5495026"/>
              <a:gd name="connsiteX0" fmla="*/ 1187553 w 11957323"/>
              <a:gd name="connsiteY0" fmla="*/ 4250 h 5038574"/>
              <a:gd name="connsiteX1" fmla="*/ 4750263 w 11957323"/>
              <a:gd name="connsiteY1" fmla="*/ 2515438 h 5038574"/>
              <a:gd name="connsiteX2" fmla="*/ 10805995 w 11957323"/>
              <a:gd name="connsiteY2" fmla="*/ 1996823 h 5038574"/>
              <a:gd name="connsiteX3" fmla="*/ 11860102 w 11957323"/>
              <a:gd name="connsiteY3" fmla="*/ 1614686 h 5038574"/>
              <a:gd name="connsiteX4" fmla="*/ 11341487 w 11957323"/>
              <a:gd name="connsiteY4" fmla="*/ 4849205 h 5038574"/>
              <a:gd name="connsiteX5" fmla="*/ 6837726 w 11957323"/>
              <a:gd name="connsiteY5" fmla="*/ 4685432 h 5038574"/>
              <a:gd name="connsiteX6" fmla="*/ 2825284 w 11957323"/>
              <a:gd name="connsiteY6" fmla="*/ 4931092 h 5038574"/>
              <a:gd name="connsiteX7" fmla="*/ 68436 w 11957323"/>
              <a:gd name="connsiteY7" fmla="*/ 3211474 h 5038574"/>
              <a:gd name="connsiteX8" fmla="*/ 1187553 w 11957323"/>
              <a:gd name="connsiteY8" fmla="*/ 4250 h 5038574"/>
              <a:gd name="connsiteX0" fmla="*/ 1187553 w 11968888"/>
              <a:gd name="connsiteY0" fmla="*/ 4394 h 5038718"/>
              <a:gd name="connsiteX1" fmla="*/ 4750263 w 11968888"/>
              <a:gd name="connsiteY1" fmla="*/ 2515582 h 5038718"/>
              <a:gd name="connsiteX2" fmla="*/ 10644067 w 11968888"/>
              <a:gd name="connsiteY2" fmla="*/ 2474638 h 5038718"/>
              <a:gd name="connsiteX3" fmla="*/ 11860102 w 11968888"/>
              <a:gd name="connsiteY3" fmla="*/ 1614830 h 5038718"/>
              <a:gd name="connsiteX4" fmla="*/ 11341487 w 11968888"/>
              <a:gd name="connsiteY4" fmla="*/ 4849349 h 5038718"/>
              <a:gd name="connsiteX5" fmla="*/ 6837726 w 11968888"/>
              <a:gd name="connsiteY5" fmla="*/ 4685576 h 5038718"/>
              <a:gd name="connsiteX6" fmla="*/ 2825284 w 11968888"/>
              <a:gd name="connsiteY6" fmla="*/ 4931236 h 5038718"/>
              <a:gd name="connsiteX7" fmla="*/ 68436 w 11968888"/>
              <a:gd name="connsiteY7" fmla="*/ 3211618 h 5038718"/>
              <a:gd name="connsiteX8" fmla="*/ 1187553 w 11968888"/>
              <a:gd name="connsiteY8" fmla="*/ 4394 h 5038718"/>
              <a:gd name="connsiteX0" fmla="*/ 1187553 w 11563095"/>
              <a:gd name="connsiteY0" fmla="*/ 4394 h 5001353"/>
              <a:gd name="connsiteX1" fmla="*/ 4750263 w 11563095"/>
              <a:gd name="connsiteY1" fmla="*/ 2515582 h 5001353"/>
              <a:gd name="connsiteX2" fmla="*/ 10644067 w 11563095"/>
              <a:gd name="connsiteY2" fmla="*/ 2474638 h 5001353"/>
              <a:gd name="connsiteX3" fmla="*/ 10848047 w 11563095"/>
              <a:gd name="connsiteY3" fmla="*/ 3539164 h 5001353"/>
              <a:gd name="connsiteX4" fmla="*/ 11341487 w 11563095"/>
              <a:gd name="connsiteY4" fmla="*/ 4849349 h 5001353"/>
              <a:gd name="connsiteX5" fmla="*/ 6837726 w 11563095"/>
              <a:gd name="connsiteY5" fmla="*/ 4685576 h 5001353"/>
              <a:gd name="connsiteX6" fmla="*/ 2825284 w 11563095"/>
              <a:gd name="connsiteY6" fmla="*/ 4931236 h 5001353"/>
              <a:gd name="connsiteX7" fmla="*/ 68436 w 11563095"/>
              <a:gd name="connsiteY7" fmla="*/ 3211618 h 5001353"/>
              <a:gd name="connsiteX8" fmla="*/ 1187553 w 11563095"/>
              <a:gd name="connsiteY8" fmla="*/ 4394 h 500135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46481"/>
              <a:gd name="connsiteY0" fmla="*/ 31895 h 2654143"/>
              <a:gd name="connsiteX1" fmla="*/ 4733649 w 11546481"/>
              <a:gd name="connsiteY1" fmla="*/ 168372 h 2654143"/>
              <a:gd name="connsiteX2" fmla="*/ 10627453 w 11546481"/>
              <a:gd name="connsiteY2" fmla="*/ 127428 h 2654143"/>
              <a:gd name="connsiteX3" fmla="*/ 10831433 w 11546481"/>
              <a:gd name="connsiteY3" fmla="*/ 1191954 h 2654143"/>
              <a:gd name="connsiteX4" fmla="*/ 11324873 w 11546481"/>
              <a:gd name="connsiteY4" fmla="*/ 2502139 h 2654143"/>
              <a:gd name="connsiteX5" fmla="*/ 6821112 w 11546481"/>
              <a:gd name="connsiteY5" fmla="*/ 2338366 h 2654143"/>
              <a:gd name="connsiteX6" fmla="*/ 2808670 w 11546481"/>
              <a:gd name="connsiteY6" fmla="*/ 2584026 h 2654143"/>
              <a:gd name="connsiteX7" fmla="*/ 51822 w 11546481"/>
              <a:gd name="connsiteY7" fmla="*/ 864408 h 2654143"/>
              <a:gd name="connsiteX8" fmla="*/ 1292386 w 11546481"/>
              <a:gd name="connsiteY8" fmla="*/ 31895 h 2654143"/>
              <a:gd name="connsiteX0" fmla="*/ 1292386 w 11554647"/>
              <a:gd name="connsiteY0" fmla="*/ 35598 h 2657846"/>
              <a:gd name="connsiteX1" fmla="*/ 4733649 w 11554647"/>
              <a:gd name="connsiteY1" fmla="*/ 172075 h 2657846"/>
              <a:gd name="connsiteX2" fmla="*/ 10263113 w 11554647"/>
              <a:gd name="connsiteY2" fmla="*/ 349495 h 2657846"/>
              <a:gd name="connsiteX3" fmla="*/ 10831433 w 11554647"/>
              <a:gd name="connsiteY3" fmla="*/ 1195657 h 2657846"/>
              <a:gd name="connsiteX4" fmla="*/ 11324873 w 11554647"/>
              <a:gd name="connsiteY4" fmla="*/ 2505842 h 2657846"/>
              <a:gd name="connsiteX5" fmla="*/ 6821112 w 11554647"/>
              <a:gd name="connsiteY5" fmla="*/ 2342069 h 2657846"/>
              <a:gd name="connsiteX6" fmla="*/ 2808670 w 11554647"/>
              <a:gd name="connsiteY6" fmla="*/ 2587729 h 2657846"/>
              <a:gd name="connsiteX7" fmla="*/ 51822 w 11554647"/>
              <a:gd name="connsiteY7" fmla="*/ 868111 h 2657846"/>
              <a:gd name="connsiteX8" fmla="*/ 1292386 w 11554647"/>
              <a:gd name="connsiteY8" fmla="*/ 35598 h 2657846"/>
              <a:gd name="connsiteX0" fmla="*/ 1292386 w 11574571"/>
              <a:gd name="connsiteY0" fmla="*/ 35598 h 2957152"/>
              <a:gd name="connsiteX1" fmla="*/ 4733649 w 11574571"/>
              <a:gd name="connsiteY1" fmla="*/ 172075 h 2957152"/>
              <a:gd name="connsiteX2" fmla="*/ 10263113 w 11574571"/>
              <a:gd name="connsiteY2" fmla="*/ 349495 h 2957152"/>
              <a:gd name="connsiteX3" fmla="*/ 10831433 w 11574571"/>
              <a:gd name="connsiteY3" fmla="*/ 1195657 h 2957152"/>
              <a:gd name="connsiteX4" fmla="*/ 11324873 w 11574571"/>
              <a:gd name="connsiteY4" fmla="*/ 2505842 h 2957152"/>
              <a:gd name="connsiteX5" fmla="*/ 6537739 w 11574571"/>
              <a:gd name="connsiteY5" fmla="*/ 2956218 h 2957152"/>
              <a:gd name="connsiteX6" fmla="*/ 2808670 w 11574571"/>
              <a:gd name="connsiteY6" fmla="*/ 2587729 h 2957152"/>
              <a:gd name="connsiteX7" fmla="*/ 51822 w 11574571"/>
              <a:gd name="connsiteY7" fmla="*/ 868111 h 2957152"/>
              <a:gd name="connsiteX8" fmla="*/ 1292386 w 11574571"/>
              <a:gd name="connsiteY8" fmla="*/ 35598 h 2957152"/>
              <a:gd name="connsiteX0" fmla="*/ 1292386 w 11572661"/>
              <a:gd name="connsiteY0" fmla="*/ 32107 h 2953661"/>
              <a:gd name="connsiteX1" fmla="*/ 4733649 w 11572661"/>
              <a:gd name="connsiteY1" fmla="*/ 168584 h 2953661"/>
              <a:gd name="connsiteX2" fmla="*/ 10344078 w 11572661"/>
              <a:gd name="connsiteY2" fmla="*/ 141288 h 2953661"/>
              <a:gd name="connsiteX3" fmla="*/ 10831433 w 11572661"/>
              <a:gd name="connsiteY3" fmla="*/ 1192166 h 2953661"/>
              <a:gd name="connsiteX4" fmla="*/ 11324873 w 11572661"/>
              <a:gd name="connsiteY4" fmla="*/ 2502351 h 2953661"/>
              <a:gd name="connsiteX5" fmla="*/ 6537739 w 11572661"/>
              <a:gd name="connsiteY5" fmla="*/ 2952727 h 2953661"/>
              <a:gd name="connsiteX6" fmla="*/ 2808670 w 11572661"/>
              <a:gd name="connsiteY6" fmla="*/ 2584238 h 2953661"/>
              <a:gd name="connsiteX7" fmla="*/ 51822 w 11572661"/>
              <a:gd name="connsiteY7" fmla="*/ 864620 h 2953661"/>
              <a:gd name="connsiteX8" fmla="*/ 1292386 w 11572661"/>
              <a:gd name="connsiteY8" fmla="*/ 32107 h 2953661"/>
              <a:gd name="connsiteX0" fmla="*/ 1292386 w 11572661"/>
              <a:gd name="connsiteY0" fmla="*/ 45698 h 2967252"/>
              <a:gd name="connsiteX1" fmla="*/ 4733649 w 11572661"/>
              <a:gd name="connsiteY1" fmla="*/ 113936 h 2967252"/>
              <a:gd name="connsiteX2" fmla="*/ 10344078 w 11572661"/>
              <a:gd name="connsiteY2" fmla="*/ 154879 h 2967252"/>
              <a:gd name="connsiteX3" fmla="*/ 10831433 w 11572661"/>
              <a:gd name="connsiteY3" fmla="*/ 1205757 h 2967252"/>
              <a:gd name="connsiteX4" fmla="*/ 11324873 w 11572661"/>
              <a:gd name="connsiteY4" fmla="*/ 2515942 h 2967252"/>
              <a:gd name="connsiteX5" fmla="*/ 6537739 w 11572661"/>
              <a:gd name="connsiteY5" fmla="*/ 2966318 h 2967252"/>
              <a:gd name="connsiteX6" fmla="*/ 2808670 w 11572661"/>
              <a:gd name="connsiteY6" fmla="*/ 2597829 h 2967252"/>
              <a:gd name="connsiteX7" fmla="*/ 51822 w 11572661"/>
              <a:gd name="connsiteY7" fmla="*/ 878211 h 2967252"/>
              <a:gd name="connsiteX8" fmla="*/ 1292386 w 11572661"/>
              <a:gd name="connsiteY8" fmla="*/ 45698 h 2967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72661" h="2967252">
                <a:moveTo>
                  <a:pt x="1292386" y="45698"/>
                </a:moveTo>
                <a:cubicBezTo>
                  <a:pt x="2072690" y="-81681"/>
                  <a:pt x="3225034" y="95739"/>
                  <a:pt x="4733649" y="113936"/>
                </a:cubicBezTo>
                <a:cubicBezTo>
                  <a:pt x="6242264" y="132133"/>
                  <a:pt x="9327781" y="-27091"/>
                  <a:pt x="10344078" y="154879"/>
                </a:cubicBezTo>
                <a:cubicBezTo>
                  <a:pt x="11360375" y="336849"/>
                  <a:pt x="10667967" y="812247"/>
                  <a:pt x="10831433" y="1205757"/>
                </a:cubicBezTo>
                <a:cubicBezTo>
                  <a:pt x="10994899" y="1599267"/>
                  <a:pt x="12040489" y="2222515"/>
                  <a:pt x="11324873" y="2515942"/>
                </a:cubicBezTo>
                <a:cubicBezTo>
                  <a:pt x="10609257" y="2809369"/>
                  <a:pt x="7957106" y="2952670"/>
                  <a:pt x="6537739" y="2966318"/>
                </a:cubicBezTo>
                <a:cubicBezTo>
                  <a:pt x="5118372" y="2979966"/>
                  <a:pt x="3936885" y="2843489"/>
                  <a:pt x="2808670" y="2597829"/>
                </a:cubicBezTo>
                <a:cubicBezTo>
                  <a:pt x="1680455" y="2352169"/>
                  <a:pt x="304536" y="1303566"/>
                  <a:pt x="51822" y="878211"/>
                </a:cubicBezTo>
                <a:cubicBezTo>
                  <a:pt x="-200892" y="452856"/>
                  <a:pt x="512082" y="173077"/>
                  <a:pt x="1292386" y="45698"/>
                </a:cubicBezTo>
                <a:close/>
              </a:path>
            </a:pathLst>
          </a:cu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767" y="131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Rich language systems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782" y="4614358"/>
            <a:ext cx="2833474" cy="19915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181" y="1959331"/>
            <a:ext cx="2886075" cy="1581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529" y="1331976"/>
            <a:ext cx="1938806" cy="24387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83" y="4725003"/>
            <a:ext cx="2469602" cy="17035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324" y="4680635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6430" y="3831351"/>
            <a:ext cx="1567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 in confined space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78732" y="139280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38782" y="4008534"/>
            <a:ext cx="341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DRIFTING in one direction (driven by current)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7176" y="5669214"/>
            <a:ext cx="2267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Arabic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202736" y="3980505"/>
            <a:ext cx="4883649" cy="2806240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3649" h="5180662">
                <a:moveTo>
                  <a:pt x="686059" y="91800"/>
                </a:moveTo>
                <a:cubicBezTo>
                  <a:pt x="1277462" y="-99269"/>
                  <a:pt x="2919417" y="51281"/>
                  <a:pt x="3578994" y="153410"/>
                </a:cubicBezTo>
                <a:cubicBezTo>
                  <a:pt x="4238571" y="255539"/>
                  <a:pt x="4427430" y="197331"/>
                  <a:pt x="4643520" y="704573"/>
                </a:cubicBezTo>
                <a:cubicBezTo>
                  <a:pt x="4859610" y="1211815"/>
                  <a:pt x="4905102" y="2497499"/>
                  <a:pt x="4875532" y="3196860"/>
                </a:cubicBezTo>
                <a:cubicBezTo>
                  <a:pt x="4845962" y="3896221"/>
                  <a:pt x="4980165" y="4575465"/>
                  <a:pt x="4466099" y="4900737"/>
                </a:cubicBezTo>
                <a:cubicBezTo>
                  <a:pt x="3952033" y="5226009"/>
                  <a:pt x="2471251" y="5202732"/>
                  <a:pt x="1791138" y="5148490"/>
                </a:cubicBezTo>
                <a:cubicBezTo>
                  <a:pt x="1111025" y="5094248"/>
                  <a:pt x="678845" y="5216729"/>
                  <a:pt x="385418" y="4575284"/>
                </a:cubicBezTo>
                <a:cubicBezTo>
                  <a:pt x="91991" y="3933839"/>
                  <a:pt x="-71782" y="2073195"/>
                  <a:pt x="30576" y="1299822"/>
                </a:cubicBezTo>
                <a:cubicBezTo>
                  <a:pt x="132934" y="526449"/>
                  <a:pt x="94656" y="282869"/>
                  <a:pt x="686059" y="91800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7227072" y="1181305"/>
            <a:ext cx="4670623" cy="2740333"/>
          </a:xfrm>
          <a:custGeom>
            <a:avLst/>
            <a:gdLst>
              <a:gd name="connsiteX0" fmla="*/ 1122397 w 4987272"/>
              <a:gd name="connsiteY0" fmla="*/ 99228 h 5534823"/>
              <a:gd name="connsiteX1" fmla="*/ 3578994 w 4987272"/>
              <a:gd name="connsiteY1" fmla="*/ 331240 h 5534823"/>
              <a:gd name="connsiteX2" fmla="*/ 4138553 w 4987272"/>
              <a:gd name="connsiteY2" fmla="*/ 1109162 h 5534823"/>
              <a:gd name="connsiteX3" fmla="*/ 4698111 w 4987272"/>
              <a:gd name="connsiteY3" fmla="*/ 3374690 h 5534823"/>
              <a:gd name="connsiteX4" fmla="*/ 4766350 w 4987272"/>
              <a:gd name="connsiteY4" fmla="*/ 5380911 h 5534823"/>
              <a:gd name="connsiteX5" fmla="*/ 1791138 w 4987272"/>
              <a:gd name="connsiteY5" fmla="*/ 5326320 h 5534823"/>
              <a:gd name="connsiteX6" fmla="*/ 385418 w 4987272"/>
              <a:gd name="connsiteY6" fmla="*/ 4753114 h 5534823"/>
              <a:gd name="connsiteX7" fmla="*/ 30576 w 4987272"/>
              <a:gd name="connsiteY7" fmla="*/ 1477652 h 5534823"/>
              <a:gd name="connsiteX8" fmla="*/ 999567 w 4987272"/>
              <a:gd name="connsiteY8" fmla="*/ 112875 h 5534823"/>
              <a:gd name="connsiteX9" fmla="*/ 1122397 w 4987272"/>
              <a:gd name="connsiteY9" fmla="*/ 99228 h 5534823"/>
              <a:gd name="connsiteX0" fmla="*/ 1122397 w 4987272"/>
              <a:gd name="connsiteY0" fmla="*/ 10433 h 5446028"/>
              <a:gd name="connsiteX1" fmla="*/ 3578994 w 4987272"/>
              <a:gd name="connsiteY1" fmla="*/ 242445 h 5446028"/>
              <a:gd name="connsiteX2" fmla="*/ 4138553 w 4987272"/>
              <a:gd name="connsiteY2" fmla="*/ 1020367 h 5446028"/>
              <a:gd name="connsiteX3" fmla="*/ 4698111 w 4987272"/>
              <a:gd name="connsiteY3" fmla="*/ 3285895 h 5446028"/>
              <a:gd name="connsiteX4" fmla="*/ 4766350 w 4987272"/>
              <a:gd name="connsiteY4" fmla="*/ 5292116 h 5446028"/>
              <a:gd name="connsiteX5" fmla="*/ 1791138 w 4987272"/>
              <a:gd name="connsiteY5" fmla="*/ 5237525 h 5446028"/>
              <a:gd name="connsiteX6" fmla="*/ 385418 w 4987272"/>
              <a:gd name="connsiteY6" fmla="*/ 4664319 h 5446028"/>
              <a:gd name="connsiteX7" fmla="*/ 30576 w 4987272"/>
              <a:gd name="connsiteY7" fmla="*/ 1388857 h 5446028"/>
              <a:gd name="connsiteX8" fmla="*/ 686059 w 4987272"/>
              <a:gd name="connsiteY8" fmla="*/ 180835 h 5446028"/>
              <a:gd name="connsiteX9" fmla="*/ 1122397 w 4987272"/>
              <a:gd name="connsiteY9" fmla="*/ 10433 h 5446028"/>
              <a:gd name="connsiteX0" fmla="*/ 686059 w 4987272"/>
              <a:gd name="connsiteY0" fmla="*/ 101383 h 5366576"/>
              <a:gd name="connsiteX1" fmla="*/ 3578994 w 4987272"/>
              <a:gd name="connsiteY1" fmla="*/ 162993 h 5366576"/>
              <a:gd name="connsiteX2" fmla="*/ 4138553 w 4987272"/>
              <a:gd name="connsiteY2" fmla="*/ 940915 h 5366576"/>
              <a:gd name="connsiteX3" fmla="*/ 4698111 w 4987272"/>
              <a:gd name="connsiteY3" fmla="*/ 3206443 h 5366576"/>
              <a:gd name="connsiteX4" fmla="*/ 4766350 w 4987272"/>
              <a:gd name="connsiteY4" fmla="*/ 5212664 h 5366576"/>
              <a:gd name="connsiteX5" fmla="*/ 1791138 w 4987272"/>
              <a:gd name="connsiteY5" fmla="*/ 5158073 h 5366576"/>
              <a:gd name="connsiteX6" fmla="*/ 385418 w 4987272"/>
              <a:gd name="connsiteY6" fmla="*/ 4584867 h 5366576"/>
              <a:gd name="connsiteX7" fmla="*/ 30576 w 4987272"/>
              <a:gd name="connsiteY7" fmla="*/ 1309405 h 5366576"/>
              <a:gd name="connsiteX8" fmla="*/ 686059 w 4987272"/>
              <a:gd name="connsiteY8" fmla="*/ 101383 h 5366576"/>
              <a:gd name="connsiteX0" fmla="*/ 686059 w 4969337"/>
              <a:gd name="connsiteY0" fmla="*/ 91802 h 5356995"/>
              <a:gd name="connsiteX1" fmla="*/ 3578994 w 4969337"/>
              <a:gd name="connsiteY1" fmla="*/ 153412 h 5356995"/>
              <a:gd name="connsiteX2" fmla="*/ 4643520 w 4969337"/>
              <a:gd name="connsiteY2" fmla="*/ 704575 h 5356995"/>
              <a:gd name="connsiteX3" fmla="*/ 4698111 w 4969337"/>
              <a:gd name="connsiteY3" fmla="*/ 3196862 h 5356995"/>
              <a:gd name="connsiteX4" fmla="*/ 4766350 w 4969337"/>
              <a:gd name="connsiteY4" fmla="*/ 5203083 h 5356995"/>
              <a:gd name="connsiteX5" fmla="*/ 1791138 w 4969337"/>
              <a:gd name="connsiteY5" fmla="*/ 5148492 h 5356995"/>
              <a:gd name="connsiteX6" fmla="*/ 385418 w 4969337"/>
              <a:gd name="connsiteY6" fmla="*/ 4575286 h 5356995"/>
              <a:gd name="connsiteX7" fmla="*/ 30576 w 4969337"/>
              <a:gd name="connsiteY7" fmla="*/ 1299824 h 5356995"/>
              <a:gd name="connsiteX8" fmla="*/ 686059 w 4969337"/>
              <a:gd name="connsiteY8" fmla="*/ 91802 h 5356995"/>
              <a:gd name="connsiteX0" fmla="*/ 686059 w 5032768"/>
              <a:gd name="connsiteY0" fmla="*/ 91800 h 5356993"/>
              <a:gd name="connsiteX1" fmla="*/ 3578994 w 5032768"/>
              <a:gd name="connsiteY1" fmla="*/ 153410 h 5356993"/>
              <a:gd name="connsiteX2" fmla="*/ 4643520 w 5032768"/>
              <a:gd name="connsiteY2" fmla="*/ 704573 h 5356993"/>
              <a:gd name="connsiteX3" fmla="*/ 4875532 w 5032768"/>
              <a:gd name="connsiteY3" fmla="*/ 3196860 h 5356993"/>
              <a:gd name="connsiteX4" fmla="*/ 4766350 w 5032768"/>
              <a:gd name="connsiteY4" fmla="*/ 5203081 h 5356993"/>
              <a:gd name="connsiteX5" fmla="*/ 1791138 w 5032768"/>
              <a:gd name="connsiteY5" fmla="*/ 5148490 h 5356993"/>
              <a:gd name="connsiteX6" fmla="*/ 385418 w 5032768"/>
              <a:gd name="connsiteY6" fmla="*/ 4575284 h 5356993"/>
              <a:gd name="connsiteX7" fmla="*/ 30576 w 5032768"/>
              <a:gd name="connsiteY7" fmla="*/ 1299822 h 5356993"/>
              <a:gd name="connsiteX8" fmla="*/ 686059 w 5032768"/>
              <a:gd name="connsiteY8" fmla="*/ 91800 h 5356993"/>
              <a:gd name="connsiteX0" fmla="*/ 686059 w 4883649"/>
              <a:gd name="connsiteY0" fmla="*/ 91800 h 5180662"/>
              <a:gd name="connsiteX1" fmla="*/ 3578994 w 4883649"/>
              <a:gd name="connsiteY1" fmla="*/ 153410 h 5180662"/>
              <a:gd name="connsiteX2" fmla="*/ 4643520 w 4883649"/>
              <a:gd name="connsiteY2" fmla="*/ 704573 h 5180662"/>
              <a:gd name="connsiteX3" fmla="*/ 4875532 w 4883649"/>
              <a:gd name="connsiteY3" fmla="*/ 3196860 h 5180662"/>
              <a:gd name="connsiteX4" fmla="*/ 4466099 w 4883649"/>
              <a:gd name="connsiteY4" fmla="*/ 4900737 h 5180662"/>
              <a:gd name="connsiteX5" fmla="*/ 1791138 w 4883649"/>
              <a:gd name="connsiteY5" fmla="*/ 5148490 h 5180662"/>
              <a:gd name="connsiteX6" fmla="*/ 385418 w 4883649"/>
              <a:gd name="connsiteY6" fmla="*/ 4575284 h 5180662"/>
              <a:gd name="connsiteX7" fmla="*/ 30576 w 4883649"/>
              <a:gd name="connsiteY7" fmla="*/ 1299822 h 5180662"/>
              <a:gd name="connsiteX8" fmla="*/ 686059 w 4883649"/>
              <a:gd name="connsiteY8" fmla="*/ 91800 h 5180662"/>
              <a:gd name="connsiteX0" fmla="*/ 686059 w 4883649"/>
              <a:gd name="connsiteY0" fmla="*/ 91800 h 5070164"/>
              <a:gd name="connsiteX1" fmla="*/ 3578994 w 4883649"/>
              <a:gd name="connsiteY1" fmla="*/ 153410 h 5070164"/>
              <a:gd name="connsiteX2" fmla="*/ 4643520 w 4883649"/>
              <a:gd name="connsiteY2" fmla="*/ 704573 h 5070164"/>
              <a:gd name="connsiteX3" fmla="*/ 4875532 w 4883649"/>
              <a:gd name="connsiteY3" fmla="*/ 3196860 h 5070164"/>
              <a:gd name="connsiteX4" fmla="*/ 4466099 w 4883649"/>
              <a:gd name="connsiteY4" fmla="*/ 4900737 h 5070164"/>
              <a:gd name="connsiteX5" fmla="*/ 1791138 w 4883649"/>
              <a:gd name="connsiteY5" fmla="*/ 4972120 h 5070164"/>
              <a:gd name="connsiteX6" fmla="*/ 385418 w 4883649"/>
              <a:gd name="connsiteY6" fmla="*/ 4575284 h 5070164"/>
              <a:gd name="connsiteX7" fmla="*/ 30576 w 4883649"/>
              <a:gd name="connsiteY7" fmla="*/ 1299822 h 5070164"/>
              <a:gd name="connsiteX8" fmla="*/ 686059 w 4883649"/>
              <a:gd name="connsiteY8" fmla="*/ 91800 h 5070164"/>
              <a:gd name="connsiteX0" fmla="*/ 473033 w 4670623"/>
              <a:gd name="connsiteY0" fmla="*/ 80625 h 5058991"/>
              <a:gd name="connsiteX1" fmla="*/ 3365968 w 4670623"/>
              <a:gd name="connsiteY1" fmla="*/ 142235 h 5058991"/>
              <a:gd name="connsiteX2" fmla="*/ 4430494 w 4670623"/>
              <a:gd name="connsiteY2" fmla="*/ 693398 h 5058991"/>
              <a:gd name="connsiteX3" fmla="*/ 4662506 w 4670623"/>
              <a:gd name="connsiteY3" fmla="*/ 3185685 h 5058991"/>
              <a:gd name="connsiteX4" fmla="*/ 4253073 w 4670623"/>
              <a:gd name="connsiteY4" fmla="*/ 4889562 h 5058991"/>
              <a:gd name="connsiteX5" fmla="*/ 1578112 w 4670623"/>
              <a:gd name="connsiteY5" fmla="*/ 4960945 h 5058991"/>
              <a:gd name="connsiteX6" fmla="*/ 172392 w 4670623"/>
              <a:gd name="connsiteY6" fmla="*/ 4564109 h 5058991"/>
              <a:gd name="connsiteX7" fmla="*/ 90506 w 4670623"/>
              <a:gd name="connsiteY7" fmla="*/ 1137473 h 5058991"/>
              <a:gd name="connsiteX8" fmla="*/ 473033 w 4670623"/>
              <a:gd name="connsiteY8" fmla="*/ 80625 h 5058991"/>
              <a:gd name="connsiteX0" fmla="*/ 473033 w 4670623"/>
              <a:gd name="connsiteY0" fmla="*/ 80625 h 5058989"/>
              <a:gd name="connsiteX1" fmla="*/ 3365968 w 4670623"/>
              <a:gd name="connsiteY1" fmla="*/ 142235 h 5058989"/>
              <a:gd name="connsiteX2" fmla="*/ 4430494 w 4670623"/>
              <a:gd name="connsiteY2" fmla="*/ 693398 h 5058989"/>
              <a:gd name="connsiteX3" fmla="*/ 4662506 w 4670623"/>
              <a:gd name="connsiteY3" fmla="*/ 3185685 h 5058989"/>
              <a:gd name="connsiteX4" fmla="*/ 4253073 w 4670623"/>
              <a:gd name="connsiteY4" fmla="*/ 4889562 h 5058989"/>
              <a:gd name="connsiteX5" fmla="*/ 1578112 w 4670623"/>
              <a:gd name="connsiteY5" fmla="*/ 4960945 h 5058989"/>
              <a:gd name="connsiteX6" fmla="*/ 172392 w 4670623"/>
              <a:gd name="connsiteY6" fmla="*/ 4564109 h 5058989"/>
              <a:gd name="connsiteX7" fmla="*/ 90506 w 4670623"/>
              <a:gd name="connsiteY7" fmla="*/ 1137473 h 5058989"/>
              <a:gd name="connsiteX8" fmla="*/ 473033 w 4670623"/>
              <a:gd name="connsiteY8" fmla="*/ 80625 h 5058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0623" h="5058989">
                <a:moveTo>
                  <a:pt x="473033" y="80625"/>
                </a:moveTo>
                <a:cubicBezTo>
                  <a:pt x="1018943" y="-85248"/>
                  <a:pt x="2706391" y="40106"/>
                  <a:pt x="3365968" y="142235"/>
                </a:cubicBezTo>
                <a:cubicBezTo>
                  <a:pt x="4025545" y="244364"/>
                  <a:pt x="4214404" y="186156"/>
                  <a:pt x="4430494" y="693398"/>
                </a:cubicBezTo>
                <a:cubicBezTo>
                  <a:pt x="4646584" y="1200640"/>
                  <a:pt x="4692076" y="2486324"/>
                  <a:pt x="4662506" y="3185685"/>
                </a:cubicBezTo>
                <a:cubicBezTo>
                  <a:pt x="4632936" y="3885046"/>
                  <a:pt x="4767139" y="4593685"/>
                  <a:pt x="4253073" y="4889562"/>
                </a:cubicBezTo>
                <a:cubicBezTo>
                  <a:pt x="3739007" y="5185439"/>
                  <a:pt x="2258225" y="5015187"/>
                  <a:pt x="1578112" y="4960945"/>
                </a:cubicBezTo>
                <a:cubicBezTo>
                  <a:pt x="897999" y="4906703"/>
                  <a:pt x="420326" y="5201354"/>
                  <a:pt x="172392" y="4564109"/>
                </a:cubicBezTo>
                <a:cubicBezTo>
                  <a:pt x="-75542" y="3926864"/>
                  <a:pt x="-11852" y="1910846"/>
                  <a:pt x="90506" y="1137473"/>
                </a:cubicBezTo>
                <a:cubicBezTo>
                  <a:pt x="192864" y="364100"/>
                  <a:pt x="-72877" y="246498"/>
                  <a:pt x="473033" y="80625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767" y="2047546"/>
            <a:ext cx="156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SAILING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6956420" y="2505669"/>
            <a:ext cx="696035" cy="426003"/>
          </a:xfrm>
          <a:prstGeom prst="leftRightArrow">
            <a:avLst>
              <a:gd name="adj1" fmla="val 50000"/>
              <a:gd name="adj2" fmla="val 403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84" y="1896273"/>
            <a:ext cx="2178860" cy="1189772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79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228646"/>
            <a:ext cx="10985310" cy="67210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Aquamotion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System restrictions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336189"/>
            <a:ext cx="11458433" cy="5322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combinations of the same frames encoding is impossible or scarcely probable in languages?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299851" y="2365228"/>
            <a:ext cx="5382810" cy="2727475"/>
            <a:chOff x="-106880" y="3489397"/>
            <a:chExt cx="3946421" cy="2431654"/>
          </a:xfrm>
        </p:grpSpPr>
        <p:grpSp>
          <p:nvGrpSpPr>
            <p:cNvPr id="22" name="组合 11"/>
            <p:cNvGrpSpPr>
              <a:grpSpLocks/>
            </p:cNvGrpSpPr>
            <p:nvPr/>
          </p:nvGrpSpPr>
          <p:grpSpPr bwMode="auto">
            <a:xfrm>
              <a:off x="1101156" y="4274711"/>
              <a:ext cx="1543050" cy="669925"/>
              <a:chOff x="0" y="0"/>
              <a:chExt cx="15430" cy="6699"/>
            </a:xfrm>
          </p:grpSpPr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 flipV="1">
                <a:off x="1238" y="0"/>
                <a:ext cx="5759" cy="25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 flipV="1">
                <a:off x="8572" y="4191"/>
                <a:ext cx="5759" cy="25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0" y="4476"/>
                <a:ext cx="5905" cy="222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>
                <a:off x="9525" y="381"/>
                <a:ext cx="5905" cy="22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7" name="椭圆 24"/>
            <p:cNvSpPr>
              <a:spLocks noChangeArrowheads="1"/>
            </p:cNvSpPr>
            <p:nvPr/>
          </p:nvSpPr>
          <p:spPr bwMode="auto">
            <a:xfrm>
              <a:off x="1367856" y="4017536"/>
              <a:ext cx="969963" cy="1392237"/>
            </a:xfrm>
            <a:prstGeom prst="ellips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直接连接符 28"/>
            <p:cNvSpPr>
              <a:spLocks/>
            </p:cNvSpPr>
            <p:nvPr/>
          </p:nvSpPr>
          <p:spPr bwMode="auto">
            <a:xfrm>
              <a:off x="745556" y="4017536"/>
              <a:ext cx="2241550" cy="14636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直接连接符 28"/>
            <p:cNvSpPr>
              <a:spLocks/>
            </p:cNvSpPr>
            <p:nvPr/>
          </p:nvSpPr>
          <p:spPr bwMode="auto">
            <a:xfrm flipV="1">
              <a:off x="793181" y="3995311"/>
              <a:ext cx="2016125" cy="14144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06880" y="4525520"/>
              <a:ext cx="1208026" cy="329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SWIMMING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86304" y="3489397"/>
              <a:ext cx="19878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FLOATING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01012" y="4440042"/>
              <a:ext cx="1038529" cy="329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DRIFTING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12975" y="5551719"/>
              <a:ext cx="12784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SAILING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030586" y="3964590"/>
            <a:ext cx="6123641" cy="2668221"/>
            <a:chOff x="6239785" y="3497119"/>
            <a:chExt cx="5898078" cy="2153423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7977075" y="3814020"/>
              <a:ext cx="2727325" cy="1450975"/>
              <a:chOff x="7977075" y="3814020"/>
              <a:chExt cx="2727325" cy="1450975"/>
            </a:xfrm>
          </p:grpSpPr>
          <p:grpSp>
            <p:nvGrpSpPr>
              <p:cNvPr id="35" name="组合 17"/>
              <p:cNvGrpSpPr>
                <a:grpSpLocks/>
              </p:cNvGrpSpPr>
              <p:nvPr/>
            </p:nvGrpSpPr>
            <p:grpSpPr bwMode="auto">
              <a:xfrm>
                <a:off x="8285050" y="4156920"/>
                <a:ext cx="1543050" cy="669925"/>
                <a:chOff x="0" y="0"/>
                <a:chExt cx="15430" cy="6699"/>
              </a:xfrm>
            </p:grpSpPr>
            <p:sp>
              <p:nvSpPr>
                <p:cNvPr id="36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238" y="0"/>
                  <a:ext cx="5759" cy="25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572" y="4191"/>
                  <a:ext cx="5759" cy="250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0" y="4476"/>
                  <a:ext cx="5905" cy="222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22"/>
                <p:cNvSpPr>
                  <a:spLocks noChangeShapeType="1"/>
                </p:cNvSpPr>
                <p:nvPr/>
              </p:nvSpPr>
              <p:spPr bwMode="auto">
                <a:xfrm>
                  <a:off x="9525" y="381"/>
                  <a:ext cx="5905" cy="222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40" name="椭圆 16"/>
              <p:cNvSpPr>
                <a:spLocks noChangeArrowheads="1"/>
              </p:cNvSpPr>
              <p:nvPr/>
            </p:nvSpPr>
            <p:spPr bwMode="auto">
              <a:xfrm>
                <a:off x="7977075" y="4372820"/>
                <a:ext cx="2727325" cy="419100"/>
              </a:xfrm>
              <a:prstGeom prst="ellips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直接连接符 25"/>
              <p:cNvSpPr>
                <a:spLocks/>
              </p:cNvSpPr>
              <p:nvPr/>
            </p:nvSpPr>
            <p:spPr bwMode="auto">
              <a:xfrm>
                <a:off x="8154875" y="3985470"/>
                <a:ext cx="1938338" cy="127952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Line 35"/>
              <p:cNvSpPr>
                <a:spLocks/>
              </p:cNvSpPr>
              <p:nvPr/>
            </p:nvSpPr>
            <p:spPr bwMode="auto">
              <a:xfrm flipV="1">
                <a:off x="8154875" y="3814020"/>
                <a:ext cx="1952625" cy="145097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0721338" y="4443449"/>
              <a:ext cx="1416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DRIFTING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13309" y="3497119"/>
              <a:ext cx="2711336" cy="414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FLOATING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39785" y="4429449"/>
              <a:ext cx="1647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SWIMMING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527268" y="5236279"/>
              <a:ext cx="1743745" cy="414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SAILING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3028" y="266523"/>
            <a:ext cx="2979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Rakhilina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Reznikova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90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/>
          <p:nvPr/>
        </p:nvSpPr>
        <p:spPr>
          <a:xfrm>
            <a:off x="570294" y="809958"/>
            <a:ext cx="9723382" cy="5750259"/>
          </a:xfrm>
          <a:custGeom>
            <a:avLst/>
            <a:gdLst>
              <a:gd name="connsiteX0" fmla="*/ 3865228 w 9723382"/>
              <a:gd name="connsiteY0" fmla="*/ 1059785 h 5750259"/>
              <a:gd name="connsiteX1" fmla="*/ 6526542 w 9723382"/>
              <a:gd name="connsiteY1" fmla="*/ 240920 h 5750259"/>
              <a:gd name="connsiteX2" fmla="*/ 9078673 w 9723382"/>
              <a:gd name="connsiteY2" fmla="*/ 36203 h 5750259"/>
              <a:gd name="connsiteX3" fmla="*/ 9556345 w 9723382"/>
              <a:gd name="connsiteY3" fmla="*/ 868717 h 5750259"/>
              <a:gd name="connsiteX4" fmla="*/ 9542697 w 9723382"/>
              <a:gd name="connsiteY4" fmla="*/ 4594555 h 5750259"/>
              <a:gd name="connsiteX5" fmla="*/ 7427294 w 9723382"/>
              <a:gd name="connsiteY5" fmla="*/ 5740967 h 5750259"/>
              <a:gd name="connsiteX6" fmla="*/ 4888810 w 9723382"/>
              <a:gd name="connsiteY6" fmla="*/ 5140466 h 5750259"/>
              <a:gd name="connsiteX7" fmla="*/ 1504166 w 9723382"/>
              <a:gd name="connsiteY7" fmla="*/ 5222352 h 5750259"/>
              <a:gd name="connsiteX8" fmla="*/ 2912 w 9723382"/>
              <a:gd name="connsiteY8" fmla="*/ 3366257 h 5750259"/>
              <a:gd name="connsiteX9" fmla="*/ 1203915 w 9723382"/>
              <a:gd name="connsiteY9" fmla="*/ 2028776 h 5750259"/>
              <a:gd name="connsiteX10" fmla="*/ 3865228 w 9723382"/>
              <a:gd name="connsiteY10" fmla="*/ 1059785 h 575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723382" h="5750259">
                <a:moveTo>
                  <a:pt x="3865228" y="1059785"/>
                </a:moveTo>
                <a:cubicBezTo>
                  <a:pt x="4752332" y="761809"/>
                  <a:pt x="5657635" y="411517"/>
                  <a:pt x="6526542" y="240920"/>
                </a:cubicBezTo>
                <a:cubicBezTo>
                  <a:pt x="7395450" y="70323"/>
                  <a:pt x="8573706" y="-68430"/>
                  <a:pt x="9078673" y="36203"/>
                </a:cubicBezTo>
                <a:cubicBezTo>
                  <a:pt x="9583640" y="140836"/>
                  <a:pt x="9479008" y="108992"/>
                  <a:pt x="9556345" y="868717"/>
                </a:cubicBezTo>
                <a:cubicBezTo>
                  <a:pt x="9633682" y="1628442"/>
                  <a:pt x="9897539" y="3782513"/>
                  <a:pt x="9542697" y="4594555"/>
                </a:cubicBezTo>
                <a:cubicBezTo>
                  <a:pt x="9187855" y="5406597"/>
                  <a:pt x="8202942" y="5649982"/>
                  <a:pt x="7427294" y="5740967"/>
                </a:cubicBezTo>
                <a:cubicBezTo>
                  <a:pt x="6651646" y="5831952"/>
                  <a:pt x="5875998" y="5226902"/>
                  <a:pt x="4888810" y="5140466"/>
                </a:cubicBezTo>
                <a:cubicBezTo>
                  <a:pt x="3901622" y="5054030"/>
                  <a:pt x="2318482" y="5518053"/>
                  <a:pt x="1504166" y="5222352"/>
                </a:cubicBezTo>
                <a:cubicBezTo>
                  <a:pt x="689850" y="4926651"/>
                  <a:pt x="52954" y="3898520"/>
                  <a:pt x="2912" y="3366257"/>
                </a:cubicBezTo>
                <a:cubicBezTo>
                  <a:pt x="-47130" y="2833994"/>
                  <a:pt x="555646" y="2420012"/>
                  <a:pt x="1203915" y="2028776"/>
                </a:cubicBezTo>
                <a:cubicBezTo>
                  <a:pt x="1852184" y="1637540"/>
                  <a:pt x="2978124" y="1357761"/>
                  <a:pt x="3865228" y="1059785"/>
                </a:cubicBezTo>
                <a:close/>
              </a:path>
            </a:pathLst>
          </a:custGeom>
          <a:ln w="508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181194" y="4558381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151638" y="287768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10906" y="1237812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778" y="230775"/>
            <a:ext cx="10515600" cy="1013609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 domain: Serbian 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0852" y="3925614"/>
            <a:ext cx="1985798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09902" y="3941381"/>
            <a:ext cx="1932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edge 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knife, saw)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882" y="392561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377490" y="3925615"/>
            <a:ext cx="227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end-point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arrow, spear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3388" y="1275912"/>
            <a:ext cx="2121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Surface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blanket, bristle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0688" y="2885905"/>
            <a:ext cx="2121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Natural object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thorns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9294" y="4507798"/>
            <a:ext cx="2121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 with a sharp form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8085740" y="2266690"/>
            <a:ext cx="0" cy="6001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9" idx="1"/>
          </p:cNvCxnSpPr>
          <p:nvPr/>
        </p:nvCxnSpPr>
        <p:spPr>
          <a:xfrm flipV="1">
            <a:off x="6515758" y="3347570"/>
            <a:ext cx="654930" cy="11782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553858" y="4557312"/>
            <a:ext cx="616830" cy="86139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716064" y="4525779"/>
            <a:ext cx="830318" cy="157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8108074" y="4067185"/>
            <a:ext cx="0" cy="56632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E155-AC56-454B-A74E-B6BA7A740794}" type="slidenum">
              <a:rPr lang="ru-RU" altLang="en-US" smtClean="0"/>
              <a:pPr>
                <a:defRPr/>
              </a:pPr>
              <a:t>26</a:t>
            </a:fld>
            <a:endParaRPr lang="ru-RU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690852" y="1607144"/>
            <a:ext cx="1395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x-none" sz="2400" b="1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štar</a:t>
            </a:r>
            <a:endParaRPr lang="ru-RU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64573" y="198866"/>
            <a:ext cx="550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Rakhilina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Reznikova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(2014) Documentation and diversity: semantics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 Summer School, Stockholm, 2014</a:t>
            </a:r>
          </a:p>
        </p:txBody>
      </p:sp>
    </p:spTree>
    <p:extLst>
      <p:ext uri="{BB962C8B-B14F-4D97-AF65-F5344CB8AC3E}">
        <p14:creationId xmlns:p14="http://schemas.microsoft.com/office/powerpoint/2010/main" val="476190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 2"/>
          <p:cNvSpPr/>
          <p:nvPr/>
        </p:nvSpPr>
        <p:spPr>
          <a:xfrm>
            <a:off x="973098" y="2613956"/>
            <a:ext cx="9000455" cy="2826663"/>
          </a:xfrm>
          <a:custGeom>
            <a:avLst/>
            <a:gdLst>
              <a:gd name="connsiteX0" fmla="*/ 3121230 w 9000455"/>
              <a:gd name="connsiteY0" fmla="*/ 811632 h 2826663"/>
              <a:gd name="connsiteX1" fmla="*/ 3325947 w 9000455"/>
              <a:gd name="connsiteY1" fmla="*/ 729745 h 2826663"/>
              <a:gd name="connsiteX2" fmla="*/ 6806126 w 9000455"/>
              <a:gd name="connsiteY2" fmla="*/ 6414 h 2826663"/>
              <a:gd name="connsiteX3" fmla="*/ 8907881 w 9000455"/>
              <a:gd name="connsiteY3" fmla="*/ 470438 h 2826663"/>
              <a:gd name="connsiteX4" fmla="*/ 8361971 w 9000455"/>
              <a:gd name="connsiteY4" fmla="*/ 1985340 h 2826663"/>
              <a:gd name="connsiteX5" fmla="*/ 5987260 w 9000455"/>
              <a:gd name="connsiteY5" fmla="*/ 2271943 h 2826663"/>
              <a:gd name="connsiteX6" fmla="*/ 3476072 w 9000455"/>
              <a:gd name="connsiteY6" fmla="*/ 2763262 h 2826663"/>
              <a:gd name="connsiteX7" fmla="*/ 1660920 w 9000455"/>
              <a:gd name="connsiteY7" fmla="*/ 2804205 h 2826663"/>
              <a:gd name="connsiteX8" fmla="*/ 132371 w 9000455"/>
              <a:gd name="connsiteY8" fmla="*/ 2613137 h 2826663"/>
              <a:gd name="connsiteX9" fmla="*/ 296144 w 9000455"/>
              <a:gd name="connsiteY9" fmla="*/ 1371190 h 2826663"/>
              <a:gd name="connsiteX10" fmla="*/ 2043057 w 9000455"/>
              <a:gd name="connsiteY10" fmla="*/ 934462 h 2826663"/>
              <a:gd name="connsiteX11" fmla="*/ 3066639 w 9000455"/>
              <a:gd name="connsiteY11" fmla="*/ 825280 h 2826663"/>
              <a:gd name="connsiteX12" fmla="*/ 3121230 w 9000455"/>
              <a:gd name="connsiteY12" fmla="*/ 811632 h 2826663"/>
              <a:gd name="connsiteX0" fmla="*/ 3121230 w 9000455"/>
              <a:gd name="connsiteY0" fmla="*/ 811632 h 2826663"/>
              <a:gd name="connsiteX1" fmla="*/ 3325947 w 9000455"/>
              <a:gd name="connsiteY1" fmla="*/ 729745 h 2826663"/>
              <a:gd name="connsiteX2" fmla="*/ 6806126 w 9000455"/>
              <a:gd name="connsiteY2" fmla="*/ 6414 h 2826663"/>
              <a:gd name="connsiteX3" fmla="*/ 8907881 w 9000455"/>
              <a:gd name="connsiteY3" fmla="*/ 470438 h 2826663"/>
              <a:gd name="connsiteX4" fmla="*/ 8361971 w 9000455"/>
              <a:gd name="connsiteY4" fmla="*/ 1985340 h 2826663"/>
              <a:gd name="connsiteX5" fmla="*/ 5987260 w 9000455"/>
              <a:gd name="connsiteY5" fmla="*/ 2271943 h 2826663"/>
              <a:gd name="connsiteX6" fmla="*/ 3476072 w 9000455"/>
              <a:gd name="connsiteY6" fmla="*/ 2763262 h 2826663"/>
              <a:gd name="connsiteX7" fmla="*/ 1660920 w 9000455"/>
              <a:gd name="connsiteY7" fmla="*/ 2804205 h 2826663"/>
              <a:gd name="connsiteX8" fmla="*/ 132371 w 9000455"/>
              <a:gd name="connsiteY8" fmla="*/ 2613137 h 2826663"/>
              <a:gd name="connsiteX9" fmla="*/ 296144 w 9000455"/>
              <a:gd name="connsiteY9" fmla="*/ 1371190 h 2826663"/>
              <a:gd name="connsiteX10" fmla="*/ 2043057 w 9000455"/>
              <a:gd name="connsiteY10" fmla="*/ 934462 h 2826663"/>
              <a:gd name="connsiteX11" fmla="*/ 3066639 w 9000455"/>
              <a:gd name="connsiteY11" fmla="*/ 825280 h 2826663"/>
              <a:gd name="connsiteX12" fmla="*/ 3121230 w 9000455"/>
              <a:gd name="connsiteY12" fmla="*/ 811632 h 2826663"/>
              <a:gd name="connsiteX0" fmla="*/ 3066639 w 9000455"/>
              <a:gd name="connsiteY0" fmla="*/ 825280 h 2826663"/>
              <a:gd name="connsiteX1" fmla="*/ 3325947 w 9000455"/>
              <a:gd name="connsiteY1" fmla="*/ 729745 h 2826663"/>
              <a:gd name="connsiteX2" fmla="*/ 6806126 w 9000455"/>
              <a:gd name="connsiteY2" fmla="*/ 6414 h 2826663"/>
              <a:gd name="connsiteX3" fmla="*/ 8907881 w 9000455"/>
              <a:gd name="connsiteY3" fmla="*/ 470438 h 2826663"/>
              <a:gd name="connsiteX4" fmla="*/ 8361971 w 9000455"/>
              <a:gd name="connsiteY4" fmla="*/ 1985340 h 2826663"/>
              <a:gd name="connsiteX5" fmla="*/ 5987260 w 9000455"/>
              <a:gd name="connsiteY5" fmla="*/ 2271943 h 2826663"/>
              <a:gd name="connsiteX6" fmla="*/ 3476072 w 9000455"/>
              <a:gd name="connsiteY6" fmla="*/ 2763262 h 2826663"/>
              <a:gd name="connsiteX7" fmla="*/ 1660920 w 9000455"/>
              <a:gd name="connsiteY7" fmla="*/ 2804205 h 2826663"/>
              <a:gd name="connsiteX8" fmla="*/ 132371 w 9000455"/>
              <a:gd name="connsiteY8" fmla="*/ 2613137 h 2826663"/>
              <a:gd name="connsiteX9" fmla="*/ 296144 w 9000455"/>
              <a:gd name="connsiteY9" fmla="*/ 1371190 h 2826663"/>
              <a:gd name="connsiteX10" fmla="*/ 2043057 w 9000455"/>
              <a:gd name="connsiteY10" fmla="*/ 934462 h 2826663"/>
              <a:gd name="connsiteX11" fmla="*/ 3066639 w 9000455"/>
              <a:gd name="connsiteY11" fmla="*/ 825280 h 2826663"/>
              <a:gd name="connsiteX0" fmla="*/ 2043057 w 9000455"/>
              <a:gd name="connsiteY0" fmla="*/ 934462 h 2826663"/>
              <a:gd name="connsiteX1" fmla="*/ 3325947 w 9000455"/>
              <a:gd name="connsiteY1" fmla="*/ 729745 h 2826663"/>
              <a:gd name="connsiteX2" fmla="*/ 6806126 w 9000455"/>
              <a:gd name="connsiteY2" fmla="*/ 6414 h 2826663"/>
              <a:gd name="connsiteX3" fmla="*/ 8907881 w 9000455"/>
              <a:gd name="connsiteY3" fmla="*/ 470438 h 2826663"/>
              <a:gd name="connsiteX4" fmla="*/ 8361971 w 9000455"/>
              <a:gd name="connsiteY4" fmla="*/ 1985340 h 2826663"/>
              <a:gd name="connsiteX5" fmla="*/ 5987260 w 9000455"/>
              <a:gd name="connsiteY5" fmla="*/ 2271943 h 2826663"/>
              <a:gd name="connsiteX6" fmla="*/ 3476072 w 9000455"/>
              <a:gd name="connsiteY6" fmla="*/ 2763262 h 2826663"/>
              <a:gd name="connsiteX7" fmla="*/ 1660920 w 9000455"/>
              <a:gd name="connsiteY7" fmla="*/ 2804205 h 2826663"/>
              <a:gd name="connsiteX8" fmla="*/ 132371 w 9000455"/>
              <a:gd name="connsiteY8" fmla="*/ 2613137 h 2826663"/>
              <a:gd name="connsiteX9" fmla="*/ 296144 w 9000455"/>
              <a:gd name="connsiteY9" fmla="*/ 1371190 h 2826663"/>
              <a:gd name="connsiteX10" fmla="*/ 2043057 w 9000455"/>
              <a:gd name="connsiteY10" fmla="*/ 934462 h 2826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0455" h="2826663">
                <a:moveTo>
                  <a:pt x="2043057" y="934462"/>
                </a:moveTo>
                <a:cubicBezTo>
                  <a:pt x="2548024" y="827555"/>
                  <a:pt x="2532102" y="884420"/>
                  <a:pt x="3325947" y="729745"/>
                </a:cubicBezTo>
                <a:cubicBezTo>
                  <a:pt x="4119792" y="575070"/>
                  <a:pt x="5875804" y="49632"/>
                  <a:pt x="6806126" y="6414"/>
                </a:cubicBezTo>
                <a:cubicBezTo>
                  <a:pt x="7736448" y="-36804"/>
                  <a:pt x="8648574" y="140617"/>
                  <a:pt x="8907881" y="470438"/>
                </a:cubicBezTo>
                <a:cubicBezTo>
                  <a:pt x="9167189" y="800259"/>
                  <a:pt x="8848741" y="1685089"/>
                  <a:pt x="8361971" y="1985340"/>
                </a:cubicBezTo>
                <a:cubicBezTo>
                  <a:pt x="7875201" y="2285591"/>
                  <a:pt x="6801577" y="2142289"/>
                  <a:pt x="5987260" y="2271943"/>
                </a:cubicBezTo>
                <a:cubicBezTo>
                  <a:pt x="5172944" y="2401597"/>
                  <a:pt x="4197129" y="2674552"/>
                  <a:pt x="3476072" y="2763262"/>
                </a:cubicBezTo>
                <a:cubicBezTo>
                  <a:pt x="2755015" y="2851972"/>
                  <a:pt x="2218203" y="2829226"/>
                  <a:pt x="1660920" y="2804205"/>
                </a:cubicBezTo>
                <a:cubicBezTo>
                  <a:pt x="1103636" y="2779184"/>
                  <a:pt x="359833" y="2851973"/>
                  <a:pt x="132371" y="2613137"/>
                </a:cubicBezTo>
                <a:cubicBezTo>
                  <a:pt x="-95091" y="2374301"/>
                  <a:pt x="-22304" y="1650969"/>
                  <a:pt x="296144" y="1371190"/>
                </a:cubicBezTo>
                <a:cubicBezTo>
                  <a:pt x="614592" y="1091411"/>
                  <a:pt x="1538090" y="1041370"/>
                  <a:pt x="2043057" y="934462"/>
                </a:cubicBezTo>
                <a:close/>
              </a:path>
            </a:pathLst>
          </a:custGeom>
          <a:ln w="508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302" y="352313"/>
            <a:ext cx="10515600" cy="1002638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 domain: Japanese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E155-AC56-454B-A74E-B6BA7A740794}" type="slidenum">
              <a:rPr lang="ru-RU" altLang="en-US" smtClean="0"/>
              <a:pPr>
                <a:defRPr/>
              </a:pPr>
              <a:t>27</a:t>
            </a:fld>
            <a:endParaRPr lang="ru-RU" alt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7181194" y="4939381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51638" y="287768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110906" y="1237812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90852" y="3925614"/>
            <a:ext cx="1985798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09902" y="3941381"/>
            <a:ext cx="1966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edge 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knife, saw)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882" y="392561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432082" y="3925614"/>
            <a:ext cx="2159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end-point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arrow, spear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23388" y="1275912"/>
            <a:ext cx="215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Surface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blanket, bristle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0688" y="2885905"/>
            <a:ext cx="21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Natural object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thorns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81194" y="5083763"/>
            <a:ext cx="21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 with a sharp form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8085740" y="2266690"/>
            <a:ext cx="0" cy="6001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3" idx="1"/>
          </p:cNvCxnSpPr>
          <p:nvPr/>
        </p:nvCxnSpPr>
        <p:spPr>
          <a:xfrm flipV="1">
            <a:off x="6515758" y="3347571"/>
            <a:ext cx="654930" cy="117821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553858" y="4557311"/>
            <a:ext cx="616830" cy="102690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16064" y="4525779"/>
            <a:ext cx="830318" cy="157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8108074" y="4067186"/>
            <a:ext cx="0" cy="87219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591958" y="4728762"/>
            <a:ext cx="3463830" cy="1672039"/>
          </a:xfrm>
          <a:prstGeom prst="ellipse">
            <a:avLst/>
          </a:prstGeom>
          <a:noFill/>
          <a:ln w="412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97488" y="3076331"/>
            <a:ext cx="264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surudoi</a:t>
            </a:r>
            <a:endParaRPr lang="ru-RU" sz="2400" b="1" i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1302" y="5747871"/>
            <a:ext cx="264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togatta</a:t>
            </a:r>
            <a:endParaRPr lang="ru-RU" sz="2400" b="1" i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64573" y="198866"/>
            <a:ext cx="550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Rakhilina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Reznikova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(2014) Documentation and diversity: semantics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 Summer School, Stockholm, 2014</a:t>
            </a:r>
          </a:p>
        </p:txBody>
      </p:sp>
    </p:spTree>
    <p:extLst>
      <p:ext uri="{BB962C8B-B14F-4D97-AF65-F5344CB8AC3E}">
        <p14:creationId xmlns:p14="http://schemas.microsoft.com/office/powerpoint/2010/main" val="400118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06" y="296226"/>
            <a:ext cx="10515600" cy="918024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SHARP domain: Kabardian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8E155-AC56-454B-A74E-B6BA7A740794}" type="slidenum">
              <a:rPr lang="ru-RU" altLang="en-US" smtClean="0"/>
              <a:pPr>
                <a:defRPr/>
              </a:pPr>
              <a:t>28</a:t>
            </a:fld>
            <a:endParaRPr lang="ru-RU" alt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7181194" y="4977481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51638" y="287768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110906" y="1237812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90852" y="3925614"/>
            <a:ext cx="1985798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09902" y="3941381"/>
            <a:ext cx="1966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edge 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knife, saw)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882" y="3925615"/>
            <a:ext cx="215987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432082" y="3925614"/>
            <a:ext cx="21598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Instrument with a functional end-point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arrow, spear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23388" y="1275912"/>
            <a:ext cx="215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Surface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blanket, bristle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0688" y="2885905"/>
            <a:ext cx="21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Natural object that pricks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thorns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19294" y="4926898"/>
            <a:ext cx="21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 with a sharp form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8085740" y="2266690"/>
            <a:ext cx="0" cy="6001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3" idx="1"/>
          </p:cNvCxnSpPr>
          <p:nvPr/>
        </p:nvCxnSpPr>
        <p:spPr>
          <a:xfrm flipV="1">
            <a:off x="6515758" y="3347571"/>
            <a:ext cx="654930" cy="117821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553858" y="4557311"/>
            <a:ext cx="616830" cy="102690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16064" y="4525779"/>
            <a:ext cx="830318" cy="157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8108074" y="4067186"/>
            <a:ext cx="0" cy="8597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485900" y="3519021"/>
            <a:ext cx="2533650" cy="2197858"/>
          </a:xfrm>
          <a:prstGeom prst="ellipse">
            <a:avLst/>
          </a:pr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rot="959943">
            <a:off x="3945287" y="4018074"/>
            <a:ext cx="5831741" cy="2121837"/>
          </a:xfrm>
          <a:prstGeom prst="ellipse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1250" y="3045940"/>
            <a:ext cx="1974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ž’an</a:t>
            </a:r>
            <a:endParaRPr lang="ru-RU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3000" y="3157071"/>
            <a:ext cx="2266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pamc̣e</a:t>
            </a:r>
            <a:endParaRPr lang="ru-RU" sz="2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64573" y="198866"/>
            <a:ext cx="550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Rakhilina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Reznikova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(2014) Documentation and diversity: semantics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 Summer School, Stockholm, 2014</a:t>
            </a:r>
          </a:p>
        </p:txBody>
      </p:sp>
    </p:spTree>
    <p:extLst>
      <p:ext uri="{BB962C8B-B14F-4D97-AF65-F5344CB8AC3E}">
        <p14:creationId xmlns:p14="http://schemas.microsoft.com/office/powerpoint/2010/main" val="361460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43719" y="1817818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37610" y="5908029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domains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928019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BURNING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612338" y="288701"/>
            <a:ext cx="4012442" cy="1405720"/>
          </a:xfrm>
          <a:prstGeom prst="rect">
            <a:avLst/>
          </a:prstGeom>
          <a:ln w="317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951259" y="797074"/>
            <a:ext cx="3029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DESTRUCTION/ DEFORMATION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596417" y="3837136"/>
            <a:ext cx="4012442" cy="1405720"/>
            <a:chOff x="6612339" y="4400038"/>
            <a:chExt cx="4012442" cy="140572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6612339" y="4400038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87737" y="4872065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SOUNDS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596417" y="5326272"/>
            <a:ext cx="4012442" cy="1405720"/>
            <a:chOff x="6612339" y="4400038"/>
            <a:chExt cx="4012442" cy="140572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6612339" y="4400038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87737" y="4872065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MOTION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Стрелка влево 19"/>
          <p:cNvSpPr/>
          <p:nvPr/>
        </p:nvSpPr>
        <p:spPr>
          <a:xfrm rot="2031353">
            <a:off x="4397077" y="3800432"/>
            <a:ext cx="2088596" cy="44919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 rot="2031353">
            <a:off x="3182733" y="4872716"/>
            <a:ext cx="3504308" cy="44919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 rot="20775046">
            <a:off x="4369979" y="913888"/>
            <a:ext cx="2070746" cy="415477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3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400" dirty="0"/>
              <a:t>Distance-oriented systems</a:t>
            </a:r>
          </a:p>
          <a:p>
            <a:pPr lvl="1"/>
            <a:r>
              <a:rPr lang="es-ES" sz="2400" dirty="0"/>
              <a:t>Person-oriented systems</a:t>
            </a:r>
            <a:r>
              <a:rPr lang="ru-RU" sz="2400" dirty="0"/>
              <a:t> (в схему включается слушающий)</a:t>
            </a:r>
          </a:p>
          <a:p>
            <a:pPr marL="0" indent="0">
              <a:buNone/>
            </a:pPr>
            <a:r>
              <a:rPr lang="en-US" sz="2400" dirty="0"/>
              <a:t>Hausa</a:t>
            </a:r>
          </a:p>
          <a:p>
            <a:endParaRPr lang="en-US" dirty="0"/>
          </a:p>
          <a:p>
            <a:pPr lvl="1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154041"/>
              </p:ext>
            </p:extLst>
          </p:nvPr>
        </p:nvGraphicFramePr>
        <p:xfrm>
          <a:off x="1139296" y="3585644"/>
          <a:ext cx="8220076" cy="1706880"/>
        </p:xfrm>
        <a:graphic>
          <a:graphicData uri="http://schemas.openxmlformats.org/drawingml/2006/table">
            <a:tbl>
              <a:tblPr/>
              <a:tblGrid>
                <a:gridCol w="411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0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>
                          <a:effectLst/>
                        </a:rPr>
                        <a:t>Near speaker 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i="1">
                          <a:effectLst/>
                        </a:rPr>
                        <a:t>nân </a:t>
                      </a:r>
                      <a:endParaRPr lang="es-ES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>
                          <a:effectLst/>
                        </a:rPr>
                        <a:t>Near hearer 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i="1">
                          <a:effectLst/>
                        </a:rPr>
                        <a:t>nan </a:t>
                      </a:r>
                      <a:endParaRPr lang="es-ES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Away from speaker and hearer 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i="1">
                          <a:effectLst/>
                        </a:rPr>
                        <a:t>cân </a:t>
                      </a:r>
                      <a:endParaRPr lang="es-ES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Far away from speaker and hearer 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i="1" dirty="0">
                          <a:effectLst/>
                        </a:rPr>
                        <a:t>can </a:t>
                      </a:r>
                      <a:endParaRPr lang="es-ES" dirty="0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692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0515600" cy="868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1" y="1167788"/>
            <a:ext cx="11595828" cy="5594677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 forehead was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burning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Serbian</a:t>
            </a: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zub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tinj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Tooth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smoulders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Georgian</a:t>
            </a: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tav-i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m-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xur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-s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head incandesces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Crimean Tatar</a:t>
            </a: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miy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-de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qayna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is boiling in my brain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300092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928019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BURNING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091219" y="4887695"/>
            <a:ext cx="2183642" cy="707886"/>
            <a:chOff x="3091219" y="4887695"/>
            <a:chExt cx="2183642" cy="707886"/>
          </a:xfrm>
        </p:grpSpPr>
        <p:sp>
          <p:nvSpPr>
            <p:cNvPr id="4" name="Овальная выноска 3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97072" y="4887695"/>
              <a:ext cx="17400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ache of low intensity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9785445" y="3583726"/>
            <a:ext cx="2183642" cy="707886"/>
            <a:chOff x="3091219" y="4899546"/>
            <a:chExt cx="2183642" cy="707886"/>
          </a:xfrm>
        </p:grpSpPr>
        <p:sp>
          <p:nvSpPr>
            <p:cNvPr id="16" name="Овальная выноска 15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55158" y="4899546"/>
              <a:ext cx="14557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due to fever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9705833" y="5114989"/>
            <a:ext cx="2183642" cy="750572"/>
            <a:chOff x="3091219" y="4899546"/>
            <a:chExt cx="2183642" cy="750572"/>
          </a:xfrm>
        </p:grpSpPr>
        <p:sp>
          <p:nvSpPr>
            <p:cNvPr id="19" name="Овальная выноска 18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86920" y="4942232"/>
              <a:ext cx="17514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due to mental tension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848334" y="443658"/>
            <a:ext cx="439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Very frequent across languages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403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0515600" cy="868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95154"/>
            <a:ext cx="11600597" cy="5167311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picaban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ojos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eyes prick.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kratzt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Hals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scratches in my throat.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</a:p>
          <a:p>
            <a:pPr marL="0" indent="0">
              <a:buNone/>
            </a:pP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плащ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жмёт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под мышками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raincoat presses under armpits.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Aghul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čurq.aa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Stomach bursts.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300092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790364"/>
              <a:ext cx="30298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DESTRUCTION/ DEFORMATION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487004" y="3443708"/>
            <a:ext cx="2183642" cy="707886"/>
            <a:chOff x="3091219" y="4887695"/>
            <a:chExt cx="2183642" cy="707886"/>
          </a:xfrm>
        </p:grpSpPr>
        <p:sp>
          <p:nvSpPr>
            <p:cNvPr id="4" name="Овальная выноска 3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97072" y="4887695"/>
              <a:ext cx="17400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soap got into one’s eyes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9904295" y="3202514"/>
            <a:ext cx="2183642" cy="707886"/>
            <a:chOff x="3091219" y="4899546"/>
            <a:chExt cx="2183642" cy="707886"/>
          </a:xfrm>
        </p:grpSpPr>
        <p:sp>
          <p:nvSpPr>
            <p:cNvPr id="16" name="Овальная выноска 15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55158" y="4899546"/>
              <a:ext cx="14557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too small clothes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9705833" y="5084772"/>
            <a:ext cx="2183642" cy="726252"/>
            <a:chOff x="3091219" y="4869329"/>
            <a:chExt cx="2183642" cy="726252"/>
          </a:xfrm>
        </p:grpSpPr>
        <p:sp>
          <p:nvSpPr>
            <p:cNvPr id="19" name="Овальная выноска 18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88458" y="4869329"/>
              <a:ext cx="20864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after having eaten too much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3487004" y="4992749"/>
            <a:ext cx="2183642" cy="707886"/>
            <a:chOff x="3091219" y="4887695"/>
            <a:chExt cx="2183642" cy="707886"/>
          </a:xfrm>
        </p:grpSpPr>
        <p:sp>
          <p:nvSpPr>
            <p:cNvPr id="22" name="Овальная выноска 21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97072" y="4887695"/>
              <a:ext cx="17400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reaction to smoke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53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0515600" cy="868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95154"/>
            <a:ext cx="11600597" cy="5167311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0" indent="0">
              <a:buNone/>
            </a:pP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My ears are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ringing/ buzzing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My head is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ringing / buzzing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Hungarian</a:t>
            </a:r>
          </a:p>
          <a:p>
            <a:pPr marL="0" indent="0">
              <a:buNone/>
            </a:pPr>
            <a:r>
              <a:rPr lang="en-US" sz="2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sípol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fülem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My ear whistles (lit.)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Hindi</a:t>
            </a:r>
          </a:p>
          <a:p>
            <a:pPr marL="0" indent="0">
              <a:buNone/>
            </a:pP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dā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ⁿt </a:t>
            </a:r>
            <a:r>
              <a:rPr lang="en-US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pinpinā rahā hai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Tooth whimpers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300092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SOUNDS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9298676" y="5091205"/>
            <a:ext cx="2183642" cy="696035"/>
            <a:chOff x="3091219" y="4899546"/>
            <a:chExt cx="2183642" cy="696035"/>
          </a:xfrm>
        </p:grpSpPr>
        <p:sp>
          <p:nvSpPr>
            <p:cNvPr id="19" name="Овальная выноска 18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51213" y="5023724"/>
              <a:ext cx="2086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low intensity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3091219" y="5079354"/>
            <a:ext cx="2183642" cy="696035"/>
            <a:chOff x="3091219" y="4899546"/>
            <a:chExt cx="2183642" cy="696035"/>
          </a:xfrm>
        </p:grpSpPr>
        <p:sp>
          <p:nvSpPr>
            <p:cNvPr id="22" name="Овальная выноска 21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50833"/>
                <a:gd name="adj2" fmla="val -86520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12995" y="4997794"/>
              <a:ext cx="17400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tinnitus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Выноска-облако 24"/>
          <p:cNvSpPr/>
          <p:nvPr/>
        </p:nvSpPr>
        <p:spPr>
          <a:xfrm>
            <a:off x="8816454" y="1"/>
            <a:ext cx="2661313" cy="198607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Sounds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9298676" y="408673"/>
            <a:ext cx="181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Sounds of animals, humans, nature, tools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4967" y="2248610"/>
            <a:ext cx="156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head, ears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 rot="10800000">
            <a:off x="311056" y="5079354"/>
            <a:ext cx="2183642" cy="707886"/>
            <a:chOff x="3091219" y="4899546"/>
            <a:chExt cx="2183642" cy="707886"/>
          </a:xfrm>
        </p:grpSpPr>
        <p:sp>
          <p:nvSpPr>
            <p:cNvPr id="30" name="Овальная выноска 29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43333"/>
                <a:gd name="adj2" fmla="val 82107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 rot="10800000">
              <a:off x="3289111" y="4899546"/>
              <a:ext cx="17400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 blood pressure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11056" y="6196084"/>
            <a:ext cx="439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Relatively rare across languages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69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0515600" cy="868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95154"/>
            <a:ext cx="11600597" cy="5167311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My stomach is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churning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Japanese</a:t>
            </a:r>
          </a:p>
          <a:p>
            <a:pPr marL="0" indent="0">
              <a:buNone/>
            </a:pP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futsukayoi de atama ga </a:t>
            </a:r>
            <a:r>
              <a:rPr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guragura suru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Hangover because of head sways (lit.)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Hindi</a:t>
            </a: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peT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kūd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rahā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Stomach jumps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300092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MOTION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137547" y="3151952"/>
            <a:ext cx="2183642" cy="1325877"/>
            <a:chOff x="3091219" y="4899546"/>
            <a:chExt cx="2183642" cy="792869"/>
          </a:xfrm>
        </p:grpSpPr>
        <p:sp>
          <p:nvSpPr>
            <p:cNvPr id="32" name="Овальная выноска 31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33958"/>
                <a:gd name="adj2" fmla="val 97794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91219" y="4914892"/>
              <a:ext cx="2086403" cy="77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spinning sensation in the head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9241810" y="3649649"/>
            <a:ext cx="2183642" cy="1163946"/>
            <a:chOff x="3091219" y="4899546"/>
            <a:chExt cx="2183642" cy="696035"/>
          </a:xfrm>
        </p:grpSpPr>
        <p:sp>
          <p:nvSpPr>
            <p:cNvPr id="35" name="Овальная выноска 34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68333"/>
                <a:gd name="adj2" fmla="val 74343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39838" y="5054730"/>
              <a:ext cx="2086403" cy="423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sensation</a:t>
              </a:r>
            </a:p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hunger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091684" y="1986034"/>
            <a:ext cx="1476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Circular movement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16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0515600" cy="868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95154"/>
            <a:ext cx="11600597" cy="516731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My leg has gone to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His joints had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stiffened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</a:p>
          <a:p>
            <a:pPr marL="0" indent="0">
              <a:buNone/>
            </a:pP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Руки / ноги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немели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от напряжения.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hands / legs became mute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300092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790364"/>
              <a:ext cx="30298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LOSS OF FUNCTIONALITY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18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490" y="365127"/>
            <a:ext cx="11313994" cy="8537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project: In search for new source domains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490" y="1595154"/>
            <a:ext cx="11600597" cy="516731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My stomach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is upset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My stomach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is unhappy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Agul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k’il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dallu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xunaa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head becomes crazy (lit.)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68490" y="1595154"/>
            <a:ext cx="9965141" cy="1988572"/>
            <a:chOff x="477671" y="4441166"/>
            <a:chExt cx="9965141" cy="19885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77671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68990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Target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430370" y="4441166"/>
              <a:ext cx="4012442" cy="1405720"/>
            </a:xfrm>
            <a:prstGeom prst="rect">
              <a:avLst/>
            </a:prstGeom>
            <a:ln w="317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1939" y="5968073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Source domain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4572000" y="4940488"/>
              <a:ext cx="1624084" cy="449196"/>
            </a:xfrm>
            <a:prstGeom prst="lef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68990" y="4790364"/>
              <a:ext cx="3029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PAIN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5211" y="4790364"/>
              <a:ext cx="30298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NEGATIVE EMOTIONS</a:t>
              </a:r>
              <a:endPara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9883255" y="3959988"/>
            <a:ext cx="2183642" cy="1163946"/>
            <a:chOff x="3091219" y="4899546"/>
            <a:chExt cx="2183642" cy="696035"/>
          </a:xfrm>
        </p:grpSpPr>
        <p:sp>
          <p:nvSpPr>
            <p:cNvPr id="32" name="Овальная выноска 31"/>
            <p:cNvSpPr/>
            <p:nvPr/>
          </p:nvSpPr>
          <p:spPr>
            <a:xfrm>
              <a:off x="3091219" y="4899546"/>
              <a:ext cx="2183642" cy="696035"/>
            </a:xfrm>
            <a:prstGeom prst="wedgeEllipseCallout">
              <a:avLst>
                <a:gd name="adj1" fmla="val -81458"/>
                <a:gd name="adj2" fmla="val 22751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91219" y="4914892"/>
              <a:ext cx="2086403" cy="423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Strong headache</a:t>
              </a:r>
              <a:endPara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751B-2E0E-4F95-B8F1-C660EB20EA82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75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Лексическая типология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511380"/>
            <a:ext cx="10058400" cy="3660820"/>
          </a:xfrm>
        </p:spPr>
        <p:txBody>
          <a:bodyPr>
            <a:normAutofit/>
          </a:bodyPr>
          <a:lstStyle/>
          <a:p>
            <a:r>
              <a:rPr lang="ru-RU" sz="2800" dirty="0"/>
              <a:t>Континуумы, сгустки, типы и прототипы: существуют ли в лексике?</a:t>
            </a:r>
          </a:p>
          <a:p>
            <a:r>
              <a:rPr lang="ru-RU" sz="2800" dirty="0" err="1"/>
              <a:t>Маркированность</a:t>
            </a:r>
            <a:r>
              <a:rPr lang="ru-RU" sz="2800" dirty="0"/>
              <a:t>: </a:t>
            </a:r>
            <a:r>
              <a:rPr lang="ru-RU" sz="2800" dirty="0" err="1"/>
              <a:t>релевантна</a:t>
            </a:r>
            <a:r>
              <a:rPr lang="ru-RU" sz="2800" dirty="0"/>
              <a:t> ли для лексики? </a:t>
            </a:r>
          </a:p>
          <a:p>
            <a:r>
              <a:rPr lang="ru-RU" sz="2800" dirty="0"/>
              <a:t>Универсалии и редкости: бывают ли в лексике?</a:t>
            </a:r>
            <a:endParaRPr lang="en-US" sz="2800" dirty="0"/>
          </a:p>
          <a:p>
            <a:r>
              <a:rPr lang="ru-RU" sz="2800" dirty="0"/>
              <a:t>Объяснения и мотивации: бывают </a:t>
            </a:r>
            <a:r>
              <a:rPr lang="ru-RU" sz="2800"/>
              <a:t>ли в </a:t>
            </a:r>
            <a:r>
              <a:rPr lang="ru-RU" sz="2800" dirty="0"/>
              <a:t>лексике?</a:t>
            </a:r>
          </a:p>
        </p:txBody>
      </p:sp>
    </p:spTree>
    <p:extLst>
      <p:ext uri="{BB962C8B-B14F-4D97-AF65-F5344CB8AC3E}">
        <p14:creationId xmlns:p14="http://schemas.microsoft.com/office/powerpoint/2010/main" val="232017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r>
              <a:rPr lang="ru-RU" dirty="0"/>
              <a:t> (</a:t>
            </a:r>
            <a:r>
              <a:rPr lang="en-US" dirty="0"/>
              <a:t>da Milano 2007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/>
              <a:t>Метод:</a:t>
            </a:r>
          </a:p>
          <a:p>
            <a:r>
              <a:rPr lang="ru-RU" sz="2800" dirty="0"/>
              <a:t>Анкета с 48 картинками</a:t>
            </a:r>
          </a:p>
          <a:p>
            <a:r>
              <a:rPr lang="en-US" sz="2800" dirty="0"/>
              <a:t>The questionnaire is based on the</a:t>
            </a:r>
            <a:r>
              <a:rPr lang="ru-RU" sz="2800" dirty="0"/>
              <a:t> </a:t>
            </a:r>
            <a:r>
              <a:rPr lang="en-US" sz="2800" dirty="0"/>
              <a:t>notion of “dyad of conversation”</a:t>
            </a:r>
            <a:r>
              <a:rPr lang="ru-RU" sz="2800" dirty="0"/>
              <a:t> </a:t>
            </a:r>
            <a:r>
              <a:rPr lang="en-US" sz="2800" dirty="0"/>
              <a:t>(</a:t>
            </a:r>
            <a:r>
              <a:rPr lang="en-US" sz="2800" dirty="0" err="1"/>
              <a:t>Jungbluth</a:t>
            </a:r>
            <a:r>
              <a:rPr lang="en-US" sz="2800" dirty="0"/>
              <a:t> 2001).This notion goes beyond the traditional</a:t>
            </a:r>
            <a:r>
              <a:rPr lang="ru-RU" sz="2800" dirty="0"/>
              <a:t> </a:t>
            </a:r>
            <a:r>
              <a:rPr lang="en-US" sz="2800" dirty="0"/>
              <a:t>distinction between “person</a:t>
            </a:r>
            <a:r>
              <a:rPr lang="en-US" sz="2800" i="1" dirty="0"/>
              <a:t>-</a:t>
            </a:r>
            <a:r>
              <a:rPr lang="en-US" sz="2800" dirty="0"/>
              <a:t>oriented” and “distance</a:t>
            </a:r>
            <a:r>
              <a:rPr lang="en-US" sz="2800" i="1" dirty="0"/>
              <a:t>-</a:t>
            </a:r>
            <a:r>
              <a:rPr lang="en-US" sz="2800" dirty="0"/>
              <a:t>oriented” systems because it is</a:t>
            </a:r>
            <a:r>
              <a:rPr lang="ru-RU" sz="2800" dirty="0"/>
              <a:t> </a:t>
            </a:r>
            <a:r>
              <a:rPr lang="en-US" sz="2800" dirty="0"/>
              <a:t>based on a detailed physical analysis of the orientation of speaker and addressee.</a:t>
            </a:r>
            <a:r>
              <a:rPr lang="ru-RU" sz="2800" dirty="0"/>
              <a:t> </a:t>
            </a:r>
            <a:r>
              <a:rPr lang="en-US" sz="2800" dirty="0"/>
              <a:t>The pictures</a:t>
            </a:r>
            <a:r>
              <a:rPr lang="ru-RU" sz="2800" dirty="0"/>
              <a:t> </a:t>
            </a:r>
            <a:r>
              <a:rPr lang="en-US" sz="2800" dirty="0"/>
              <a:t>in the questionnaire represent the three main communicative situations: face-to-face</a:t>
            </a:r>
            <a:r>
              <a:rPr lang="ru-RU" sz="2800" dirty="0"/>
              <a:t> </a:t>
            </a:r>
            <a:r>
              <a:rPr lang="en-US" sz="2800" dirty="0"/>
              <a:t>conversations, front-to-back conversations and side-by-side conversations.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49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Метод: </a:t>
            </a:r>
          </a:p>
          <a:p>
            <a:r>
              <a:rPr lang="ru-RU" sz="2800" dirty="0"/>
              <a:t>Параллельный корпус: </a:t>
            </a:r>
            <a:r>
              <a:rPr lang="en-US" sz="2800" dirty="0"/>
              <a:t>Harry Potter and the Chamber of Secrets</a:t>
            </a:r>
            <a:r>
              <a:rPr lang="ru-RU" sz="2800" dirty="0"/>
              <a:t> на 12 языках</a:t>
            </a:r>
          </a:p>
          <a:p>
            <a:r>
              <a:rPr lang="ru-RU" sz="2800" dirty="0"/>
              <a:t>Анализ анкеты затем подтверждался анализом корпуса</a:t>
            </a:r>
          </a:p>
          <a:p>
            <a:r>
              <a:rPr lang="ru-RU" sz="2800" dirty="0"/>
              <a:t>На самом деле, </a:t>
            </a:r>
            <a:r>
              <a:rPr lang="en-US" sz="2800" dirty="0"/>
              <a:t>the aim of this paper is to show the usefulness of parallel texts for typological investigations</a:t>
            </a:r>
            <a:endParaRPr lang="ru-RU" sz="2800" dirty="0"/>
          </a:p>
          <a:p>
            <a:endParaRPr lang="en-US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5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Proximal vs. unmarked two</a:t>
            </a:r>
            <a:r>
              <a:rPr lang="ru-RU" sz="2400" dirty="0"/>
              <a:t>-</a:t>
            </a:r>
            <a:r>
              <a:rPr lang="en-US" sz="2400" dirty="0"/>
              <a:t>term systems</a:t>
            </a:r>
            <a:r>
              <a:rPr lang="ru-RU" sz="2400" dirty="0"/>
              <a:t> (норвежский, датский, английский…)</a:t>
            </a:r>
            <a:r>
              <a:rPr lang="en-US" sz="2400" dirty="0"/>
              <a:t> 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en-US" sz="2400" dirty="0"/>
              <a:t>(1a) </a:t>
            </a:r>
            <a:r>
              <a:rPr lang="en-US" sz="2400" i="1" dirty="0"/>
              <a:t>‘Tie </a:t>
            </a:r>
            <a:r>
              <a:rPr lang="en-US" sz="2400" b="1" i="1" dirty="0"/>
              <a:t>that </a:t>
            </a:r>
            <a:r>
              <a:rPr lang="en-US" sz="2400" i="1" dirty="0"/>
              <a:t>round the bars,’ said Fred, throwing the end of a rope to Harry. </a:t>
            </a:r>
            <a:r>
              <a:rPr lang="en-US" sz="2400" dirty="0"/>
              <a:t>[English 32]</a:t>
            </a:r>
          </a:p>
          <a:p>
            <a:pPr marL="0" indent="0">
              <a:buNone/>
            </a:pPr>
            <a:r>
              <a:rPr lang="nl-NL" sz="2400" dirty="0"/>
              <a:t>(1b) </a:t>
            </a:r>
            <a:r>
              <a:rPr lang="nl-NL" sz="2400" i="1" dirty="0"/>
              <a:t>‘Hier, knoop </a:t>
            </a:r>
            <a:r>
              <a:rPr lang="nl-NL" sz="2400" b="1" i="1" dirty="0"/>
              <a:t>dat </a:t>
            </a:r>
            <a:r>
              <a:rPr lang="nl-NL" sz="2400" i="1" dirty="0"/>
              <a:t>om de tralies’, zei Fred, die Harry een touw toewierp. </a:t>
            </a:r>
            <a:r>
              <a:rPr lang="nl-NL" sz="2400" dirty="0"/>
              <a:t>[Dutch 23]</a:t>
            </a:r>
          </a:p>
          <a:p>
            <a:pPr marL="0" indent="0">
              <a:buNone/>
            </a:pPr>
            <a:r>
              <a:rPr lang="en-US" sz="2400" dirty="0"/>
              <a:t>(2a) </a:t>
            </a:r>
            <a:r>
              <a:rPr lang="en-US" sz="2400" i="1" dirty="0"/>
              <a:t>‘Is </a:t>
            </a:r>
            <a:r>
              <a:rPr lang="en-US" sz="2400" b="1" i="1" dirty="0"/>
              <a:t>that </a:t>
            </a:r>
            <a:r>
              <a:rPr lang="en-US" sz="2400" i="1" dirty="0"/>
              <a:t>supposed to be music?’ Ron whispered. </a:t>
            </a:r>
            <a:r>
              <a:rPr lang="en-US" sz="2400" dirty="0"/>
              <a:t>[English 144]</a:t>
            </a:r>
          </a:p>
          <a:p>
            <a:pPr marL="0" indent="0">
              <a:buNone/>
            </a:pPr>
            <a:r>
              <a:rPr lang="nl-NL" sz="2400" dirty="0"/>
              <a:t>(2b) </a:t>
            </a:r>
            <a:r>
              <a:rPr lang="nl-NL" sz="2400" i="1" dirty="0"/>
              <a:t>‘Moet </a:t>
            </a:r>
            <a:r>
              <a:rPr lang="nl-NL" sz="2400" b="1" i="1" dirty="0"/>
              <a:t>dat </a:t>
            </a:r>
            <a:r>
              <a:rPr lang="nl-NL" sz="2400" i="1" dirty="0"/>
              <a:t>muziek voorstellen?’ fluisterde Ron</a:t>
            </a:r>
            <a:r>
              <a:rPr lang="nl-NL" sz="2400" dirty="0"/>
              <a:t>. [Dutch 100]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45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1801504"/>
            <a:ext cx="11382233" cy="4708478"/>
          </a:xfrm>
        </p:spPr>
        <p:txBody>
          <a:bodyPr>
            <a:normAutofit/>
          </a:bodyPr>
          <a:lstStyle/>
          <a:p>
            <a:r>
              <a:rPr lang="en-US" sz="2400" dirty="0"/>
              <a:t>Distal vs. unmarked two-term systems</a:t>
            </a:r>
            <a:r>
              <a:rPr lang="ru-RU" sz="2400" dirty="0"/>
              <a:t> (польский, чешский, венгерский…)</a:t>
            </a:r>
          </a:p>
          <a:p>
            <a:pPr marL="0" indent="0">
              <a:buNone/>
            </a:pPr>
            <a:r>
              <a:rPr lang="en-US" sz="2400" dirty="0"/>
              <a:t>(6) </a:t>
            </a:r>
            <a:r>
              <a:rPr lang="en-US" sz="2400" i="1" dirty="0"/>
              <a:t>Dumbledore reached across to Professor McGonagall’s desk, picked up the bloodstained</a:t>
            </a:r>
            <a:r>
              <a:rPr lang="ru-RU" sz="2400" i="1" dirty="0"/>
              <a:t> </a:t>
            </a:r>
            <a:r>
              <a:rPr lang="en-US" sz="2400" i="1" dirty="0"/>
              <a:t>silver sword and handed it to Harry. […]</a:t>
            </a:r>
          </a:p>
          <a:p>
            <a:pPr marL="0" indent="0">
              <a:buNone/>
            </a:pPr>
            <a:r>
              <a:rPr lang="en-US" sz="2400" dirty="0"/>
              <a:t>(6a) </a:t>
            </a:r>
            <a:r>
              <a:rPr lang="en-US" sz="2400" i="1" dirty="0"/>
              <a:t>‘Only a true Gryffindor could have pulled </a:t>
            </a:r>
            <a:r>
              <a:rPr lang="en-US" sz="2400" b="1" i="1" dirty="0"/>
              <a:t>that </a:t>
            </a:r>
            <a:r>
              <a:rPr lang="en-US" sz="2400" i="1" dirty="0"/>
              <a:t>out of the Hat, Harry’, said Dumbledore</a:t>
            </a:r>
            <a:r>
              <a:rPr lang="ru-RU" sz="2400" i="1" dirty="0"/>
              <a:t> </a:t>
            </a:r>
            <a:r>
              <a:rPr lang="es-ES" sz="2400" i="1" dirty="0"/>
              <a:t>simply. </a:t>
            </a:r>
            <a:r>
              <a:rPr lang="es-ES" sz="2400" dirty="0"/>
              <a:t>[English 358]</a:t>
            </a:r>
          </a:p>
          <a:p>
            <a:pPr marL="0" indent="0">
              <a:buNone/>
            </a:pPr>
            <a:r>
              <a:rPr lang="pl-PL" sz="2400" dirty="0"/>
              <a:t>(6b) </a:t>
            </a:r>
            <a:r>
              <a:rPr lang="pl-PL" sz="2400" i="1" dirty="0"/>
              <a:t>‘Tylko prawdziwy Gryfon móg</a:t>
            </a:r>
            <a:r>
              <a:rPr lang="pl-PL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ɬ</a:t>
            </a:r>
            <a:r>
              <a:rPr lang="pl-PL" sz="2400" i="1" dirty="0"/>
              <a:t> wyciagna</a:t>
            </a:r>
            <a:r>
              <a:rPr lang="pl-PL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̨</a:t>
            </a:r>
            <a:r>
              <a:rPr lang="pl-PL" sz="2400" i="1" dirty="0"/>
              <a:t>c</a:t>
            </a:r>
            <a:r>
              <a:rPr lang="pl-PL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́</a:t>
            </a:r>
            <a:r>
              <a:rPr lang="pl-PL" sz="2400" i="1" dirty="0"/>
              <a:t> </a:t>
            </a:r>
            <a:r>
              <a:rPr lang="pl-PL" sz="2400" b="1" i="1" dirty="0"/>
              <a:t>ten </a:t>
            </a:r>
            <a:r>
              <a:rPr lang="pl-PL" sz="2400" i="1" dirty="0"/>
              <a:t>miecz z tiary’ rzek</a:t>
            </a:r>
            <a:r>
              <a:rPr lang="pl-PL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ɬ</a:t>
            </a:r>
            <a:r>
              <a:rPr lang="pl-PL" sz="2400" i="1" dirty="0"/>
              <a:t> profesor Dumbledore.</a:t>
            </a:r>
            <a:r>
              <a:rPr lang="ru-RU" sz="2400" i="1" dirty="0"/>
              <a:t> </a:t>
            </a:r>
            <a:r>
              <a:rPr lang="es-ES" sz="2400" dirty="0"/>
              <a:t>[Polish 347–348]</a:t>
            </a:r>
          </a:p>
          <a:p>
            <a:pPr marL="0" indent="0">
              <a:buNone/>
            </a:pPr>
            <a:r>
              <a:rPr lang="es-ES" sz="2400" dirty="0"/>
              <a:t>(6c) </a:t>
            </a:r>
            <a:r>
              <a:rPr lang="es-ES" sz="2400" i="1" dirty="0"/>
              <a:t>‘</a:t>
            </a:r>
            <a:r>
              <a:rPr lang="es-ES" sz="2400" b="1" i="1" dirty="0"/>
              <a:t>Ten</a:t>
            </a:r>
            <a:r>
              <a:rPr lang="es-ES" sz="2400" i="1" dirty="0"/>
              <a:t>hle mec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̌</a:t>
            </a:r>
            <a:r>
              <a:rPr lang="es-ES" sz="2400" i="1" dirty="0"/>
              <a:t> mohl z klobouku vytáhnout jedine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̌</a:t>
            </a:r>
            <a:r>
              <a:rPr lang="es-ES" sz="2400" i="1" dirty="0"/>
              <a:t> ten, kdo do Nebelvíru opravdu patr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̌</a:t>
            </a:r>
            <a:r>
              <a:rPr lang="es-ES" sz="2400" i="1" dirty="0"/>
              <a:t>í’,</a:t>
            </a:r>
            <a:r>
              <a:rPr lang="ru-RU" sz="2400" i="1" dirty="0"/>
              <a:t> </a:t>
            </a:r>
            <a:r>
              <a:rPr lang="es-ES" sz="2400" i="1" dirty="0"/>
              <a:t>r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̌</a:t>
            </a:r>
            <a:r>
              <a:rPr lang="es-ES" sz="2400" i="1" dirty="0"/>
              <a:t>ekl proste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̌</a:t>
            </a:r>
            <a:r>
              <a:rPr lang="es-ES" sz="2400" i="1" dirty="0"/>
              <a:t> Brumbál. </a:t>
            </a:r>
            <a:r>
              <a:rPr lang="es-ES" sz="2400" dirty="0"/>
              <a:t>[Czech 280]</a:t>
            </a:r>
          </a:p>
          <a:p>
            <a:pPr marL="0" indent="0">
              <a:buNone/>
            </a:pPr>
            <a:r>
              <a:rPr lang="es-ES" sz="2400" dirty="0"/>
              <a:t>(6d) </a:t>
            </a:r>
            <a:r>
              <a:rPr lang="es-ES" sz="2400" i="1" dirty="0"/>
              <a:t>‘</a:t>
            </a:r>
            <a:r>
              <a:rPr lang="es-ES" sz="2400" b="1" i="1" dirty="0"/>
              <a:t>Ezt </a:t>
            </a:r>
            <a:r>
              <a:rPr lang="es-ES" sz="2400" i="1" dirty="0"/>
              <a:t>csak olyan ember húzhatta elo</a:t>
            </a:r>
            <a:r>
              <a:rPr lang="es-ES" sz="2400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̋</a:t>
            </a:r>
            <a:r>
              <a:rPr lang="es-ES" sz="2400" dirty="0"/>
              <a:t> </a:t>
            </a:r>
            <a:r>
              <a:rPr lang="es-ES" sz="2400" i="1" dirty="0"/>
              <a:t>a süvegbo</a:t>
            </a:r>
            <a:r>
              <a:rPr lang="es-ES" sz="2400" i="1" dirty="0">
                <a:latin typeface="Charis SIL" panose="02000500060000020004" pitchFamily="2" charset="-52"/>
                <a:ea typeface="Charis SIL" panose="02000500060000020004" pitchFamily="2" charset="-52"/>
                <a:cs typeface="Charis SIL" panose="02000500060000020004" pitchFamily="2" charset="-52"/>
              </a:rPr>
              <a:t>̋</a:t>
            </a:r>
            <a:r>
              <a:rPr lang="es-ES" sz="2400" i="1" dirty="0"/>
              <a:t>l, aki ízig-vérig griffendéles’ szólt</a:t>
            </a:r>
            <a:r>
              <a:rPr lang="ru-RU" sz="2400" i="1" dirty="0"/>
              <a:t> </a:t>
            </a:r>
            <a:r>
              <a:rPr lang="es-ES" sz="2400" i="1" dirty="0"/>
              <a:t>Dumbledore. </a:t>
            </a:r>
            <a:r>
              <a:rPr lang="es-ES" sz="2400" dirty="0"/>
              <a:t>[Hungarian 309]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95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Dyad oriented two-term systems</a:t>
            </a:r>
            <a:r>
              <a:rPr lang="ru-RU" sz="2400" dirty="0"/>
              <a:t> </a:t>
            </a:r>
            <a:r>
              <a:rPr lang="en-US" sz="2400" dirty="0"/>
              <a:t>(Catalan)</a:t>
            </a:r>
          </a:p>
          <a:p>
            <a:pPr marL="0" indent="0">
              <a:buNone/>
            </a:pPr>
            <a:r>
              <a:rPr lang="en-US" sz="2400" dirty="0"/>
              <a:t>Prototypically, dyad-oriented systems use the proximal term for referents in the area between speaker and hearer, and the distal term for referents outside this common area.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(7a) </a:t>
            </a:r>
            <a:r>
              <a:rPr lang="en-US" sz="2400" i="1" dirty="0"/>
              <a:t>‘What’s </a:t>
            </a:r>
            <a:r>
              <a:rPr lang="en-US" sz="2400" b="1" i="1" dirty="0"/>
              <a:t>that </a:t>
            </a:r>
            <a:r>
              <a:rPr lang="en-US" sz="2400" i="1" dirty="0"/>
              <a:t>for?’ said Harry, pointing at the crossbow as they stepped inside. </a:t>
            </a:r>
            <a:r>
              <a:rPr lang="es-ES" sz="2400" dirty="0"/>
              <a:t>[English 280]</a:t>
            </a:r>
          </a:p>
          <a:p>
            <a:pPr marL="0" indent="0">
              <a:buNone/>
            </a:pPr>
            <a:r>
              <a:rPr lang="es-ES" sz="2400" dirty="0"/>
              <a:t>(7b) </a:t>
            </a:r>
            <a:r>
              <a:rPr lang="es-ES" sz="2400" i="1" dirty="0"/>
              <a:t>‘¿I </a:t>
            </a:r>
            <a:r>
              <a:rPr lang="es-ES" sz="2400" b="1" i="1" dirty="0"/>
              <a:t>això</a:t>
            </a:r>
            <a:r>
              <a:rPr lang="es-ES" sz="2400" i="1" dirty="0"/>
              <a:t>?’ – va preguntar el Harry, assenyalant la ballesta un cop van ser dins. </a:t>
            </a:r>
            <a:r>
              <a:rPr lang="es-ES" sz="2400" dirty="0"/>
              <a:t>[Catalan 255]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16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Demonstratives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79392"/>
          </a:xfrm>
        </p:spPr>
        <p:txBody>
          <a:bodyPr>
            <a:normAutofit/>
          </a:bodyPr>
          <a:lstStyle/>
          <a:p>
            <a:r>
              <a:rPr lang="es-ES" sz="2400" dirty="0"/>
              <a:t>One-term systems</a:t>
            </a:r>
            <a:r>
              <a:rPr lang="ru-RU" sz="2400" dirty="0"/>
              <a:t> (французский, немецкий)</a:t>
            </a:r>
          </a:p>
          <a:p>
            <a:pPr marL="0" indent="0">
              <a:buNone/>
            </a:pPr>
            <a:r>
              <a:rPr lang="en-US" sz="2400" dirty="0"/>
              <a:t>a. </a:t>
            </a:r>
            <a:r>
              <a:rPr lang="en-US" sz="2400" i="1" dirty="0"/>
              <a:t>‘Tie </a:t>
            </a:r>
            <a:r>
              <a:rPr lang="en-US" sz="2400" b="1" i="1" dirty="0"/>
              <a:t>that </a:t>
            </a:r>
            <a:r>
              <a:rPr lang="en-US" sz="2400" i="1" dirty="0"/>
              <a:t>round the bars,’ said Fred, throwing the end of a rope to Harry. </a:t>
            </a:r>
            <a:r>
              <a:rPr lang="en-US" sz="2400" dirty="0"/>
              <a:t>[English 32]</a:t>
            </a:r>
          </a:p>
          <a:p>
            <a:pPr marL="0" indent="0">
              <a:buNone/>
            </a:pPr>
            <a:r>
              <a:rPr lang="fr-FR" sz="2400" dirty="0"/>
              <a:t>b. </a:t>
            </a:r>
            <a:r>
              <a:rPr lang="fr-FR" sz="2400" i="1" dirty="0"/>
              <a:t>‘Attache </a:t>
            </a:r>
            <a:r>
              <a:rPr lang="fr-FR" sz="2400" b="1" i="1" dirty="0"/>
              <a:t>ça </a:t>
            </a:r>
            <a:r>
              <a:rPr lang="fr-FR" sz="2400" i="1" dirty="0"/>
              <a:t>aux barreaux’, dit Fred qui lança à Harry l’extrémité d’une</a:t>
            </a:r>
          </a:p>
          <a:p>
            <a:pPr marL="0" indent="0">
              <a:buNone/>
            </a:pPr>
            <a:r>
              <a:rPr lang="en-US" sz="2400" i="1" dirty="0" err="1"/>
              <a:t>corde</a:t>
            </a:r>
            <a:r>
              <a:rPr lang="en-US" sz="2400" i="1" dirty="0"/>
              <a:t>. </a:t>
            </a:r>
            <a:r>
              <a:rPr lang="en-US" sz="2400" dirty="0"/>
              <a:t>[French 30]</a:t>
            </a:r>
          </a:p>
          <a:p>
            <a:pPr marL="0" indent="0">
              <a:buNone/>
            </a:pPr>
            <a:r>
              <a:rPr lang="de-DE" sz="2400" dirty="0"/>
              <a:t>c. </a:t>
            </a:r>
            <a:r>
              <a:rPr lang="de-DE" sz="2400" i="1" dirty="0"/>
              <a:t>‘Schnür </a:t>
            </a:r>
            <a:r>
              <a:rPr lang="de-DE" sz="2400" b="1" i="1" dirty="0"/>
              <a:t>das </a:t>
            </a:r>
            <a:r>
              <a:rPr lang="de-DE" sz="2400" i="1" dirty="0"/>
              <a:t>um die Gitterstäbe’, sagte Fred und warf Harry das Ende</a:t>
            </a:r>
          </a:p>
          <a:p>
            <a:pPr marL="0" indent="0">
              <a:buNone/>
            </a:pPr>
            <a:r>
              <a:rPr lang="de-DE" sz="2400" i="1" dirty="0"/>
              <a:t>eines Seils zu. </a:t>
            </a:r>
            <a:r>
              <a:rPr lang="de-DE" sz="2400" dirty="0"/>
              <a:t>[German 29]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8005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TM03090434[[fn=Тип дерева]]</Template>
  <TotalTime>997</TotalTime>
  <Words>2229</Words>
  <Application>Microsoft Office PowerPoint</Application>
  <PresentationFormat>Широкоэкранный</PresentationFormat>
  <Paragraphs>447</Paragraphs>
  <Slides>36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Cambria</vt:lpstr>
      <vt:lpstr>Charis SIL</vt:lpstr>
      <vt:lpstr>Rockwell</vt:lpstr>
      <vt:lpstr>Rockwell Condensed</vt:lpstr>
      <vt:lpstr>Wingdings</vt:lpstr>
      <vt:lpstr>Дерево</vt:lpstr>
      <vt:lpstr>Типология. Семинар harry potter and  the lexical typology</vt:lpstr>
      <vt:lpstr>Demonstratives</vt:lpstr>
      <vt:lpstr>Demonstratives</vt:lpstr>
      <vt:lpstr>Demonstratives (da Milano 2007)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Параллельный корпус: преимущества</vt:lpstr>
      <vt:lpstr>Параллельный корпус: недостатки</vt:lpstr>
      <vt:lpstr>Параллельный корпус: ограничения</vt:lpstr>
      <vt:lpstr>Лексическая типология</vt:lpstr>
      <vt:lpstr>Aquamotion: Poor language systems</vt:lpstr>
      <vt:lpstr>Aquamotion: Middle language systems</vt:lpstr>
      <vt:lpstr>Aquamotion: Middle language systems</vt:lpstr>
      <vt:lpstr>Aquamotion: Rich language systems</vt:lpstr>
      <vt:lpstr>Aquamotion: Rich language systems</vt:lpstr>
      <vt:lpstr>Aquamotion: Rich language systems</vt:lpstr>
      <vt:lpstr>Aquamotion: Rich language systems</vt:lpstr>
      <vt:lpstr>Aquamotion: System restrictions</vt:lpstr>
      <vt:lpstr>SHARP domain: Serbian </vt:lpstr>
      <vt:lpstr>SHARP domain: Japanese</vt:lpstr>
      <vt:lpstr>SHARP domain: Kabardian</vt:lpstr>
      <vt:lpstr>Pain project</vt:lpstr>
      <vt:lpstr>Pain project</vt:lpstr>
      <vt:lpstr>Pain project</vt:lpstr>
      <vt:lpstr>Pain project</vt:lpstr>
      <vt:lpstr>Pain project</vt:lpstr>
      <vt:lpstr>Pain project</vt:lpstr>
      <vt:lpstr>Pain project: In search for new source domains</vt:lpstr>
      <vt:lpstr>Лексическая типология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Типология. Семинар 13 harry potter and  the lexical typology</dc:title>
  <dc:creator>Олег Волков</dc:creator>
  <cp:lastModifiedBy>Natalia Zevakhina</cp:lastModifiedBy>
  <cp:revision>106</cp:revision>
  <dcterms:created xsi:type="dcterms:W3CDTF">2015-03-06T05:42:37Z</dcterms:created>
  <dcterms:modified xsi:type="dcterms:W3CDTF">2016-06-07T13:32:57Z</dcterms:modified>
</cp:coreProperties>
</file>