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4" r:id="rId2"/>
    <p:sldId id="272" r:id="rId3"/>
    <p:sldId id="258" r:id="rId4"/>
    <p:sldId id="257" r:id="rId5"/>
    <p:sldId id="260" r:id="rId6"/>
    <p:sldId id="259" r:id="rId7"/>
    <p:sldId id="273" r:id="rId8"/>
    <p:sldId id="261" r:id="rId9"/>
    <p:sldId id="262" r:id="rId10"/>
    <p:sldId id="269" r:id="rId11"/>
    <p:sldId id="270" r:id="rId12"/>
    <p:sldId id="271" r:id="rId13"/>
    <p:sldId id="263" r:id="rId14"/>
    <p:sldId id="265" r:id="rId15"/>
    <p:sldId id="267" r:id="rId16"/>
    <p:sldId id="268" r:id="rId17"/>
    <p:sldId id="266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3" autoAdjust="0"/>
    <p:restoredTop sz="93027" autoAdjust="0"/>
  </p:normalViewPr>
  <p:slideViewPr>
    <p:cSldViewPr snapToGrid="0">
      <p:cViewPr varScale="1">
        <p:scale>
          <a:sx n="66" d="100"/>
          <a:sy n="66" d="100"/>
        </p:scale>
        <p:origin x="446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72E11-3286-4ABA-B981-98B2BE31875E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DE991-A6AA-4F16-9521-183D70573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41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Порядок элементов может</a:t>
            </a:r>
            <a:r>
              <a:rPr lang="ru-RU" baseline="0" dirty="0"/>
              <a:t> быть другим.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DE991-A6AA-4F16-9521-183D7057391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69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 15-</a:t>
            </a:r>
            <a:r>
              <a:rPr lang="ru-RU" dirty="0" err="1"/>
              <a:t>го</a:t>
            </a:r>
            <a:r>
              <a:rPr lang="ru-RU" baseline="0" dirty="0"/>
              <a:t> до 16-го века: </a:t>
            </a:r>
            <a:r>
              <a:rPr lang="en-US" baseline="0" dirty="0" err="1"/>
              <a:t>ce</a:t>
            </a:r>
            <a:r>
              <a:rPr lang="ru-RU" baseline="0" dirty="0"/>
              <a:t> в общих вопросах</a:t>
            </a:r>
          </a:p>
          <a:p>
            <a:r>
              <a:rPr lang="en-US" baseline="0" dirty="0"/>
              <a:t>Invariant form — </a:t>
            </a:r>
            <a:r>
              <a:rPr lang="en-US" baseline="0" dirty="0" err="1"/>
              <a:t>est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DE991-A6AA-4F16-9521-183D7057391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387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Картвельский язык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DE991-A6AA-4F16-9521-183D7057391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245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Quotation</a:t>
            </a:r>
            <a:r>
              <a:rPr lang="en-US" baseline="0" dirty="0"/>
              <a:t> constructions</a:t>
            </a:r>
            <a:r>
              <a:rPr lang="ru-RU" baseline="0" dirty="0"/>
              <a:t>; древнегрузинский (5 – 11 вв.)</a:t>
            </a:r>
          </a:p>
          <a:p>
            <a:r>
              <a:rPr lang="en-US" baseline="0" dirty="0" err="1"/>
              <a:t>Metki</a:t>
            </a:r>
            <a:r>
              <a:rPr lang="en-US" baseline="0" dirty="0"/>
              <a:t> &lt; me ‘I’ </a:t>
            </a:r>
            <a:r>
              <a:rPr lang="en-US" baseline="0" dirty="0" err="1"/>
              <a:t>tki</a:t>
            </a:r>
            <a:r>
              <a:rPr lang="en-US" baseline="0" dirty="0"/>
              <a:t> ‘said’</a:t>
            </a:r>
          </a:p>
          <a:p>
            <a:r>
              <a:rPr lang="en-US" baseline="0" dirty="0" err="1"/>
              <a:t>Complementizer</a:t>
            </a:r>
            <a:r>
              <a:rPr lang="en-US" baseline="0" dirty="0"/>
              <a:t> is optional;</a:t>
            </a:r>
            <a:r>
              <a:rPr lang="ru-RU" baseline="0" dirty="0"/>
              <a:t> раньше мог употребляться только с матричными предикатами в аористе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DE991-A6AA-4F16-9521-183D7057391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048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Матричные</a:t>
            </a:r>
            <a:r>
              <a:rPr lang="ru-RU" baseline="0" dirty="0"/>
              <a:t> предикаты н</a:t>
            </a:r>
            <a:r>
              <a:rPr lang="ru-RU" dirty="0"/>
              <a:t>е только в аористе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DE991-A6AA-4F16-9521-183D7057391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038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Невозможно</a:t>
            </a:r>
            <a:r>
              <a:rPr lang="ru-RU" baseline="0" dirty="0"/>
              <a:t> независимое употребление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DE991-A6AA-4F16-9521-183D7057391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149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DE991-A6AA-4F16-9521-183D7057391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559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 M that SOV</a:t>
            </a:r>
          </a:p>
          <a:p>
            <a:r>
              <a:rPr lang="en-US" dirty="0"/>
              <a:t>S IO</a:t>
            </a:r>
            <a:r>
              <a:rPr lang="en-US" baseline="0" dirty="0"/>
              <a:t> NEG M OV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DE991-A6AA-4F16-9521-183D7057391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763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Какой порядок слов в этом языке?</a:t>
            </a:r>
          </a:p>
          <a:p>
            <a:r>
              <a:rPr lang="ru-RU" dirty="0"/>
              <a:t>Когда </a:t>
            </a:r>
            <a:r>
              <a:rPr lang="en-US" dirty="0"/>
              <a:t>a</a:t>
            </a:r>
            <a:r>
              <a:rPr lang="ru-RU" dirty="0"/>
              <a:t> и когда </a:t>
            </a:r>
            <a:r>
              <a:rPr lang="en-US" dirty="0"/>
              <a:t>e</a:t>
            </a:r>
            <a:r>
              <a:rPr lang="ru-RU" dirty="0"/>
              <a:t>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DE991-A6AA-4F16-9521-183D7057391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525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17</a:t>
            </a:r>
            <a:r>
              <a:rPr lang="ru-RU" dirty="0"/>
              <a:t> век и </a:t>
            </a:r>
            <a:r>
              <a:rPr lang="ru-RU" dirty="0" err="1"/>
              <a:t>среднебретонский</a:t>
            </a:r>
            <a:r>
              <a:rPr lang="ru-RU" baseline="0" dirty="0"/>
              <a:t> (</a:t>
            </a:r>
            <a:r>
              <a:rPr lang="en-US" dirty="0"/>
              <a:t>Middle Breton</a:t>
            </a:r>
            <a:r>
              <a:rPr lang="ru-RU" dirty="0"/>
              <a:t>,</a:t>
            </a:r>
            <a:r>
              <a:rPr lang="ru-RU" baseline="0" dirty="0"/>
              <a:t> 11 – 17 вв.</a:t>
            </a:r>
            <a:r>
              <a:rPr lang="ru-RU" dirty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DE991-A6AA-4F16-9521-183D7057391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00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DE991-A6AA-4F16-9521-183D7057391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90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Какой порядок слов в этом языке?</a:t>
            </a:r>
          </a:p>
          <a:p>
            <a:r>
              <a:rPr lang="ru-RU" dirty="0"/>
              <a:t>Когда </a:t>
            </a:r>
            <a:r>
              <a:rPr lang="en-US" dirty="0"/>
              <a:t>a</a:t>
            </a:r>
            <a:r>
              <a:rPr lang="ru-RU" dirty="0"/>
              <a:t> и когда </a:t>
            </a:r>
            <a:r>
              <a:rPr lang="en-US" dirty="0"/>
              <a:t>e</a:t>
            </a:r>
            <a:r>
              <a:rPr lang="ru-RU" dirty="0"/>
              <a:t>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DE991-A6AA-4F16-9521-183D7057391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201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Клефт</a:t>
            </a:r>
            <a:r>
              <a:rPr lang="ru-RU" baseline="0" dirty="0"/>
              <a:t> не является обязательным, но это обычный способ образования вопросов в мегрельском.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DE991-A6AA-4F16-9521-183D7057391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159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Reanalysis: </a:t>
            </a:r>
            <a:r>
              <a:rPr lang="ru-RU" dirty="0"/>
              <a:t>не Номинатив,</a:t>
            </a:r>
            <a:r>
              <a:rPr lang="ru-RU" baseline="0" dirty="0"/>
              <a:t> а другой падеж!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DE991-A6AA-4F16-9521-183D7057391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740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/>
              <a:t>порядок </a:t>
            </a:r>
            <a:r>
              <a:rPr lang="en-US" baseline="0" dirty="0"/>
              <a:t>Q-word Verb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DE991-A6AA-4F16-9521-183D7057391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530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15-й</a:t>
            </a:r>
            <a:r>
              <a:rPr lang="ru-RU" baseline="0" dirty="0"/>
              <a:t> век: появляются </a:t>
            </a:r>
            <a:r>
              <a:rPr lang="ru-RU" baseline="0" dirty="0" err="1"/>
              <a:t>клефтовые</a:t>
            </a:r>
            <a:r>
              <a:rPr lang="ru-RU" baseline="0" dirty="0"/>
              <a:t> конструкции в вопросах + порядок </a:t>
            </a:r>
            <a:r>
              <a:rPr lang="en-US" baseline="0" dirty="0"/>
              <a:t>Q-word Verb</a:t>
            </a:r>
            <a:r>
              <a:rPr lang="ru-RU" baseline="0" dirty="0"/>
              <a:t> сохраняется в </a:t>
            </a:r>
            <a:r>
              <a:rPr lang="en-US" baseline="0" dirty="0"/>
              <a:t>content questions</a:t>
            </a:r>
            <a:endParaRPr lang="ru-RU" baseline="0" dirty="0"/>
          </a:p>
          <a:p>
            <a:r>
              <a:rPr lang="ru-RU" baseline="0" dirty="0"/>
              <a:t>К 16-ому веку появляется </a:t>
            </a:r>
            <a:r>
              <a:rPr lang="en-US" baseline="0" dirty="0" err="1"/>
              <a:t>ce</a:t>
            </a:r>
            <a:r>
              <a:rPr lang="en-US" baseline="0" dirty="0"/>
              <a:t> </a:t>
            </a:r>
            <a:r>
              <a:rPr lang="ru-RU" baseline="0" dirty="0"/>
              <a:t>в </a:t>
            </a:r>
            <a:r>
              <a:rPr lang="en-US" baseline="0" dirty="0"/>
              <a:t>content questions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DE991-A6AA-4F16-9521-183D7057391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190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385C-24FE-441C-B165-92613518656E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CD0B-4B55-4A22-A531-B96CB378A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1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385C-24FE-441C-B165-92613518656E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CD0B-4B55-4A22-A531-B96CB378A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58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385C-24FE-441C-B165-92613518656E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CD0B-4B55-4A22-A531-B96CB378A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23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385C-24FE-441C-B165-92613518656E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CD0B-4B55-4A22-A531-B96CB378A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77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385C-24FE-441C-B165-92613518656E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CD0B-4B55-4A22-A531-B96CB378A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66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385C-24FE-441C-B165-92613518656E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CD0B-4B55-4A22-A531-B96CB378A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08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385C-24FE-441C-B165-92613518656E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CD0B-4B55-4A22-A531-B96CB378A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00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385C-24FE-441C-B165-92613518656E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CD0B-4B55-4A22-A531-B96CB378A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11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385C-24FE-441C-B165-92613518656E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CD0B-4B55-4A22-A531-B96CB378A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20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385C-24FE-441C-B165-92613518656E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CD0B-4B55-4A22-A531-B96CB378A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72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385C-24FE-441C-B165-92613518656E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CD0B-4B55-4A22-A531-B96CB378A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02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9385C-24FE-441C-B165-92613518656E}" type="datetimeFigureOut">
              <a:rPr lang="ru-RU" smtClean="0"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CD0B-4B55-4A22-A531-B96CB378A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8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processes that simplify </a:t>
            </a:r>
            <a:r>
              <a:rPr lang="en-US" dirty="0" err="1"/>
              <a:t>biclausal</a:t>
            </a:r>
            <a:r>
              <a:rPr lang="en-US" dirty="0"/>
              <a:t> structures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Harris and Campbell</a:t>
            </a:r>
            <a:r>
              <a:rPr lang="ru-RU" dirty="0"/>
              <a:t> (1995)</a:t>
            </a:r>
          </a:p>
        </p:txBody>
      </p:sp>
    </p:spTree>
    <p:extLst>
      <p:ext uri="{BB962C8B-B14F-4D97-AF65-F5344CB8AC3E}">
        <p14:creationId xmlns:p14="http://schemas.microsoft.com/office/powerpoint/2010/main" val="2719248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Вопросы</a:t>
            </a:r>
            <a:r>
              <a:rPr lang="en-US" dirty="0"/>
              <a:t>&lt; </a:t>
            </a:r>
            <a:r>
              <a:rPr lang="ru-RU" dirty="0"/>
              <a:t>клефт: старофранцузский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629" y="2060584"/>
            <a:ext cx="10529169" cy="12414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697" y="4025200"/>
            <a:ext cx="10789490" cy="180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73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Вопросы</a:t>
            </a:r>
            <a:r>
              <a:rPr lang="en-US" dirty="0"/>
              <a:t>&lt; </a:t>
            </a:r>
            <a:r>
              <a:rPr lang="ru-RU" dirty="0"/>
              <a:t>клефт: старофранцузский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6051" y="2469700"/>
            <a:ext cx="9388421" cy="1505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2501" y="4494300"/>
            <a:ext cx="9173339" cy="13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891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Вопросы</a:t>
            </a:r>
            <a:r>
              <a:rPr lang="en-US" dirty="0"/>
              <a:t>&lt; </a:t>
            </a:r>
            <a:r>
              <a:rPr lang="ru-RU" dirty="0"/>
              <a:t>клефт: старофранцузский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567" y="1896100"/>
            <a:ext cx="10053652" cy="150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236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Топик </a:t>
            </a:r>
            <a:r>
              <a:rPr lang="en-US" dirty="0"/>
              <a:t>(</a:t>
            </a:r>
            <a:r>
              <a:rPr lang="ru-RU" dirty="0" err="1"/>
              <a:t>антиклефт</a:t>
            </a:r>
            <a:r>
              <a:rPr lang="ru-RU" dirty="0"/>
              <a:t>): общая схема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37" y="1958340"/>
            <a:ext cx="4627563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8956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Топик (</a:t>
            </a:r>
            <a:r>
              <a:rPr lang="ru-RU" dirty="0" err="1"/>
              <a:t>антиклефт</a:t>
            </a:r>
            <a:r>
              <a:rPr lang="ru-RU" dirty="0"/>
              <a:t>): лазский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779" y="2718600"/>
            <a:ext cx="11128501" cy="175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534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4. </a:t>
            </a:r>
            <a:r>
              <a:rPr lang="ru-RU" dirty="0" err="1"/>
              <a:t>Репортатив</a:t>
            </a:r>
            <a:r>
              <a:rPr lang="ru-RU" dirty="0"/>
              <a:t> </a:t>
            </a:r>
            <a:r>
              <a:rPr lang="en-US" dirty="0"/>
              <a:t>&lt; </a:t>
            </a:r>
            <a:r>
              <a:rPr lang="ru-RU" dirty="0"/>
              <a:t>цитата: древнегрузинский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254200"/>
            <a:ext cx="9073348" cy="33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1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4. </a:t>
            </a:r>
            <a:r>
              <a:rPr lang="ru-RU" dirty="0" err="1"/>
              <a:t>Репортатив</a:t>
            </a:r>
            <a:r>
              <a:rPr lang="ru-RU" dirty="0"/>
              <a:t> </a:t>
            </a:r>
            <a:r>
              <a:rPr lang="en-US" dirty="0"/>
              <a:t>&lt; </a:t>
            </a:r>
            <a:r>
              <a:rPr lang="ru-RU" dirty="0"/>
              <a:t>цитата: древнегрузинский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017" y="2585200"/>
            <a:ext cx="5783146" cy="15296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4017" y="4701800"/>
            <a:ext cx="5030346" cy="150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03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4. </a:t>
            </a:r>
            <a:r>
              <a:rPr lang="ru-RU" dirty="0" err="1"/>
              <a:t>Репортатив</a:t>
            </a:r>
            <a:r>
              <a:rPr lang="ru-RU" dirty="0"/>
              <a:t> </a:t>
            </a:r>
            <a:r>
              <a:rPr lang="en-US" dirty="0"/>
              <a:t>&lt; </a:t>
            </a:r>
            <a:r>
              <a:rPr lang="ru-RU" dirty="0"/>
              <a:t>цитата: древнегрузинский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50" y="2702300"/>
            <a:ext cx="4966074" cy="120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93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11" y="266218"/>
            <a:ext cx="6131992" cy="856526"/>
          </a:xfrm>
        </p:spPr>
        <p:txBody>
          <a:bodyPr>
            <a:normAutofit fontScale="90000"/>
          </a:bodyPr>
          <a:lstStyle/>
          <a:p>
            <a:r>
              <a:rPr lang="en-US" dirty="0"/>
              <a:t>5. </a:t>
            </a:r>
            <a:r>
              <a:rPr lang="ru-RU" dirty="0"/>
              <a:t>Модальные глаголы</a:t>
            </a:r>
            <a:r>
              <a:rPr lang="en-US" dirty="0"/>
              <a:t>: </a:t>
            </a:r>
            <a:r>
              <a:rPr lang="ru-RU" dirty="0"/>
              <a:t>английский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4274" y="150471"/>
            <a:ext cx="5692374" cy="6400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Tense</a:t>
            </a:r>
          </a:p>
          <a:p>
            <a:pPr marL="0" indent="0">
              <a:buNone/>
            </a:pPr>
            <a:r>
              <a:rPr lang="en-US" i="1" dirty="0"/>
              <a:t>He swims / will swim / is swimming / have swum.</a:t>
            </a:r>
          </a:p>
          <a:p>
            <a:pPr marL="0" indent="0">
              <a:buNone/>
            </a:pPr>
            <a:r>
              <a:rPr lang="en-US" i="1" dirty="0"/>
              <a:t>He can swim / *will swim / * can swimming / *is canning swim /… / have could.</a:t>
            </a:r>
          </a:p>
          <a:p>
            <a:pPr marL="0" indent="0">
              <a:buNone/>
            </a:pPr>
            <a:endParaRPr lang="ru-RU" dirty="0"/>
          </a:p>
          <a:p>
            <a:r>
              <a:rPr lang="en-US" b="1" dirty="0"/>
              <a:t>Infinitives</a:t>
            </a:r>
          </a:p>
          <a:p>
            <a:pPr marL="0" indent="0">
              <a:buNone/>
            </a:pPr>
            <a:r>
              <a:rPr lang="en-US" i="1" dirty="0"/>
              <a:t>He wants to swim.</a:t>
            </a:r>
          </a:p>
          <a:p>
            <a:pPr marL="0" indent="0">
              <a:buNone/>
            </a:pPr>
            <a:r>
              <a:rPr lang="en-US" i="1" dirty="0"/>
              <a:t>*He wants to can swim.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Ellipsis</a:t>
            </a:r>
          </a:p>
          <a:p>
            <a:pPr marL="0" indent="0">
              <a:buNone/>
            </a:pPr>
            <a:r>
              <a:rPr lang="en-US" i="1" dirty="0"/>
              <a:t>He swims better than she does.</a:t>
            </a:r>
          </a:p>
          <a:p>
            <a:pPr marL="0" indent="0">
              <a:buNone/>
            </a:pPr>
            <a:r>
              <a:rPr lang="en-US" i="1" dirty="0"/>
              <a:t>He can swim better than she can. / *He can swim better than she does.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00050" y="1469987"/>
            <a:ext cx="5207000" cy="48497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/>
              <a:t>Negation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i="1" dirty="0"/>
              <a:t>He cannot swim.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i="1" dirty="0"/>
              <a:t>*He does not can swim.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i="1" dirty="0"/>
              <a:t>He does not swim.</a:t>
            </a:r>
            <a:endParaRPr lang="ru-RU" sz="2600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dirty="0"/>
              <a:t>* He swim not.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600" dirty="0"/>
          </a:p>
          <a:p>
            <a:r>
              <a:rPr lang="ru-RU" sz="2600" b="1" dirty="0"/>
              <a:t>(</a:t>
            </a:r>
            <a:r>
              <a:rPr lang="en-US" sz="2600" b="1" dirty="0"/>
              <a:t>Subject-Verb</a:t>
            </a:r>
            <a:r>
              <a:rPr lang="ru-RU" sz="2600" b="1" dirty="0"/>
              <a:t>)</a:t>
            </a:r>
            <a:r>
              <a:rPr lang="en-US" sz="2600" b="1" dirty="0"/>
              <a:t> Inversion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i="1" dirty="0"/>
              <a:t>Does he swim?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i="1" dirty="0"/>
              <a:t>*Swim he?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i="1" dirty="0"/>
              <a:t>Can he swim?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i="1" dirty="0"/>
              <a:t>*Does he can swim?</a:t>
            </a:r>
          </a:p>
        </p:txBody>
      </p:sp>
    </p:spTree>
    <p:extLst>
      <p:ext uri="{BB962C8B-B14F-4D97-AF65-F5344CB8AC3E}">
        <p14:creationId xmlns:p14="http://schemas.microsoft.com/office/powerpoint/2010/main" val="4179279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5. Модальные глаголы: древнеанглийский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i="1" dirty="0"/>
              <a:t>He </a:t>
            </a:r>
            <a:r>
              <a:rPr lang="en-US" b="1" i="1" dirty="0" err="1"/>
              <a:t>wolde</a:t>
            </a:r>
            <a:r>
              <a:rPr lang="en-US" i="1" dirty="0"/>
              <a:t> </a:t>
            </a:r>
            <a:r>
              <a:rPr lang="en-US" i="1" dirty="0" err="1"/>
              <a:t>ðæt</a:t>
            </a:r>
            <a:r>
              <a:rPr lang="en-US" i="1" dirty="0"/>
              <a:t> </a:t>
            </a:r>
            <a:r>
              <a:rPr lang="en-US" i="1" dirty="0" err="1"/>
              <a:t>ða</a:t>
            </a:r>
            <a:r>
              <a:rPr lang="en-US" i="1" dirty="0"/>
              <a:t> </a:t>
            </a:r>
            <a:r>
              <a:rPr lang="en-US" i="1" dirty="0" err="1"/>
              <a:t>cnihtas</a:t>
            </a:r>
            <a:r>
              <a:rPr lang="en-US" i="1" dirty="0"/>
              <a:t> </a:t>
            </a:r>
            <a:r>
              <a:rPr lang="en-US" i="1" dirty="0" err="1"/>
              <a:t>cræft</a:t>
            </a:r>
            <a:r>
              <a:rPr lang="en-US" i="1" dirty="0"/>
              <a:t> </a:t>
            </a:r>
            <a:r>
              <a:rPr lang="en-US" i="1" dirty="0" err="1"/>
              <a:t>leornedon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‘He wanted the youths to learn science’    (O1 </a:t>
            </a:r>
            <a:r>
              <a:rPr lang="en-US" dirty="0" err="1"/>
              <a:t>Cædmon</a:t>
            </a:r>
            <a:r>
              <a:rPr lang="en-US" dirty="0"/>
              <a:t> 221: 4)</a:t>
            </a:r>
            <a:endParaRPr lang="ru-RU" dirty="0"/>
          </a:p>
          <a:p>
            <a:pPr marL="0" indent="0" fontAlgn="base">
              <a:buNone/>
            </a:pPr>
            <a:endParaRPr lang="ru-RU" dirty="0"/>
          </a:p>
          <a:p>
            <a:pPr marL="0" indent="0" fontAlgn="base">
              <a:buNone/>
            </a:pPr>
            <a:r>
              <a:rPr lang="en-US" i="1" dirty="0" err="1"/>
              <a:t>Ic</a:t>
            </a:r>
            <a:r>
              <a:rPr lang="en-US" i="1" dirty="0"/>
              <a:t> mid </a:t>
            </a:r>
            <a:r>
              <a:rPr lang="en-US" i="1" dirty="0" err="1"/>
              <a:t>handum</a:t>
            </a:r>
            <a:r>
              <a:rPr lang="en-US" i="1" dirty="0"/>
              <a:t> ne </a:t>
            </a:r>
            <a:r>
              <a:rPr lang="en-US" b="1" i="1" dirty="0" err="1"/>
              <a:t>mæg</a:t>
            </a:r>
            <a:r>
              <a:rPr lang="en-US" i="1" dirty="0"/>
              <a:t> </a:t>
            </a:r>
            <a:r>
              <a:rPr lang="en-US" i="1" dirty="0" err="1"/>
              <a:t>heofon</a:t>
            </a:r>
            <a:r>
              <a:rPr lang="en-US" i="1" dirty="0"/>
              <a:t> </a:t>
            </a:r>
            <a:r>
              <a:rPr lang="en-US" i="1" dirty="0" err="1"/>
              <a:t>geræcan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‘I cannot, with my hands, reach Heaven’        (O1 </a:t>
            </a:r>
            <a:r>
              <a:rPr lang="en-US" dirty="0" err="1"/>
              <a:t>Cædmon</a:t>
            </a:r>
            <a:r>
              <a:rPr lang="en-US" dirty="0"/>
              <a:t> 275: 9)</a:t>
            </a:r>
          </a:p>
        </p:txBody>
      </p:sp>
    </p:spTree>
    <p:extLst>
      <p:ext uri="{BB962C8B-B14F-4D97-AF65-F5344CB8AC3E}">
        <p14:creationId xmlns:p14="http://schemas.microsoft.com/office/powerpoint/2010/main" val="207010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на сегодня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Что может получиться из конструкции клефта?</a:t>
            </a:r>
          </a:p>
          <a:p>
            <a:r>
              <a:rPr lang="ru-RU" dirty="0"/>
              <a:t>Фокус </a:t>
            </a:r>
            <a:r>
              <a:rPr lang="en-US" dirty="0"/>
              <a:t>&lt;</a:t>
            </a:r>
            <a:r>
              <a:rPr lang="ru-RU" dirty="0"/>
              <a:t> клефт</a:t>
            </a:r>
          </a:p>
          <a:p>
            <a:r>
              <a:rPr lang="ru-RU" dirty="0"/>
              <a:t>Вопросы </a:t>
            </a:r>
            <a:r>
              <a:rPr lang="en-US" dirty="0"/>
              <a:t>&lt;</a:t>
            </a:r>
            <a:r>
              <a:rPr lang="ru-RU" dirty="0"/>
              <a:t> клефт</a:t>
            </a:r>
          </a:p>
          <a:p>
            <a:r>
              <a:rPr lang="ru-RU" dirty="0" err="1"/>
              <a:t>Антиклефт</a:t>
            </a:r>
            <a:r>
              <a:rPr lang="ru-RU" dirty="0"/>
              <a:t> </a:t>
            </a:r>
            <a:r>
              <a:rPr lang="en-US" dirty="0"/>
              <a:t>&lt; </a:t>
            </a:r>
            <a:r>
              <a:rPr lang="ru-RU" dirty="0"/>
              <a:t>клефт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Что может получится из цитаты?</a:t>
            </a:r>
          </a:p>
          <a:p>
            <a:r>
              <a:rPr lang="ru-RU" dirty="0" err="1"/>
              <a:t>Репортатив</a:t>
            </a:r>
            <a:r>
              <a:rPr lang="ru-RU" dirty="0"/>
              <a:t> </a:t>
            </a:r>
            <a:r>
              <a:rPr lang="en-US" dirty="0"/>
              <a:t>&lt; </a:t>
            </a:r>
            <a:r>
              <a:rPr lang="ru-RU" dirty="0"/>
              <a:t>цитата</a:t>
            </a:r>
          </a:p>
        </p:txBody>
      </p:sp>
    </p:spTree>
    <p:extLst>
      <p:ext uri="{BB962C8B-B14F-4D97-AF65-F5344CB8AC3E}">
        <p14:creationId xmlns:p14="http://schemas.microsoft.com/office/powerpoint/2010/main" val="1404335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Взять (да) и сделать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Покажите, что эта конструкция </a:t>
            </a:r>
            <a:r>
              <a:rPr lang="ru-RU" dirty="0" err="1"/>
              <a:t>моноклаузальная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Какие тесты вы можете предложить?</a:t>
            </a:r>
          </a:p>
        </p:txBody>
      </p:sp>
    </p:spTree>
    <p:extLst>
      <p:ext uri="{BB962C8B-B14F-4D97-AF65-F5344CB8AC3E}">
        <p14:creationId xmlns:p14="http://schemas.microsoft.com/office/powerpoint/2010/main" val="2645916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Взять (да) и сделать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Он взял и вымыл посуду.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Тест на отрицание</a:t>
            </a:r>
          </a:p>
          <a:p>
            <a:r>
              <a:rPr lang="ru-RU" dirty="0"/>
              <a:t>*Он не взял и не вымыл посуду.</a:t>
            </a:r>
          </a:p>
          <a:p>
            <a:r>
              <a:rPr lang="ru-RU" dirty="0"/>
              <a:t>Он взял и не вымыл посуду.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Тест на видовременную форму</a:t>
            </a:r>
          </a:p>
          <a:p>
            <a:r>
              <a:rPr lang="ru-RU" dirty="0"/>
              <a:t>Он возьмёт и вымоет посуду.</a:t>
            </a:r>
          </a:p>
          <a:p>
            <a:r>
              <a:rPr lang="ru-RU" dirty="0"/>
              <a:t>*Он возьмёт и вымыл посуду.</a:t>
            </a:r>
          </a:p>
          <a:p>
            <a:r>
              <a:rPr lang="ru-RU" dirty="0"/>
              <a:t>* Он взял и вымоет посуду.</a:t>
            </a:r>
          </a:p>
        </p:txBody>
      </p:sp>
    </p:spTree>
    <p:extLst>
      <p:ext uri="{BB962C8B-B14F-4D97-AF65-F5344CB8AC3E}">
        <p14:creationId xmlns:p14="http://schemas.microsoft.com/office/powerpoint/2010/main" val="3382901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Взять (да) и сделать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Он взял и вымыл посуду.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Тест на эллипсис</a:t>
            </a:r>
          </a:p>
          <a:p>
            <a:r>
              <a:rPr lang="ru-RU" dirty="0"/>
              <a:t>?Он взял и он вымыл посуду.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Тест на фокус</a:t>
            </a:r>
          </a:p>
          <a:p>
            <a:r>
              <a:rPr lang="ru-RU" dirty="0"/>
              <a:t>Что он сделал? — Он взял и вымыл.</a:t>
            </a:r>
          </a:p>
          <a:p>
            <a:r>
              <a:rPr lang="ru-RU" dirty="0"/>
              <a:t>Что он сделал? — </a:t>
            </a:r>
            <a:r>
              <a:rPr lang="en-US" dirty="0"/>
              <a:t>#</a:t>
            </a:r>
            <a:r>
              <a:rPr lang="ru-RU" dirty="0"/>
              <a:t>Он взял.</a:t>
            </a:r>
          </a:p>
        </p:txBody>
      </p:sp>
    </p:spTree>
    <p:extLst>
      <p:ext uri="{BB962C8B-B14F-4D97-AF65-F5344CB8AC3E}">
        <p14:creationId xmlns:p14="http://schemas.microsoft.com/office/powerpoint/2010/main" val="259929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/>
              <a:t>1. Фокус &lt; клефт &lt; относительное предложение: общая схема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14" y="2329031"/>
            <a:ext cx="5830645" cy="34532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10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Фокус: бретонский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2342" y="2049331"/>
            <a:ext cx="10282336" cy="405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94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Относительное предложение: бретонский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7552" y="2010382"/>
            <a:ext cx="10876895" cy="17639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765" y="4255040"/>
            <a:ext cx="11081779" cy="185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77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Клефт: бретонский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57896" y="2669516"/>
            <a:ext cx="9966030" cy="127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33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Фокус: бретонский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2342" y="2049331"/>
            <a:ext cx="10282336" cy="40556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3356" y="716095"/>
            <a:ext cx="2315356" cy="123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78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Вопросы</a:t>
            </a:r>
            <a:r>
              <a:rPr lang="en-US" dirty="0"/>
              <a:t> &lt; </a:t>
            </a:r>
            <a:r>
              <a:rPr lang="ru-RU" dirty="0"/>
              <a:t>клефт: мегрельский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988820"/>
            <a:ext cx="10564196" cy="300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80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Вопросы</a:t>
            </a:r>
            <a:r>
              <a:rPr lang="en-US" dirty="0"/>
              <a:t>&lt; </a:t>
            </a:r>
            <a:r>
              <a:rPr lang="ru-RU" dirty="0"/>
              <a:t>клефт: мегрельский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301" y="2139400"/>
            <a:ext cx="9778317" cy="294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6319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563</Words>
  <Application>Microsoft Office PowerPoint</Application>
  <PresentationFormat>Широкоэкранный</PresentationFormat>
  <Paragraphs>115</Paragraphs>
  <Slides>22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Тема Office</vt:lpstr>
      <vt:lpstr>The processes that simplify biclausal structures</vt:lpstr>
      <vt:lpstr>План на сегодня</vt:lpstr>
      <vt:lpstr>1. Фокус &lt; клефт &lt; относительное предложение: общая схема</vt:lpstr>
      <vt:lpstr>Фокус: бретонский</vt:lpstr>
      <vt:lpstr>Относительное предложение: бретонский</vt:lpstr>
      <vt:lpstr>Клефт: бретонский</vt:lpstr>
      <vt:lpstr>Фокус: бретонский</vt:lpstr>
      <vt:lpstr>2. Вопросы &lt; клефт: мегрельский</vt:lpstr>
      <vt:lpstr>2. Вопросы&lt; клефт: мегрельский</vt:lpstr>
      <vt:lpstr>2. Вопросы&lt; клефт: старофранцузский</vt:lpstr>
      <vt:lpstr>2. Вопросы&lt; клефт: старофранцузский</vt:lpstr>
      <vt:lpstr>2. Вопросы&lt; клефт: старофранцузский</vt:lpstr>
      <vt:lpstr>3. Топик (антиклефт): общая схема</vt:lpstr>
      <vt:lpstr>3. Топик (антиклефт): лазский</vt:lpstr>
      <vt:lpstr>4. Репортатив &lt; цитата: древнегрузинский</vt:lpstr>
      <vt:lpstr>4. Репортатив &lt; цитата: древнегрузинский</vt:lpstr>
      <vt:lpstr>4. Репортатив &lt; цитата: древнегрузинский</vt:lpstr>
      <vt:lpstr>5. Модальные глаголы: английский</vt:lpstr>
      <vt:lpstr>5. Модальные глаголы: древнеанглийский</vt:lpstr>
      <vt:lpstr>Взять (да) и сделать</vt:lpstr>
      <vt:lpstr>Взять (да) и сделать</vt:lpstr>
      <vt:lpstr>Взять (да) и сделать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 Zevakhina</dc:creator>
  <cp:lastModifiedBy>Natalia Zevakhina</cp:lastModifiedBy>
  <cp:revision>105</cp:revision>
  <dcterms:created xsi:type="dcterms:W3CDTF">2016-06-08T08:57:22Z</dcterms:created>
  <dcterms:modified xsi:type="dcterms:W3CDTF">2016-06-13T21:22:00Z</dcterms:modified>
</cp:coreProperties>
</file>