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61" r:id="rId3"/>
    <p:sldId id="270" r:id="rId4"/>
    <p:sldId id="262" r:id="rId5"/>
    <p:sldId id="263" r:id="rId6"/>
    <p:sldId id="269" r:id="rId7"/>
    <p:sldId id="267" r:id="rId8"/>
    <p:sldId id="268" r:id="rId9"/>
    <p:sldId id="260" r:id="rId10"/>
    <p:sldId id="266" r:id="rId11"/>
    <p:sldId id="265" r:id="rId12"/>
    <p:sldId id="264" r:id="rId13"/>
    <p:sldId id="271" r:id="rId14"/>
    <p:sldId id="272" r:id="rId15"/>
    <p:sldId id="258" r:id="rId1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82"/>
    <a:srgbClr val="21386F"/>
    <a:srgbClr val="1C2A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8EDA33-38A2-440F-AF57-B089A781B20B}" type="datetimeFigureOut">
              <a:rPr lang="ru-RU" smtClean="0"/>
              <a:pPr/>
              <a:t>23.06.2016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EA88B5-4563-4178-BDFB-957C6367CBB0}" type="slidenum">
              <a:rPr lang="ru-RU" smtClean="0"/>
              <a:pPr/>
              <a:t>‹#›</a:t>
            </a:fld>
            <a:endParaRPr lang="ru-RU"/>
          </a:p>
        </p:txBody>
      </p:sp>
    </p:spTree>
    <p:extLst>
      <p:ext uri="{BB962C8B-B14F-4D97-AF65-F5344CB8AC3E}">
        <p14:creationId xmlns:p14="http://schemas.microsoft.com/office/powerpoint/2010/main" val="1376842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445371B-E144-4814-A56B-4E02E41C157D}" type="datetime1">
              <a:rPr lang="en-US"/>
              <a:pPr>
                <a:defRPr/>
              </a:pPr>
              <a:t>6/23/2016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2F6369-FDCE-4D28-8914-793C3FC0DFFF}" type="slidenum">
              <a:rPr lang="en-US"/>
              <a:pPr>
                <a:defRPr/>
              </a:pPr>
              <a:t>‹#›</a:t>
            </a:fld>
            <a:endParaRPr lang="en-US"/>
          </a:p>
        </p:txBody>
      </p:sp>
    </p:spTree>
    <p:extLst>
      <p:ext uri="{BB962C8B-B14F-4D97-AF65-F5344CB8AC3E}">
        <p14:creationId xmlns:p14="http://schemas.microsoft.com/office/powerpoint/2010/main" val="2026485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B9E22A8-A825-4977-996C-3016FDB94DD5}" type="datetime1">
              <a:rPr lang="en-US"/>
              <a:pPr>
                <a:defRPr/>
              </a:pPr>
              <a:t>6/23/2016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C38DB5-DCBC-438A-97C3-35010331F82F}" type="slidenum">
              <a:rPr lang="en-US"/>
              <a:pPr>
                <a:defRPr/>
              </a:pPr>
              <a:t>‹#›</a:t>
            </a:fld>
            <a:endParaRPr lang="en-US"/>
          </a:p>
        </p:txBody>
      </p:sp>
    </p:spTree>
    <p:extLst>
      <p:ext uri="{BB962C8B-B14F-4D97-AF65-F5344CB8AC3E}">
        <p14:creationId xmlns:p14="http://schemas.microsoft.com/office/powerpoint/2010/main" val="3516333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B89E5AC-AFA7-4E3A-A663-FB5660718CEA}" type="datetime1">
              <a:rPr lang="en-US"/>
              <a:pPr>
                <a:defRPr/>
              </a:pPr>
              <a:t>6/23/2016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33A5CA-92F3-4DF9-8689-EBEC1D6C982F}" type="slidenum">
              <a:rPr lang="en-US"/>
              <a:pPr>
                <a:defRPr/>
              </a:pPr>
              <a:t>‹#›</a:t>
            </a:fld>
            <a:endParaRPr lang="en-US"/>
          </a:p>
        </p:txBody>
      </p:sp>
    </p:spTree>
    <p:extLst>
      <p:ext uri="{BB962C8B-B14F-4D97-AF65-F5344CB8AC3E}">
        <p14:creationId xmlns:p14="http://schemas.microsoft.com/office/powerpoint/2010/main" val="2218953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B78819B-ADB9-4C9C-B4EC-BE932E3BD439}" type="datetime1">
              <a:rPr lang="en-US"/>
              <a:pPr>
                <a:defRPr/>
              </a:pPr>
              <a:t>6/23/2016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038640-7466-4498-AE38-594A64E610B3}" type="slidenum">
              <a:rPr lang="en-US"/>
              <a:pPr>
                <a:defRPr/>
              </a:pPr>
              <a:t>‹#›</a:t>
            </a:fld>
            <a:endParaRPr lang="en-US"/>
          </a:p>
        </p:txBody>
      </p:sp>
    </p:spTree>
    <p:extLst>
      <p:ext uri="{BB962C8B-B14F-4D97-AF65-F5344CB8AC3E}">
        <p14:creationId xmlns:p14="http://schemas.microsoft.com/office/powerpoint/2010/main" val="2169260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EEBFCDA-257D-461B-9B8B-E7CE25BEA6BB}" type="datetime1">
              <a:rPr lang="en-US"/>
              <a:pPr>
                <a:defRPr/>
              </a:pPr>
              <a:t>6/23/2016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AFD27A-0DAF-4D42-8D0F-AD0C3FDC2FB8}" type="slidenum">
              <a:rPr lang="en-US"/>
              <a:pPr>
                <a:defRPr/>
              </a:pPr>
              <a:t>‹#›</a:t>
            </a:fld>
            <a:endParaRPr lang="en-US"/>
          </a:p>
        </p:txBody>
      </p:sp>
    </p:spTree>
    <p:extLst>
      <p:ext uri="{BB962C8B-B14F-4D97-AF65-F5344CB8AC3E}">
        <p14:creationId xmlns:p14="http://schemas.microsoft.com/office/powerpoint/2010/main" val="2843935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A94647D-682B-4341-8191-92750E933C2E}" type="datetime1">
              <a:rPr lang="en-US"/>
              <a:pPr>
                <a:defRPr/>
              </a:pPr>
              <a:t>6/23/2016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3A00F2E-B014-4093-AD62-C415CCA3FCAC}" type="slidenum">
              <a:rPr lang="en-US"/>
              <a:pPr>
                <a:defRPr/>
              </a:pPr>
              <a:t>‹#›</a:t>
            </a:fld>
            <a:endParaRPr lang="en-US"/>
          </a:p>
        </p:txBody>
      </p:sp>
    </p:spTree>
    <p:extLst>
      <p:ext uri="{BB962C8B-B14F-4D97-AF65-F5344CB8AC3E}">
        <p14:creationId xmlns:p14="http://schemas.microsoft.com/office/powerpoint/2010/main" val="2414611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320FD1B-FA20-47F8-96EA-D5BDD58463B2}" type="datetime1">
              <a:rPr lang="en-US"/>
              <a:pPr>
                <a:defRPr/>
              </a:pPr>
              <a:t>6/23/2016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C5A97E6-A9A8-4791-A1A8-591BD2E45FF4}" type="slidenum">
              <a:rPr lang="en-US"/>
              <a:pPr>
                <a:defRPr/>
              </a:pPr>
              <a:t>‹#›</a:t>
            </a:fld>
            <a:endParaRPr lang="en-US"/>
          </a:p>
        </p:txBody>
      </p:sp>
    </p:spTree>
    <p:extLst>
      <p:ext uri="{BB962C8B-B14F-4D97-AF65-F5344CB8AC3E}">
        <p14:creationId xmlns:p14="http://schemas.microsoft.com/office/powerpoint/2010/main" val="954494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E860250-6636-495D-92A1-272AF7DA317C}" type="datetime1">
              <a:rPr lang="en-US"/>
              <a:pPr>
                <a:defRPr/>
              </a:pPr>
              <a:t>6/23/2016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E3C30F1-8AA7-4DD9-8388-E342B4C2BFCF}" type="slidenum">
              <a:rPr lang="en-US"/>
              <a:pPr>
                <a:defRPr/>
              </a:pPr>
              <a:t>‹#›</a:t>
            </a:fld>
            <a:endParaRPr lang="en-US"/>
          </a:p>
        </p:txBody>
      </p:sp>
    </p:spTree>
    <p:extLst>
      <p:ext uri="{BB962C8B-B14F-4D97-AF65-F5344CB8AC3E}">
        <p14:creationId xmlns:p14="http://schemas.microsoft.com/office/powerpoint/2010/main" val="321414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09900E1-A95D-47B6-9716-2C6926007EE4}" type="datetime1">
              <a:rPr lang="en-US"/>
              <a:pPr>
                <a:defRPr/>
              </a:pPr>
              <a:t>6/23/2016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BE0E2BD-BEED-4D2F-852E-018913525F1C}" type="slidenum">
              <a:rPr lang="en-US"/>
              <a:pPr>
                <a:defRPr/>
              </a:pPr>
              <a:t>‹#›</a:t>
            </a:fld>
            <a:endParaRPr lang="en-US"/>
          </a:p>
        </p:txBody>
      </p:sp>
    </p:spTree>
    <p:extLst>
      <p:ext uri="{BB962C8B-B14F-4D97-AF65-F5344CB8AC3E}">
        <p14:creationId xmlns:p14="http://schemas.microsoft.com/office/powerpoint/2010/main" val="3937437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334608-4C74-43D9-822A-8C0932B56F85}" type="datetime1">
              <a:rPr lang="en-US"/>
              <a:pPr>
                <a:defRPr/>
              </a:pPr>
              <a:t>6/23/2016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EA02AA9-F04B-4E2D-BAE6-F3273D1D78C1}" type="slidenum">
              <a:rPr lang="en-US"/>
              <a:pPr>
                <a:defRPr/>
              </a:pPr>
              <a:t>‹#›</a:t>
            </a:fld>
            <a:endParaRPr lang="en-US"/>
          </a:p>
        </p:txBody>
      </p:sp>
    </p:spTree>
    <p:extLst>
      <p:ext uri="{BB962C8B-B14F-4D97-AF65-F5344CB8AC3E}">
        <p14:creationId xmlns:p14="http://schemas.microsoft.com/office/powerpoint/2010/main" val="3942734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B513F5-030F-4208-A896-00C18703A37B}" type="datetime1">
              <a:rPr lang="en-US"/>
              <a:pPr>
                <a:defRPr/>
              </a:pPr>
              <a:t>6/23/2016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CDFDC87-CD45-41ED-8212-AA510002ACFC}" type="slidenum">
              <a:rPr lang="en-US"/>
              <a:pPr>
                <a:defRPr/>
              </a:pPr>
              <a:t>‹#›</a:t>
            </a:fld>
            <a:endParaRPr lang="en-US"/>
          </a:p>
        </p:txBody>
      </p:sp>
    </p:spTree>
    <p:extLst>
      <p:ext uri="{BB962C8B-B14F-4D97-AF65-F5344CB8AC3E}">
        <p14:creationId xmlns:p14="http://schemas.microsoft.com/office/powerpoint/2010/main" val="1029131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ru-RU"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ru-RU" smtClean="0"/>
              <a:t>Click to edit Master text styles</a:t>
            </a:r>
          </a:p>
          <a:p>
            <a:pPr lvl="1"/>
            <a:r>
              <a:rPr lang="en-US" altLang="ru-RU" smtClean="0"/>
              <a:t>Second level</a:t>
            </a:r>
          </a:p>
          <a:p>
            <a:pPr lvl="2"/>
            <a:r>
              <a:rPr lang="en-US" altLang="ru-RU" smtClean="0"/>
              <a:t>Third level</a:t>
            </a:r>
          </a:p>
          <a:p>
            <a:pPr lvl="3"/>
            <a:r>
              <a:rPr lang="en-US" altLang="ru-RU" smtClean="0"/>
              <a:t>Fourth level</a:t>
            </a:r>
          </a:p>
          <a:p>
            <a:pPr lvl="4"/>
            <a:r>
              <a:rPr lang="en-US" altLang="ru-RU"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pPr>
              <a:defRPr/>
            </a:pPr>
            <a:fld id="{5033A964-C255-4422-A013-249B4F25C6FB}" type="datetime1">
              <a:rPr lang="en-US"/>
              <a:pPr>
                <a:defRPr/>
              </a:pPr>
              <a:t>6/23/2016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4CAF77AA-7C02-4A27-9E95-36131D6BF8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26" Type="http://schemas.openxmlformats.org/officeDocument/2006/relationships/image" Target="../media/image29.png"/><Relationship Id="rId3" Type="http://schemas.openxmlformats.org/officeDocument/2006/relationships/image" Target="../media/image6.png"/><Relationship Id="rId21" Type="http://schemas.openxmlformats.org/officeDocument/2006/relationships/image" Target="../media/image24.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5" Type="http://schemas.openxmlformats.org/officeDocument/2006/relationships/image" Target="../media/image28.png"/><Relationship Id="rId2" Type="http://schemas.openxmlformats.org/officeDocument/2006/relationships/image" Target="../media/image2.jpeg"/><Relationship Id="rId16" Type="http://schemas.openxmlformats.org/officeDocument/2006/relationships/image" Target="../media/image19.png"/><Relationship Id="rId20"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24" Type="http://schemas.openxmlformats.org/officeDocument/2006/relationships/image" Target="../media/image27.png"/><Relationship Id="rId5" Type="http://schemas.openxmlformats.org/officeDocument/2006/relationships/image" Target="../media/image8.png"/><Relationship Id="rId15" Type="http://schemas.openxmlformats.org/officeDocument/2006/relationships/image" Target="../media/image18.png"/><Relationship Id="rId23" Type="http://schemas.openxmlformats.org/officeDocument/2006/relationships/image" Target="../media/image26.png"/><Relationship Id="rId10" Type="http://schemas.openxmlformats.org/officeDocument/2006/relationships/image" Target="../media/image13.png"/><Relationship Id="rId19" Type="http://schemas.openxmlformats.org/officeDocument/2006/relationships/image" Target="../media/image22.gif"/><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 Id="rId22" Type="http://schemas.openxmlformats.org/officeDocument/2006/relationships/image" Target="../media/image25.png"/></Relationships>
</file>

<file path=ppt/slides/_rels/slide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2130425"/>
            <a:ext cx="7772400" cy="2206625"/>
          </a:xfrm>
        </p:spPr>
        <p:txBody>
          <a:bodyPr/>
          <a:lstStyle/>
          <a:p>
            <a:pPr eaLnBrk="1" hangingPunct="1"/>
            <a:r>
              <a:rPr lang="en-US" sz="2800" b="1" i="1" dirty="0">
                <a:solidFill>
                  <a:srgbClr val="003F82"/>
                </a:solidFill>
              </a:rPr>
              <a:t>Taking into account the rate of convergence in CLT under Risk evaluation on financial markets </a:t>
            </a:r>
            <a:endParaRPr lang="en-US" altLang="ru-RU" sz="2900" b="1" i="1" dirty="0" smtClean="0">
              <a:solidFill>
                <a:srgbClr val="003F82"/>
              </a:solidFill>
              <a:latin typeface="Myriad Pro Semibold" charset="0"/>
            </a:endParaRPr>
          </a:p>
        </p:txBody>
      </p:sp>
      <p:sp>
        <p:nvSpPr>
          <p:cNvPr id="2051" name="Subtitle 2"/>
          <p:cNvSpPr>
            <a:spLocks noGrp="1"/>
          </p:cNvSpPr>
          <p:nvPr>
            <p:ph type="subTitle" idx="1"/>
          </p:nvPr>
        </p:nvSpPr>
        <p:spPr>
          <a:xfrm>
            <a:off x="1371600" y="4468813"/>
            <a:ext cx="6400800" cy="908050"/>
          </a:xfrm>
        </p:spPr>
        <p:txBody>
          <a:bodyPr/>
          <a:lstStyle/>
          <a:p>
            <a:pPr eaLnBrk="1" hangingPunct="1"/>
            <a:r>
              <a:rPr lang="en-US" altLang="ru-RU" sz="2000" dirty="0" err="1">
                <a:solidFill>
                  <a:srgbClr val="21386F"/>
                </a:solidFill>
                <a:latin typeface="Myriad Pro" charset="0"/>
              </a:rPr>
              <a:t>Levon</a:t>
            </a:r>
            <a:r>
              <a:rPr lang="en-US" altLang="ru-RU" sz="2000" dirty="0">
                <a:solidFill>
                  <a:srgbClr val="21386F"/>
                </a:solidFill>
                <a:latin typeface="Myriad Pro" charset="0"/>
              </a:rPr>
              <a:t> </a:t>
            </a:r>
            <a:r>
              <a:rPr lang="en-US" altLang="ru-RU" sz="2000" dirty="0" err="1" smtClean="0">
                <a:solidFill>
                  <a:srgbClr val="21386F"/>
                </a:solidFill>
                <a:latin typeface="Myriad Pro" charset="0"/>
              </a:rPr>
              <a:t>Kazaryan</a:t>
            </a:r>
            <a:r>
              <a:rPr lang="en-US" altLang="ru-RU" sz="2000" dirty="0">
                <a:solidFill>
                  <a:srgbClr val="21386F"/>
                </a:solidFill>
                <a:latin typeface="Myriad Pro" charset="0"/>
              </a:rPr>
              <a:t>, Gregory </a:t>
            </a:r>
            <a:r>
              <a:rPr lang="en-US" altLang="ru-RU" sz="2000" dirty="0" smtClean="0">
                <a:solidFill>
                  <a:srgbClr val="21386F"/>
                </a:solidFill>
                <a:latin typeface="Myriad Pro" charset="0"/>
              </a:rPr>
              <a:t>Kantorovich</a:t>
            </a:r>
            <a:endParaRPr lang="ru-RU" altLang="ru-RU" sz="2000" dirty="0" smtClean="0">
              <a:solidFill>
                <a:srgbClr val="21386F"/>
              </a:solidFill>
              <a:latin typeface="Myriad Pro" charset="0"/>
            </a:endParaRPr>
          </a:p>
          <a:p>
            <a:pPr eaLnBrk="1" hangingPunct="1"/>
            <a:r>
              <a:rPr kumimoji="1" lang="en-US" altLang="ru-RU" sz="1400" dirty="0" smtClean="0">
                <a:solidFill>
                  <a:srgbClr val="21386F"/>
                </a:solidFill>
                <a:latin typeface="Myriad Pro" charset="0"/>
              </a:rPr>
              <a:t>Higher School of Economics</a:t>
            </a:r>
            <a:endParaRPr kumimoji="1" lang="ru-RU" altLang="ru-RU" sz="1400" dirty="0" smtClean="0">
              <a:solidFill>
                <a:srgbClr val="21386F"/>
              </a:solidFill>
              <a:latin typeface="Myriad Pro" charset="0"/>
            </a:endParaRPr>
          </a:p>
        </p:txBody>
      </p:sp>
      <p:sp>
        <p:nvSpPr>
          <p:cNvPr id="2052" name="Subtitle 2"/>
          <p:cNvSpPr txBox="1">
            <a:spLocks/>
          </p:cNvSpPr>
          <p:nvPr/>
        </p:nvSpPr>
        <p:spPr bwMode="auto">
          <a:xfrm>
            <a:off x="1371600" y="6467475"/>
            <a:ext cx="64008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ＭＳ Ｐゴシック" charset="-128"/>
              </a:defRPr>
            </a:lvl1pPr>
            <a:lvl2pPr marL="742950" indent="-285750" eaLnBrk="0" hangingPunct="0">
              <a:spcBef>
                <a:spcPct val="20000"/>
              </a:spcBef>
              <a:buFont typeface="Arial" charset="0"/>
              <a:buChar char="–"/>
              <a:defRPr sz="2800">
                <a:solidFill>
                  <a:schemeClr val="tx1"/>
                </a:solidFill>
                <a:latin typeface="Calibri" charset="0"/>
                <a:ea typeface="ＭＳ Ｐゴシック" charset="-128"/>
              </a:defRPr>
            </a:lvl2pPr>
            <a:lvl3pPr marL="1143000" indent="-228600" eaLnBrk="0" hangingPunct="0">
              <a:spcBef>
                <a:spcPct val="20000"/>
              </a:spcBef>
              <a:buFont typeface="Arial" charset="0"/>
              <a:buChar char="•"/>
              <a:defRPr sz="2400">
                <a:solidFill>
                  <a:schemeClr val="tx1"/>
                </a:solidFill>
                <a:latin typeface="Calibri" charset="0"/>
                <a:ea typeface="ＭＳ Ｐゴシック" charset="-128"/>
              </a:defRPr>
            </a:lvl3pPr>
            <a:lvl4pPr marL="1600200" indent="-228600" eaLnBrk="0" hangingPunct="0">
              <a:spcBef>
                <a:spcPct val="20000"/>
              </a:spcBef>
              <a:buFont typeface="Arial" charset="0"/>
              <a:buChar char="–"/>
              <a:defRPr sz="2000">
                <a:solidFill>
                  <a:schemeClr val="tx1"/>
                </a:solidFill>
                <a:latin typeface="Calibri" charset="0"/>
                <a:ea typeface="ＭＳ Ｐゴシック" charset="-128"/>
              </a:defRPr>
            </a:lvl4pPr>
            <a:lvl5pPr marL="2057400" indent="-228600" eaLnBrk="0" hangingPunct="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algn="ctr" eaLnBrk="1" hangingPunct="1">
              <a:buFontTx/>
              <a:buNone/>
            </a:pPr>
            <a:r>
              <a:rPr lang="ru-RU" altLang="ru-RU" sz="800" dirty="0" err="1">
                <a:solidFill>
                  <a:schemeClr val="bg1"/>
                </a:solidFill>
                <a:latin typeface="Arial" charset="0"/>
              </a:rPr>
              <a:t>Higher</a:t>
            </a:r>
            <a:r>
              <a:rPr lang="ru-RU" altLang="ru-RU" sz="800" dirty="0">
                <a:solidFill>
                  <a:schemeClr val="bg1"/>
                </a:solidFill>
                <a:latin typeface="Arial" charset="0"/>
              </a:rPr>
              <a:t> </a:t>
            </a:r>
            <a:r>
              <a:rPr lang="ru-RU" altLang="ru-RU" sz="800" dirty="0" err="1">
                <a:solidFill>
                  <a:schemeClr val="bg1"/>
                </a:solidFill>
                <a:latin typeface="Arial" charset="0"/>
              </a:rPr>
              <a:t>School</a:t>
            </a:r>
            <a:r>
              <a:rPr lang="ru-RU" altLang="ru-RU" sz="800" dirty="0">
                <a:solidFill>
                  <a:schemeClr val="bg1"/>
                </a:solidFill>
                <a:latin typeface="Arial" charset="0"/>
              </a:rPr>
              <a:t> </a:t>
            </a:r>
            <a:r>
              <a:rPr lang="ru-RU" altLang="ru-RU" sz="800" dirty="0" err="1">
                <a:solidFill>
                  <a:schemeClr val="bg1"/>
                </a:solidFill>
                <a:latin typeface="Arial" charset="0"/>
              </a:rPr>
              <a:t>of</a:t>
            </a:r>
            <a:r>
              <a:rPr lang="ru-RU" altLang="ru-RU" sz="800" dirty="0">
                <a:solidFill>
                  <a:schemeClr val="bg1"/>
                </a:solidFill>
                <a:latin typeface="Arial" charset="0"/>
              </a:rPr>
              <a:t> </a:t>
            </a:r>
            <a:r>
              <a:rPr lang="ru-RU" altLang="ru-RU" sz="800" dirty="0" err="1">
                <a:solidFill>
                  <a:schemeClr val="bg1"/>
                </a:solidFill>
                <a:latin typeface="Arial" charset="0"/>
              </a:rPr>
              <a:t>Economics</a:t>
            </a:r>
            <a:r>
              <a:rPr lang="ru-RU" altLang="ru-RU" sz="800" dirty="0">
                <a:solidFill>
                  <a:schemeClr val="bg1"/>
                </a:solidFill>
                <a:latin typeface="Arial" charset="0"/>
              </a:rPr>
              <a:t> </a:t>
            </a:r>
            <a:r>
              <a:rPr lang="ru-RU" altLang="ru-RU" sz="800" dirty="0" smtClean="0">
                <a:solidFill>
                  <a:schemeClr val="bg1"/>
                </a:solidFill>
                <a:latin typeface="Arial" charset="0"/>
              </a:rPr>
              <a:t> </a:t>
            </a:r>
            <a:r>
              <a:rPr lang="en-US" altLang="ru-RU" sz="800" dirty="0">
                <a:solidFill>
                  <a:schemeClr val="bg1"/>
                </a:solidFill>
                <a:latin typeface="Arial" charset="0"/>
              </a:rPr>
              <a:t>Moscow</a:t>
            </a:r>
            <a:r>
              <a:rPr lang="ru-RU" altLang="ru-RU" sz="800" dirty="0">
                <a:solidFill>
                  <a:schemeClr val="bg1"/>
                </a:solidFill>
                <a:latin typeface="Arial" charset="0"/>
              </a:rPr>
              <a:t>, </a:t>
            </a:r>
            <a:r>
              <a:rPr lang="ru-RU" altLang="ru-RU" sz="800" dirty="0" smtClean="0">
                <a:solidFill>
                  <a:schemeClr val="bg1"/>
                </a:solidFill>
                <a:latin typeface="Arial" charset="0"/>
              </a:rPr>
              <a:t>2015</a:t>
            </a:r>
            <a:endParaRPr lang="ru-RU" altLang="ru-RU" sz="800" dirty="0">
              <a:solidFill>
                <a:schemeClr val="bg1"/>
              </a:solidFill>
              <a:latin typeface="Arial" charset="0"/>
            </a:endParaRPr>
          </a:p>
          <a:p>
            <a:pPr algn="ctr" eaLnBrk="1" hangingPunct="1">
              <a:buFontTx/>
              <a:buNone/>
            </a:pPr>
            <a:r>
              <a:rPr lang="en-US" altLang="ru-RU" sz="800" dirty="0">
                <a:solidFill>
                  <a:schemeClr val="bg1"/>
                </a:solidFill>
                <a:latin typeface="Arial" charset="0"/>
              </a:rPr>
              <a:t>www.hse.ru</a:t>
            </a:r>
            <a:r>
              <a:rPr lang="ru-RU" altLang="ru-RU" sz="800" dirty="0">
                <a:solidFill>
                  <a:schemeClr val="bg1"/>
                </a:solidFill>
                <a:latin typeface="Arial" charset="0"/>
              </a:rPr>
              <a:t> </a:t>
            </a:r>
            <a:endParaRPr kumimoji="1" lang="ru-RU" altLang="ru-RU" sz="800" dirty="0">
              <a:solidFill>
                <a:schemeClr val="bg1"/>
              </a:solidFill>
              <a:latin typeface="Myriad Pro"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Subtitle 2"/>
          <p:cNvSpPr txBox="1">
            <a:spLocks/>
          </p:cNvSpPr>
          <p:nvPr/>
        </p:nvSpPr>
        <p:spPr bwMode="auto">
          <a:xfrm>
            <a:off x="255588" y="6415088"/>
            <a:ext cx="41433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ＭＳ Ｐゴシック" charset="-128"/>
              </a:defRPr>
            </a:lvl1pPr>
            <a:lvl2pPr marL="742950" indent="-285750" eaLnBrk="0" hangingPunct="0">
              <a:spcBef>
                <a:spcPct val="20000"/>
              </a:spcBef>
              <a:buFont typeface="Arial" charset="0"/>
              <a:buChar char="–"/>
              <a:defRPr sz="2800">
                <a:solidFill>
                  <a:schemeClr val="tx1"/>
                </a:solidFill>
                <a:latin typeface="Calibri" charset="0"/>
                <a:ea typeface="ＭＳ Ｐゴシック" charset="-128"/>
              </a:defRPr>
            </a:lvl2pPr>
            <a:lvl3pPr marL="1143000" indent="-228600" eaLnBrk="0" hangingPunct="0">
              <a:spcBef>
                <a:spcPct val="20000"/>
              </a:spcBef>
              <a:buFont typeface="Arial" charset="0"/>
              <a:buChar char="•"/>
              <a:defRPr sz="2400">
                <a:solidFill>
                  <a:schemeClr val="tx1"/>
                </a:solidFill>
                <a:latin typeface="Calibri" charset="0"/>
                <a:ea typeface="ＭＳ Ｐゴシック" charset="-128"/>
              </a:defRPr>
            </a:lvl3pPr>
            <a:lvl4pPr marL="1600200" indent="-228600" eaLnBrk="0" hangingPunct="0">
              <a:spcBef>
                <a:spcPct val="20000"/>
              </a:spcBef>
              <a:buFont typeface="Arial" charset="0"/>
              <a:buChar char="–"/>
              <a:defRPr sz="2000">
                <a:solidFill>
                  <a:schemeClr val="tx1"/>
                </a:solidFill>
                <a:latin typeface="Calibri" charset="0"/>
                <a:ea typeface="ＭＳ Ｐゴシック" charset="-128"/>
              </a:defRPr>
            </a:lvl4pPr>
            <a:lvl5pPr marL="2057400" indent="-228600" eaLnBrk="0" hangingPunct="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buFontTx/>
              <a:buNone/>
            </a:pPr>
            <a:r>
              <a:rPr lang="ru-RU" altLang="ru-RU" sz="800" dirty="0" err="1">
                <a:solidFill>
                  <a:schemeClr val="bg1"/>
                </a:solidFill>
                <a:latin typeface="Arial" charset="0"/>
              </a:rPr>
              <a:t>Higher</a:t>
            </a:r>
            <a:r>
              <a:rPr lang="ru-RU" altLang="ru-RU" sz="800" dirty="0">
                <a:solidFill>
                  <a:schemeClr val="bg1"/>
                </a:solidFill>
                <a:latin typeface="Arial" charset="0"/>
              </a:rPr>
              <a:t> </a:t>
            </a:r>
            <a:r>
              <a:rPr lang="ru-RU" altLang="ru-RU" sz="800" dirty="0" err="1">
                <a:solidFill>
                  <a:schemeClr val="bg1"/>
                </a:solidFill>
                <a:latin typeface="Arial" charset="0"/>
              </a:rPr>
              <a:t>School</a:t>
            </a:r>
            <a:r>
              <a:rPr lang="ru-RU" altLang="ru-RU" sz="800" dirty="0">
                <a:solidFill>
                  <a:schemeClr val="bg1"/>
                </a:solidFill>
                <a:latin typeface="Arial" charset="0"/>
              </a:rPr>
              <a:t> </a:t>
            </a:r>
            <a:r>
              <a:rPr lang="ru-RU" altLang="ru-RU" sz="800" dirty="0" err="1">
                <a:solidFill>
                  <a:schemeClr val="bg1"/>
                </a:solidFill>
                <a:latin typeface="Arial" charset="0"/>
              </a:rPr>
              <a:t>of</a:t>
            </a:r>
            <a:r>
              <a:rPr lang="ru-RU" altLang="ru-RU" sz="800" dirty="0">
                <a:solidFill>
                  <a:schemeClr val="bg1"/>
                </a:solidFill>
                <a:latin typeface="Arial" charset="0"/>
              </a:rPr>
              <a:t> </a:t>
            </a:r>
            <a:r>
              <a:rPr lang="ru-RU" altLang="ru-RU" sz="800" dirty="0" err="1">
                <a:solidFill>
                  <a:schemeClr val="bg1"/>
                </a:solidFill>
                <a:latin typeface="Arial" charset="0"/>
              </a:rPr>
              <a:t>Economics</a:t>
            </a:r>
            <a:r>
              <a:rPr lang="ru-RU" altLang="ru-RU" sz="800" dirty="0">
                <a:solidFill>
                  <a:schemeClr val="bg1"/>
                </a:solidFill>
                <a:latin typeface="Arial" charset="0"/>
              </a:rPr>
              <a:t> , </a:t>
            </a:r>
            <a:r>
              <a:rPr lang="en-US" altLang="ru-RU" sz="800" dirty="0">
                <a:solidFill>
                  <a:schemeClr val="bg1"/>
                </a:solidFill>
                <a:latin typeface="Arial" charset="0"/>
              </a:rPr>
              <a:t>Moscow</a:t>
            </a:r>
            <a:r>
              <a:rPr lang="ru-RU" altLang="ru-RU" sz="800" dirty="0">
                <a:solidFill>
                  <a:schemeClr val="bg1"/>
                </a:solidFill>
                <a:latin typeface="Arial" charset="0"/>
              </a:rPr>
              <a:t>, </a:t>
            </a:r>
            <a:r>
              <a:rPr lang="ru-RU" altLang="ru-RU" sz="800" dirty="0" smtClean="0">
                <a:solidFill>
                  <a:schemeClr val="bg1"/>
                </a:solidFill>
                <a:latin typeface="Arial" charset="0"/>
              </a:rPr>
              <a:t>2015</a:t>
            </a:r>
            <a:endParaRPr lang="ru-RU" altLang="ru-RU" sz="800" dirty="0">
              <a:solidFill>
                <a:schemeClr val="bg1"/>
              </a:solidFill>
              <a:latin typeface="Arial" charset="0"/>
            </a:endParaRPr>
          </a:p>
        </p:txBody>
      </p:sp>
      <p:sp>
        <p:nvSpPr>
          <p:cNvPr id="4" name="Заголовок 3"/>
          <p:cNvSpPr>
            <a:spLocks noGrp="1"/>
          </p:cNvSpPr>
          <p:nvPr>
            <p:ph type="title"/>
          </p:nvPr>
        </p:nvSpPr>
        <p:spPr>
          <a:xfrm>
            <a:off x="566382" y="28978"/>
            <a:ext cx="8229600" cy="1143000"/>
          </a:xfrm>
        </p:spPr>
        <p:txBody>
          <a:bodyPr/>
          <a:lstStyle/>
          <a:p>
            <a:r>
              <a:rPr lang="en-US" sz="3200" i="1" dirty="0" smtClean="0">
                <a:solidFill>
                  <a:schemeClr val="bg1"/>
                </a:solidFill>
                <a:latin typeface="Arial" pitchFamily="34" charset="0"/>
                <a:cs typeface="Arial" pitchFamily="34" charset="0"/>
              </a:rPr>
              <a:t>Results of construction G bounds</a:t>
            </a:r>
            <a:endParaRPr lang="ru-RU" sz="3200" i="1" dirty="0">
              <a:solidFill>
                <a:schemeClr val="bg1"/>
              </a:solidFill>
              <a:latin typeface="Arial" pitchFamily="34" charset="0"/>
              <a:cs typeface="Arial" pitchFamily="34" charset="0"/>
            </a:endParaRPr>
          </a:p>
        </p:txBody>
      </p:sp>
      <p:sp>
        <p:nvSpPr>
          <p:cNvPr id="2" name="Прямоугольник 1"/>
          <p:cNvSpPr/>
          <p:nvPr/>
        </p:nvSpPr>
        <p:spPr>
          <a:xfrm>
            <a:off x="901612" y="1388237"/>
            <a:ext cx="2339102" cy="369332"/>
          </a:xfrm>
          <a:prstGeom prst="rect">
            <a:avLst/>
          </a:prstGeom>
        </p:spPr>
        <p:txBody>
          <a:bodyPr wrap="none">
            <a:spAutoFit/>
          </a:bodyPr>
          <a:lstStyle/>
          <a:p>
            <a:r>
              <a:rPr lang="en-US" b="1" i="1" dirty="0">
                <a:solidFill>
                  <a:srgbClr val="003F82"/>
                </a:solidFill>
              </a:rPr>
              <a:t>G bounds of MICEX</a:t>
            </a:r>
            <a:endParaRPr lang="ru-RU" b="1" i="1" dirty="0">
              <a:solidFill>
                <a:srgbClr val="003F82"/>
              </a:solidFill>
            </a:endParaRPr>
          </a:p>
        </p:txBody>
      </p:sp>
      <p:graphicFrame>
        <p:nvGraphicFramePr>
          <p:cNvPr id="6" name="Table 19"/>
          <p:cNvGraphicFramePr>
            <a:graphicFrameLocks noGrp="1"/>
          </p:cNvGraphicFramePr>
          <p:nvPr>
            <p:extLst>
              <p:ext uri="{D42A27DB-BD31-4B8C-83A1-F6EECF244321}">
                <p14:modId xmlns:p14="http://schemas.microsoft.com/office/powerpoint/2010/main" val="1524093726"/>
              </p:ext>
            </p:extLst>
          </p:nvPr>
        </p:nvGraphicFramePr>
        <p:xfrm>
          <a:off x="248493" y="1810892"/>
          <a:ext cx="8685400" cy="4344842"/>
        </p:xfrm>
        <a:graphic>
          <a:graphicData uri="http://schemas.openxmlformats.org/drawingml/2006/table">
            <a:tbl>
              <a:tblPr firstRow="1" firstCol="1" bandRow="1">
                <a:tableStyleId>{5C22544A-7EE6-4342-B048-85BDC9FD1C3A}</a:tableStyleId>
              </a:tblPr>
              <a:tblGrid>
                <a:gridCol w="775484"/>
                <a:gridCol w="695641"/>
                <a:gridCol w="739853"/>
                <a:gridCol w="760098"/>
                <a:gridCol w="816332"/>
                <a:gridCol w="816332"/>
                <a:gridCol w="816332"/>
                <a:gridCol w="816332"/>
                <a:gridCol w="816332"/>
                <a:gridCol w="816332"/>
                <a:gridCol w="816332"/>
              </a:tblGrid>
              <a:tr h="390062">
                <a:tc>
                  <a:txBody>
                    <a:bodyPr/>
                    <a:lstStyle/>
                    <a:p>
                      <a:pPr algn="ctr"/>
                      <a:endParaRPr lang="en-US" sz="1400" dirty="0">
                        <a:effectLst/>
                        <a:latin typeface="Times New Roman" panose="02020603050405020304" pitchFamily="18" charset="0"/>
                        <a:cs typeface="Times New Roman" panose="02020603050405020304" pitchFamily="18" charset="0"/>
                      </a:endParaRPr>
                    </a:p>
                  </a:txBody>
                  <a:tcPr marL="22572" marR="22572"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1*</a:t>
                      </a:r>
                      <a:r>
                        <a:rPr lang="ru-RU" sz="1400" dirty="0">
                          <a:effectLst/>
                          <a:latin typeface="Times New Roman" panose="02020603050405020304" pitchFamily="18" charset="0"/>
                          <a:cs typeface="Times New Roman" panose="02020603050405020304" pitchFamily="18" charset="0"/>
                        </a:rPr>
                        <a:t>σ</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a:lnSpc>
                          <a:spcPct val="115000"/>
                        </a:lnSpc>
                        <a:spcBef>
                          <a:spcPts val="0"/>
                        </a:spcBef>
                        <a:spcAft>
                          <a:spcPts val="0"/>
                        </a:spcAft>
                      </a:pPr>
                      <a:r>
                        <a:rPr lang="en-US" sz="1400">
                          <a:effectLst/>
                          <a:latin typeface="Times New Roman" panose="02020603050405020304" pitchFamily="18" charset="0"/>
                          <a:cs typeface="Times New Roman" panose="02020603050405020304" pitchFamily="18" charset="0"/>
                        </a:rPr>
                        <a:t>2*</a:t>
                      </a:r>
                      <a:r>
                        <a:rPr lang="ru-RU" sz="1400">
                          <a:effectLst/>
                          <a:latin typeface="Times New Roman" panose="02020603050405020304" pitchFamily="18" charset="0"/>
                          <a:cs typeface="Times New Roman" panose="02020603050405020304" pitchFamily="18" charset="0"/>
                        </a:rPr>
                        <a:t>σ</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a:lnSpc>
                          <a:spcPct val="115000"/>
                        </a:lnSpc>
                        <a:spcBef>
                          <a:spcPts val="0"/>
                        </a:spcBef>
                        <a:spcAft>
                          <a:spcPts val="0"/>
                        </a:spcAft>
                      </a:pPr>
                      <a:r>
                        <a:rPr lang="en-US" sz="1400">
                          <a:effectLst/>
                          <a:latin typeface="Times New Roman" panose="02020603050405020304" pitchFamily="18" charset="0"/>
                          <a:cs typeface="Times New Roman" panose="02020603050405020304" pitchFamily="18" charset="0"/>
                        </a:rPr>
                        <a:t>3*</a:t>
                      </a:r>
                      <a:r>
                        <a:rPr lang="ru-RU" sz="1400">
                          <a:effectLst/>
                          <a:latin typeface="Times New Roman" panose="02020603050405020304" pitchFamily="18" charset="0"/>
                          <a:cs typeface="Times New Roman" panose="02020603050405020304" pitchFamily="18" charset="0"/>
                        </a:rPr>
                        <a:t>σ</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4*</a:t>
                      </a:r>
                      <a:r>
                        <a:rPr lang="ru-RU" sz="1400" dirty="0">
                          <a:effectLst/>
                          <a:latin typeface="Times New Roman" panose="02020603050405020304" pitchFamily="18" charset="0"/>
                          <a:cs typeface="Times New Roman" panose="02020603050405020304" pitchFamily="18" charset="0"/>
                        </a:rPr>
                        <a:t>σ</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5*</a:t>
                      </a:r>
                      <a:r>
                        <a:rPr lang="ru-RU" sz="1400" dirty="0">
                          <a:effectLst/>
                          <a:latin typeface="Times New Roman" panose="02020603050405020304" pitchFamily="18" charset="0"/>
                          <a:cs typeface="Times New Roman" panose="02020603050405020304" pitchFamily="18" charset="0"/>
                        </a:rPr>
                        <a:t>σ</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a:lnSpc>
                          <a:spcPct val="115000"/>
                        </a:lnSpc>
                        <a:spcBef>
                          <a:spcPts val="0"/>
                        </a:spcBef>
                        <a:spcAft>
                          <a:spcPts val="0"/>
                        </a:spcAft>
                      </a:pPr>
                      <a:r>
                        <a:rPr lang="en-US" sz="1400">
                          <a:effectLst/>
                          <a:latin typeface="Times New Roman" panose="02020603050405020304" pitchFamily="18" charset="0"/>
                          <a:cs typeface="Times New Roman" panose="02020603050405020304" pitchFamily="18" charset="0"/>
                        </a:rPr>
                        <a:t>6*</a:t>
                      </a:r>
                      <a:r>
                        <a:rPr lang="ru-RU" sz="1400">
                          <a:effectLst/>
                          <a:latin typeface="Times New Roman" panose="02020603050405020304" pitchFamily="18" charset="0"/>
                          <a:cs typeface="Times New Roman" panose="02020603050405020304" pitchFamily="18" charset="0"/>
                        </a:rPr>
                        <a:t>σ</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a:lnSpc>
                          <a:spcPct val="115000"/>
                        </a:lnSpc>
                        <a:spcBef>
                          <a:spcPts val="0"/>
                        </a:spcBef>
                        <a:spcAft>
                          <a:spcPts val="0"/>
                        </a:spcAft>
                      </a:pPr>
                      <a:r>
                        <a:rPr lang="en-US" sz="1400">
                          <a:effectLst/>
                          <a:latin typeface="Times New Roman" panose="02020603050405020304" pitchFamily="18" charset="0"/>
                          <a:cs typeface="Times New Roman" panose="02020603050405020304" pitchFamily="18" charset="0"/>
                        </a:rPr>
                        <a:t>7*</a:t>
                      </a:r>
                      <a:r>
                        <a:rPr lang="ru-RU" sz="1400">
                          <a:effectLst/>
                          <a:latin typeface="Times New Roman" panose="02020603050405020304" pitchFamily="18" charset="0"/>
                          <a:cs typeface="Times New Roman" panose="02020603050405020304" pitchFamily="18" charset="0"/>
                        </a:rPr>
                        <a:t>σ</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a:lnSpc>
                          <a:spcPct val="115000"/>
                        </a:lnSpc>
                        <a:spcBef>
                          <a:spcPts val="0"/>
                        </a:spcBef>
                        <a:spcAft>
                          <a:spcPts val="0"/>
                        </a:spcAft>
                      </a:pPr>
                      <a:r>
                        <a:rPr lang="en-US" sz="1400">
                          <a:effectLst/>
                          <a:latin typeface="Times New Roman" panose="02020603050405020304" pitchFamily="18" charset="0"/>
                          <a:cs typeface="Times New Roman" panose="02020603050405020304" pitchFamily="18" charset="0"/>
                        </a:rPr>
                        <a:t>8*</a:t>
                      </a:r>
                      <a:r>
                        <a:rPr lang="ru-RU" sz="1400">
                          <a:effectLst/>
                          <a:latin typeface="Times New Roman" panose="02020603050405020304" pitchFamily="18" charset="0"/>
                          <a:cs typeface="Times New Roman" panose="02020603050405020304" pitchFamily="18" charset="0"/>
                        </a:rPr>
                        <a:t>σ</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a:lnSpc>
                          <a:spcPct val="115000"/>
                        </a:lnSpc>
                        <a:spcBef>
                          <a:spcPts val="0"/>
                        </a:spcBef>
                        <a:spcAft>
                          <a:spcPts val="0"/>
                        </a:spcAft>
                      </a:pPr>
                      <a:r>
                        <a:rPr lang="en-US" sz="1400">
                          <a:effectLst/>
                          <a:latin typeface="Times New Roman" panose="02020603050405020304" pitchFamily="18" charset="0"/>
                          <a:cs typeface="Times New Roman" panose="02020603050405020304" pitchFamily="18" charset="0"/>
                        </a:rPr>
                        <a:t>9*</a:t>
                      </a:r>
                      <a:r>
                        <a:rPr lang="ru-RU" sz="1400">
                          <a:effectLst/>
                          <a:latin typeface="Times New Roman" panose="02020603050405020304" pitchFamily="18" charset="0"/>
                          <a:cs typeface="Times New Roman" panose="02020603050405020304" pitchFamily="18" charset="0"/>
                        </a:rPr>
                        <a:t>σ</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10*</a:t>
                      </a:r>
                      <a:r>
                        <a:rPr lang="ru-RU" sz="1400" dirty="0">
                          <a:effectLst/>
                          <a:latin typeface="Times New Roman" panose="02020603050405020304" pitchFamily="18" charset="0"/>
                          <a:cs typeface="Times New Roman" panose="02020603050405020304" pitchFamily="18" charset="0"/>
                        </a:rPr>
                        <a:t>σ</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r>
              <a:tr h="327651">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H(t</a:t>
                      </a:r>
                      <a:r>
                        <a:rPr lang="en-US" sz="1400" dirty="0">
                          <a:solidFill>
                            <a:schemeClr val="bg1"/>
                          </a:solidFill>
                          <a:effectLst/>
                          <a:latin typeface="Times New Roman" panose="02020603050405020304" pitchFamily="18" charset="0"/>
                          <a:ea typeface="+mn-ea"/>
                          <a:cs typeface="Times New Roman" panose="02020603050405020304" pitchFamily="18" charset="0"/>
                        </a:rPr>
                        <a: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0,0018</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0,0018</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0,0018</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0,0018</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0,0018</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0,0018</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0,0018</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0,0018</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0,0018</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0,0018</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r>
              <a:tr h="327651">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l-GR" sz="1400" dirty="0" smtClean="0">
                          <a:solidFill>
                            <a:schemeClr val="bg1"/>
                          </a:solidFill>
                          <a:effectLst/>
                          <a:latin typeface="Times New Roman" panose="02020603050405020304" pitchFamily="18" charset="0"/>
                          <a:ea typeface="+mn-ea"/>
                          <a:cs typeface="Times New Roman" panose="02020603050405020304" pitchFamily="18" charset="0"/>
                        </a:rPr>
                        <a:t>Φ(</a:t>
                      </a:r>
                      <a:r>
                        <a:rPr lang="en-US" sz="1400" dirty="0">
                          <a:solidFill>
                            <a:schemeClr val="bg1"/>
                          </a:solidFill>
                          <a:effectLst/>
                          <a:latin typeface="Times New Roman" panose="02020603050405020304" pitchFamily="18" charset="0"/>
                          <a:ea typeface="+mn-ea"/>
                          <a:cs typeface="Times New Roman" panose="02020603050405020304" pitchFamily="18" charset="0"/>
                        </a:rPr>
                        <a:t>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0,0115</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0,0799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1,4015</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5,75E+01</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6,35E+03</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1,85E+06</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smtClean="0">
                          <a:effectLst/>
                          <a:latin typeface="Times New Roman" panose="02020603050405020304" pitchFamily="18" charset="0"/>
                          <a:cs typeface="Times New Roman" panose="02020603050405020304" pitchFamily="18" charset="0"/>
                        </a:rPr>
                        <a:t>1,42E+09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2,93E+12</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1,61E+16</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2,39E+20</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r>
              <a:tr h="327651">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l-GR" sz="1400" dirty="0" smtClean="0">
                          <a:solidFill>
                            <a:schemeClr val="bg1"/>
                          </a:solidFill>
                          <a:effectLst/>
                          <a:latin typeface="Times New Roman" panose="02020603050405020304" pitchFamily="18" charset="0"/>
                          <a:ea typeface="+mn-ea"/>
                          <a:cs typeface="Times New Roman" panose="02020603050405020304" pitchFamily="18" charset="0"/>
                        </a:rPr>
                        <a:t>Ψ(Φ,</a:t>
                      </a:r>
                      <a:r>
                        <a:rPr lang="en-US" sz="1400" dirty="0">
                          <a:solidFill>
                            <a:schemeClr val="bg1"/>
                          </a:solidFill>
                          <a:effectLst/>
                          <a:latin typeface="Times New Roman" panose="02020603050405020304" pitchFamily="18" charset="0"/>
                          <a:ea typeface="+mn-ea"/>
                          <a:cs typeface="Times New Roman" panose="02020603050405020304" pitchFamily="18" charset="0"/>
                        </a:rPr>
                        <a:t>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gn="r" defTabSz="457200" rtl="0" eaLnBrk="1" fontAlgn="b" latinLnBrk="0" hangingPunct="1">
                        <a:lnSpc>
                          <a:spcPct val="150000"/>
                        </a:lnSpc>
                        <a:spcBef>
                          <a:spcPts val="0"/>
                        </a:spcBef>
                        <a:spcAft>
                          <a:spcPts val="0"/>
                        </a:spcAft>
                      </a:pPr>
                      <a:r>
                        <a:rPr lang="en-US" sz="1400" kern="1200" dirty="0">
                          <a:solidFill>
                            <a:schemeClr val="dk1"/>
                          </a:solidFill>
                          <a:effectLst/>
                          <a:latin typeface="Times New Roman" panose="02020603050405020304" pitchFamily="18" charset="0"/>
                          <a:ea typeface="+mn-ea"/>
                          <a:cs typeface="Times New Roman" panose="02020603050405020304" pitchFamily="18" charset="0"/>
                        </a:rPr>
                        <a:t>1,59E-01</a:t>
                      </a:r>
                    </a:p>
                  </a:txBody>
                  <a:tcPr marL="9525" marR="9525" marT="9525" marB="0" anchor="b">
                    <a:solidFill>
                      <a:srgbClr val="FFFF00"/>
                    </a:solidFill>
                  </a:tcPr>
                </a:tc>
                <a:tc>
                  <a:txBody>
                    <a:bodyPr/>
                    <a:lstStyle/>
                    <a:p>
                      <a:pPr marL="0" marR="0" algn="r" defTabSz="457200" rtl="0" eaLnBrk="1" fontAlgn="b" latinLnBrk="0" hangingPunct="1">
                        <a:lnSpc>
                          <a:spcPct val="150000"/>
                        </a:lnSpc>
                        <a:spcBef>
                          <a:spcPts val="0"/>
                        </a:spcBef>
                        <a:spcAft>
                          <a:spcPts val="0"/>
                        </a:spcAft>
                      </a:pPr>
                      <a:r>
                        <a:rPr lang="en-US" sz="1400" kern="1200" dirty="0">
                          <a:solidFill>
                            <a:schemeClr val="dk1"/>
                          </a:solidFill>
                          <a:effectLst/>
                          <a:latin typeface="Times New Roman" panose="02020603050405020304" pitchFamily="18" charset="0"/>
                          <a:ea typeface="+mn-ea"/>
                          <a:cs typeface="Times New Roman" panose="02020603050405020304" pitchFamily="18" charset="0"/>
                        </a:rPr>
                        <a:t>2,28E-02</a:t>
                      </a:r>
                    </a:p>
                  </a:txBody>
                  <a:tcPr marL="9525" marR="9525" marT="9525" marB="0" anchor="b">
                    <a:solidFill>
                      <a:srgbClr val="FFFF00"/>
                    </a:solidFill>
                  </a:tcPr>
                </a:tc>
                <a:tc>
                  <a:txBody>
                    <a:bodyPr/>
                    <a:lstStyle/>
                    <a:p>
                      <a:pPr marL="0" marR="0" algn="r" defTabSz="457200" rtl="0" eaLnBrk="1" fontAlgn="b" latinLnBrk="0" hangingPunct="1">
                        <a:lnSpc>
                          <a:spcPct val="150000"/>
                        </a:lnSpc>
                        <a:spcBef>
                          <a:spcPts val="0"/>
                        </a:spcBef>
                        <a:spcAft>
                          <a:spcPts val="0"/>
                        </a:spcAft>
                      </a:pPr>
                      <a:r>
                        <a:rPr lang="en-US" sz="1400" kern="1200" dirty="0">
                          <a:solidFill>
                            <a:schemeClr val="dk1"/>
                          </a:solidFill>
                          <a:effectLst/>
                          <a:latin typeface="Times New Roman" panose="02020603050405020304" pitchFamily="18" charset="0"/>
                          <a:ea typeface="+mn-ea"/>
                          <a:cs typeface="Times New Roman" panose="02020603050405020304" pitchFamily="18" charset="0"/>
                        </a:rPr>
                        <a:t>1,30E-03</a:t>
                      </a:r>
                    </a:p>
                  </a:txBody>
                  <a:tcPr marL="9525" marR="9525" marT="9525" marB="0" anchor="b">
                    <a:solidFill>
                      <a:srgbClr val="FFFF00"/>
                    </a:solidFill>
                  </a:tcPr>
                </a:tc>
                <a:tc>
                  <a:txBody>
                    <a:bodyPr/>
                    <a:lstStyle/>
                    <a:p>
                      <a:pPr marL="0" marR="0" algn="r" defTabSz="457200" rtl="0" eaLnBrk="1" fontAlgn="b" latinLnBrk="0" hangingPunct="1">
                        <a:lnSpc>
                          <a:spcPct val="150000"/>
                        </a:lnSpc>
                        <a:spcBef>
                          <a:spcPts val="0"/>
                        </a:spcBef>
                        <a:spcAft>
                          <a:spcPts val="0"/>
                        </a:spcAft>
                      </a:pPr>
                      <a:r>
                        <a:rPr lang="en-US" sz="1400" kern="1200" dirty="0">
                          <a:solidFill>
                            <a:schemeClr val="dk1"/>
                          </a:solidFill>
                          <a:effectLst/>
                          <a:latin typeface="Times New Roman" panose="02020603050405020304" pitchFamily="18" charset="0"/>
                          <a:ea typeface="+mn-ea"/>
                          <a:cs typeface="Times New Roman" panose="02020603050405020304" pitchFamily="18" charset="0"/>
                        </a:rPr>
                        <a:t>3,17E-05</a:t>
                      </a:r>
                    </a:p>
                  </a:txBody>
                  <a:tcPr marL="9525" marR="9525" marT="9525" marB="0" anchor="b">
                    <a:solidFill>
                      <a:srgbClr val="FFFF00"/>
                    </a:solidFill>
                  </a:tcPr>
                </a:tc>
                <a:tc>
                  <a:txBody>
                    <a:bodyPr/>
                    <a:lstStyle/>
                    <a:p>
                      <a:pPr marL="0" marR="0" algn="r" defTabSz="457200" rtl="0" eaLnBrk="1" fontAlgn="b" latinLnBrk="0" hangingPunct="1">
                        <a:lnSpc>
                          <a:spcPct val="150000"/>
                        </a:lnSpc>
                        <a:spcBef>
                          <a:spcPts val="0"/>
                        </a:spcBef>
                        <a:spcAft>
                          <a:spcPts val="0"/>
                        </a:spcAft>
                      </a:pPr>
                      <a:r>
                        <a:rPr lang="en-US" sz="1400" kern="1200" dirty="0">
                          <a:solidFill>
                            <a:schemeClr val="dk1"/>
                          </a:solidFill>
                          <a:effectLst/>
                          <a:latin typeface="Times New Roman" panose="02020603050405020304" pitchFamily="18" charset="0"/>
                          <a:ea typeface="+mn-ea"/>
                          <a:cs typeface="Times New Roman" panose="02020603050405020304" pitchFamily="18" charset="0"/>
                        </a:rPr>
                        <a:t>2,87E-07</a:t>
                      </a:r>
                    </a:p>
                  </a:txBody>
                  <a:tcPr marL="9525" marR="9525" marT="9525" marB="0" anchor="b">
                    <a:solidFill>
                      <a:srgbClr val="FFFF00"/>
                    </a:solidFill>
                  </a:tcPr>
                </a:tc>
                <a:tc>
                  <a:txBody>
                    <a:bodyPr/>
                    <a:lstStyle/>
                    <a:p>
                      <a:pPr marL="0" marR="0" algn="r" defTabSz="457200" rtl="0" eaLnBrk="1" fontAlgn="b" latinLnBrk="0" hangingPunct="1">
                        <a:lnSpc>
                          <a:spcPct val="150000"/>
                        </a:lnSpc>
                        <a:spcBef>
                          <a:spcPts val="0"/>
                        </a:spcBef>
                        <a:spcAft>
                          <a:spcPts val="0"/>
                        </a:spcAft>
                      </a:pPr>
                      <a:r>
                        <a:rPr lang="en-US" sz="1400" kern="1200" dirty="0">
                          <a:solidFill>
                            <a:schemeClr val="dk1"/>
                          </a:solidFill>
                          <a:effectLst/>
                          <a:latin typeface="Times New Roman" panose="02020603050405020304" pitchFamily="18" charset="0"/>
                          <a:ea typeface="+mn-ea"/>
                          <a:cs typeface="Times New Roman" panose="02020603050405020304" pitchFamily="18" charset="0"/>
                        </a:rPr>
                        <a:t>9,87E-10</a:t>
                      </a:r>
                    </a:p>
                  </a:txBody>
                  <a:tcPr marL="9525" marR="9525" marT="9525" marB="0" anchor="b">
                    <a:solidFill>
                      <a:srgbClr val="FFFF00"/>
                    </a:solidFill>
                  </a:tcPr>
                </a:tc>
                <a:tc>
                  <a:txBody>
                    <a:bodyPr/>
                    <a:lstStyle/>
                    <a:p>
                      <a:pPr marL="0" marR="0" algn="r" defTabSz="457200" rtl="0" eaLnBrk="1" fontAlgn="b" latinLnBrk="0" hangingPunct="1">
                        <a:lnSpc>
                          <a:spcPct val="150000"/>
                        </a:lnSpc>
                        <a:spcBef>
                          <a:spcPts val="0"/>
                        </a:spcBef>
                        <a:spcAft>
                          <a:spcPts val="0"/>
                        </a:spcAft>
                      </a:pPr>
                      <a:r>
                        <a:rPr lang="en-US" sz="1400" kern="1200" dirty="0">
                          <a:solidFill>
                            <a:schemeClr val="dk1"/>
                          </a:solidFill>
                          <a:effectLst/>
                          <a:latin typeface="Times New Roman" panose="02020603050405020304" pitchFamily="18" charset="0"/>
                          <a:ea typeface="+mn-ea"/>
                          <a:cs typeface="Times New Roman" panose="02020603050405020304" pitchFamily="18" charset="0"/>
                        </a:rPr>
                        <a:t>1,28E-12</a:t>
                      </a:r>
                    </a:p>
                  </a:txBody>
                  <a:tcPr marL="9525" marR="9525" marT="9525" marB="0" anchor="b">
                    <a:solidFill>
                      <a:srgbClr val="FFFF00"/>
                    </a:solidFill>
                  </a:tcPr>
                </a:tc>
                <a:tc>
                  <a:txBody>
                    <a:bodyPr/>
                    <a:lstStyle/>
                    <a:p>
                      <a:pPr marL="0" marR="0" algn="r" defTabSz="457200" rtl="0" eaLnBrk="1" fontAlgn="b" latinLnBrk="0" hangingPunct="1">
                        <a:lnSpc>
                          <a:spcPct val="150000"/>
                        </a:lnSpc>
                        <a:spcBef>
                          <a:spcPts val="0"/>
                        </a:spcBef>
                        <a:spcAft>
                          <a:spcPts val="0"/>
                        </a:spcAft>
                      </a:pPr>
                      <a:r>
                        <a:rPr lang="en-US" sz="1400" kern="1200" dirty="0">
                          <a:solidFill>
                            <a:schemeClr val="dk1"/>
                          </a:solidFill>
                          <a:effectLst/>
                          <a:latin typeface="Times New Roman" panose="02020603050405020304" pitchFamily="18" charset="0"/>
                          <a:ea typeface="+mn-ea"/>
                          <a:cs typeface="Times New Roman" panose="02020603050405020304" pitchFamily="18" charset="0"/>
                        </a:rPr>
                        <a:t>6,22E-16</a:t>
                      </a:r>
                    </a:p>
                  </a:txBody>
                  <a:tcPr marL="9525" marR="9525" marT="9525" marB="0" anchor="b">
                    <a:solidFill>
                      <a:srgbClr val="FFFF00"/>
                    </a:solidFill>
                  </a:tcPr>
                </a:tc>
                <a:tc>
                  <a:txBody>
                    <a:bodyPr/>
                    <a:lstStyle/>
                    <a:p>
                      <a:pPr marL="0" marR="0" algn="r" defTabSz="457200" rtl="0" eaLnBrk="1" fontAlgn="b" latinLnBrk="0" hangingPunct="1">
                        <a:lnSpc>
                          <a:spcPct val="150000"/>
                        </a:lnSpc>
                        <a:spcBef>
                          <a:spcPts val="0"/>
                        </a:spcBef>
                        <a:spcAft>
                          <a:spcPts val="0"/>
                        </a:spcAft>
                      </a:pPr>
                      <a:r>
                        <a:rPr lang="en-US" sz="1400" kern="1200" dirty="0">
                          <a:solidFill>
                            <a:schemeClr val="dk1"/>
                          </a:solidFill>
                          <a:effectLst/>
                          <a:latin typeface="Times New Roman" panose="02020603050405020304" pitchFamily="18" charset="0"/>
                          <a:ea typeface="+mn-ea"/>
                          <a:cs typeface="Times New Roman" panose="02020603050405020304" pitchFamily="18" charset="0"/>
                        </a:rPr>
                        <a:t>1,13E-19</a:t>
                      </a:r>
                    </a:p>
                  </a:txBody>
                  <a:tcPr marL="9525" marR="9525" marT="9525" marB="0" anchor="b">
                    <a:solidFill>
                      <a:srgbClr val="FFFF00"/>
                    </a:solidFill>
                  </a:tcPr>
                </a:tc>
                <a:tc>
                  <a:txBody>
                    <a:bodyPr/>
                    <a:lstStyle/>
                    <a:p>
                      <a:pPr marL="0" marR="0" algn="r" defTabSz="457200" rtl="0" eaLnBrk="1" fontAlgn="b" latinLnBrk="0" hangingPunct="1">
                        <a:lnSpc>
                          <a:spcPct val="150000"/>
                        </a:lnSpc>
                        <a:spcBef>
                          <a:spcPts val="0"/>
                        </a:spcBef>
                        <a:spcAft>
                          <a:spcPts val="0"/>
                        </a:spcAft>
                      </a:pPr>
                      <a:r>
                        <a:rPr lang="en-US" sz="1400" kern="1200" dirty="0">
                          <a:solidFill>
                            <a:schemeClr val="dk1"/>
                          </a:solidFill>
                          <a:effectLst/>
                          <a:latin typeface="Times New Roman" panose="02020603050405020304" pitchFamily="18" charset="0"/>
                          <a:ea typeface="+mn-ea"/>
                          <a:cs typeface="Times New Roman" panose="02020603050405020304" pitchFamily="18" charset="0"/>
                        </a:rPr>
                        <a:t>7,62E-24</a:t>
                      </a:r>
                    </a:p>
                  </a:txBody>
                  <a:tcPr marL="9525" marR="9525" marT="9525" marB="0" anchor="b">
                    <a:solidFill>
                      <a:srgbClr val="FFFF00"/>
                    </a:solidFill>
                  </a:tcPr>
                </a:tc>
              </a:tr>
              <a:tr h="327651">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l-GR" sz="1400" dirty="0" smtClean="0">
                          <a:solidFill>
                            <a:schemeClr val="bg1"/>
                          </a:solidFill>
                          <a:effectLst/>
                          <a:latin typeface="Times New Roman" panose="02020603050405020304" pitchFamily="18" charset="0"/>
                          <a:ea typeface="+mn-ea"/>
                          <a:cs typeface="Times New Roman" panose="02020603050405020304" pitchFamily="18" charset="0"/>
                        </a:rPr>
                        <a:t>Δ</a:t>
                      </a:r>
                      <a:r>
                        <a:rPr lang="en-US" sz="1400" dirty="0">
                          <a:solidFill>
                            <a:schemeClr val="bg1"/>
                          </a:solidFill>
                          <a:effectLst/>
                          <a:latin typeface="Times New Roman" panose="02020603050405020304" pitchFamily="18" charset="0"/>
                          <a:ea typeface="+mn-ea"/>
                          <a:cs typeface="Times New Roman" panose="02020603050405020304" pitchFamily="18" charset="0"/>
                        </a:rPr>
                        <a:t>KS</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0,0139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0,0139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0,0139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0,0139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r>
              <a:tr h="327651">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CH(t</a:t>
                      </a:r>
                      <a:r>
                        <a:rPr lang="en-US" sz="1400" dirty="0">
                          <a:solidFill>
                            <a:schemeClr val="bg1"/>
                          </a:solidFill>
                          <a:effectLst/>
                          <a:latin typeface="Times New Roman" panose="02020603050405020304" pitchFamily="18" charset="0"/>
                          <a:ea typeface="+mn-ea"/>
                          <a:cs typeface="Times New Roman" panose="02020603050405020304" pitchFamily="18" charset="0"/>
                        </a:rPr>
                        <a: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0.5000</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0.2000</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0.1000</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0.0588</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0.0385</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0.0270</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0.0200</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0.0154</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0.0122</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0.0099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r>
              <a:tr h="327651">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KS</a:t>
                      </a:r>
                      <a:endParaRPr lang="en-US" sz="1400" dirty="0">
                        <a:solidFill>
                          <a:schemeClr val="bg1"/>
                        </a:solidFill>
                        <a:effectLst/>
                        <a:latin typeface="Times New Roman" panose="02020603050405020304" pitchFamily="18" charset="0"/>
                        <a:ea typeface="+mn-ea"/>
                        <a:cs typeface="Times New Roman" panose="02020603050405020304" pitchFamily="18" charset="0"/>
                      </a:endParaRP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0,1726</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0,0367</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0,0152</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0,0140</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0,0139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0,0139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0,0139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0,0139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0,0139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r>
              <a:tr h="327651">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G1(t</a:t>
                      </a:r>
                      <a:r>
                        <a:rPr lang="en-US" sz="1400" dirty="0">
                          <a:solidFill>
                            <a:schemeClr val="bg1"/>
                          </a:solidFill>
                          <a:effectLst/>
                          <a:latin typeface="Times New Roman" panose="02020603050405020304" pitchFamily="18" charset="0"/>
                          <a:ea typeface="+mn-ea"/>
                          <a:cs typeface="Times New Roman" panose="02020603050405020304" pitchFamily="18" charset="0"/>
                        </a:rPr>
                        <a: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0,1726</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0,0367</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0,0152</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0,0140</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0,0139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0,0139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0,0139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r>
              <a:tr h="327651">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l-GR" sz="1400" dirty="0" smtClean="0">
                          <a:solidFill>
                            <a:schemeClr val="bg1"/>
                          </a:solidFill>
                          <a:effectLst/>
                          <a:latin typeface="Times New Roman" panose="02020603050405020304" pitchFamily="18" charset="0"/>
                          <a:ea typeface="+mn-ea"/>
                          <a:cs typeface="Times New Roman" panose="02020603050405020304" pitchFamily="18" charset="0"/>
                        </a:rPr>
                        <a:t>Ψ(</a:t>
                      </a:r>
                      <a:r>
                        <a:rPr lang="en-US" sz="1400" dirty="0">
                          <a:solidFill>
                            <a:schemeClr val="bg1"/>
                          </a:solidFill>
                          <a:effectLst/>
                          <a:latin typeface="Times New Roman" panose="02020603050405020304" pitchFamily="18" charset="0"/>
                          <a:ea typeface="+mn-ea"/>
                          <a:cs typeface="Times New Roman" panose="02020603050405020304" pitchFamily="18" charset="0"/>
                        </a:rPr>
                        <a:t>G1,t)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0,0106</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0,0496</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0,1195</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0,1303</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0,1306</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0,1306</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0,1306</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0,1306</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0,1306</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0,1306</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r>
              <a:tr h="327651">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NC(t</a:t>
                      </a:r>
                      <a:r>
                        <a:rPr lang="en-US" sz="1400" dirty="0">
                          <a:solidFill>
                            <a:schemeClr val="bg1"/>
                          </a:solidFill>
                          <a:effectLst/>
                          <a:latin typeface="Times New Roman" panose="02020603050405020304" pitchFamily="18" charset="0"/>
                          <a:ea typeface="+mn-ea"/>
                          <a:cs typeface="Times New Roman" panose="02020603050405020304" pitchFamily="18" charset="0"/>
                        </a:rPr>
                        <a: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29,1170</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smtClean="0">
                          <a:effectLst/>
                          <a:latin typeface="Times New Roman" panose="02020603050405020304" pitchFamily="18" charset="0"/>
                          <a:cs typeface="Times New Roman" panose="02020603050405020304" pitchFamily="18" charset="0"/>
                        </a:rPr>
                        <a:t>29,117</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29,1170</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22,1853</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16,0240</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11,8046</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9,0590</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7,2512</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6,0329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5,7370</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r>
              <a:tr h="327651">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NN(t</a:t>
                      </a:r>
                      <a:r>
                        <a:rPr lang="en-US" sz="1400" dirty="0">
                          <a:solidFill>
                            <a:schemeClr val="bg1"/>
                          </a:solidFill>
                          <a:effectLst/>
                          <a:latin typeface="Times New Roman" panose="02020603050405020304" pitchFamily="18" charset="0"/>
                          <a:ea typeface="+mn-ea"/>
                          <a:cs typeface="Times New Roman" panose="02020603050405020304" pitchFamily="18" charset="0"/>
                        </a:rPr>
                        <a: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16,4237</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3,7174</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1,2279</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0,4113</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0,1520</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0,0650</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0,0315</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0,0167</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0,0097</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0,0071</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tc>
              </a:tr>
              <a:tr h="327651">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G2(t</a:t>
                      </a:r>
                      <a:r>
                        <a:rPr lang="en-US" sz="1400" dirty="0">
                          <a:solidFill>
                            <a:schemeClr val="bg1"/>
                          </a:solidFill>
                          <a:effectLst/>
                          <a:latin typeface="Times New Roman" panose="02020603050405020304" pitchFamily="18" charset="0"/>
                          <a:ea typeface="+mn-ea"/>
                          <a:cs typeface="Times New Roman" panose="02020603050405020304" pitchFamily="18" charset="0"/>
                        </a:rPr>
                        <a: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0,1726</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0,0367</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0,0152</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0,0140</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0,0139</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0,0097</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0,0071</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r>
              <a:tr h="327651">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l-GR" sz="1400" dirty="0" smtClean="0">
                          <a:solidFill>
                            <a:schemeClr val="bg1"/>
                          </a:solidFill>
                          <a:effectLst/>
                          <a:latin typeface="Times New Roman" panose="02020603050405020304" pitchFamily="18" charset="0"/>
                          <a:ea typeface="+mn-ea"/>
                          <a:cs typeface="Times New Roman" panose="02020603050405020304" pitchFamily="18" charset="0"/>
                        </a:rPr>
                        <a:t>Ψ(</a:t>
                      </a:r>
                      <a:r>
                        <a:rPr lang="en-US" sz="1400" dirty="0">
                          <a:solidFill>
                            <a:schemeClr val="bg1"/>
                          </a:solidFill>
                          <a:effectLst/>
                          <a:latin typeface="Times New Roman" panose="02020603050405020304" pitchFamily="18" charset="0"/>
                          <a:ea typeface="+mn-ea"/>
                          <a:cs typeface="Times New Roman" panose="02020603050405020304" pitchFamily="18" charset="0"/>
                        </a:rPr>
                        <a:t>G2,t)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0,0106</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0,0496</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0,1195</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a:effectLst/>
                          <a:latin typeface="Times New Roman" panose="02020603050405020304" pitchFamily="18" charset="0"/>
                          <a:cs typeface="Times New Roman" panose="02020603050405020304" pitchFamily="18" charset="0"/>
                        </a:rPr>
                        <a:t>0,1303</a:t>
                      </a:r>
                      <a:endParaRPr lang="en-US" sz="140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0,1306</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0,1306</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0,1306</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0,1306</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0,1886</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c>
                  <a:txBody>
                    <a:bodyPr/>
                    <a:lstStyle/>
                    <a:p>
                      <a:pPr marL="0" marR="0" algn="r">
                        <a:lnSpc>
                          <a:spcPct val="150000"/>
                        </a:lnSpc>
                        <a:spcBef>
                          <a:spcPts val="0"/>
                        </a:spcBef>
                        <a:spcAft>
                          <a:spcPts val="0"/>
                        </a:spcAft>
                      </a:pPr>
                      <a:r>
                        <a:rPr lang="ru-RU" sz="1400" dirty="0">
                          <a:effectLst/>
                          <a:latin typeface="Times New Roman" panose="02020603050405020304" pitchFamily="18" charset="0"/>
                          <a:cs typeface="Times New Roman" panose="02020603050405020304" pitchFamily="18" charset="0"/>
                        </a:rPr>
                        <a:t>0,2572</a:t>
                      </a:r>
                      <a:endParaRPr lang="en-US" sz="1400" dirty="0">
                        <a:effectLst/>
                        <a:latin typeface="Times New Roman" panose="02020603050405020304" pitchFamily="18" charset="0"/>
                        <a:ea typeface="Droid Sans Fallback"/>
                        <a:cs typeface="Times New Roman" panose="02020603050405020304" pitchFamily="18" charset="0"/>
                      </a:endParaRPr>
                    </a:p>
                  </a:txBody>
                  <a:tcPr marL="22572" marR="22572" marT="0" marB="0">
                    <a:solidFill>
                      <a:srgbClr val="FFFF00"/>
                    </a:solidFill>
                  </a:tcPr>
                </a:tc>
              </a:tr>
            </a:tbl>
          </a:graphicData>
        </a:graphic>
      </p:graphicFrame>
      <p:sp>
        <p:nvSpPr>
          <p:cNvPr id="9" name="Номер слайда 10"/>
          <p:cNvSpPr txBox="1">
            <a:spLocks/>
          </p:cNvSpPr>
          <p:nvPr/>
        </p:nvSpPr>
        <p:spPr>
          <a:xfrm>
            <a:off x="8439704" y="6475774"/>
            <a:ext cx="494192" cy="107722"/>
          </a:xfrm>
          <a:prstGeom prst="rect">
            <a:avLst/>
          </a:prstGeom>
        </p:spPr>
        <p:txBody>
          <a:bodyPr wrap="square" lIns="0" tIns="0" rIns="0" bIns="0">
            <a:spAutoFit/>
          </a:bodyPr>
          <a:lstStyle>
            <a:defPPr>
              <a:defRPr lang="de-DE"/>
            </a:defPPr>
            <a:lvl1pPr marL="0" algn="l" defTabSz="914400" rtl="0" eaLnBrk="1" latinLnBrk="0" hangingPunct="1">
              <a:defRPr sz="60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gn="ctr"/>
            <a:r>
              <a:rPr lang="ru-RU" sz="700" dirty="0" smtClean="0">
                <a:solidFill>
                  <a:srgbClr val="1C2A55"/>
                </a:solidFill>
                <a:latin typeface="Arial" panose="020B0604020202020204" pitchFamily="34" charset="0"/>
                <a:cs typeface="Arial" panose="020B0604020202020204" pitchFamily="34" charset="0"/>
              </a:rPr>
              <a:t>10</a:t>
            </a:r>
            <a:r>
              <a:rPr lang="ru-RU" sz="700" spc="-10" dirty="0" smtClean="0">
                <a:solidFill>
                  <a:srgbClr val="1C2A55"/>
                </a:solidFill>
                <a:latin typeface="Arial" panose="020B0604020202020204" pitchFamily="34" charset="0"/>
                <a:cs typeface="Arial" panose="020B0604020202020204" pitchFamily="34" charset="0"/>
              </a:rPr>
              <a:t> </a:t>
            </a:r>
            <a:r>
              <a:rPr lang="ru-RU" sz="700" spc="-30" dirty="0" smtClean="0">
                <a:solidFill>
                  <a:srgbClr val="1C2A55"/>
                </a:solidFill>
                <a:latin typeface="Arial" panose="020B0604020202020204" pitchFamily="34" charset="0"/>
                <a:cs typeface="Arial" panose="020B0604020202020204" pitchFamily="34" charset="0"/>
              </a:rPr>
              <a:t>/</a:t>
            </a:r>
            <a:r>
              <a:rPr lang="ru-RU" sz="700" spc="-10" dirty="0" smtClean="0">
                <a:solidFill>
                  <a:srgbClr val="1C2A55"/>
                </a:solidFill>
                <a:latin typeface="Arial" panose="020B0604020202020204" pitchFamily="34" charset="0"/>
                <a:cs typeface="Arial" panose="020B0604020202020204" pitchFamily="34" charset="0"/>
              </a:rPr>
              <a:t> 1</a:t>
            </a:r>
            <a:r>
              <a:rPr lang="ru-RU" sz="700" dirty="0" smtClean="0">
                <a:solidFill>
                  <a:srgbClr val="1C2A55"/>
                </a:solidFill>
                <a:latin typeface="Arial" panose="020B0604020202020204" pitchFamily="34" charset="0"/>
                <a:cs typeface="Arial" panose="020B0604020202020204" pitchFamily="34" charset="0"/>
              </a:rPr>
              <a:t>5</a:t>
            </a:r>
            <a:endParaRPr lang="ru-RU" sz="700" dirty="0">
              <a:solidFill>
                <a:srgbClr val="1C2A5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8887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Subtitle 2"/>
          <p:cNvSpPr txBox="1">
            <a:spLocks/>
          </p:cNvSpPr>
          <p:nvPr/>
        </p:nvSpPr>
        <p:spPr bwMode="auto">
          <a:xfrm>
            <a:off x="255587" y="6415088"/>
            <a:ext cx="41433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ＭＳ Ｐゴシック" charset="-128"/>
              </a:defRPr>
            </a:lvl1pPr>
            <a:lvl2pPr marL="742950" indent="-285750" eaLnBrk="0" hangingPunct="0">
              <a:spcBef>
                <a:spcPct val="20000"/>
              </a:spcBef>
              <a:buFont typeface="Arial" charset="0"/>
              <a:buChar char="–"/>
              <a:defRPr sz="2800">
                <a:solidFill>
                  <a:schemeClr val="tx1"/>
                </a:solidFill>
                <a:latin typeface="Calibri" charset="0"/>
                <a:ea typeface="ＭＳ Ｐゴシック" charset="-128"/>
              </a:defRPr>
            </a:lvl2pPr>
            <a:lvl3pPr marL="1143000" indent="-228600" eaLnBrk="0" hangingPunct="0">
              <a:spcBef>
                <a:spcPct val="20000"/>
              </a:spcBef>
              <a:buFont typeface="Arial" charset="0"/>
              <a:buChar char="•"/>
              <a:defRPr sz="2400">
                <a:solidFill>
                  <a:schemeClr val="tx1"/>
                </a:solidFill>
                <a:latin typeface="Calibri" charset="0"/>
                <a:ea typeface="ＭＳ Ｐゴシック" charset="-128"/>
              </a:defRPr>
            </a:lvl3pPr>
            <a:lvl4pPr marL="1600200" indent="-228600" eaLnBrk="0" hangingPunct="0">
              <a:spcBef>
                <a:spcPct val="20000"/>
              </a:spcBef>
              <a:buFont typeface="Arial" charset="0"/>
              <a:buChar char="–"/>
              <a:defRPr sz="2000">
                <a:solidFill>
                  <a:schemeClr val="tx1"/>
                </a:solidFill>
                <a:latin typeface="Calibri" charset="0"/>
                <a:ea typeface="ＭＳ Ｐゴシック" charset="-128"/>
              </a:defRPr>
            </a:lvl4pPr>
            <a:lvl5pPr marL="2057400" indent="-228600" eaLnBrk="0" hangingPunct="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buFontTx/>
              <a:buNone/>
            </a:pPr>
            <a:r>
              <a:rPr lang="ru-RU" altLang="ru-RU" sz="800" dirty="0" err="1">
                <a:solidFill>
                  <a:schemeClr val="bg1"/>
                </a:solidFill>
                <a:latin typeface="Arial" panose="020B0604020202020204" pitchFamily="34" charset="0"/>
                <a:cs typeface="Arial" panose="020B0604020202020204" pitchFamily="34" charset="0"/>
              </a:rPr>
              <a:t>Higher</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err="1">
                <a:solidFill>
                  <a:schemeClr val="bg1"/>
                </a:solidFill>
                <a:latin typeface="Arial" panose="020B0604020202020204" pitchFamily="34" charset="0"/>
                <a:cs typeface="Arial" panose="020B0604020202020204" pitchFamily="34" charset="0"/>
              </a:rPr>
              <a:t>School</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err="1">
                <a:solidFill>
                  <a:schemeClr val="bg1"/>
                </a:solidFill>
                <a:latin typeface="Arial" panose="020B0604020202020204" pitchFamily="34" charset="0"/>
                <a:cs typeface="Arial" panose="020B0604020202020204" pitchFamily="34" charset="0"/>
              </a:rPr>
              <a:t>of</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err="1">
                <a:solidFill>
                  <a:schemeClr val="bg1"/>
                </a:solidFill>
                <a:latin typeface="Arial" panose="020B0604020202020204" pitchFamily="34" charset="0"/>
                <a:cs typeface="Arial" panose="020B0604020202020204" pitchFamily="34" charset="0"/>
              </a:rPr>
              <a:t>Economics</a:t>
            </a:r>
            <a:r>
              <a:rPr lang="ru-RU" altLang="ru-RU" sz="800" dirty="0">
                <a:solidFill>
                  <a:schemeClr val="bg1"/>
                </a:solidFill>
                <a:latin typeface="Arial" panose="020B0604020202020204" pitchFamily="34" charset="0"/>
                <a:cs typeface="Arial" panose="020B0604020202020204" pitchFamily="34" charset="0"/>
              </a:rPr>
              <a:t> , </a:t>
            </a:r>
            <a:r>
              <a:rPr lang="en-US" altLang="ru-RU" sz="800" dirty="0">
                <a:solidFill>
                  <a:schemeClr val="bg1"/>
                </a:solidFill>
                <a:latin typeface="Arial" panose="020B0604020202020204" pitchFamily="34" charset="0"/>
                <a:cs typeface="Arial" panose="020B0604020202020204" pitchFamily="34" charset="0"/>
              </a:rPr>
              <a:t>Moscow</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smtClean="0">
                <a:solidFill>
                  <a:schemeClr val="bg1"/>
                </a:solidFill>
                <a:latin typeface="Arial" panose="020B0604020202020204" pitchFamily="34" charset="0"/>
                <a:cs typeface="Arial" panose="020B0604020202020204" pitchFamily="34" charset="0"/>
              </a:rPr>
              <a:t>2015</a:t>
            </a:r>
            <a:endParaRPr lang="ru-RU" altLang="ru-RU" sz="800" dirty="0">
              <a:solidFill>
                <a:schemeClr val="bg1"/>
              </a:solidFill>
              <a:latin typeface="Arial" panose="020B0604020202020204" pitchFamily="34" charset="0"/>
              <a:cs typeface="Arial" panose="020B0604020202020204" pitchFamily="34" charset="0"/>
            </a:endParaRPr>
          </a:p>
        </p:txBody>
      </p:sp>
      <p:sp>
        <p:nvSpPr>
          <p:cNvPr id="4" name="Заголовок 3"/>
          <p:cNvSpPr>
            <a:spLocks noGrp="1"/>
          </p:cNvSpPr>
          <p:nvPr>
            <p:ph type="title"/>
          </p:nvPr>
        </p:nvSpPr>
        <p:spPr>
          <a:xfrm>
            <a:off x="566381" y="28978"/>
            <a:ext cx="8229600" cy="1143000"/>
          </a:xfrm>
        </p:spPr>
        <p:txBody>
          <a:bodyPr/>
          <a:lstStyle/>
          <a:p>
            <a:r>
              <a:rPr lang="en-US" sz="3200" i="1" dirty="0" smtClean="0">
                <a:solidFill>
                  <a:schemeClr val="bg1"/>
                </a:solidFill>
                <a:latin typeface="Arial" panose="020B0604020202020204" pitchFamily="34" charset="0"/>
                <a:cs typeface="Arial" panose="020B0604020202020204" pitchFamily="34" charset="0"/>
              </a:rPr>
              <a:t>Analysis of fatness of left tail</a:t>
            </a:r>
            <a:endParaRPr lang="ru-RU" sz="3200" i="1" dirty="0">
              <a:solidFill>
                <a:schemeClr val="bg1"/>
              </a:solidFill>
              <a:latin typeface="Arial" panose="020B0604020202020204" pitchFamily="34" charset="0"/>
              <a:cs typeface="Arial" panose="020B0604020202020204" pitchFamily="34" charset="0"/>
            </a:endParaRPr>
          </a:p>
        </p:txBody>
      </p:sp>
      <p:sp>
        <p:nvSpPr>
          <p:cNvPr id="2" name="TextBox 1"/>
          <p:cNvSpPr txBox="1"/>
          <p:nvPr/>
        </p:nvSpPr>
        <p:spPr>
          <a:xfrm>
            <a:off x="914399" y="1234698"/>
            <a:ext cx="3070071" cy="369332"/>
          </a:xfrm>
          <a:prstGeom prst="rect">
            <a:avLst/>
          </a:prstGeom>
          <a:noFill/>
        </p:spPr>
        <p:txBody>
          <a:bodyPr wrap="none" rtlCol="0">
            <a:spAutoFit/>
          </a:bodyPr>
          <a:lstStyle/>
          <a:p>
            <a:r>
              <a:rPr lang="en-US" b="1" i="1" dirty="0">
                <a:solidFill>
                  <a:srgbClr val="003F82"/>
                </a:solidFill>
                <a:latin typeface="Arial" panose="020B0604020202020204" pitchFamily="34" charset="0"/>
                <a:cs typeface="Arial" panose="020B0604020202020204" pitchFamily="34" charset="0"/>
              </a:rPr>
              <a:t>Fatness of left tail S&amp;P500</a:t>
            </a:r>
            <a:endParaRPr lang="ru-RU" b="1" i="1" dirty="0">
              <a:solidFill>
                <a:srgbClr val="003F82"/>
              </a:solidFill>
              <a:latin typeface="Arial" panose="020B0604020202020204" pitchFamily="34" charset="0"/>
              <a:cs typeface="Arial" panose="020B0604020202020204" pitchFamily="34" charset="0"/>
            </a:endParaRPr>
          </a:p>
        </p:txBody>
      </p:sp>
      <p:graphicFrame>
        <p:nvGraphicFramePr>
          <p:cNvPr id="6" name="Table 2"/>
          <p:cNvGraphicFramePr>
            <a:graphicFrameLocks noGrp="1"/>
          </p:cNvGraphicFramePr>
          <p:nvPr>
            <p:extLst>
              <p:ext uri="{D42A27DB-BD31-4B8C-83A1-F6EECF244321}">
                <p14:modId xmlns:p14="http://schemas.microsoft.com/office/powerpoint/2010/main" val="3980455081"/>
              </p:ext>
            </p:extLst>
          </p:nvPr>
        </p:nvGraphicFramePr>
        <p:xfrm>
          <a:off x="651381" y="1591618"/>
          <a:ext cx="7414446" cy="687556"/>
        </p:xfrm>
        <a:graphic>
          <a:graphicData uri="http://schemas.openxmlformats.org/drawingml/2006/table">
            <a:tbl>
              <a:tblPr>
                <a:tableStyleId>{5C22544A-7EE6-4342-B048-85BDC9FD1C3A}</a:tableStyleId>
              </a:tblPr>
              <a:tblGrid>
                <a:gridCol w="674047"/>
                <a:gridCol w="647813"/>
                <a:gridCol w="794685"/>
                <a:gridCol w="629555"/>
                <a:gridCol w="624106"/>
                <a:gridCol w="674040"/>
                <a:gridCol w="674040"/>
                <a:gridCol w="674040"/>
                <a:gridCol w="674040"/>
                <a:gridCol w="674040"/>
                <a:gridCol w="674040"/>
              </a:tblGrid>
              <a:tr h="171889">
                <a:tc>
                  <a:txBody>
                    <a:bodyPr/>
                    <a:lstStyle/>
                    <a:p>
                      <a:pPr algn="l" fontAlgn="b"/>
                      <a:r>
                        <a:rPr lang="ru-RU" sz="1000" b="1" u="none" strike="noStrike"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lang="en-US" sz="1000" b="1" u="none" strike="noStrike"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Fatness</a:t>
                      </a:r>
                      <a:endParaRPr lang="en-US" sz="1000" b="1" i="0" u="none" strike="noStrike"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algn="ctr" fontAlgn="b"/>
                      <a:r>
                        <a:rPr lang="el-GR" sz="1000" b="1" u="none" strike="noStrike" dirty="0">
                          <a:solidFill>
                            <a:schemeClr val="bg1"/>
                          </a:solidFill>
                          <a:effectLst/>
                          <a:latin typeface="Times New Roman" panose="02020603050405020304" pitchFamily="18" charset="0"/>
                          <a:cs typeface="Times New Roman" panose="02020603050405020304" pitchFamily="18" charset="0"/>
                        </a:rPr>
                        <a:t>1*σ</a:t>
                      </a:r>
                      <a:endParaRPr lang="el-GR"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algn="ctr" fontAlgn="b"/>
                      <a:r>
                        <a:rPr lang="el-GR" sz="1000" b="1" u="none" strike="noStrike" dirty="0">
                          <a:solidFill>
                            <a:schemeClr val="bg1"/>
                          </a:solidFill>
                          <a:effectLst/>
                          <a:latin typeface="Times New Roman" panose="02020603050405020304" pitchFamily="18" charset="0"/>
                          <a:cs typeface="Times New Roman" panose="02020603050405020304" pitchFamily="18" charset="0"/>
                        </a:rPr>
                        <a:t>2*σ</a:t>
                      </a:r>
                      <a:endParaRPr lang="el-GR"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algn="ctr" fontAlgn="b"/>
                      <a:r>
                        <a:rPr lang="el-GR" sz="1000" b="1" u="none" strike="noStrike" dirty="0">
                          <a:solidFill>
                            <a:schemeClr val="bg1"/>
                          </a:solidFill>
                          <a:effectLst/>
                          <a:latin typeface="Times New Roman" panose="02020603050405020304" pitchFamily="18" charset="0"/>
                          <a:cs typeface="Times New Roman" panose="02020603050405020304" pitchFamily="18" charset="0"/>
                        </a:rPr>
                        <a:t>3*σ</a:t>
                      </a:r>
                      <a:endParaRPr lang="el-GR"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algn="ctr" fontAlgn="b"/>
                      <a:r>
                        <a:rPr lang="el-GR" sz="1000" b="1" u="none" strike="noStrike" dirty="0">
                          <a:solidFill>
                            <a:schemeClr val="bg1"/>
                          </a:solidFill>
                          <a:effectLst/>
                          <a:latin typeface="Times New Roman" panose="02020603050405020304" pitchFamily="18" charset="0"/>
                          <a:cs typeface="Times New Roman" panose="02020603050405020304" pitchFamily="18" charset="0"/>
                        </a:rPr>
                        <a:t>4*σ</a:t>
                      </a:r>
                      <a:endParaRPr lang="el-GR"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algn="ctr" fontAlgn="b"/>
                      <a:r>
                        <a:rPr lang="el-GR" sz="1000" b="1" u="none" strike="noStrike" dirty="0">
                          <a:solidFill>
                            <a:schemeClr val="bg1"/>
                          </a:solidFill>
                          <a:effectLst/>
                          <a:latin typeface="Times New Roman" panose="02020603050405020304" pitchFamily="18" charset="0"/>
                          <a:cs typeface="Times New Roman" panose="02020603050405020304" pitchFamily="18" charset="0"/>
                        </a:rPr>
                        <a:t>5*σ</a:t>
                      </a:r>
                      <a:endParaRPr lang="el-GR"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algn="ctr" fontAlgn="b"/>
                      <a:r>
                        <a:rPr lang="el-GR" sz="1000" b="1" u="none" strike="noStrike" dirty="0">
                          <a:solidFill>
                            <a:schemeClr val="bg1"/>
                          </a:solidFill>
                          <a:effectLst/>
                          <a:latin typeface="Times New Roman" panose="02020603050405020304" pitchFamily="18" charset="0"/>
                          <a:cs typeface="Times New Roman" panose="02020603050405020304" pitchFamily="18" charset="0"/>
                        </a:rPr>
                        <a:t>6*σ</a:t>
                      </a:r>
                      <a:endParaRPr lang="el-GR"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algn="ctr" fontAlgn="b"/>
                      <a:r>
                        <a:rPr lang="el-GR" sz="1000" b="1" u="none" strike="noStrike" dirty="0">
                          <a:solidFill>
                            <a:schemeClr val="bg1"/>
                          </a:solidFill>
                          <a:effectLst/>
                          <a:latin typeface="Times New Roman" panose="02020603050405020304" pitchFamily="18" charset="0"/>
                          <a:cs typeface="Times New Roman" panose="02020603050405020304" pitchFamily="18" charset="0"/>
                        </a:rPr>
                        <a:t>7*σ</a:t>
                      </a:r>
                      <a:endParaRPr lang="el-GR"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algn="ctr" fontAlgn="b"/>
                      <a:r>
                        <a:rPr lang="el-GR" sz="1000" b="1" u="none" strike="noStrike" dirty="0">
                          <a:solidFill>
                            <a:schemeClr val="bg1"/>
                          </a:solidFill>
                          <a:effectLst/>
                          <a:latin typeface="Times New Roman" panose="02020603050405020304" pitchFamily="18" charset="0"/>
                          <a:cs typeface="Times New Roman" panose="02020603050405020304" pitchFamily="18" charset="0"/>
                        </a:rPr>
                        <a:t>8*σ</a:t>
                      </a:r>
                      <a:endParaRPr lang="el-GR"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algn="ctr" fontAlgn="b"/>
                      <a:r>
                        <a:rPr lang="el-GR" sz="1000" b="1" u="none" strike="noStrike" dirty="0">
                          <a:solidFill>
                            <a:schemeClr val="bg1"/>
                          </a:solidFill>
                          <a:effectLst/>
                          <a:latin typeface="Times New Roman" panose="02020603050405020304" pitchFamily="18" charset="0"/>
                          <a:cs typeface="Times New Roman" panose="02020603050405020304" pitchFamily="18" charset="0"/>
                        </a:rPr>
                        <a:t>9*σ</a:t>
                      </a:r>
                      <a:endParaRPr lang="el-GR"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algn="ctr" fontAlgn="b"/>
                      <a:r>
                        <a:rPr lang="el-GR" sz="1000" b="1" u="none" strike="noStrike" dirty="0">
                          <a:solidFill>
                            <a:schemeClr val="bg1"/>
                          </a:solidFill>
                          <a:effectLst/>
                          <a:latin typeface="Times New Roman" panose="02020603050405020304" pitchFamily="18" charset="0"/>
                          <a:cs typeface="Times New Roman" panose="02020603050405020304" pitchFamily="18" charset="0"/>
                        </a:rPr>
                        <a:t>10*σ</a:t>
                      </a:r>
                      <a:endParaRPr lang="el-GR"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r>
              <a:tr h="171889">
                <a:tc>
                  <a:txBody>
                    <a:bodyPr/>
                    <a:lstStyle/>
                    <a:p>
                      <a:pPr algn="l" fontAlgn="b"/>
                      <a:r>
                        <a:rPr lang="ru-RU" sz="1000" b="1" u="none" strike="noStrike" dirty="0" smtClean="0">
                          <a:solidFill>
                            <a:schemeClr val="bg1"/>
                          </a:solidFill>
                          <a:effectLst/>
                          <a:latin typeface="Times New Roman" panose="02020603050405020304" pitchFamily="18" charset="0"/>
                          <a:cs typeface="Times New Roman" panose="02020603050405020304" pitchFamily="18" charset="0"/>
                        </a:rPr>
                        <a:t>  </a:t>
                      </a:r>
                      <a:r>
                        <a:rPr lang="el-GR" sz="1000" b="1" u="none" strike="noStrike" dirty="0" smtClean="0">
                          <a:solidFill>
                            <a:schemeClr val="bg1"/>
                          </a:solidFill>
                          <a:effectLst/>
                          <a:latin typeface="Times New Roman" panose="02020603050405020304" pitchFamily="18" charset="0"/>
                          <a:cs typeface="Times New Roman" panose="02020603050405020304" pitchFamily="18" charset="0"/>
                        </a:rPr>
                        <a:t>Ψ(Φ,</a:t>
                      </a:r>
                      <a:r>
                        <a:rPr lang="en-US" sz="1000" b="1" u="none" strike="noStrike" dirty="0">
                          <a:solidFill>
                            <a:schemeClr val="bg1"/>
                          </a:solidFill>
                          <a:effectLst/>
                          <a:latin typeface="Times New Roman" panose="02020603050405020304" pitchFamily="18" charset="0"/>
                          <a:cs typeface="Times New Roman" panose="02020603050405020304" pitchFamily="18" charset="0"/>
                        </a:rPr>
                        <a:t>t)</a:t>
                      </a:r>
                      <a:endParaRPr lang="en-US"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0.599115</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1.138043</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a:effectLst/>
                          <a:latin typeface="Times New Roman" panose="02020603050405020304" pitchFamily="18" charset="0"/>
                          <a:cs typeface="Times New Roman" panose="02020603050405020304" pitchFamily="18" charset="0"/>
                        </a:rPr>
                        <a:t>7.401509</a:t>
                      </a:r>
                      <a:endParaRPr lang="en-US"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146.7311</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8103.441</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a:effectLst/>
                          <a:latin typeface="Times New Roman" panose="02020603050405020304" pitchFamily="18" charset="0"/>
                          <a:cs typeface="Times New Roman" panose="02020603050405020304" pitchFamily="18" charset="0"/>
                        </a:rPr>
                        <a:t>1155059</a:t>
                      </a:r>
                      <a:endParaRPr lang="en-US"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a:effectLst/>
                          <a:latin typeface="Times New Roman" panose="02020603050405020304" pitchFamily="18" charset="0"/>
                          <a:cs typeface="Times New Roman" panose="02020603050405020304" pitchFamily="18" charset="0"/>
                        </a:rPr>
                        <a:t>5.7E+08</a:t>
                      </a:r>
                      <a:endParaRPr lang="en-US"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a:effectLst/>
                          <a:latin typeface="Times New Roman" panose="02020603050405020304" pitchFamily="18" charset="0"/>
                          <a:cs typeface="Times New Roman" panose="02020603050405020304" pitchFamily="18" charset="0"/>
                        </a:rPr>
                        <a:t>5.13E+11</a:t>
                      </a:r>
                      <a:endParaRPr lang="en-US"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a:effectLst/>
                          <a:latin typeface="Times New Roman" panose="02020603050405020304" pitchFamily="18" charset="0"/>
                          <a:cs typeface="Times New Roman" panose="02020603050405020304" pitchFamily="18" charset="0"/>
                        </a:rPr>
                        <a:t>1.21E+15</a:t>
                      </a:r>
                      <a:endParaRPr lang="en-US"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a:effectLst/>
                          <a:latin typeface="Times New Roman" panose="02020603050405020304" pitchFamily="18" charset="0"/>
                          <a:cs typeface="Times New Roman" panose="02020603050405020304" pitchFamily="18" charset="0"/>
                        </a:rPr>
                        <a:t>1.20E+19</a:t>
                      </a:r>
                      <a:endParaRPr lang="en-US"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r>
              <a:tr h="171889">
                <a:tc>
                  <a:txBody>
                    <a:bodyPr/>
                    <a:lstStyle/>
                    <a:p>
                      <a:pPr algn="l" fontAlgn="b"/>
                      <a:r>
                        <a:rPr lang="ru-RU" sz="1000" b="1" u="none" strike="noStrike" dirty="0" smtClean="0">
                          <a:solidFill>
                            <a:schemeClr val="bg1"/>
                          </a:solidFill>
                          <a:effectLst/>
                          <a:latin typeface="Times New Roman" panose="02020603050405020304" pitchFamily="18" charset="0"/>
                          <a:cs typeface="Times New Roman" panose="02020603050405020304" pitchFamily="18" charset="0"/>
                        </a:rPr>
                        <a:t>  </a:t>
                      </a:r>
                      <a:r>
                        <a:rPr lang="el-GR" sz="1000" b="1" u="none" strike="noStrike" dirty="0" smtClean="0">
                          <a:solidFill>
                            <a:schemeClr val="bg1"/>
                          </a:solidFill>
                          <a:effectLst/>
                          <a:latin typeface="Times New Roman" panose="02020603050405020304" pitchFamily="18" charset="0"/>
                          <a:cs typeface="Times New Roman" panose="02020603050405020304" pitchFamily="18" charset="0"/>
                        </a:rPr>
                        <a:t>Ψ(</a:t>
                      </a:r>
                      <a:r>
                        <a:rPr lang="en-US" sz="1000" b="1" u="none" strike="noStrike" dirty="0">
                          <a:solidFill>
                            <a:schemeClr val="bg1"/>
                          </a:solidFill>
                          <a:effectLst/>
                          <a:latin typeface="Times New Roman" panose="02020603050405020304" pitchFamily="18" charset="0"/>
                          <a:cs typeface="Times New Roman" panose="02020603050405020304" pitchFamily="18" charset="0"/>
                        </a:rPr>
                        <a:t>G1,t)</a:t>
                      </a:r>
                      <a:endParaRPr lang="en-US"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000" u="none" strike="noStrike">
                          <a:effectLst/>
                          <a:latin typeface="Times New Roman" panose="02020603050405020304" pitchFamily="18" charset="0"/>
                          <a:cs typeface="Times New Roman" panose="02020603050405020304" pitchFamily="18" charset="0"/>
                        </a:rPr>
                        <a:t>0.476962</a:t>
                      </a:r>
                      <a:endParaRPr lang="en-US"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0.408981</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0.2294</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0.114353</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0.05722</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a:effectLst/>
                          <a:latin typeface="Times New Roman" panose="02020603050405020304" pitchFamily="18" charset="0"/>
                          <a:cs typeface="Times New Roman" panose="02020603050405020304" pitchFamily="18" charset="0"/>
                        </a:rPr>
                        <a:t>0.028049</a:t>
                      </a:r>
                      <a:endParaRPr lang="en-US"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0.017952</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0.007854</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a:effectLst/>
                          <a:latin typeface="Times New Roman" panose="02020603050405020304" pitchFamily="18" charset="0"/>
                          <a:cs typeface="Times New Roman" panose="02020603050405020304" pitchFamily="18" charset="0"/>
                        </a:rPr>
                        <a:t>0.003366</a:t>
                      </a:r>
                      <a:endParaRPr lang="en-US"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a:effectLst/>
                          <a:latin typeface="Times New Roman" panose="02020603050405020304" pitchFamily="18" charset="0"/>
                          <a:cs typeface="Times New Roman" panose="02020603050405020304" pitchFamily="18" charset="0"/>
                        </a:rPr>
                        <a:t>0.002244</a:t>
                      </a:r>
                      <a:endParaRPr lang="en-US"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r>
              <a:tr h="171889">
                <a:tc>
                  <a:txBody>
                    <a:bodyPr/>
                    <a:lstStyle/>
                    <a:p>
                      <a:pPr algn="l" fontAlgn="b"/>
                      <a:r>
                        <a:rPr lang="ru-RU" sz="1000" b="1" u="none" strike="noStrike" dirty="0" smtClean="0">
                          <a:solidFill>
                            <a:schemeClr val="bg1"/>
                          </a:solidFill>
                          <a:effectLst/>
                          <a:latin typeface="Times New Roman" panose="02020603050405020304" pitchFamily="18" charset="0"/>
                          <a:cs typeface="Times New Roman" panose="02020603050405020304" pitchFamily="18" charset="0"/>
                        </a:rPr>
                        <a:t>  </a:t>
                      </a:r>
                      <a:r>
                        <a:rPr lang="el-GR" sz="1000" b="1" u="none" strike="noStrike" dirty="0" smtClean="0">
                          <a:solidFill>
                            <a:schemeClr val="bg1"/>
                          </a:solidFill>
                          <a:effectLst/>
                          <a:latin typeface="Times New Roman" panose="02020603050405020304" pitchFamily="18" charset="0"/>
                          <a:cs typeface="Times New Roman" panose="02020603050405020304" pitchFamily="18" charset="0"/>
                        </a:rPr>
                        <a:t>Ψ(</a:t>
                      </a:r>
                      <a:r>
                        <a:rPr lang="en-US" sz="1000" b="1" u="none" strike="noStrike" dirty="0">
                          <a:solidFill>
                            <a:schemeClr val="bg1"/>
                          </a:solidFill>
                          <a:effectLst/>
                          <a:latin typeface="Times New Roman" panose="02020603050405020304" pitchFamily="18" charset="0"/>
                          <a:cs typeface="Times New Roman" panose="02020603050405020304" pitchFamily="18" charset="0"/>
                        </a:rPr>
                        <a:t>G2,t)</a:t>
                      </a:r>
                      <a:endParaRPr lang="en-US" sz="1000" b="1" i="0" u="none" strike="noStrike" dirty="0">
                        <a:solidFill>
                          <a:schemeClr val="bg1"/>
                        </a:solidFill>
                        <a:effectLst/>
                        <a:latin typeface="Times New Roman" panose="02020603050405020304" pitchFamily="18" charset="0"/>
                        <a:cs typeface="Times New Roman" panose="02020603050405020304" pitchFamily="18" charset="0"/>
                      </a:endParaRPr>
                    </a:p>
                  </a:txBody>
                  <a:tcPr marL="4154" marR="4154" marT="4154"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000" u="none" strike="noStrike">
                          <a:effectLst/>
                          <a:latin typeface="Times New Roman" panose="02020603050405020304" pitchFamily="18" charset="0"/>
                          <a:cs typeface="Times New Roman" panose="02020603050405020304" pitchFamily="18" charset="0"/>
                        </a:rPr>
                        <a:t>0.476962</a:t>
                      </a:r>
                      <a:endParaRPr lang="en-US"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0.408981</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a:effectLst/>
                          <a:latin typeface="Times New Roman" panose="02020603050405020304" pitchFamily="18" charset="0"/>
                          <a:cs typeface="Times New Roman" panose="02020603050405020304" pitchFamily="18" charset="0"/>
                        </a:rPr>
                        <a:t>0.2294</a:t>
                      </a:r>
                      <a:endParaRPr lang="en-US"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a:effectLst/>
                          <a:latin typeface="Times New Roman" panose="02020603050405020304" pitchFamily="18" charset="0"/>
                          <a:cs typeface="Times New Roman" panose="02020603050405020304" pitchFamily="18" charset="0"/>
                        </a:rPr>
                        <a:t>0.142133</a:t>
                      </a:r>
                      <a:endParaRPr lang="en-US" sz="1000" b="0" i="0" u="none" strike="noStrike">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0.19251</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0.220506</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0.290887</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0.239842</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0.178169</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c>
                  <a:txBody>
                    <a:bodyPr/>
                    <a:lstStyle/>
                    <a:p>
                      <a:pPr algn="r" fontAlgn="b"/>
                      <a:r>
                        <a:rPr lang="en-US" sz="1000" u="none" strike="noStrike" dirty="0">
                          <a:effectLst/>
                          <a:latin typeface="Times New Roman" panose="02020603050405020304" pitchFamily="18" charset="0"/>
                          <a:cs typeface="Times New Roman" panose="02020603050405020304" pitchFamily="18" charset="0"/>
                        </a:rPr>
                        <a:t>0.161971</a:t>
                      </a:r>
                      <a:endParaRPr lang="en-US" sz="1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154" marR="4154" marT="4154" marB="0" anchor="b"/>
                </a:tc>
              </a:tr>
            </a:tbl>
          </a:graphicData>
        </a:graphic>
      </p:graphicFrame>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62441" y="2373333"/>
            <a:ext cx="2395577" cy="14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97100" y="2371705"/>
            <a:ext cx="2395574" cy="14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Table 17"/>
          <p:cNvGraphicFramePr>
            <a:graphicFrameLocks noGrp="1"/>
          </p:cNvGraphicFramePr>
          <p:nvPr>
            <p:extLst>
              <p:ext uri="{D42A27DB-BD31-4B8C-83A1-F6EECF244321}">
                <p14:modId xmlns:p14="http://schemas.microsoft.com/office/powerpoint/2010/main" val="2042596144"/>
              </p:ext>
            </p:extLst>
          </p:nvPr>
        </p:nvGraphicFramePr>
        <p:xfrm>
          <a:off x="686443" y="4134927"/>
          <a:ext cx="7515860" cy="647700"/>
        </p:xfrm>
        <a:graphic>
          <a:graphicData uri="http://schemas.openxmlformats.org/drawingml/2006/table">
            <a:tbl>
              <a:tblPr>
                <a:tableStyleId>{5C22544A-7EE6-4342-B048-85BDC9FD1C3A}</a:tableStyleId>
              </a:tblPr>
              <a:tblGrid>
                <a:gridCol w="683260"/>
                <a:gridCol w="683260"/>
                <a:gridCol w="683260"/>
                <a:gridCol w="683260"/>
                <a:gridCol w="683260"/>
                <a:gridCol w="683260"/>
                <a:gridCol w="683260"/>
                <a:gridCol w="683260"/>
                <a:gridCol w="683260"/>
                <a:gridCol w="683260"/>
                <a:gridCol w="683260"/>
              </a:tblGrid>
              <a:tr h="157033">
                <a:tc>
                  <a:txBody>
                    <a:bodyPr/>
                    <a:lstStyle/>
                    <a:p>
                      <a:pPr marL="0" algn="l" fontAlgn="b"/>
                      <a:r>
                        <a:rPr lang="ru-RU" sz="1000" b="1" u="none" strike="noStrike"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lang="en-US" sz="1000" b="1" u="none" strike="noStrike"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Fatness</a:t>
                      </a:r>
                      <a:endParaRPr lang="en-US" sz="1000" b="1" u="none" strike="noStrike" dirty="0">
                        <a:solidFill>
                          <a:schemeClr val="bg1"/>
                        </a:solidFill>
                        <a:effectLst/>
                        <a:latin typeface="Times New Roman" panose="02020603050405020304" pitchFamily="18" charset="0"/>
                        <a:ea typeface="+mn-ea"/>
                        <a:cs typeface="Times New Roman" panose="02020603050405020304" pitchFamily="18" charset="0"/>
                      </a:endParaRP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algn="ctr" fontAlgn="b"/>
                      <a:r>
                        <a:rPr lang="el-GR" sz="1000" b="1" u="none" strike="noStrike" dirty="0">
                          <a:solidFill>
                            <a:schemeClr val="bg1"/>
                          </a:solidFill>
                          <a:effectLst/>
                          <a:latin typeface="Times New Roman" panose="02020603050405020304" pitchFamily="18" charset="0"/>
                          <a:ea typeface="+mn-ea"/>
                          <a:cs typeface="Times New Roman" panose="02020603050405020304" pitchFamily="18" charset="0"/>
                        </a:rPr>
                        <a:t>1*σ</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algn="ctr" fontAlgn="b"/>
                      <a:r>
                        <a:rPr lang="el-GR" sz="1000" b="1" u="none" strike="noStrike" dirty="0">
                          <a:solidFill>
                            <a:schemeClr val="bg1"/>
                          </a:solidFill>
                          <a:effectLst/>
                          <a:latin typeface="Times New Roman" panose="02020603050405020304" pitchFamily="18" charset="0"/>
                          <a:ea typeface="+mn-ea"/>
                          <a:cs typeface="Times New Roman" panose="02020603050405020304" pitchFamily="18" charset="0"/>
                        </a:rPr>
                        <a:t>2*σ</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algn="ctr" fontAlgn="b"/>
                      <a:r>
                        <a:rPr lang="el-GR" sz="1000" b="1" u="none" strike="noStrike" dirty="0">
                          <a:solidFill>
                            <a:schemeClr val="bg1"/>
                          </a:solidFill>
                          <a:effectLst/>
                          <a:latin typeface="Times New Roman" panose="02020603050405020304" pitchFamily="18" charset="0"/>
                          <a:ea typeface="+mn-ea"/>
                          <a:cs typeface="Times New Roman" panose="02020603050405020304" pitchFamily="18" charset="0"/>
                        </a:rPr>
                        <a:t>3*σ</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algn="ctr" fontAlgn="b"/>
                      <a:r>
                        <a:rPr lang="el-GR" sz="1000" b="1" u="none" strike="noStrike" dirty="0">
                          <a:solidFill>
                            <a:schemeClr val="bg1"/>
                          </a:solidFill>
                          <a:effectLst/>
                          <a:latin typeface="Times New Roman" panose="02020603050405020304" pitchFamily="18" charset="0"/>
                          <a:ea typeface="+mn-ea"/>
                          <a:cs typeface="Times New Roman" panose="02020603050405020304" pitchFamily="18" charset="0"/>
                        </a:rPr>
                        <a:t>4*σ</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algn="ctr" fontAlgn="b"/>
                      <a:r>
                        <a:rPr lang="el-GR" sz="1000" b="1" u="none" strike="noStrike" dirty="0">
                          <a:solidFill>
                            <a:schemeClr val="bg1"/>
                          </a:solidFill>
                          <a:effectLst/>
                          <a:latin typeface="Times New Roman" panose="02020603050405020304" pitchFamily="18" charset="0"/>
                          <a:ea typeface="+mn-ea"/>
                          <a:cs typeface="Times New Roman" panose="02020603050405020304" pitchFamily="18" charset="0"/>
                        </a:rPr>
                        <a:t>5*σ</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algn="ctr" fontAlgn="b"/>
                      <a:r>
                        <a:rPr lang="el-GR" sz="1000" b="1" u="none" strike="noStrike" dirty="0">
                          <a:solidFill>
                            <a:schemeClr val="bg1"/>
                          </a:solidFill>
                          <a:effectLst/>
                          <a:latin typeface="Times New Roman" panose="02020603050405020304" pitchFamily="18" charset="0"/>
                          <a:ea typeface="+mn-ea"/>
                          <a:cs typeface="Times New Roman" panose="02020603050405020304" pitchFamily="18" charset="0"/>
                        </a:rPr>
                        <a:t>6*σ</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algn="ctr" fontAlgn="b"/>
                      <a:r>
                        <a:rPr lang="el-GR" sz="1000" b="1" u="none" strike="noStrike" dirty="0">
                          <a:solidFill>
                            <a:schemeClr val="bg1"/>
                          </a:solidFill>
                          <a:effectLst/>
                          <a:latin typeface="Times New Roman" panose="02020603050405020304" pitchFamily="18" charset="0"/>
                          <a:ea typeface="+mn-ea"/>
                          <a:cs typeface="Times New Roman" panose="02020603050405020304" pitchFamily="18" charset="0"/>
                        </a:rPr>
                        <a:t>7*σ</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algn="ctr" fontAlgn="b"/>
                      <a:r>
                        <a:rPr lang="el-GR" sz="1000" b="1" u="none" strike="noStrike" dirty="0">
                          <a:solidFill>
                            <a:schemeClr val="bg1"/>
                          </a:solidFill>
                          <a:effectLst/>
                          <a:latin typeface="Times New Roman" panose="02020603050405020304" pitchFamily="18" charset="0"/>
                          <a:ea typeface="+mn-ea"/>
                          <a:cs typeface="Times New Roman" panose="02020603050405020304" pitchFamily="18" charset="0"/>
                        </a:rPr>
                        <a:t>8*σ</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algn="ctr" fontAlgn="b"/>
                      <a:r>
                        <a:rPr lang="el-GR" sz="1000" b="1" u="none" strike="noStrike" dirty="0">
                          <a:solidFill>
                            <a:schemeClr val="bg1"/>
                          </a:solidFill>
                          <a:effectLst/>
                          <a:latin typeface="Times New Roman" panose="02020603050405020304" pitchFamily="18" charset="0"/>
                          <a:ea typeface="+mn-ea"/>
                          <a:cs typeface="Times New Roman" panose="02020603050405020304" pitchFamily="18" charset="0"/>
                        </a:rPr>
                        <a:t>9*σ</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algn="ctr" fontAlgn="b"/>
                      <a:r>
                        <a:rPr lang="el-GR" sz="1000" b="1" u="none" strike="noStrike" dirty="0">
                          <a:solidFill>
                            <a:schemeClr val="bg1"/>
                          </a:solidFill>
                          <a:effectLst/>
                          <a:latin typeface="Times New Roman" panose="02020603050405020304" pitchFamily="18" charset="0"/>
                          <a:ea typeface="+mn-ea"/>
                          <a:cs typeface="Times New Roman" panose="02020603050405020304" pitchFamily="18" charset="0"/>
                        </a:rPr>
                        <a:t>10*σ</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r>
              <a:tr h="157033">
                <a:tc>
                  <a:txBody>
                    <a:bodyPr/>
                    <a:lstStyle/>
                    <a:p>
                      <a:pPr marL="0" algn="l" fontAlgn="b"/>
                      <a:r>
                        <a:rPr lang="ru-RU" sz="1000" b="1" u="none" strike="noStrike" dirty="0" smtClean="0">
                          <a:solidFill>
                            <a:schemeClr val="bg1"/>
                          </a:solidFill>
                          <a:effectLst/>
                          <a:latin typeface="Times New Roman" panose="02020603050405020304" pitchFamily="18" charset="0"/>
                          <a:ea typeface="+mn-ea"/>
                          <a:cs typeface="Times New Roman" panose="02020603050405020304" pitchFamily="18" charset="0"/>
                        </a:rPr>
                        <a:t>  </a:t>
                      </a:r>
                      <a:r>
                        <a:rPr lang="el-GR" sz="1000" b="1" u="none" strike="noStrike" dirty="0" smtClean="0">
                          <a:solidFill>
                            <a:schemeClr val="bg1"/>
                          </a:solidFill>
                          <a:effectLst/>
                          <a:latin typeface="Times New Roman" panose="02020603050405020304" pitchFamily="18" charset="0"/>
                          <a:ea typeface="+mn-ea"/>
                          <a:cs typeface="Times New Roman" panose="02020603050405020304" pitchFamily="18" charset="0"/>
                        </a:rPr>
                        <a:t>Ψ(Φ,</a:t>
                      </a:r>
                      <a:r>
                        <a:rPr lang="en-US" sz="1000" b="1" u="none" strike="noStrike" dirty="0">
                          <a:solidFill>
                            <a:schemeClr val="bg1"/>
                          </a:solidFill>
                          <a:effectLst/>
                          <a:latin typeface="Times New Roman" panose="02020603050405020304" pitchFamily="18" charset="0"/>
                          <a:ea typeface="+mn-ea"/>
                          <a:cs typeface="Times New Roman" panose="02020603050405020304" pitchFamily="18" charset="0"/>
                        </a:rPr>
                        <a:t>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0.01148</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0.079908</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1.401468</a:t>
                      </a:r>
                    </a:p>
                  </a:txBody>
                  <a:tcPr marL="9525" marR="9525" marT="9525" marB="0" anchor="b"/>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57.47345</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6348.113</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1845905</a:t>
                      </a:r>
                    </a:p>
                  </a:txBody>
                  <a:tcPr marL="9525" marR="9525" marT="9525" marB="0" anchor="b"/>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1.42E+09</a:t>
                      </a:r>
                    </a:p>
                  </a:txBody>
                  <a:tcPr marL="9525" marR="9525" marT="9525" marB="0" anchor="b"/>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2.93E+12</a:t>
                      </a:r>
                    </a:p>
                  </a:txBody>
                  <a:tcPr marL="9525" marR="9525" marT="9525" marB="0" anchor="b"/>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1.61E+16</a:t>
                      </a:r>
                    </a:p>
                  </a:txBody>
                  <a:tcPr marL="9525" marR="9525" marT="9525" marB="0" anchor="b"/>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2.39E+20</a:t>
                      </a:r>
                    </a:p>
                  </a:txBody>
                  <a:tcPr marL="9525" marR="9525" marT="9525" marB="0" anchor="b"/>
                </a:tc>
              </a:tr>
              <a:tr h="157033">
                <a:tc>
                  <a:txBody>
                    <a:bodyPr/>
                    <a:lstStyle/>
                    <a:p>
                      <a:pPr marL="0" algn="l" fontAlgn="b"/>
                      <a:r>
                        <a:rPr lang="ru-RU" sz="1000" b="1" u="none" strike="noStrike" dirty="0" smtClean="0">
                          <a:solidFill>
                            <a:schemeClr val="bg1"/>
                          </a:solidFill>
                          <a:effectLst/>
                          <a:latin typeface="Times New Roman" panose="02020603050405020304" pitchFamily="18" charset="0"/>
                          <a:ea typeface="+mn-ea"/>
                          <a:cs typeface="Times New Roman" panose="02020603050405020304" pitchFamily="18" charset="0"/>
                        </a:rPr>
                        <a:t>  </a:t>
                      </a:r>
                      <a:r>
                        <a:rPr lang="el-GR" sz="1000" b="1" u="none" strike="noStrike" dirty="0" smtClean="0">
                          <a:solidFill>
                            <a:schemeClr val="bg1"/>
                          </a:solidFill>
                          <a:effectLst/>
                          <a:latin typeface="Times New Roman" panose="02020603050405020304" pitchFamily="18" charset="0"/>
                          <a:ea typeface="+mn-ea"/>
                          <a:cs typeface="Times New Roman" panose="02020603050405020304" pitchFamily="18" charset="0"/>
                        </a:rPr>
                        <a:t>Ψ(</a:t>
                      </a:r>
                      <a:r>
                        <a:rPr lang="en-US" sz="1000" b="1" u="none" strike="noStrike" dirty="0">
                          <a:solidFill>
                            <a:schemeClr val="bg1"/>
                          </a:solidFill>
                          <a:effectLst/>
                          <a:latin typeface="Times New Roman" panose="02020603050405020304" pitchFamily="18" charset="0"/>
                          <a:ea typeface="+mn-ea"/>
                          <a:cs typeface="Times New Roman" panose="02020603050405020304" pitchFamily="18" charset="0"/>
                        </a:rPr>
                        <a:t>G1,t)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0.010553</a:t>
                      </a:r>
                    </a:p>
                  </a:txBody>
                  <a:tcPr marL="9525" marR="9525" marT="9525" marB="0" anchor="b"/>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0.049578</a:t>
                      </a:r>
                    </a:p>
                  </a:txBody>
                  <a:tcPr marL="9525" marR="9525" marT="9525" marB="0" anchor="b"/>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0.119481</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0.13032</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0.130614</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0.130617</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0.130617</a:t>
                      </a:r>
                    </a:p>
                  </a:txBody>
                  <a:tcPr marL="9525" marR="9525" marT="9525" marB="0" anchor="b"/>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0.130617</a:t>
                      </a:r>
                    </a:p>
                  </a:txBody>
                  <a:tcPr marL="9525" marR="9525" marT="9525" marB="0" anchor="b"/>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0.130617</a:t>
                      </a:r>
                    </a:p>
                  </a:txBody>
                  <a:tcPr marL="9525" marR="9525" marT="9525" marB="0" anchor="b"/>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0.130617</a:t>
                      </a:r>
                    </a:p>
                  </a:txBody>
                  <a:tcPr marL="9525" marR="9525" marT="9525" marB="0" anchor="b"/>
                </a:tc>
              </a:tr>
              <a:tr h="157033">
                <a:tc>
                  <a:txBody>
                    <a:bodyPr/>
                    <a:lstStyle/>
                    <a:p>
                      <a:pPr marL="0" algn="l" fontAlgn="b"/>
                      <a:r>
                        <a:rPr lang="ru-RU" sz="1000" b="1" u="none" strike="noStrike" dirty="0" smtClean="0">
                          <a:solidFill>
                            <a:schemeClr val="bg1"/>
                          </a:solidFill>
                          <a:effectLst/>
                          <a:latin typeface="Times New Roman" panose="02020603050405020304" pitchFamily="18" charset="0"/>
                          <a:ea typeface="+mn-ea"/>
                          <a:cs typeface="Times New Roman" panose="02020603050405020304" pitchFamily="18" charset="0"/>
                        </a:rPr>
                        <a:t>  </a:t>
                      </a:r>
                      <a:r>
                        <a:rPr lang="el-GR" sz="1000" b="1" u="none" strike="noStrike" dirty="0" smtClean="0">
                          <a:solidFill>
                            <a:schemeClr val="bg1"/>
                          </a:solidFill>
                          <a:effectLst/>
                          <a:latin typeface="Times New Roman" panose="02020603050405020304" pitchFamily="18" charset="0"/>
                          <a:ea typeface="+mn-ea"/>
                          <a:cs typeface="Times New Roman" panose="02020603050405020304" pitchFamily="18" charset="0"/>
                        </a:rPr>
                        <a:t>Ψ(</a:t>
                      </a:r>
                      <a:r>
                        <a:rPr lang="en-US" sz="1000" b="1" u="none" strike="noStrike" dirty="0">
                          <a:solidFill>
                            <a:schemeClr val="bg1"/>
                          </a:solidFill>
                          <a:effectLst/>
                          <a:latin typeface="Times New Roman" panose="02020603050405020304" pitchFamily="18" charset="0"/>
                          <a:ea typeface="+mn-ea"/>
                          <a:cs typeface="Times New Roman" panose="02020603050405020304" pitchFamily="18" charset="0"/>
                        </a:rPr>
                        <a:t>G2,t)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0.010553</a:t>
                      </a:r>
                    </a:p>
                  </a:txBody>
                  <a:tcPr marL="9525" marR="9525" marT="9525" marB="0" anchor="b"/>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0.049578</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0.119481</a:t>
                      </a:r>
                    </a:p>
                  </a:txBody>
                  <a:tcPr marL="9525" marR="9525" marT="9525" marB="0" anchor="b"/>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0.13032</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0.130614</a:t>
                      </a:r>
                    </a:p>
                  </a:txBody>
                  <a:tcPr marL="9525" marR="9525" marT="9525" marB="0" anchor="b"/>
                </a:tc>
                <a:tc>
                  <a:txBody>
                    <a:bodyPr/>
                    <a:lstStyle/>
                    <a:p>
                      <a:pPr marL="0" algn="r" fontAlgn="b"/>
                      <a:r>
                        <a:rPr lang="en-US" sz="1000" u="none" strike="noStrike">
                          <a:solidFill>
                            <a:schemeClr val="dk1"/>
                          </a:solidFill>
                          <a:effectLst/>
                          <a:latin typeface="Times New Roman" panose="02020603050405020304" pitchFamily="18" charset="0"/>
                          <a:ea typeface="+mn-ea"/>
                          <a:cs typeface="Times New Roman" panose="02020603050405020304" pitchFamily="18" charset="0"/>
                        </a:rPr>
                        <a:t>0.130617</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0.130617</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0.130617</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0.18864</a:t>
                      </a:r>
                    </a:p>
                  </a:txBody>
                  <a:tcPr marL="9525" marR="9525" marT="9525" marB="0" anchor="b"/>
                </a:tc>
                <a:tc>
                  <a:txBody>
                    <a:bodyPr/>
                    <a:lstStyle/>
                    <a:p>
                      <a:pPr marL="0" algn="r" fontAlgn="b"/>
                      <a:r>
                        <a:rPr lang="en-US" sz="1000" u="none" strike="noStrike" dirty="0">
                          <a:solidFill>
                            <a:schemeClr val="dk1"/>
                          </a:solidFill>
                          <a:effectLst/>
                          <a:latin typeface="Times New Roman" panose="02020603050405020304" pitchFamily="18" charset="0"/>
                          <a:ea typeface="+mn-ea"/>
                          <a:cs typeface="Times New Roman" panose="02020603050405020304" pitchFamily="18" charset="0"/>
                        </a:rPr>
                        <a:t>0.257236</a:t>
                      </a:r>
                    </a:p>
                  </a:txBody>
                  <a:tcPr marL="9525" marR="9525" marT="9525" marB="0" anchor="b"/>
                </a:tc>
              </a:tr>
            </a:tbl>
          </a:graphicData>
        </a:graphic>
      </p:graphicFrame>
      <p:sp>
        <p:nvSpPr>
          <p:cNvPr id="3" name="Прямоугольник 2"/>
          <p:cNvSpPr/>
          <p:nvPr/>
        </p:nvSpPr>
        <p:spPr>
          <a:xfrm>
            <a:off x="1004523" y="3762943"/>
            <a:ext cx="2941831" cy="369332"/>
          </a:xfrm>
          <a:prstGeom prst="rect">
            <a:avLst/>
          </a:prstGeom>
        </p:spPr>
        <p:txBody>
          <a:bodyPr wrap="none">
            <a:spAutoFit/>
          </a:bodyPr>
          <a:lstStyle/>
          <a:p>
            <a:r>
              <a:rPr lang="en-US" b="1" i="1" dirty="0" smtClean="0">
                <a:solidFill>
                  <a:srgbClr val="003F82"/>
                </a:solidFill>
                <a:latin typeface="Arial" panose="020B0604020202020204" pitchFamily="34" charset="0"/>
                <a:cs typeface="Arial" panose="020B0604020202020204" pitchFamily="34" charset="0"/>
              </a:rPr>
              <a:t>Fatness of left tail MICEX</a:t>
            </a:r>
            <a:endParaRPr lang="ru-RU" b="1" i="1" dirty="0">
              <a:solidFill>
                <a:srgbClr val="003F82"/>
              </a:solidFill>
              <a:latin typeface="Arial" panose="020B0604020202020204" pitchFamily="34" charset="0"/>
              <a:cs typeface="Arial" panose="020B0604020202020204" pitchFamily="34" charset="0"/>
            </a:endParaRPr>
          </a:p>
        </p:txBody>
      </p:sp>
      <p:pic>
        <p:nvPicPr>
          <p:cNvPr id="14"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02711" y="4905673"/>
            <a:ext cx="2395575" cy="14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65836" y="4905673"/>
            <a:ext cx="2395575" cy="14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Номер слайда 10"/>
          <p:cNvSpPr txBox="1">
            <a:spLocks/>
          </p:cNvSpPr>
          <p:nvPr/>
        </p:nvSpPr>
        <p:spPr>
          <a:xfrm>
            <a:off x="8439704" y="6475774"/>
            <a:ext cx="494192" cy="107722"/>
          </a:xfrm>
          <a:prstGeom prst="rect">
            <a:avLst/>
          </a:prstGeom>
        </p:spPr>
        <p:txBody>
          <a:bodyPr wrap="square" lIns="0" tIns="0" rIns="0" bIns="0">
            <a:spAutoFit/>
          </a:bodyPr>
          <a:lstStyle>
            <a:defPPr>
              <a:defRPr lang="de-DE"/>
            </a:defPPr>
            <a:lvl1pPr marL="0" algn="l" defTabSz="914400" rtl="0" eaLnBrk="1" latinLnBrk="0" hangingPunct="1">
              <a:defRPr sz="60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gn="ctr"/>
            <a:r>
              <a:rPr lang="ru-RU" sz="700" spc="-10" dirty="0" smtClean="0">
                <a:solidFill>
                  <a:srgbClr val="1C2A55"/>
                </a:solidFill>
                <a:latin typeface="Arial" panose="020B0604020202020204" pitchFamily="34" charset="0"/>
                <a:cs typeface="Arial" panose="020B0604020202020204" pitchFamily="34" charset="0"/>
              </a:rPr>
              <a:t>11 </a:t>
            </a:r>
            <a:r>
              <a:rPr lang="ru-RU" sz="700" spc="-30" dirty="0" smtClean="0">
                <a:solidFill>
                  <a:srgbClr val="1C2A55"/>
                </a:solidFill>
                <a:latin typeface="Arial" panose="020B0604020202020204" pitchFamily="34" charset="0"/>
                <a:cs typeface="Arial" panose="020B0604020202020204" pitchFamily="34" charset="0"/>
              </a:rPr>
              <a:t>/</a:t>
            </a:r>
            <a:r>
              <a:rPr lang="ru-RU" sz="700" spc="-10" dirty="0" smtClean="0">
                <a:solidFill>
                  <a:srgbClr val="1C2A55"/>
                </a:solidFill>
                <a:latin typeface="Arial" panose="020B0604020202020204" pitchFamily="34" charset="0"/>
                <a:cs typeface="Arial" panose="020B0604020202020204" pitchFamily="34" charset="0"/>
              </a:rPr>
              <a:t> 1</a:t>
            </a:r>
            <a:r>
              <a:rPr lang="ru-RU" sz="700" dirty="0" smtClean="0">
                <a:solidFill>
                  <a:srgbClr val="1C2A55"/>
                </a:solidFill>
                <a:latin typeface="Arial" panose="020B0604020202020204" pitchFamily="34" charset="0"/>
                <a:cs typeface="Arial" panose="020B0604020202020204" pitchFamily="34" charset="0"/>
              </a:rPr>
              <a:t>5</a:t>
            </a:r>
            <a:endParaRPr lang="ru-RU" sz="700" dirty="0">
              <a:solidFill>
                <a:srgbClr val="1C2A5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82929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Subtitle 2"/>
          <p:cNvSpPr txBox="1">
            <a:spLocks/>
          </p:cNvSpPr>
          <p:nvPr/>
        </p:nvSpPr>
        <p:spPr bwMode="auto">
          <a:xfrm>
            <a:off x="255588" y="6415088"/>
            <a:ext cx="41433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ＭＳ Ｐゴシック" charset="-128"/>
              </a:defRPr>
            </a:lvl1pPr>
            <a:lvl2pPr marL="742950" indent="-285750" eaLnBrk="0" hangingPunct="0">
              <a:spcBef>
                <a:spcPct val="20000"/>
              </a:spcBef>
              <a:buFont typeface="Arial" charset="0"/>
              <a:buChar char="–"/>
              <a:defRPr sz="2800">
                <a:solidFill>
                  <a:schemeClr val="tx1"/>
                </a:solidFill>
                <a:latin typeface="Calibri" charset="0"/>
                <a:ea typeface="ＭＳ Ｐゴシック" charset="-128"/>
              </a:defRPr>
            </a:lvl2pPr>
            <a:lvl3pPr marL="1143000" indent="-228600" eaLnBrk="0" hangingPunct="0">
              <a:spcBef>
                <a:spcPct val="20000"/>
              </a:spcBef>
              <a:buFont typeface="Arial" charset="0"/>
              <a:buChar char="•"/>
              <a:defRPr sz="2400">
                <a:solidFill>
                  <a:schemeClr val="tx1"/>
                </a:solidFill>
                <a:latin typeface="Calibri" charset="0"/>
                <a:ea typeface="ＭＳ Ｐゴシック" charset="-128"/>
              </a:defRPr>
            </a:lvl3pPr>
            <a:lvl4pPr marL="1600200" indent="-228600" eaLnBrk="0" hangingPunct="0">
              <a:spcBef>
                <a:spcPct val="20000"/>
              </a:spcBef>
              <a:buFont typeface="Arial" charset="0"/>
              <a:buChar char="–"/>
              <a:defRPr sz="2000">
                <a:solidFill>
                  <a:schemeClr val="tx1"/>
                </a:solidFill>
                <a:latin typeface="Calibri" charset="0"/>
                <a:ea typeface="ＭＳ Ｐゴシック" charset="-128"/>
              </a:defRPr>
            </a:lvl4pPr>
            <a:lvl5pPr marL="2057400" indent="-228600" eaLnBrk="0" hangingPunct="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buFontTx/>
              <a:buNone/>
            </a:pPr>
            <a:r>
              <a:rPr lang="ru-RU" altLang="ru-RU" sz="800" dirty="0" err="1">
                <a:solidFill>
                  <a:schemeClr val="bg1"/>
                </a:solidFill>
                <a:latin typeface="Arial" charset="0"/>
              </a:rPr>
              <a:t>Higher</a:t>
            </a:r>
            <a:r>
              <a:rPr lang="ru-RU" altLang="ru-RU" sz="800" dirty="0">
                <a:solidFill>
                  <a:schemeClr val="bg1"/>
                </a:solidFill>
                <a:latin typeface="Arial" charset="0"/>
              </a:rPr>
              <a:t> </a:t>
            </a:r>
            <a:r>
              <a:rPr lang="ru-RU" altLang="ru-RU" sz="800" dirty="0" err="1">
                <a:solidFill>
                  <a:schemeClr val="bg1"/>
                </a:solidFill>
                <a:latin typeface="Arial" charset="0"/>
              </a:rPr>
              <a:t>School</a:t>
            </a:r>
            <a:r>
              <a:rPr lang="ru-RU" altLang="ru-RU" sz="800" dirty="0">
                <a:solidFill>
                  <a:schemeClr val="bg1"/>
                </a:solidFill>
                <a:latin typeface="Arial" charset="0"/>
              </a:rPr>
              <a:t> </a:t>
            </a:r>
            <a:r>
              <a:rPr lang="ru-RU" altLang="ru-RU" sz="800" dirty="0" err="1">
                <a:solidFill>
                  <a:schemeClr val="bg1"/>
                </a:solidFill>
                <a:latin typeface="Arial" charset="0"/>
              </a:rPr>
              <a:t>of</a:t>
            </a:r>
            <a:r>
              <a:rPr lang="ru-RU" altLang="ru-RU" sz="800" dirty="0">
                <a:solidFill>
                  <a:schemeClr val="bg1"/>
                </a:solidFill>
                <a:latin typeface="Arial" charset="0"/>
              </a:rPr>
              <a:t> </a:t>
            </a:r>
            <a:r>
              <a:rPr lang="ru-RU" altLang="ru-RU" sz="800" dirty="0" err="1">
                <a:solidFill>
                  <a:schemeClr val="bg1"/>
                </a:solidFill>
                <a:latin typeface="Arial" charset="0"/>
              </a:rPr>
              <a:t>Economics</a:t>
            </a:r>
            <a:r>
              <a:rPr lang="ru-RU" altLang="ru-RU" sz="800" dirty="0">
                <a:solidFill>
                  <a:schemeClr val="bg1"/>
                </a:solidFill>
                <a:latin typeface="Arial" charset="0"/>
              </a:rPr>
              <a:t> , </a:t>
            </a:r>
            <a:r>
              <a:rPr lang="en-US" altLang="ru-RU" sz="800" dirty="0">
                <a:solidFill>
                  <a:schemeClr val="bg1"/>
                </a:solidFill>
                <a:latin typeface="Arial" charset="0"/>
              </a:rPr>
              <a:t>Moscow</a:t>
            </a:r>
            <a:r>
              <a:rPr lang="ru-RU" altLang="ru-RU" sz="800" dirty="0">
                <a:solidFill>
                  <a:schemeClr val="bg1"/>
                </a:solidFill>
                <a:latin typeface="Arial" charset="0"/>
              </a:rPr>
              <a:t>, </a:t>
            </a:r>
            <a:r>
              <a:rPr lang="ru-RU" altLang="ru-RU" sz="800" dirty="0" smtClean="0">
                <a:solidFill>
                  <a:schemeClr val="bg1"/>
                </a:solidFill>
                <a:latin typeface="Arial" charset="0"/>
              </a:rPr>
              <a:t>2015</a:t>
            </a:r>
            <a:endParaRPr lang="ru-RU" altLang="ru-RU" sz="800" dirty="0">
              <a:solidFill>
                <a:schemeClr val="bg1"/>
              </a:solidFill>
              <a:latin typeface="Arial" charset="0"/>
            </a:endParaRPr>
          </a:p>
        </p:txBody>
      </p:sp>
      <p:sp>
        <p:nvSpPr>
          <p:cNvPr id="4" name="Заголовок 3"/>
          <p:cNvSpPr>
            <a:spLocks noGrp="1"/>
          </p:cNvSpPr>
          <p:nvPr>
            <p:ph type="title"/>
          </p:nvPr>
        </p:nvSpPr>
        <p:spPr>
          <a:xfrm>
            <a:off x="771098" y="28978"/>
            <a:ext cx="8229600" cy="1143000"/>
          </a:xfrm>
        </p:spPr>
        <p:txBody>
          <a:bodyPr/>
          <a:lstStyle/>
          <a:p>
            <a:r>
              <a:rPr lang="ru-RU" sz="3200" i="1" dirty="0" err="1" smtClean="0">
                <a:solidFill>
                  <a:schemeClr val="bg1"/>
                </a:solidFill>
                <a:latin typeface="Arial" pitchFamily="34" charset="0"/>
                <a:cs typeface="Arial" pitchFamily="34" charset="0"/>
              </a:rPr>
              <a:t>Results</a:t>
            </a:r>
            <a:r>
              <a:rPr lang="ru-RU" sz="3200" i="1" dirty="0" smtClean="0">
                <a:solidFill>
                  <a:schemeClr val="bg1"/>
                </a:solidFill>
                <a:latin typeface="Arial" pitchFamily="34" charset="0"/>
                <a:cs typeface="Arial" pitchFamily="34" charset="0"/>
              </a:rPr>
              <a:t> </a:t>
            </a:r>
            <a:r>
              <a:rPr lang="ru-RU" sz="3200" i="1" dirty="0" err="1" smtClean="0">
                <a:solidFill>
                  <a:schemeClr val="bg1"/>
                </a:solidFill>
                <a:latin typeface="Arial" pitchFamily="34" charset="0"/>
                <a:cs typeface="Arial" pitchFamily="34" charset="0"/>
              </a:rPr>
              <a:t>of</a:t>
            </a:r>
            <a:r>
              <a:rPr lang="ru-RU" sz="3200" i="1" dirty="0" smtClean="0">
                <a:solidFill>
                  <a:schemeClr val="bg1"/>
                </a:solidFill>
                <a:latin typeface="Arial" pitchFamily="34" charset="0"/>
                <a:cs typeface="Arial" pitchFamily="34" charset="0"/>
              </a:rPr>
              <a:t> </a:t>
            </a:r>
            <a:r>
              <a:rPr lang="ru-RU" sz="3200" i="1" dirty="0" err="1" smtClean="0">
                <a:solidFill>
                  <a:schemeClr val="bg1"/>
                </a:solidFill>
                <a:latin typeface="Arial" pitchFamily="34" charset="0"/>
                <a:cs typeface="Arial" pitchFamily="34" charset="0"/>
              </a:rPr>
              <a:t>logit</a:t>
            </a:r>
            <a:r>
              <a:rPr lang="ru-RU" sz="3200" i="1" dirty="0" smtClean="0">
                <a:solidFill>
                  <a:schemeClr val="bg1"/>
                </a:solidFill>
                <a:latin typeface="Arial" pitchFamily="34" charset="0"/>
                <a:cs typeface="Arial" pitchFamily="34" charset="0"/>
              </a:rPr>
              <a:t> </a:t>
            </a:r>
            <a:r>
              <a:rPr lang="ru-RU" sz="3200" i="1" dirty="0" err="1" smtClean="0">
                <a:solidFill>
                  <a:schemeClr val="bg1"/>
                </a:solidFill>
                <a:latin typeface="Arial" pitchFamily="34" charset="0"/>
                <a:cs typeface="Arial" pitchFamily="34" charset="0"/>
              </a:rPr>
              <a:t>model</a:t>
            </a:r>
            <a:endParaRPr lang="ru-RU" sz="3200" i="1" dirty="0">
              <a:solidFill>
                <a:schemeClr val="bg1"/>
              </a:solidFill>
              <a:latin typeface="Arial" pitchFamily="34" charset="0"/>
              <a:cs typeface="Arial" pitchFamily="34" charset="0"/>
            </a:endParaRPr>
          </a:p>
        </p:txBody>
      </p:sp>
      <p:graphicFrame>
        <p:nvGraphicFramePr>
          <p:cNvPr id="6" name="Table 2"/>
          <p:cNvGraphicFramePr>
            <a:graphicFrameLocks noGrp="1"/>
          </p:cNvGraphicFramePr>
          <p:nvPr>
            <p:extLst>
              <p:ext uri="{D42A27DB-BD31-4B8C-83A1-F6EECF244321}">
                <p14:modId xmlns:p14="http://schemas.microsoft.com/office/powerpoint/2010/main" val="2967978452"/>
              </p:ext>
            </p:extLst>
          </p:nvPr>
        </p:nvGraphicFramePr>
        <p:xfrm>
          <a:off x="349415" y="1774209"/>
          <a:ext cx="8412447" cy="4517409"/>
        </p:xfrm>
        <a:graphic>
          <a:graphicData uri="http://schemas.openxmlformats.org/drawingml/2006/table">
            <a:tbl>
              <a:tblPr firstRow="1" firstCol="1" bandRow="1">
                <a:tableStyleId>{5C22544A-7EE6-4342-B048-85BDC9FD1C3A}</a:tableStyleId>
              </a:tblPr>
              <a:tblGrid>
                <a:gridCol w="983342"/>
                <a:gridCol w="983342"/>
                <a:gridCol w="1011099"/>
                <a:gridCol w="1085750"/>
                <a:gridCol w="841440"/>
                <a:gridCol w="860189"/>
                <a:gridCol w="1408789"/>
                <a:gridCol w="1238496"/>
              </a:tblGrid>
              <a:tr h="230329">
                <a:tc>
                  <a:txBody>
                    <a:bodyPr/>
                    <a:lstStyle/>
                    <a:p>
                      <a:pPr>
                        <a:lnSpc>
                          <a:spcPct val="115000"/>
                        </a:lnSpc>
                      </a:pPr>
                      <a:endParaRPr lang="en-US" sz="1200" dirty="0">
                        <a:effectLst/>
                        <a:latin typeface="Times New Roman" panose="02020603050405020304" pitchFamily="18" charset="0"/>
                        <a:cs typeface="Times New Roman" panose="02020603050405020304" pitchFamily="18" charset="0"/>
                      </a:endParaRPr>
                    </a:p>
                  </a:txBody>
                  <a:tcPr marL="28247" marR="28247" marT="0"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a:lnSpc>
                          <a:spcPct val="115000"/>
                        </a:lnSpc>
                      </a:pPr>
                      <a:endParaRPr lang="en-US" sz="1200">
                        <a:effectLst/>
                        <a:latin typeface="Times New Roman" panose="02020603050405020304" pitchFamily="18" charset="0"/>
                        <a:cs typeface="Times New Roman" panose="02020603050405020304" pitchFamily="18" charset="0"/>
                      </a:endParaRPr>
                    </a:p>
                  </a:txBody>
                  <a:tcPr marL="28247" marR="28247" marT="0"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Coef.</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nSpc>
                          <a:spcPct val="107000"/>
                        </a:lnSpc>
                        <a:spcBef>
                          <a:spcPts val="0"/>
                        </a:spcBef>
                        <a:spcAft>
                          <a:spcPts val="0"/>
                        </a:spcAft>
                      </a:pPr>
                      <a:r>
                        <a:rPr lang="ru-RU" sz="1200" dirty="0" err="1">
                          <a:effectLst/>
                          <a:latin typeface="Times New Roman" panose="02020603050405020304" pitchFamily="18" charset="0"/>
                          <a:cs typeface="Times New Roman" panose="02020603050405020304" pitchFamily="18" charset="0"/>
                        </a:rPr>
                        <a:t>Std</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Err</a:t>
                      </a:r>
                      <a:r>
                        <a:rPr lang="ru-RU" sz="1200" dirty="0">
                          <a:effectLst/>
                          <a:latin typeface="Times New Roman" panose="02020603050405020304" pitchFamily="18" charset="0"/>
                          <a:cs typeface="Times New Roman" panose="02020603050405020304" pitchFamily="18" charset="0"/>
                        </a:rPr>
                        <a:t>.</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nSpc>
                          <a:spcPct val="107000"/>
                        </a:lnSpc>
                        <a:spcBef>
                          <a:spcPts val="0"/>
                        </a:spcBef>
                        <a:spcAft>
                          <a:spcPts val="0"/>
                        </a:spcAft>
                      </a:pPr>
                      <a:r>
                        <a:rPr lang="ru-RU" sz="1200" dirty="0">
                          <a:effectLst/>
                          <a:latin typeface="Times New Roman" panose="02020603050405020304" pitchFamily="18" charset="0"/>
                          <a:cs typeface="Times New Roman" panose="02020603050405020304" pitchFamily="18" charset="0"/>
                        </a:rPr>
                        <a:t>z</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P&gt;|z|</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gridSpan="2">
                  <a:txBody>
                    <a:bodyPr/>
                    <a:lstStyle/>
                    <a:p>
                      <a:pPr marL="0" marR="0" algn="ctr">
                        <a:lnSpc>
                          <a:spcPct val="107000"/>
                        </a:lnSpc>
                        <a:spcBef>
                          <a:spcPts val="0"/>
                        </a:spcBef>
                        <a:spcAft>
                          <a:spcPts val="0"/>
                        </a:spcAft>
                      </a:pPr>
                      <a:r>
                        <a:rPr lang="ru-RU" sz="1200" dirty="0">
                          <a:effectLst/>
                          <a:latin typeface="Times New Roman" panose="02020603050405020304" pitchFamily="18" charset="0"/>
                          <a:cs typeface="Times New Roman" panose="02020603050405020304" pitchFamily="18" charset="0"/>
                        </a:rPr>
                        <a:t>[95% </a:t>
                      </a:r>
                      <a:r>
                        <a:rPr lang="ru-RU" sz="1200" dirty="0" err="1">
                          <a:effectLst/>
                          <a:latin typeface="Times New Roman" panose="02020603050405020304" pitchFamily="18" charset="0"/>
                          <a:cs typeface="Times New Roman" panose="02020603050405020304" pitchFamily="18" charset="0"/>
                        </a:rPr>
                        <a:t>Conf</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Interval</a:t>
                      </a:r>
                      <a:r>
                        <a:rPr lang="ru-RU" sz="1200" dirty="0">
                          <a:effectLst/>
                          <a:latin typeface="Times New Roman" panose="02020603050405020304" pitchFamily="18" charset="0"/>
                          <a:cs typeface="Times New Roman" panose="02020603050405020304" pitchFamily="18" charset="0"/>
                        </a:rPr>
                        <a:t>]</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hMerge="1">
                  <a:txBody>
                    <a:bodyPr/>
                    <a:lstStyle/>
                    <a:p>
                      <a:endParaRPr lang="en-US"/>
                    </a:p>
                  </a:txBody>
                  <a:tcPr/>
                </a:tc>
              </a:tr>
              <a:tr h="214354">
                <a:tc rowSpan="2">
                  <a:txBody>
                    <a:bodyPr/>
                    <a:lstStyle/>
                    <a:p>
                      <a:pPr marL="0" marR="0" algn="ctr">
                        <a:lnSpc>
                          <a:spcPct val="107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t>
                      </a:r>
                      <a:r>
                        <a:rPr lang="ru-RU" sz="1200" dirty="0">
                          <a:effectLst/>
                          <a:latin typeface="Times New Roman" panose="02020603050405020304" pitchFamily="18" charset="0"/>
                          <a:cs typeface="Times New Roman" panose="02020603050405020304" pitchFamily="18" charset="0"/>
                        </a:rPr>
                        <a:t>1*σ</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dirty="0">
                          <a:effectLst/>
                          <a:latin typeface="Times New Roman" panose="02020603050405020304" pitchFamily="18" charset="0"/>
                          <a:cs typeface="Times New Roman" panose="02020603050405020304" pitchFamily="18" charset="0"/>
                        </a:rPr>
                        <a:t>2066309</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3027078</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0,68</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0,495</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-3866654</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7999272</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r h="214354">
                <a:tc vMerge="1">
                  <a:txBody>
                    <a:bodyPr/>
                    <a:lstStyle/>
                    <a:p>
                      <a:endParaRPr lang="en-US"/>
                    </a:p>
                  </a:txBody>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const</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-0,9540378</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1,929778</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-0,49</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0,621</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-4,736332</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2,828257</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r h="214354">
                <a:tc rowSpan="2">
                  <a:txBody>
                    <a:bodyPr/>
                    <a:lstStyle/>
                    <a:p>
                      <a:pPr marL="0" marR="0" algn="ctr">
                        <a:lnSpc>
                          <a:spcPct val="107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t>
                      </a:r>
                      <a:r>
                        <a:rPr lang="ru-RU" sz="1200" dirty="0">
                          <a:effectLst/>
                          <a:latin typeface="Times New Roman" panose="02020603050405020304" pitchFamily="18" charset="0"/>
                          <a:cs typeface="Times New Roman" panose="02020603050405020304" pitchFamily="18" charset="0"/>
                        </a:rPr>
                        <a:t>2*σ</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101228,70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1194578,00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0,08</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0,93</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-2240101,00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dirty="0" smtClean="0">
                          <a:effectLst/>
                          <a:latin typeface="Times New Roman" panose="02020603050405020304" pitchFamily="18" charset="0"/>
                          <a:cs typeface="Times New Roman" panose="02020603050405020304" pitchFamily="18" charset="0"/>
                        </a:rPr>
                        <a:t>2442559,0</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r h="214354">
                <a:tc vMerge="1">
                  <a:txBody>
                    <a:bodyPr/>
                    <a:lstStyle/>
                    <a:p>
                      <a:endParaRPr lang="en-US"/>
                    </a:p>
                  </a:txBody>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const</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0,22</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1,44</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0,15</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0,88</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-2,60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3,04</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r h="214354">
                <a:tc rowSpan="2">
                  <a:txBody>
                    <a:bodyPr/>
                    <a:lstStyle/>
                    <a:p>
                      <a:pPr marL="0" marR="0" algn="ctr">
                        <a:lnSpc>
                          <a:spcPct val="107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-3*σ</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-226253,40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276671,00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-0,82</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0,41</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-768518,60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316011,70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r h="214354">
                <a:tc vMerge="1">
                  <a:txBody>
                    <a:bodyPr/>
                    <a:lstStyle/>
                    <a:p>
                      <a:endParaRPr lang="en-US"/>
                    </a:p>
                  </a:txBody>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const</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1,68</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1,71</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dirty="0">
                          <a:effectLst/>
                          <a:latin typeface="Times New Roman" panose="02020603050405020304" pitchFamily="18" charset="0"/>
                          <a:cs typeface="Times New Roman" panose="02020603050405020304" pitchFamily="18" charset="0"/>
                        </a:rPr>
                        <a:t>0,98</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0,33</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-1,68</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5,03</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r h="214354">
                <a:tc rowSpan="2">
                  <a:txBody>
                    <a:bodyPr/>
                    <a:lstStyle/>
                    <a:p>
                      <a:pPr marL="0" marR="0" algn="ctr">
                        <a:lnSpc>
                          <a:spcPct val="107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t>
                      </a:r>
                      <a:r>
                        <a:rPr lang="ru-RU" sz="1200" dirty="0">
                          <a:effectLst/>
                          <a:latin typeface="Times New Roman" panose="02020603050405020304" pitchFamily="18" charset="0"/>
                          <a:cs typeface="Times New Roman" panose="02020603050405020304" pitchFamily="18" charset="0"/>
                        </a:rPr>
                        <a:t>4*σ</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ctr">
                    <a:lnB w="12700" cap="flat" cmpd="sng" algn="ctr">
                      <a:solidFill>
                        <a:schemeClr val="accent6">
                          <a:lumMod val="75000"/>
                        </a:schemeClr>
                      </a:solidFill>
                      <a:prstDash val="solid"/>
                      <a:round/>
                      <a:headEnd type="none" w="med" len="med"/>
                      <a:tailEnd type="none" w="med" len="med"/>
                    </a:ln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-14209,27</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12722,60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-1,12</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0,26</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-39145,11</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10726,58</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r h="214354">
                <a:tc vMerge="1">
                  <a:txBody>
                    <a:bodyPr/>
                    <a:lstStyle/>
                    <a:p>
                      <a:endParaRPr lang="en-US"/>
                    </a:p>
                  </a:txBody>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const</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lnB w="12700" cap="flat" cmpd="sng" algn="ctr">
                      <a:solidFill>
                        <a:schemeClr val="accent6">
                          <a:lumMod val="75000"/>
                        </a:schemeClr>
                      </a:solidFill>
                      <a:prstDash val="solid"/>
                      <a:round/>
                      <a:headEnd type="none" w="med" len="med"/>
                      <a:tailEnd type="none" w="med" len="med"/>
                    </a:lnB>
                  </a:tcPr>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1,60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lnB w="12700" cap="flat" cmpd="sng" algn="ctr">
                      <a:solidFill>
                        <a:schemeClr val="accent6">
                          <a:lumMod val="75000"/>
                        </a:schemeClr>
                      </a:solidFill>
                      <a:prstDash val="solid"/>
                      <a:round/>
                      <a:headEnd type="none" w="med" len="med"/>
                      <a:tailEnd type="none" w="med" len="med"/>
                    </a:lnB>
                  </a:tcPr>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1,23</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lnB w="12700" cap="flat" cmpd="sng" algn="ctr">
                      <a:solidFill>
                        <a:schemeClr val="accent6">
                          <a:lumMod val="75000"/>
                        </a:schemeClr>
                      </a:solidFill>
                      <a:prstDash val="solid"/>
                      <a:round/>
                      <a:headEnd type="none" w="med" len="med"/>
                      <a:tailEnd type="none" w="med" len="med"/>
                    </a:lnB>
                  </a:tcPr>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1,30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lnB w="12700" cap="flat" cmpd="sng" algn="ctr">
                      <a:solidFill>
                        <a:schemeClr val="accent6">
                          <a:lumMod val="75000"/>
                        </a:schemeClr>
                      </a:solidFill>
                      <a:prstDash val="solid"/>
                      <a:round/>
                      <a:headEnd type="none" w="med" len="med"/>
                      <a:tailEnd type="none" w="med" len="med"/>
                    </a:lnB>
                  </a:tcPr>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0,19</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lnB w="12700" cap="flat" cmpd="sng" algn="ctr">
                      <a:solidFill>
                        <a:schemeClr val="accent6">
                          <a:lumMod val="75000"/>
                        </a:schemeClr>
                      </a:solidFill>
                      <a:prstDash val="solid"/>
                      <a:round/>
                      <a:headEnd type="none" w="med" len="med"/>
                      <a:tailEnd type="none" w="med" len="med"/>
                    </a:lnB>
                  </a:tcPr>
                </a:tc>
                <a:tc>
                  <a:txBody>
                    <a:bodyPr/>
                    <a:lstStyle/>
                    <a:p>
                      <a:pPr marL="0" marR="0" algn="r">
                        <a:lnSpc>
                          <a:spcPct val="107000"/>
                        </a:lnSpc>
                        <a:spcBef>
                          <a:spcPts val="0"/>
                        </a:spcBef>
                        <a:spcAft>
                          <a:spcPts val="0"/>
                        </a:spcAft>
                      </a:pPr>
                      <a:r>
                        <a:rPr lang="ru-RU" sz="1200" dirty="0">
                          <a:effectLst/>
                          <a:latin typeface="Times New Roman" panose="02020603050405020304" pitchFamily="18" charset="0"/>
                          <a:cs typeface="Times New Roman" panose="02020603050405020304" pitchFamily="18" charset="0"/>
                        </a:rPr>
                        <a:t>-0,81</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lnB w="12700" cap="flat" cmpd="sng" algn="ctr">
                      <a:solidFill>
                        <a:schemeClr val="accent6">
                          <a:lumMod val="75000"/>
                        </a:schemeClr>
                      </a:solidFill>
                      <a:prstDash val="solid"/>
                      <a:round/>
                      <a:headEnd type="none" w="med" len="med"/>
                      <a:tailEnd type="none" w="med" len="med"/>
                    </a:lnB>
                  </a:tcPr>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4,02</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lnB w="12700" cap="flat" cmpd="sng" algn="ctr">
                      <a:solidFill>
                        <a:schemeClr val="accent6">
                          <a:lumMod val="75000"/>
                        </a:schemeClr>
                      </a:solidFill>
                      <a:prstDash val="solid"/>
                      <a:round/>
                      <a:headEnd type="none" w="med" len="med"/>
                      <a:tailEnd type="none" w="med" len="med"/>
                    </a:lnB>
                  </a:tcPr>
                </a:tc>
              </a:tr>
              <a:tr h="214354">
                <a:tc rowSpan="2">
                  <a:txBody>
                    <a:bodyPr/>
                    <a:lstStyle/>
                    <a:p>
                      <a:pPr marL="0" marR="0" algn="ctr">
                        <a:lnSpc>
                          <a:spcPct val="107000"/>
                        </a:lnSpc>
                        <a:spcBef>
                          <a:spcPts val="0"/>
                        </a:spcBef>
                        <a:spcAft>
                          <a:spcPts val="0"/>
                        </a:spcAft>
                      </a:pPr>
                      <a:r>
                        <a:rPr lang="en-US" sz="1200" b="1" i="1" dirty="0">
                          <a:effectLst/>
                          <a:latin typeface="Times New Roman" panose="02020603050405020304" pitchFamily="18" charset="0"/>
                          <a:cs typeface="Times New Roman" panose="02020603050405020304" pitchFamily="18" charset="0"/>
                        </a:rPr>
                        <a:t>-</a:t>
                      </a:r>
                      <a:r>
                        <a:rPr lang="ru-RU" sz="1200" b="1" i="1" dirty="0">
                          <a:effectLst/>
                          <a:latin typeface="Times New Roman" panose="02020603050405020304" pitchFamily="18" charset="0"/>
                          <a:cs typeface="Times New Roman" panose="02020603050405020304" pitchFamily="18" charset="0"/>
                        </a:rPr>
                        <a:t>5*σ</a:t>
                      </a:r>
                      <a:endParaRPr lang="en-US" sz="1200" b="1" i="1" dirty="0">
                        <a:effectLst/>
                        <a:latin typeface="Times New Roman" panose="02020603050405020304" pitchFamily="18" charset="0"/>
                        <a:ea typeface="Droid Sans Fallback"/>
                        <a:cs typeface="Times New Roman" panose="02020603050405020304" pitchFamily="18" charset="0"/>
                      </a:endParaRPr>
                    </a:p>
                  </a:txBody>
                  <a:tcPr marL="28247" marR="28247" marT="0" marB="0" anchor="ct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X</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lnT w="12700" cap="flat" cmpd="sng" algn="ctr">
                      <a:solidFill>
                        <a:schemeClr val="accent6">
                          <a:lumMod val="75000"/>
                        </a:schemeClr>
                      </a:solidFill>
                      <a:prstDash val="solid"/>
                      <a:round/>
                      <a:headEnd type="none" w="med" len="med"/>
                      <a:tailEnd type="none" w="med" len="med"/>
                    </a:lnT>
                  </a:tcPr>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-440,3902</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lnT w="12700" cap="flat" cmpd="sng" algn="ctr">
                      <a:solidFill>
                        <a:schemeClr val="accent6">
                          <a:lumMod val="75000"/>
                        </a:schemeClr>
                      </a:solidFill>
                      <a:prstDash val="solid"/>
                      <a:round/>
                      <a:headEnd type="none" w="med" len="med"/>
                      <a:tailEnd type="none" w="med" len="med"/>
                    </a:lnT>
                  </a:tcPr>
                </a:tc>
                <a:tc>
                  <a:txBody>
                    <a:bodyPr/>
                    <a:lstStyle/>
                    <a:p>
                      <a:pPr marL="0" marR="0" algn="r">
                        <a:lnSpc>
                          <a:spcPct val="107000"/>
                        </a:lnSpc>
                        <a:spcBef>
                          <a:spcPts val="0"/>
                        </a:spcBef>
                        <a:spcAft>
                          <a:spcPts val="0"/>
                        </a:spcAft>
                      </a:pPr>
                      <a:r>
                        <a:rPr lang="ru-RU" sz="1200" b="1" i="1" dirty="0">
                          <a:effectLst/>
                          <a:latin typeface="Times New Roman" panose="02020603050405020304" pitchFamily="18" charset="0"/>
                          <a:cs typeface="Times New Roman" panose="02020603050405020304" pitchFamily="18" charset="0"/>
                        </a:rPr>
                        <a:t>223,7824</a:t>
                      </a:r>
                      <a:endParaRPr lang="en-US" sz="1200" b="1" i="1"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lnT w="12700" cap="flat" cmpd="sng" algn="ctr">
                      <a:solidFill>
                        <a:schemeClr val="accent6">
                          <a:lumMod val="75000"/>
                        </a:schemeClr>
                      </a:solidFill>
                      <a:prstDash val="solid"/>
                      <a:round/>
                      <a:headEnd type="none" w="med" len="med"/>
                      <a:tailEnd type="none" w="med" len="med"/>
                    </a:lnT>
                  </a:tcPr>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-1,97</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lnT w="12700" cap="flat" cmpd="sng" algn="ctr">
                      <a:solidFill>
                        <a:schemeClr val="accent6">
                          <a:lumMod val="75000"/>
                        </a:schemeClr>
                      </a:solidFill>
                      <a:prstDash val="solid"/>
                      <a:round/>
                      <a:headEnd type="none" w="med" len="med"/>
                      <a:tailEnd type="none" w="med" len="med"/>
                    </a:lnT>
                  </a:tcPr>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0,049</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lnT w="12700" cap="flat" cmpd="sng" algn="ctr">
                      <a:solidFill>
                        <a:schemeClr val="accent6">
                          <a:lumMod val="75000"/>
                        </a:schemeClr>
                      </a:solidFill>
                      <a:prstDash val="solid"/>
                      <a:round/>
                      <a:headEnd type="none" w="med" len="med"/>
                      <a:tailEnd type="none" w="med" len="med"/>
                    </a:lnT>
                  </a:tcPr>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-878,9956</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lnT w="12700" cap="flat" cmpd="sng" algn="ctr">
                      <a:solidFill>
                        <a:schemeClr val="accent6">
                          <a:lumMod val="75000"/>
                        </a:schemeClr>
                      </a:solidFill>
                      <a:prstDash val="solid"/>
                      <a:round/>
                      <a:headEnd type="none" w="med" len="med"/>
                      <a:tailEnd type="none" w="med" len="med"/>
                    </a:lnT>
                  </a:tcPr>
                </a:tc>
                <a:tc>
                  <a:txBody>
                    <a:bodyPr/>
                    <a:lstStyle/>
                    <a:p>
                      <a:pPr marL="0" marR="0" algn="r">
                        <a:lnSpc>
                          <a:spcPct val="107000"/>
                        </a:lnSpc>
                        <a:spcBef>
                          <a:spcPts val="0"/>
                        </a:spcBef>
                        <a:spcAft>
                          <a:spcPts val="0"/>
                        </a:spcAft>
                      </a:pPr>
                      <a:r>
                        <a:rPr lang="ru-RU" sz="1200" b="1" i="1" dirty="0">
                          <a:effectLst/>
                          <a:latin typeface="Times New Roman" panose="02020603050405020304" pitchFamily="18" charset="0"/>
                          <a:cs typeface="Times New Roman" panose="02020603050405020304" pitchFamily="18" charset="0"/>
                        </a:rPr>
                        <a:t>-1,784768</a:t>
                      </a:r>
                      <a:endParaRPr lang="en-US" sz="1200" b="1" i="1"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r>
              <a:tr h="214354">
                <a:tc vMerge="1">
                  <a:txBody>
                    <a:bodyPr/>
                    <a:lstStyle/>
                    <a:p>
                      <a:endParaRPr lang="en-US"/>
                    </a:p>
                  </a:txBody>
                  <a:tcPr/>
                </a:tc>
                <a:tc>
                  <a:txBody>
                    <a:bodyPr/>
                    <a:lstStyle/>
                    <a:p>
                      <a:pPr marL="0" marR="0">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const</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2,06</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0,99</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2,08</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0,04</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0,12</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b="1" i="1" dirty="0">
                          <a:effectLst/>
                          <a:latin typeface="Times New Roman" panose="02020603050405020304" pitchFamily="18" charset="0"/>
                          <a:cs typeface="Times New Roman" panose="02020603050405020304" pitchFamily="18" charset="0"/>
                        </a:rPr>
                        <a:t>4,01</a:t>
                      </a:r>
                      <a:endParaRPr lang="en-US" sz="1200" b="1" i="1"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lnR w="12700" cap="flat" cmpd="sng" algn="ctr">
                      <a:solidFill>
                        <a:schemeClr val="accent6">
                          <a:lumMod val="75000"/>
                        </a:schemeClr>
                      </a:solidFill>
                      <a:prstDash val="solid"/>
                      <a:round/>
                      <a:headEnd type="none" w="med" len="med"/>
                      <a:tailEnd type="none" w="med" len="med"/>
                    </a:lnR>
                  </a:tcPr>
                </a:tc>
              </a:tr>
              <a:tr h="214354">
                <a:tc rowSpan="2">
                  <a:txBody>
                    <a:bodyPr/>
                    <a:lstStyle/>
                    <a:p>
                      <a:pPr marL="0" marR="0" algn="ctr">
                        <a:lnSpc>
                          <a:spcPct val="107000"/>
                        </a:lnSpc>
                        <a:spcBef>
                          <a:spcPts val="0"/>
                        </a:spcBef>
                        <a:spcAft>
                          <a:spcPts val="0"/>
                        </a:spcAft>
                      </a:pPr>
                      <a:r>
                        <a:rPr lang="en-US" sz="1200" b="1" i="1" dirty="0">
                          <a:effectLst/>
                          <a:latin typeface="Times New Roman" panose="02020603050405020304" pitchFamily="18" charset="0"/>
                          <a:cs typeface="Times New Roman" panose="02020603050405020304" pitchFamily="18" charset="0"/>
                        </a:rPr>
                        <a:t>-</a:t>
                      </a:r>
                      <a:r>
                        <a:rPr lang="ru-RU" sz="1200" b="1" i="1" dirty="0">
                          <a:effectLst/>
                          <a:latin typeface="Times New Roman" panose="02020603050405020304" pitchFamily="18" charset="0"/>
                          <a:cs typeface="Times New Roman" panose="02020603050405020304" pitchFamily="18" charset="0"/>
                        </a:rPr>
                        <a:t>6*σ</a:t>
                      </a:r>
                      <a:endParaRPr lang="en-US" sz="1200" b="1" i="1" dirty="0">
                        <a:effectLst/>
                        <a:latin typeface="Times New Roman" panose="02020603050405020304" pitchFamily="18" charset="0"/>
                        <a:ea typeface="Droid Sans Fallback"/>
                        <a:cs typeface="Times New Roman" panose="02020603050405020304" pitchFamily="18" charset="0"/>
                      </a:endParaRPr>
                    </a:p>
                  </a:txBody>
                  <a:tcPr marL="28247" marR="28247" marT="0" marB="0" anchor="ctr">
                    <a:lnL w="12700" cap="flat" cmpd="sng" algn="ctr">
                      <a:solidFill>
                        <a:schemeClr val="accent6">
                          <a:lumMod val="75000"/>
                        </a:schemeClr>
                      </a:solidFill>
                      <a:prstDash val="solid"/>
                      <a:round/>
                      <a:headEnd type="none" w="med" len="med"/>
                      <a:tailEnd type="none" w="med" len="med"/>
                    </a:lnL>
                    <a:lnB w="12700" cap="flat" cmpd="sng" algn="ctr">
                      <a:solidFill>
                        <a:schemeClr val="accent6">
                          <a:lumMod val="75000"/>
                        </a:schemeClr>
                      </a:solidFill>
                      <a:prstDash val="solid"/>
                      <a:round/>
                      <a:headEnd type="none" w="med" len="med"/>
                      <a:tailEnd type="none" w="med" len="med"/>
                    </a:ln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nSpc>
                          <a:spcPct val="107000"/>
                        </a:lnSpc>
                        <a:spcBef>
                          <a:spcPts val="0"/>
                        </a:spcBef>
                        <a:spcAft>
                          <a:spcPts val="0"/>
                        </a:spcAft>
                      </a:pPr>
                      <a:r>
                        <a:rPr lang="ru-RU" sz="1200" b="1" i="1" dirty="0">
                          <a:effectLst/>
                          <a:latin typeface="Times New Roman" panose="02020603050405020304" pitchFamily="18" charset="0"/>
                          <a:cs typeface="Times New Roman" panose="02020603050405020304" pitchFamily="18" charset="0"/>
                        </a:rPr>
                        <a:t>X</a:t>
                      </a:r>
                      <a:endParaRPr lang="en-US" sz="1200" b="1" i="1"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-3,02</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1,39</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-2,17</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0,03</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-5,75</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b="1" i="1" dirty="0">
                          <a:effectLst/>
                          <a:latin typeface="Times New Roman" panose="02020603050405020304" pitchFamily="18" charset="0"/>
                          <a:cs typeface="Times New Roman" panose="02020603050405020304" pitchFamily="18" charset="0"/>
                        </a:rPr>
                        <a:t>-0,30</a:t>
                      </a:r>
                      <a:endParaRPr lang="en-US" sz="1200" b="1" i="1"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lnR w="12700" cap="flat" cmpd="sng" algn="ctr">
                      <a:solidFill>
                        <a:schemeClr val="accent6">
                          <a:lumMod val="75000"/>
                        </a:schemeClr>
                      </a:solidFill>
                      <a:prstDash val="solid"/>
                      <a:round/>
                      <a:headEnd type="none" w="med" len="med"/>
                      <a:tailEnd type="none" w="med" len="med"/>
                    </a:lnR>
                  </a:tcPr>
                </a:tc>
              </a:tr>
              <a:tr h="214354">
                <a:tc vMerge="1">
                  <a:txBody>
                    <a:bodyPr/>
                    <a:lstStyle/>
                    <a:p>
                      <a:endParaRPr lang="en-US" dirty="0"/>
                    </a:p>
                  </a:txBody>
                  <a:tcPr/>
                </a:tc>
                <a:tc>
                  <a:txBody>
                    <a:bodyPr/>
                    <a:lstStyle/>
                    <a:p>
                      <a:pPr marL="0" marR="0">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const</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lnB w="12700" cap="flat" cmpd="sng" algn="ctr">
                      <a:solidFill>
                        <a:schemeClr val="accent6">
                          <a:lumMod val="75000"/>
                        </a:schemeClr>
                      </a:solidFill>
                      <a:prstDash val="solid"/>
                      <a:round/>
                      <a:headEnd type="none" w="med" len="med"/>
                      <a:tailEnd type="none" w="med" len="med"/>
                    </a:lnB>
                  </a:tcPr>
                </a:tc>
                <a:tc>
                  <a:txBody>
                    <a:bodyPr/>
                    <a:lstStyle/>
                    <a:p>
                      <a:pPr marL="0" marR="0" algn="r">
                        <a:lnSpc>
                          <a:spcPct val="107000"/>
                        </a:lnSpc>
                        <a:spcBef>
                          <a:spcPts val="0"/>
                        </a:spcBef>
                        <a:spcAft>
                          <a:spcPts val="0"/>
                        </a:spcAft>
                      </a:pPr>
                      <a:r>
                        <a:rPr lang="ru-RU" sz="1200" b="1" i="1" dirty="0">
                          <a:effectLst/>
                          <a:latin typeface="Times New Roman" panose="02020603050405020304" pitchFamily="18" charset="0"/>
                          <a:cs typeface="Times New Roman" panose="02020603050405020304" pitchFamily="18" charset="0"/>
                        </a:rPr>
                        <a:t>2,10</a:t>
                      </a:r>
                      <a:endParaRPr lang="en-US" sz="1200" b="1" i="1"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lnB w="12700" cap="flat" cmpd="sng" algn="ctr">
                      <a:solidFill>
                        <a:schemeClr val="accent6">
                          <a:lumMod val="75000"/>
                        </a:schemeClr>
                      </a:solidFill>
                      <a:prstDash val="solid"/>
                      <a:round/>
                      <a:headEnd type="none" w="med" len="med"/>
                      <a:tailEnd type="none" w="med" len="med"/>
                    </a:lnB>
                  </a:tcPr>
                </a:tc>
                <a:tc>
                  <a:txBody>
                    <a:bodyPr/>
                    <a:lstStyle/>
                    <a:p>
                      <a:pPr marL="0" marR="0" algn="r">
                        <a:lnSpc>
                          <a:spcPct val="107000"/>
                        </a:lnSpc>
                        <a:spcBef>
                          <a:spcPts val="0"/>
                        </a:spcBef>
                        <a:spcAft>
                          <a:spcPts val="0"/>
                        </a:spcAft>
                      </a:pPr>
                      <a:r>
                        <a:rPr lang="ru-RU" sz="1200" b="1" i="1" dirty="0">
                          <a:effectLst/>
                          <a:latin typeface="Times New Roman" panose="02020603050405020304" pitchFamily="18" charset="0"/>
                          <a:cs typeface="Times New Roman" panose="02020603050405020304" pitchFamily="18" charset="0"/>
                        </a:rPr>
                        <a:t>0,93</a:t>
                      </a:r>
                      <a:endParaRPr lang="en-US" sz="1200" b="1" i="1"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lnB w="12700" cap="flat" cmpd="sng" algn="ctr">
                      <a:solidFill>
                        <a:schemeClr val="accent6">
                          <a:lumMod val="75000"/>
                        </a:schemeClr>
                      </a:solidFill>
                      <a:prstDash val="solid"/>
                      <a:round/>
                      <a:headEnd type="none" w="med" len="med"/>
                      <a:tailEnd type="none" w="med" len="med"/>
                    </a:lnB>
                  </a:tcPr>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2,26</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lnB w="12700" cap="flat" cmpd="sng" algn="ctr">
                      <a:solidFill>
                        <a:schemeClr val="accent6">
                          <a:lumMod val="75000"/>
                        </a:schemeClr>
                      </a:solidFill>
                      <a:prstDash val="solid"/>
                      <a:round/>
                      <a:headEnd type="none" w="med" len="med"/>
                      <a:tailEnd type="none" w="med" len="med"/>
                    </a:lnB>
                  </a:tcPr>
                </a:tc>
                <a:tc>
                  <a:txBody>
                    <a:bodyPr/>
                    <a:lstStyle/>
                    <a:p>
                      <a:pPr marL="0" marR="0" algn="r">
                        <a:lnSpc>
                          <a:spcPct val="107000"/>
                        </a:lnSpc>
                        <a:spcBef>
                          <a:spcPts val="0"/>
                        </a:spcBef>
                        <a:spcAft>
                          <a:spcPts val="0"/>
                        </a:spcAft>
                      </a:pPr>
                      <a:r>
                        <a:rPr lang="ru-RU" sz="1200" b="1" i="1" dirty="0">
                          <a:effectLst/>
                          <a:latin typeface="Times New Roman" panose="02020603050405020304" pitchFamily="18" charset="0"/>
                          <a:cs typeface="Times New Roman" panose="02020603050405020304" pitchFamily="18" charset="0"/>
                        </a:rPr>
                        <a:t>0,02</a:t>
                      </a:r>
                      <a:endParaRPr lang="en-US" sz="1200" b="1" i="1"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lnB w="12700" cap="flat" cmpd="sng" algn="ctr">
                      <a:solidFill>
                        <a:schemeClr val="accent6">
                          <a:lumMod val="75000"/>
                        </a:schemeClr>
                      </a:solidFill>
                      <a:prstDash val="solid"/>
                      <a:round/>
                      <a:headEnd type="none" w="med" len="med"/>
                      <a:tailEnd type="none" w="med" len="med"/>
                    </a:lnB>
                  </a:tcPr>
                </a:tc>
                <a:tc>
                  <a:txBody>
                    <a:bodyPr/>
                    <a:lstStyle/>
                    <a:p>
                      <a:pPr marL="0" marR="0" algn="r">
                        <a:lnSpc>
                          <a:spcPct val="107000"/>
                        </a:lnSpc>
                        <a:spcBef>
                          <a:spcPts val="0"/>
                        </a:spcBef>
                        <a:spcAft>
                          <a:spcPts val="0"/>
                        </a:spcAft>
                      </a:pPr>
                      <a:r>
                        <a:rPr lang="ru-RU" sz="1200" b="1" i="1">
                          <a:effectLst/>
                          <a:latin typeface="Times New Roman" panose="02020603050405020304" pitchFamily="18" charset="0"/>
                          <a:cs typeface="Times New Roman" panose="02020603050405020304" pitchFamily="18" charset="0"/>
                        </a:rPr>
                        <a:t>0,28</a:t>
                      </a:r>
                      <a:endParaRPr lang="en-US" sz="1200" b="1" i="1">
                        <a:effectLst/>
                        <a:latin typeface="Times New Roman" panose="02020603050405020304" pitchFamily="18" charset="0"/>
                        <a:ea typeface="Droid Sans Fallback"/>
                        <a:cs typeface="Times New Roman" panose="02020603050405020304" pitchFamily="18" charset="0"/>
                      </a:endParaRPr>
                    </a:p>
                  </a:txBody>
                  <a:tcPr marL="28247" marR="28247" marT="0" marB="0" anchor="b">
                    <a:lnB w="12700" cap="flat" cmpd="sng" algn="ctr">
                      <a:solidFill>
                        <a:schemeClr val="accent6">
                          <a:lumMod val="75000"/>
                        </a:schemeClr>
                      </a:solidFill>
                      <a:prstDash val="solid"/>
                      <a:round/>
                      <a:headEnd type="none" w="med" len="med"/>
                      <a:tailEnd type="none" w="med" len="med"/>
                    </a:lnB>
                  </a:tcPr>
                </a:tc>
                <a:tc>
                  <a:txBody>
                    <a:bodyPr/>
                    <a:lstStyle/>
                    <a:p>
                      <a:pPr marL="0" marR="0" algn="r">
                        <a:lnSpc>
                          <a:spcPct val="107000"/>
                        </a:lnSpc>
                        <a:spcBef>
                          <a:spcPts val="0"/>
                        </a:spcBef>
                        <a:spcAft>
                          <a:spcPts val="0"/>
                        </a:spcAft>
                      </a:pPr>
                      <a:r>
                        <a:rPr lang="ru-RU" sz="1200" b="1" i="1" dirty="0">
                          <a:effectLst/>
                          <a:latin typeface="Times New Roman" panose="02020603050405020304" pitchFamily="18" charset="0"/>
                          <a:cs typeface="Times New Roman" panose="02020603050405020304" pitchFamily="18" charset="0"/>
                        </a:rPr>
                        <a:t>3,92</a:t>
                      </a:r>
                      <a:endParaRPr lang="en-US" sz="1200" b="1" i="1"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r>
              <a:tr h="214354">
                <a:tc rowSpan="2">
                  <a:txBody>
                    <a:bodyPr/>
                    <a:lstStyle/>
                    <a:p>
                      <a:pPr marL="0" marR="0" algn="ctr">
                        <a:lnSpc>
                          <a:spcPct val="107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t>
                      </a:r>
                      <a:r>
                        <a:rPr lang="ru-RU" sz="1200" dirty="0">
                          <a:effectLst/>
                          <a:latin typeface="Times New Roman" panose="02020603050405020304" pitchFamily="18" charset="0"/>
                          <a:cs typeface="Times New Roman" panose="02020603050405020304" pitchFamily="18" charset="0"/>
                        </a:rPr>
                        <a:t>7*σ</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ctr">
                    <a:lnT w="12700" cap="flat" cmpd="sng" algn="ctr">
                      <a:solidFill>
                        <a:schemeClr val="accent6">
                          <a:lumMod val="75000"/>
                        </a:schemeClr>
                      </a:solidFill>
                      <a:prstDash val="solid"/>
                      <a:round/>
                      <a:headEnd type="none" w="med" len="med"/>
                      <a:tailEnd type="none" w="med" len="med"/>
                    </a:lnT>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lnT w="12700" cap="flat" cmpd="sng" algn="ctr">
                      <a:solidFill>
                        <a:schemeClr val="accent6">
                          <a:lumMod val="75000"/>
                        </a:schemeClr>
                      </a:solidFill>
                      <a:prstDash val="solid"/>
                      <a:round/>
                      <a:headEnd type="none" w="med" len="med"/>
                      <a:tailEnd type="none" w="med" len="med"/>
                    </a:lnT>
                  </a:tcPr>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lnT w="12700" cap="flat" cmpd="sng" algn="ctr">
                      <a:solidFill>
                        <a:schemeClr val="accent6">
                          <a:lumMod val="75000"/>
                        </a:schemeClr>
                      </a:solidFill>
                      <a:prstDash val="solid"/>
                      <a:round/>
                      <a:headEnd type="none" w="med" len="med"/>
                      <a:tailEnd type="none" w="med" len="med"/>
                    </a:lnT>
                  </a:tcPr>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lnT w="12700" cap="flat" cmpd="sng" algn="ctr">
                      <a:solidFill>
                        <a:schemeClr val="accent6">
                          <a:lumMod val="75000"/>
                        </a:schemeClr>
                      </a:solidFill>
                      <a:prstDash val="solid"/>
                      <a:round/>
                      <a:headEnd type="none" w="med" len="med"/>
                      <a:tailEnd type="none" w="med" len="med"/>
                    </a:lnT>
                  </a:tcPr>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-1,04</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lnT w="12700" cap="flat" cmpd="sng" algn="ctr">
                      <a:solidFill>
                        <a:schemeClr val="accent6">
                          <a:lumMod val="75000"/>
                        </a:schemeClr>
                      </a:solidFill>
                      <a:prstDash val="solid"/>
                      <a:round/>
                      <a:headEnd type="none" w="med" len="med"/>
                      <a:tailEnd type="none" w="med" len="med"/>
                    </a:lnT>
                  </a:tcPr>
                </a:tc>
                <a:tc>
                  <a:txBody>
                    <a:bodyPr/>
                    <a:lstStyle/>
                    <a:p>
                      <a:pPr marL="0" marR="0" algn="r">
                        <a:lnSpc>
                          <a:spcPct val="107000"/>
                        </a:lnSpc>
                        <a:spcBef>
                          <a:spcPts val="0"/>
                        </a:spcBef>
                        <a:spcAft>
                          <a:spcPts val="0"/>
                        </a:spcAft>
                      </a:pPr>
                      <a:r>
                        <a:rPr lang="ru-RU" sz="1200" dirty="0">
                          <a:effectLst/>
                          <a:latin typeface="Times New Roman" panose="02020603050405020304" pitchFamily="18" charset="0"/>
                          <a:cs typeface="Times New Roman" panose="02020603050405020304" pitchFamily="18" charset="0"/>
                        </a:rPr>
                        <a:t>0,30</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lnT w="12700" cap="flat" cmpd="sng" algn="ctr">
                      <a:solidFill>
                        <a:schemeClr val="accent6">
                          <a:lumMod val="75000"/>
                        </a:schemeClr>
                      </a:solidFill>
                      <a:prstDash val="solid"/>
                      <a:round/>
                      <a:headEnd type="none" w="med" len="med"/>
                      <a:tailEnd type="none" w="med" len="med"/>
                    </a:lnT>
                  </a:tcPr>
                </a:tc>
                <a:tc>
                  <a:txBody>
                    <a:bodyPr/>
                    <a:lstStyle/>
                    <a:p>
                      <a:pPr marL="0" marR="0" algn="r">
                        <a:lnSpc>
                          <a:spcPct val="107000"/>
                        </a:lnSpc>
                        <a:spcBef>
                          <a:spcPts val="0"/>
                        </a:spcBef>
                        <a:spcAft>
                          <a:spcPts val="0"/>
                        </a:spcAft>
                      </a:pPr>
                      <a:r>
                        <a:rPr lang="ru-RU" sz="1200" dirty="0">
                          <a:effectLst/>
                          <a:latin typeface="Times New Roman" panose="02020603050405020304" pitchFamily="18" charset="0"/>
                          <a:cs typeface="Times New Roman" panose="02020603050405020304" pitchFamily="18" charset="0"/>
                        </a:rPr>
                        <a:t>-0,01</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lnT w="12700" cap="flat" cmpd="sng" algn="ctr">
                      <a:solidFill>
                        <a:schemeClr val="accent6">
                          <a:lumMod val="75000"/>
                        </a:schemeClr>
                      </a:solidFill>
                      <a:prstDash val="solid"/>
                      <a:round/>
                      <a:headEnd type="none" w="med" len="med"/>
                      <a:tailEnd type="none" w="med" len="med"/>
                    </a:lnT>
                  </a:tcPr>
                </a:tc>
                <a:tc>
                  <a:txBody>
                    <a:bodyPr/>
                    <a:lstStyle/>
                    <a:p>
                      <a:pPr marL="0" marR="0" algn="r">
                        <a:lnSpc>
                          <a:spcPct val="107000"/>
                        </a:lnSpc>
                        <a:spcBef>
                          <a:spcPts val="0"/>
                        </a:spcBef>
                        <a:spcAft>
                          <a:spcPts val="0"/>
                        </a:spcAft>
                      </a:pPr>
                      <a:r>
                        <a:rPr lang="ru-RU" sz="1200" dirty="0">
                          <a:effectLst/>
                          <a:latin typeface="Times New Roman" panose="02020603050405020304" pitchFamily="18" charset="0"/>
                          <a:cs typeface="Times New Roman" panose="02020603050405020304" pitchFamily="18" charset="0"/>
                        </a:rPr>
                        <a:t>0,00</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lnT w="12700" cap="flat" cmpd="sng" algn="ctr">
                      <a:solidFill>
                        <a:schemeClr val="accent6">
                          <a:lumMod val="75000"/>
                        </a:schemeClr>
                      </a:solidFill>
                      <a:prstDash val="solid"/>
                      <a:round/>
                      <a:headEnd type="none" w="med" len="med"/>
                      <a:tailEnd type="none" w="med" len="med"/>
                    </a:lnT>
                  </a:tcPr>
                </a:tc>
              </a:tr>
              <a:tr h="214354">
                <a:tc vMerge="1">
                  <a:txBody>
                    <a:bodyPr/>
                    <a:lstStyle/>
                    <a:p>
                      <a:pPr>
                        <a:lnSpc>
                          <a:spcPct val="115000"/>
                        </a:lnSpc>
                      </a:pPr>
                      <a:endParaRPr lang="en-US" sz="700" dirty="0">
                        <a:effectLst/>
                        <a:latin typeface="Times New Roman" panose="02020603050405020304" pitchFamily="18" charset="0"/>
                        <a:cs typeface="Times New Roman" panose="02020603050405020304" pitchFamily="18" charset="0"/>
                      </a:endParaRPr>
                    </a:p>
                  </a:txBody>
                  <a:tcPr marL="28247" marR="28247" marT="0" marB="0" anchor="ct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const</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0,79</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0,61</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1,31</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0,19</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-0,40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1,98</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r h="214354">
                <a:tc rowSpan="2">
                  <a:txBody>
                    <a:bodyPr/>
                    <a:lstStyle/>
                    <a:p>
                      <a:pPr marL="0" marR="0" algn="ctr">
                        <a:lnSpc>
                          <a:spcPct val="107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t>
                      </a:r>
                      <a:r>
                        <a:rPr lang="ru-RU" sz="1200" dirty="0">
                          <a:effectLst/>
                          <a:latin typeface="Times New Roman" panose="02020603050405020304" pitchFamily="18" charset="0"/>
                          <a:cs typeface="Times New Roman" panose="02020603050405020304" pitchFamily="18" charset="0"/>
                        </a:rPr>
                        <a:t>8*σ</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-0,60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0,55</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r h="214354">
                <a:tc vMerge="1">
                  <a:txBody>
                    <a:bodyPr/>
                    <a:lstStyle/>
                    <a:p>
                      <a:pPr>
                        <a:lnSpc>
                          <a:spcPct val="115000"/>
                        </a:lnSpc>
                      </a:pPr>
                      <a:endParaRPr lang="en-US" sz="700" dirty="0">
                        <a:effectLst/>
                        <a:latin typeface="Times New Roman" panose="02020603050405020304" pitchFamily="18" charset="0"/>
                        <a:cs typeface="Times New Roman" panose="02020603050405020304" pitchFamily="18" charset="0"/>
                      </a:endParaRPr>
                    </a:p>
                  </a:txBody>
                  <a:tcPr marL="28247" marR="28247" marT="0" marB="0" anchor="ct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const</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0,51</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0,50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0,32</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-0,48</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1,49</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r h="214354">
                <a:tc rowSpan="2">
                  <a:txBody>
                    <a:bodyPr/>
                    <a:lstStyle/>
                    <a:p>
                      <a:pPr marL="0" marR="0" algn="ctr">
                        <a:lnSpc>
                          <a:spcPct val="107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t>
                      </a:r>
                      <a:r>
                        <a:rPr lang="ru-RU" sz="1200" dirty="0">
                          <a:effectLst/>
                          <a:latin typeface="Times New Roman" panose="02020603050405020304" pitchFamily="18" charset="0"/>
                          <a:cs typeface="Times New Roman" panose="02020603050405020304" pitchFamily="18" charset="0"/>
                        </a:rPr>
                        <a:t>9*σ</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-1,02</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0,31</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r h="214354">
                <a:tc vMerge="1">
                  <a:txBody>
                    <a:bodyPr/>
                    <a:lstStyle/>
                    <a:p>
                      <a:pPr>
                        <a:lnSpc>
                          <a:spcPct val="115000"/>
                        </a:lnSpc>
                      </a:pPr>
                      <a:endParaRPr lang="en-US" sz="700" dirty="0">
                        <a:effectLst/>
                        <a:latin typeface="Times New Roman" panose="02020603050405020304" pitchFamily="18" charset="0"/>
                        <a:cs typeface="Times New Roman" panose="02020603050405020304" pitchFamily="18" charset="0"/>
                      </a:endParaRPr>
                    </a:p>
                  </a:txBody>
                  <a:tcPr marL="28247" marR="28247" marT="0" marB="0" anchor="ct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const</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0,63</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0,50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1,26</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0,21</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-0,35</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1,61</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r h="214354">
                <a:tc rowSpan="2">
                  <a:txBody>
                    <a:bodyPr/>
                    <a:lstStyle/>
                    <a:p>
                      <a:pPr marL="0" marR="0" algn="ctr">
                        <a:lnSpc>
                          <a:spcPct val="107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t>
                      </a:r>
                      <a:r>
                        <a:rPr lang="ru-RU" sz="1200" dirty="0">
                          <a:effectLst/>
                          <a:latin typeface="Times New Roman" panose="02020603050405020304" pitchFamily="18" charset="0"/>
                          <a:cs typeface="Times New Roman" panose="02020603050405020304" pitchFamily="18" charset="0"/>
                        </a:rPr>
                        <a:t>10*σ</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X</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-0,63</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0,53</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0,00</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r h="214354">
                <a:tc vMerge="1">
                  <a:txBody>
                    <a:bodyPr/>
                    <a:lstStyle/>
                    <a:p>
                      <a:pPr>
                        <a:lnSpc>
                          <a:spcPct val="115000"/>
                        </a:lnSpc>
                      </a:pPr>
                      <a:endParaRPr lang="en-US" sz="700" dirty="0">
                        <a:effectLst/>
                        <a:latin typeface="Times New Roman" panose="02020603050405020304" pitchFamily="18" charset="0"/>
                        <a:cs typeface="Times New Roman" panose="02020603050405020304" pitchFamily="18" charset="0"/>
                      </a:endParaRPr>
                    </a:p>
                  </a:txBody>
                  <a:tcPr marL="28247" marR="28247" marT="0" marB="0" anchor="ctr"/>
                </a:tc>
                <a:tc>
                  <a:txBody>
                    <a:bodyPr/>
                    <a:lstStyle/>
                    <a:p>
                      <a:pPr marL="0" marR="0">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const</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0,46</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0,46</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dirty="0">
                          <a:effectLst/>
                          <a:latin typeface="Times New Roman" panose="02020603050405020304" pitchFamily="18" charset="0"/>
                          <a:cs typeface="Times New Roman" panose="02020603050405020304" pitchFamily="18" charset="0"/>
                        </a:rPr>
                        <a:t>1,00</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0,32</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a:effectLst/>
                          <a:latin typeface="Times New Roman" panose="02020603050405020304" pitchFamily="18" charset="0"/>
                          <a:cs typeface="Times New Roman" panose="02020603050405020304" pitchFamily="18" charset="0"/>
                        </a:rPr>
                        <a:t>-0,44</a:t>
                      </a:r>
                      <a:endParaRPr lang="en-US" sz="1200">
                        <a:effectLst/>
                        <a:latin typeface="Times New Roman" panose="02020603050405020304" pitchFamily="18" charset="0"/>
                        <a:ea typeface="Droid Sans Fallback"/>
                        <a:cs typeface="Times New Roman" panose="02020603050405020304" pitchFamily="18" charset="0"/>
                      </a:endParaRPr>
                    </a:p>
                  </a:txBody>
                  <a:tcPr marL="28247" marR="28247" marT="0" marB="0" anchor="b"/>
                </a:tc>
                <a:tc>
                  <a:txBody>
                    <a:bodyPr/>
                    <a:lstStyle/>
                    <a:p>
                      <a:pPr marL="0" marR="0" algn="r">
                        <a:lnSpc>
                          <a:spcPct val="107000"/>
                        </a:lnSpc>
                        <a:spcBef>
                          <a:spcPts val="0"/>
                        </a:spcBef>
                        <a:spcAft>
                          <a:spcPts val="0"/>
                        </a:spcAft>
                      </a:pPr>
                      <a:r>
                        <a:rPr lang="ru-RU" sz="1200" dirty="0">
                          <a:effectLst/>
                          <a:latin typeface="Times New Roman" panose="02020603050405020304" pitchFamily="18" charset="0"/>
                          <a:cs typeface="Times New Roman" panose="02020603050405020304" pitchFamily="18" charset="0"/>
                        </a:rPr>
                        <a:t>1,37</a:t>
                      </a:r>
                      <a:endParaRPr lang="en-US" sz="1200" dirty="0">
                        <a:effectLst/>
                        <a:latin typeface="Times New Roman" panose="02020603050405020304" pitchFamily="18" charset="0"/>
                        <a:ea typeface="Droid Sans Fallback"/>
                        <a:cs typeface="Times New Roman" panose="02020603050405020304" pitchFamily="18" charset="0"/>
                      </a:endParaRPr>
                    </a:p>
                  </a:txBody>
                  <a:tcPr marL="28247" marR="28247" marT="0" marB="0" anchor="b"/>
                </a:tc>
              </a:tr>
            </a:tbl>
          </a:graphicData>
        </a:graphic>
      </p:graphicFrame>
      <p:sp>
        <p:nvSpPr>
          <p:cNvPr id="2" name="TextBox 1"/>
          <p:cNvSpPr txBox="1"/>
          <p:nvPr/>
        </p:nvSpPr>
        <p:spPr>
          <a:xfrm>
            <a:off x="532594" y="1341860"/>
            <a:ext cx="3416320" cy="646331"/>
          </a:xfrm>
          <a:prstGeom prst="rect">
            <a:avLst/>
          </a:prstGeom>
          <a:noFill/>
        </p:spPr>
        <p:txBody>
          <a:bodyPr wrap="none" rtlCol="0">
            <a:spAutoFit/>
          </a:bodyPr>
          <a:lstStyle/>
          <a:p>
            <a:r>
              <a:rPr lang="en-US" b="1" i="1" dirty="0" smtClean="0">
                <a:solidFill>
                  <a:srgbClr val="003F82"/>
                </a:solidFill>
                <a:latin typeface="Arial" panose="020B0604020202020204" pitchFamily="34" charset="0"/>
                <a:cs typeface="Arial" panose="020B0604020202020204" pitchFamily="34" charset="0"/>
              </a:rPr>
              <a:t>Results of logit model testing</a:t>
            </a:r>
          </a:p>
          <a:p>
            <a:endParaRPr lang="ru-RU" b="1" i="1" dirty="0">
              <a:solidFill>
                <a:srgbClr val="003F82"/>
              </a:solidFill>
              <a:latin typeface="Arial" panose="020B0604020202020204" pitchFamily="34" charset="0"/>
              <a:cs typeface="Arial" panose="020B0604020202020204" pitchFamily="34" charset="0"/>
            </a:endParaRPr>
          </a:p>
        </p:txBody>
      </p:sp>
      <p:sp>
        <p:nvSpPr>
          <p:cNvPr id="7" name="Номер слайда 10"/>
          <p:cNvSpPr txBox="1">
            <a:spLocks/>
          </p:cNvSpPr>
          <p:nvPr/>
        </p:nvSpPr>
        <p:spPr>
          <a:xfrm>
            <a:off x="8439704" y="6475774"/>
            <a:ext cx="494192" cy="107722"/>
          </a:xfrm>
          <a:prstGeom prst="rect">
            <a:avLst/>
          </a:prstGeom>
        </p:spPr>
        <p:txBody>
          <a:bodyPr wrap="square" lIns="0" tIns="0" rIns="0" bIns="0">
            <a:spAutoFit/>
          </a:bodyPr>
          <a:lstStyle>
            <a:defPPr>
              <a:defRPr lang="de-DE"/>
            </a:defPPr>
            <a:lvl1pPr marL="0" algn="l" defTabSz="914400" rtl="0" eaLnBrk="1" latinLnBrk="0" hangingPunct="1">
              <a:defRPr sz="60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gn="ctr"/>
            <a:r>
              <a:rPr lang="ru-RU" sz="700" spc="-10" dirty="0" smtClean="0">
                <a:solidFill>
                  <a:srgbClr val="1C2A55"/>
                </a:solidFill>
                <a:latin typeface="Arial" panose="020B0604020202020204" pitchFamily="34" charset="0"/>
                <a:cs typeface="Arial" panose="020B0604020202020204" pitchFamily="34" charset="0"/>
              </a:rPr>
              <a:t>12 </a:t>
            </a:r>
            <a:r>
              <a:rPr lang="ru-RU" sz="700" spc="-30" dirty="0" smtClean="0">
                <a:solidFill>
                  <a:srgbClr val="1C2A55"/>
                </a:solidFill>
                <a:latin typeface="Arial" panose="020B0604020202020204" pitchFamily="34" charset="0"/>
                <a:cs typeface="Arial" panose="020B0604020202020204" pitchFamily="34" charset="0"/>
              </a:rPr>
              <a:t>/</a:t>
            </a:r>
            <a:r>
              <a:rPr lang="ru-RU" sz="700" spc="-10" dirty="0" smtClean="0">
                <a:solidFill>
                  <a:srgbClr val="1C2A55"/>
                </a:solidFill>
                <a:latin typeface="Arial" panose="020B0604020202020204" pitchFamily="34" charset="0"/>
                <a:cs typeface="Arial" panose="020B0604020202020204" pitchFamily="34" charset="0"/>
              </a:rPr>
              <a:t> 15</a:t>
            </a:r>
            <a:endParaRPr lang="ru-RU" sz="700" dirty="0">
              <a:solidFill>
                <a:srgbClr val="1C2A5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1287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Subtitle 2"/>
          <p:cNvSpPr txBox="1">
            <a:spLocks/>
          </p:cNvSpPr>
          <p:nvPr/>
        </p:nvSpPr>
        <p:spPr bwMode="auto">
          <a:xfrm>
            <a:off x="255588" y="6415088"/>
            <a:ext cx="41433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ＭＳ Ｐゴシック" charset="-128"/>
              </a:defRPr>
            </a:lvl1pPr>
            <a:lvl2pPr marL="742950" indent="-285750" eaLnBrk="0" hangingPunct="0">
              <a:spcBef>
                <a:spcPct val="20000"/>
              </a:spcBef>
              <a:buFont typeface="Arial" charset="0"/>
              <a:buChar char="–"/>
              <a:defRPr sz="2800">
                <a:solidFill>
                  <a:schemeClr val="tx1"/>
                </a:solidFill>
                <a:latin typeface="Calibri" charset="0"/>
                <a:ea typeface="ＭＳ Ｐゴシック" charset="-128"/>
              </a:defRPr>
            </a:lvl2pPr>
            <a:lvl3pPr marL="1143000" indent="-228600" eaLnBrk="0" hangingPunct="0">
              <a:spcBef>
                <a:spcPct val="20000"/>
              </a:spcBef>
              <a:buFont typeface="Arial" charset="0"/>
              <a:buChar char="•"/>
              <a:defRPr sz="2400">
                <a:solidFill>
                  <a:schemeClr val="tx1"/>
                </a:solidFill>
                <a:latin typeface="Calibri" charset="0"/>
                <a:ea typeface="ＭＳ Ｐゴシック" charset="-128"/>
              </a:defRPr>
            </a:lvl3pPr>
            <a:lvl4pPr marL="1600200" indent="-228600" eaLnBrk="0" hangingPunct="0">
              <a:spcBef>
                <a:spcPct val="20000"/>
              </a:spcBef>
              <a:buFont typeface="Arial" charset="0"/>
              <a:buChar char="–"/>
              <a:defRPr sz="2000">
                <a:solidFill>
                  <a:schemeClr val="tx1"/>
                </a:solidFill>
                <a:latin typeface="Calibri" charset="0"/>
                <a:ea typeface="ＭＳ Ｐゴシック" charset="-128"/>
              </a:defRPr>
            </a:lvl4pPr>
            <a:lvl5pPr marL="2057400" indent="-228600" eaLnBrk="0" hangingPunct="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buFontTx/>
              <a:buNone/>
            </a:pPr>
            <a:r>
              <a:rPr lang="ru-RU" altLang="ru-RU" sz="800" dirty="0" err="1">
                <a:solidFill>
                  <a:schemeClr val="bg1"/>
                </a:solidFill>
                <a:latin typeface="Arial" charset="0"/>
              </a:rPr>
              <a:t>Higher</a:t>
            </a:r>
            <a:r>
              <a:rPr lang="ru-RU" altLang="ru-RU" sz="800" dirty="0">
                <a:solidFill>
                  <a:schemeClr val="bg1"/>
                </a:solidFill>
                <a:latin typeface="Arial" charset="0"/>
              </a:rPr>
              <a:t> </a:t>
            </a:r>
            <a:r>
              <a:rPr lang="ru-RU" altLang="ru-RU" sz="800" dirty="0" err="1">
                <a:solidFill>
                  <a:schemeClr val="bg1"/>
                </a:solidFill>
                <a:latin typeface="Arial" charset="0"/>
              </a:rPr>
              <a:t>School</a:t>
            </a:r>
            <a:r>
              <a:rPr lang="ru-RU" altLang="ru-RU" sz="800" dirty="0">
                <a:solidFill>
                  <a:schemeClr val="bg1"/>
                </a:solidFill>
                <a:latin typeface="Arial" charset="0"/>
              </a:rPr>
              <a:t> </a:t>
            </a:r>
            <a:r>
              <a:rPr lang="ru-RU" altLang="ru-RU" sz="800" dirty="0" err="1">
                <a:solidFill>
                  <a:schemeClr val="bg1"/>
                </a:solidFill>
                <a:latin typeface="Arial" charset="0"/>
              </a:rPr>
              <a:t>of</a:t>
            </a:r>
            <a:r>
              <a:rPr lang="ru-RU" altLang="ru-RU" sz="800" dirty="0">
                <a:solidFill>
                  <a:schemeClr val="bg1"/>
                </a:solidFill>
                <a:latin typeface="Arial" charset="0"/>
              </a:rPr>
              <a:t> </a:t>
            </a:r>
            <a:r>
              <a:rPr lang="ru-RU" altLang="ru-RU" sz="800" dirty="0" err="1">
                <a:solidFill>
                  <a:schemeClr val="bg1"/>
                </a:solidFill>
                <a:latin typeface="Arial" charset="0"/>
              </a:rPr>
              <a:t>Economics</a:t>
            </a:r>
            <a:r>
              <a:rPr lang="ru-RU" altLang="ru-RU" sz="800" dirty="0">
                <a:solidFill>
                  <a:schemeClr val="bg1"/>
                </a:solidFill>
                <a:latin typeface="Arial" charset="0"/>
              </a:rPr>
              <a:t> , </a:t>
            </a:r>
            <a:r>
              <a:rPr lang="en-US" altLang="ru-RU" sz="800" dirty="0">
                <a:solidFill>
                  <a:schemeClr val="bg1"/>
                </a:solidFill>
                <a:latin typeface="Arial" charset="0"/>
              </a:rPr>
              <a:t>Moscow</a:t>
            </a:r>
            <a:r>
              <a:rPr lang="ru-RU" altLang="ru-RU" sz="800" dirty="0">
                <a:solidFill>
                  <a:schemeClr val="bg1"/>
                </a:solidFill>
                <a:latin typeface="Arial" charset="0"/>
              </a:rPr>
              <a:t>, </a:t>
            </a:r>
            <a:r>
              <a:rPr lang="ru-RU" altLang="ru-RU" sz="800" dirty="0" smtClean="0">
                <a:solidFill>
                  <a:schemeClr val="bg1"/>
                </a:solidFill>
                <a:latin typeface="Arial" charset="0"/>
              </a:rPr>
              <a:t>2015</a:t>
            </a:r>
            <a:endParaRPr lang="ru-RU" altLang="ru-RU" sz="800" dirty="0">
              <a:solidFill>
                <a:schemeClr val="bg1"/>
              </a:solidFill>
              <a:latin typeface="Arial" charset="0"/>
            </a:endParaRPr>
          </a:p>
        </p:txBody>
      </p:sp>
      <p:sp>
        <p:nvSpPr>
          <p:cNvPr id="4" name="Заголовок 3"/>
          <p:cNvSpPr>
            <a:spLocks noGrp="1"/>
          </p:cNvSpPr>
          <p:nvPr>
            <p:ph type="title"/>
          </p:nvPr>
        </p:nvSpPr>
        <p:spPr>
          <a:xfrm>
            <a:off x="566382" y="28978"/>
            <a:ext cx="8229600" cy="1143000"/>
          </a:xfrm>
        </p:spPr>
        <p:txBody>
          <a:bodyPr/>
          <a:lstStyle/>
          <a:p>
            <a:r>
              <a:rPr lang="en-US" sz="3200" i="1" dirty="0" smtClean="0">
                <a:solidFill>
                  <a:schemeClr val="bg1"/>
                </a:solidFill>
                <a:latin typeface="Arial" pitchFamily="34" charset="0"/>
                <a:cs typeface="Arial" pitchFamily="34" charset="0"/>
              </a:rPr>
              <a:t>Conclusion</a:t>
            </a:r>
            <a:endParaRPr lang="ru-RU" sz="3200" i="1" dirty="0">
              <a:solidFill>
                <a:schemeClr val="bg1"/>
              </a:solidFill>
              <a:latin typeface="Arial" pitchFamily="34" charset="0"/>
              <a:cs typeface="Arial" pitchFamily="34" charset="0"/>
            </a:endParaRPr>
          </a:p>
        </p:txBody>
      </p:sp>
      <p:grpSp>
        <p:nvGrpSpPr>
          <p:cNvPr id="13" name="Группа 12"/>
          <p:cNvGrpSpPr/>
          <p:nvPr/>
        </p:nvGrpSpPr>
        <p:grpSpPr>
          <a:xfrm>
            <a:off x="324393" y="1484002"/>
            <a:ext cx="8694540" cy="2031785"/>
            <a:chOff x="671229" y="418355"/>
            <a:chExt cx="2910263" cy="969921"/>
          </a:xfrm>
        </p:grpSpPr>
        <p:sp>
          <p:nvSpPr>
            <p:cNvPr id="14" name="Полилиния 13"/>
            <p:cNvSpPr/>
            <p:nvPr/>
          </p:nvSpPr>
          <p:spPr>
            <a:xfrm>
              <a:off x="680830" y="418355"/>
              <a:ext cx="2900662" cy="273270"/>
            </a:xfrm>
            <a:custGeom>
              <a:avLst/>
              <a:gdLst>
                <a:gd name="connsiteX0" fmla="*/ 0 w 2900662"/>
                <a:gd name="connsiteY0" fmla="*/ 0 h 273268"/>
                <a:gd name="connsiteX1" fmla="*/ 2764028 w 2900662"/>
                <a:gd name="connsiteY1" fmla="*/ 0 h 273268"/>
                <a:gd name="connsiteX2" fmla="*/ 2900662 w 2900662"/>
                <a:gd name="connsiteY2" fmla="*/ 136634 h 273268"/>
                <a:gd name="connsiteX3" fmla="*/ 2764028 w 2900662"/>
                <a:gd name="connsiteY3" fmla="*/ 273268 h 273268"/>
                <a:gd name="connsiteX4" fmla="*/ 0 w 2900662"/>
                <a:gd name="connsiteY4" fmla="*/ 273268 h 273268"/>
                <a:gd name="connsiteX5" fmla="*/ 0 w 2900662"/>
                <a:gd name="connsiteY5" fmla="*/ 0 h 273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0662" h="273268">
                  <a:moveTo>
                    <a:pt x="2900662" y="273267"/>
                  </a:moveTo>
                  <a:lnTo>
                    <a:pt x="136634" y="273267"/>
                  </a:lnTo>
                  <a:lnTo>
                    <a:pt x="0" y="136634"/>
                  </a:lnTo>
                  <a:lnTo>
                    <a:pt x="136634" y="1"/>
                  </a:lnTo>
                  <a:lnTo>
                    <a:pt x="2900662" y="1"/>
                  </a:lnTo>
                  <a:lnTo>
                    <a:pt x="2900662" y="273267"/>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188821" tIns="22861" rIns="42672" bIns="22861" numCol="1" spcCol="1270" anchor="ctr" anchorCtr="0">
              <a:noAutofit/>
            </a:bodyPr>
            <a:lstStyle/>
            <a:p>
              <a:pPr lvl="0" algn="ctr" defTabSz="266700">
                <a:lnSpc>
                  <a:spcPct val="90000"/>
                </a:lnSpc>
                <a:spcBef>
                  <a:spcPct val="0"/>
                </a:spcBef>
                <a:spcAft>
                  <a:spcPct val="35000"/>
                </a:spcAft>
              </a:pPr>
              <a:r>
                <a:rPr lang="en-US" sz="2000" dirty="0" smtClean="0">
                  <a:latin typeface="Arial" pitchFamily="34" charset="0"/>
                  <a:cs typeface="Arial" pitchFamily="34" charset="0"/>
                </a:rPr>
                <a:t>Confirmation of H</a:t>
              </a:r>
              <a:r>
                <a:rPr lang="en-US" sz="1100" dirty="0" smtClean="0">
                  <a:latin typeface="Arial" pitchFamily="34" charset="0"/>
                  <a:cs typeface="Arial" pitchFamily="34" charset="0"/>
                </a:rPr>
                <a:t>0</a:t>
              </a:r>
              <a:r>
                <a:rPr lang="en-US" sz="2000" dirty="0" smtClean="0">
                  <a:latin typeface="Arial" pitchFamily="34" charset="0"/>
                  <a:cs typeface="Arial" pitchFamily="34" charset="0"/>
                </a:rPr>
                <a:t> hypothesis</a:t>
              </a:r>
              <a:endParaRPr lang="ru-RU" sz="2000" kern="1200" dirty="0">
                <a:latin typeface="Arial" pitchFamily="34" charset="0"/>
                <a:cs typeface="Arial" pitchFamily="34" charset="0"/>
              </a:endParaRPr>
            </a:p>
          </p:txBody>
        </p:sp>
        <p:sp>
          <p:nvSpPr>
            <p:cNvPr id="15" name="Полилиния 14"/>
            <p:cNvSpPr/>
            <p:nvPr/>
          </p:nvSpPr>
          <p:spPr>
            <a:xfrm>
              <a:off x="671229" y="773192"/>
              <a:ext cx="2900662" cy="273270"/>
            </a:xfrm>
            <a:custGeom>
              <a:avLst/>
              <a:gdLst>
                <a:gd name="connsiteX0" fmla="*/ 0 w 2900662"/>
                <a:gd name="connsiteY0" fmla="*/ 0 h 273268"/>
                <a:gd name="connsiteX1" fmla="*/ 2764028 w 2900662"/>
                <a:gd name="connsiteY1" fmla="*/ 0 h 273268"/>
                <a:gd name="connsiteX2" fmla="*/ 2900662 w 2900662"/>
                <a:gd name="connsiteY2" fmla="*/ 136634 h 273268"/>
                <a:gd name="connsiteX3" fmla="*/ 2764028 w 2900662"/>
                <a:gd name="connsiteY3" fmla="*/ 273268 h 273268"/>
                <a:gd name="connsiteX4" fmla="*/ 0 w 2900662"/>
                <a:gd name="connsiteY4" fmla="*/ 273268 h 273268"/>
                <a:gd name="connsiteX5" fmla="*/ 0 w 2900662"/>
                <a:gd name="connsiteY5" fmla="*/ 0 h 273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0662" h="273268">
                  <a:moveTo>
                    <a:pt x="2900662" y="273267"/>
                  </a:moveTo>
                  <a:lnTo>
                    <a:pt x="136634" y="273267"/>
                  </a:lnTo>
                  <a:lnTo>
                    <a:pt x="0" y="136634"/>
                  </a:lnTo>
                  <a:lnTo>
                    <a:pt x="136634" y="1"/>
                  </a:lnTo>
                  <a:lnTo>
                    <a:pt x="2900662" y="1"/>
                  </a:lnTo>
                  <a:lnTo>
                    <a:pt x="2900662" y="273267"/>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188821" tIns="22861" rIns="42672" bIns="22861" numCol="1" spcCol="1270" anchor="ctr" anchorCtr="0">
              <a:noAutofit/>
            </a:bodyPr>
            <a:lstStyle/>
            <a:p>
              <a:pPr lvl="0" algn="ctr" defTabSz="266700">
                <a:lnSpc>
                  <a:spcPct val="90000"/>
                </a:lnSpc>
                <a:spcAft>
                  <a:spcPct val="35000"/>
                </a:spcAft>
              </a:pPr>
              <a:r>
                <a:rPr lang="en-US" sz="2000" kern="1200" dirty="0" smtClean="0">
                  <a:latin typeface="Arial" pitchFamily="34" charset="0"/>
                  <a:cs typeface="Arial" pitchFamily="34" charset="0"/>
                </a:rPr>
                <a:t>H</a:t>
              </a:r>
              <a:r>
                <a:rPr lang="en-US" sz="1200" kern="1200" dirty="0" smtClean="0">
                  <a:latin typeface="Arial" pitchFamily="34" charset="0"/>
                  <a:cs typeface="Arial" pitchFamily="34" charset="0"/>
                </a:rPr>
                <a:t>1</a:t>
              </a:r>
              <a:r>
                <a:rPr lang="en-US" sz="2000" kern="1200" dirty="0" smtClean="0">
                  <a:latin typeface="Arial" pitchFamily="34" charset="0"/>
                  <a:cs typeface="Arial" pitchFamily="34" charset="0"/>
                </a:rPr>
                <a:t> hypothesis</a:t>
              </a:r>
              <a:r>
                <a:rPr lang="en-US" sz="2000" dirty="0" smtClean="0">
                  <a:latin typeface="Arial" pitchFamily="34" charset="0"/>
                  <a:cs typeface="Arial" pitchFamily="34" charset="0"/>
                </a:rPr>
                <a:t> </a:t>
              </a:r>
              <a:r>
                <a:rPr lang="en-US" sz="2000" dirty="0">
                  <a:latin typeface="Arial" pitchFamily="34" charset="0"/>
                  <a:cs typeface="Arial" pitchFamily="34" charset="0"/>
                </a:rPr>
                <a:t>was </a:t>
              </a:r>
              <a:r>
                <a:rPr lang="en-US" sz="2000" dirty="0" smtClean="0">
                  <a:latin typeface="Arial" pitchFamily="34" charset="0"/>
                  <a:cs typeface="Arial" pitchFamily="34" charset="0"/>
                </a:rPr>
                <a:t>partially confirmed.</a:t>
              </a:r>
              <a:endParaRPr lang="ru-RU" sz="2000" kern="1200" dirty="0">
                <a:latin typeface="Arial" pitchFamily="34" charset="0"/>
                <a:cs typeface="Arial" pitchFamily="34" charset="0"/>
              </a:endParaRPr>
            </a:p>
          </p:txBody>
        </p:sp>
        <p:sp>
          <p:nvSpPr>
            <p:cNvPr id="16" name="Полилиния 15"/>
            <p:cNvSpPr/>
            <p:nvPr/>
          </p:nvSpPr>
          <p:spPr>
            <a:xfrm>
              <a:off x="676262" y="1115006"/>
              <a:ext cx="2900662" cy="273270"/>
            </a:xfrm>
            <a:custGeom>
              <a:avLst/>
              <a:gdLst>
                <a:gd name="connsiteX0" fmla="*/ 0 w 2900662"/>
                <a:gd name="connsiteY0" fmla="*/ 0 h 273268"/>
                <a:gd name="connsiteX1" fmla="*/ 2764028 w 2900662"/>
                <a:gd name="connsiteY1" fmla="*/ 0 h 273268"/>
                <a:gd name="connsiteX2" fmla="*/ 2900662 w 2900662"/>
                <a:gd name="connsiteY2" fmla="*/ 136634 h 273268"/>
                <a:gd name="connsiteX3" fmla="*/ 2764028 w 2900662"/>
                <a:gd name="connsiteY3" fmla="*/ 273268 h 273268"/>
                <a:gd name="connsiteX4" fmla="*/ 0 w 2900662"/>
                <a:gd name="connsiteY4" fmla="*/ 273268 h 273268"/>
                <a:gd name="connsiteX5" fmla="*/ 0 w 2900662"/>
                <a:gd name="connsiteY5" fmla="*/ 0 h 273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0662" h="273268">
                  <a:moveTo>
                    <a:pt x="2900662" y="273267"/>
                  </a:moveTo>
                  <a:lnTo>
                    <a:pt x="136634" y="273267"/>
                  </a:lnTo>
                  <a:lnTo>
                    <a:pt x="0" y="136634"/>
                  </a:lnTo>
                  <a:lnTo>
                    <a:pt x="136634" y="1"/>
                  </a:lnTo>
                  <a:lnTo>
                    <a:pt x="2900662" y="1"/>
                  </a:lnTo>
                  <a:lnTo>
                    <a:pt x="2900662" y="273267"/>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188821" tIns="22861" rIns="42672" bIns="22861" numCol="1" spcCol="1270" anchor="ctr" anchorCtr="0">
              <a:noAutofit/>
            </a:bodyPr>
            <a:lstStyle/>
            <a:p>
              <a:pPr lvl="0" algn="ctr" defTabSz="266700">
                <a:lnSpc>
                  <a:spcPct val="90000"/>
                </a:lnSpc>
                <a:spcAft>
                  <a:spcPct val="35000"/>
                </a:spcAft>
              </a:pPr>
              <a:r>
                <a:rPr lang="en-US" sz="2000" dirty="0">
                  <a:latin typeface="Arial" pitchFamily="34" charset="0"/>
                  <a:cs typeface="Arial" pitchFamily="34" charset="0"/>
                </a:rPr>
                <a:t>Confirmation of </a:t>
              </a:r>
              <a:r>
                <a:rPr lang="en-US" sz="2000" dirty="0" smtClean="0">
                  <a:latin typeface="Arial" pitchFamily="34" charset="0"/>
                  <a:cs typeface="Arial" pitchFamily="34" charset="0"/>
                </a:rPr>
                <a:t>H</a:t>
              </a:r>
              <a:r>
                <a:rPr lang="en-US" sz="1400" dirty="0" smtClean="0">
                  <a:latin typeface="Arial" pitchFamily="34" charset="0"/>
                  <a:cs typeface="Arial" pitchFamily="34" charset="0"/>
                </a:rPr>
                <a:t>2</a:t>
              </a:r>
              <a:r>
                <a:rPr lang="en-US" sz="2000" dirty="0" smtClean="0">
                  <a:latin typeface="Arial" pitchFamily="34" charset="0"/>
                  <a:cs typeface="Arial" pitchFamily="34" charset="0"/>
                </a:rPr>
                <a:t> </a:t>
              </a:r>
              <a:r>
                <a:rPr lang="en-US" sz="2000" dirty="0">
                  <a:latin typeface="Arial" pitchFamily="34" charset="0"/>
                  <a:cs typeface="Arial" pitchFamily="34" charset="0"/>
                </a:rPr>
                <a:t>hypothesis</a:t>
              </a:r>
            </a:p>
          </p:txBody>
        </p:sp>
      </p:grpSp>
      <p:pic>
        <p:nvPicPr>
          <p:cNvPr id="39938" name="Picture 2" descr="http://www.ez-storage.com/img/checkmarkblu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09" y="1410224"/>
            <a:ext cx="720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http://www.ez-storage.com/img/checkmarkblu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61" y="2124687"/>
            <a:ext cx="720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http://www.ez-storage.com/img/checkmarkblu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09" y="2873310"/>
            <a:ext cx="720000" cy="720000"/>
          </a:xfrm>
          <a:prstGeom prst="rect">
            <a:avLst/>
          </a:prstGeom>
          <a:noFill/>
          <a:extLst>
            <a:ext uri="{909E8E84-426E-40DD-AFC4-6F175D3DCCD1}">
              <a14:hiddenFill xmlns:a14="http://schemas.microsoft.com/office/drawing/2010/main">
                <a:solidFill>
                  <a:srgbClr val="FFFFFF"/>
                </a:solidFill>
              </a14:hiddenFill>
            </a:ext>
          </a:extLst>
        </p:spPr>
      </p:pic>
      <p:sp>
        <p:nvSpPr>
          <p:cNvPr id="31" name="Полилиния 30"/>
          <p:cNvSpPr/>
          <p:nvPr/>
        </p:nvSpPr>
        <p:spPr>
          <a:xfrm>
            <a:off x="323828" y="3681836"/>
            <a:ext cx="8665857" cy="572445"/>
          </a:xfrm>
          <a:custGeom>
            <a:avLst/>
            <a:gdLst>
              <a:gd name="connsiteX0" fmla="*/ 0 w 2900662"/>
              <a:gd name="connsiteY0" fmla="*/ 0 h 273268"/>
              <a:gd name="connsiteX1" fmla="*/ 2764028 w 2900662"/>
              <a:gd name="connsiteY1" fmla="*/ 0 h 273268"/>
              <a:gd name="connsiteX2" fmla="*/ 2900662 w 2900662"/>
              <a:gd name="connsiteY2" fmla="*/ 136634 h 273268"/>
              <a:gd name="connsiteX3" fmla="*/ 2764028 w 2900662"/>
              <a:gd name="connsiteY3" fmla="*/ 273268 h 273268"/>
              <a:gd name="connsiteX4" fmla="*/ 0 w 2900662"/>
              <a:gd name="connsiteY4" fmla="*/ 273268 h 273268"/>
              <a:gd name="connsiteX5" fmla="*/ 0 w 2900662"/>
              <a:gd name="connsiteY5" fmla="*/ 0 h 273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0662" h="273268">
                <a:moveTo>
                  <a:pt x="2900662" y="273267"/>
                </a:moveTo>
                <a:lnTo>
                  <a:pt x="136634" y="273267"/>
                </a:lnTo>
                <a:lnTo>
                  <a:pt x="0" y="136634"/>
                </a:lnTo>
                <a:lnTo>
                  <a:pt x="136634" y="1"/>
                </a:lnTo>
                <a:lnTo>
                  <a:pt x="2900662" y="1"/>
                </a:lnTo>
                <a:lnTo>
                  <a:pt x="2900662" y="273267"/>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188821" tIns="22861" rIns="42672" bIns="22861" numCol="1" spcCol="1270" anchor="ctr" anchorCtr="0">
            <a:noAutofit/>
          </a:bodyPr>
          <a:lstStyle/>
          <a:p>
            <a:pPr lvl="0" algn="ctr" defTabSz="266700">
              <a:lnSpc>
                <a:spcPct val="90000"/>
              </a:lnSpc>
              <a:spcAft>
                <a:spcPct val="35000"/>
              </a:spcAft>
            </a:pPr>
            <a:r>
              <a:rPr lang="en-US" sz="2000" dirty="0" smtClean="0">
                <a:latin typeface="Arial" pitchFamily="34" charset="0"/>
                <a:cs typeface="Arial" pitchFamily="34" charset="0"/>
              </a:rPr>
              <a:t>            Constructed </a:t>
            </a:r>
            <a:r>
              <a:rPr lang="en-US" sz="2000" dirty="0">
                <a:latin typeface="Arial" pitchFamily="34" charset="0"/>
                <a:cs typeface="Arial" pitchFamily="34" charset="0"/>
              </a:rPr>
              <a:t>logit model let us find a negative correlation between deviation of observed indexes log returns and weak form efficiency</a:t>
            </a:r>
          </a:p>
        </p:txBody>
      </p:sp>
      <p:pic>
        <p:nvPicPr>
          <p:cNvPr id="32" name="Picture 2" descr="http://www.ez-storage.com/img/checkmarkblu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96" y="3613596"/>
            <a:ext cx="720000" cy="720000"/>
          </a:xfrm>
          <a:prstGeom prst="rect">
            <a:avLst/>
          </a:prstGeom>
          <a:noFill/>
          <a:extLst>
            <a:ext uri="{909E8E84-426E-40DD-AFC4-6F175D3DCCD1}">
              <a14:hiddenFill xmlns:a14="http://schemas.microsoft.com/office/drawing/2010/main">
                <a:solidFill>
                  <a:srgbClr val="FFFFFF"/>
                </a:solidFill>
              </a14:hiddenFill>
            </a:ext>
          </a:extLst>
        </p:spPr>
      </p:pic>
      <p:sp>
        <p:nvSpPr>
          <p:cNvPr id="33" name="Полилиния 32"/>
          <p:cNvSpPr/>
          <p:nvPr/>
        </p:nvSpPr>
        <p:spPr>
          <a:xfrm>
            <a:off x="339748" y="4434748"/>
            <a:ext cx="8665857" cy="572445"/>
          </a:xfrm>
          <a:custGeom>
            <a:avLst/>
            <a:gdLst>
              <a:gd name="connsiteX0" fmla="*/ 0 w 2900662"/>
              <a:gd name="connsiteY0" fmla="*/ 0 h 273268"/>
              <a:gd name="connsiteX1" fmla="*/ 2764028 w 2900662"/>
              <a:gd name="connsiteY1" fmla="*/ 0 h 273268"/>
              <a:gd name="connsiteX2" fmla="*/ 2900662 w 2900662"/>
              <a:gd name="connsiteY2" fmla="*/ 136634 h 273268"/>
              <a:gd name="connsiteX3" fmla="*/ 2764028 w 2900662"/>
              <a:gd name="connsiteY3" fmla="*/ 273268 h 273268"/>
              <a:gd name="connsiteX4" fmla="*/ 0 w 2900662"/>
              <a:gd name="connsiteY4" fmla="*/ 273268 h 273268"/>
              <a:gd name="connsiteX5" fmla="*/ 0 w 2900662"/>
              <a:gd name="connsiteY5" fmla="*/ 0 h 273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0662" h="273268">
                <a:moveTo>
                  <a:pt x="2900662" y="273267"/>
                </a:moveTo>
                <a:lnTo>
                  <a:pt x="136634" y="273267"/>
                </a:lnTo>
                <a:lnTo>
                  <a:pt x="0" y="136634"/>
                </a:lnTo>
                <a:lnTo>
                  <a:pt x="136634" y="1"/>
                </a:lnTo>
                <a:lnTo>
                  <a:pt x="2900662" y="1"/>
                </a:lnTo>
                <a:lnTo>
                  <a:pt x="2900662" y="273267"/>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188821" tIns="22861" rIns="42672" bIns="22861" numCol="1" spcCol="1270" anchor="ctr" anchorCtr="0">
            <a:noAutofit/>
          </a:bodyPr>
          <a:lstStyle/>
          <a:p>
            <a:pPr lvl="0" algn="ctr" defTabSz="266700">
              <a:lnSpc>
                <a:spcPct val="90000"/>
              </a:lnSpc>
              <a:spcAft>
                <a:spcPct val="35000"/>
              </a:spcAft>
            </a:pPr>
            <a:r>
              <a:rPr lang="en-US" sz="2000" dirty="0" smtClean="0">
                <a:latin typeface="Arial" pitchFamily="34" charset="0"/>
                <a:cs typeface="Arial" pitchFamily="34" charset="0"/>
              </a:rPr>
              <a:t>           For </a:t>
            </a:r>
            <a:r>
              <a:rPr lang="en-US" sz="2000" dirty="0">
                <a:latin typeface="Arial" pitchFamily="34" charset="0"/>
                <a:cs typeface="Arial" pitchFamily="34" charset="0"/>
              </a:rPr>
              <a:t>log returns of observed effective stock markets in the weak form fatness ratio is less than for ineffective stock markets</a:t>
            </a:r>
          </a:p>
        </p:txBody>
      </p:sp>
      <p:pic>
        <p:nvPicPr>
          <p:cNvPr id="34" name="Picture 2" descr="http://www.ez-storage.com/img/checkmarkblu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40" y="4352860"/>
            <a:ext cx="720000" cy="720000"/>
          </a:xfrm>
          <a:prstGeom prst="rect">
            <a:avLst/>
          </a:prstGeom>
          <a:noFill/>
          <a:extLst>
            <a:ext uri="{909E8E84-426E-40DD-AFC4-6F175D3DCCD1}">
              <a14:hiddenFill xmlns:a14="http://schemas.microsoft.com/office/drawing/2010/main">
                <a:solidFill>
                  <a:srgbClr val="FFFFFF"/>
                </a:solidFill>
              </a14:hiddenFill>
            </a:ext>
          </a:extLst>
        </p:spPr>
      </p:pic>
      <p:sp>
        <p:nvSpPr>
          <p:cNvPr id="35" name="Полилиния 34"/>
          <p:cNvSpPr/>
          <p:nvPr/>
        </p:nvSpPr>
        <p:spPr>
          <a:xfrm>
            <a:off x="382609" y="5188389"/>
            <a:ext cx="8665857" cy="572445"/>
          </a:xfrm>
          <a:custGeom>
            <a:avLst/>
            <a:gdLst>
              <a:gd name="connsiteX0" fmla="*/ 0 w 2900662"/>
              <a:gd name="connsiteY0" fmla="*/ 0 h 273268"/>
              <a:gd name="connsiteX1" fmla="*/ 2764028 w 2900662"/>
              <a:gd name="connsiteY1" fmla="*/ 0 h 273268"/>
              <a:gd name="connsiteX2" fmla="*/ 2900662 w 2900662"/>
              <a:gd name="connsiteY2" fmla="*/ 136634 h 273268"/>
              <a:gd name="connsiteX3" fmla="*/ 2764028 w 2900662"/>
              <a:gd name="connsiteY3" fmla="*/ 273268 h 273268"/>
              <a:gd name="connsiteX4" fmla="*/ 0 w 2900662"/>
              <a:gd name="connsiteY4" fmla="*/ 273268 h 273268"/>
              <a:gd name="connsiteX5" fmla="*/ 0 w 2900662"/>
              <a:gd name="connsiteY5" fmla="*/ 0 h 273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0662" h="273268">
                <a:moveTo>
                  <a:pt x="2900662" y="273267"/>
                </a:moveTo>
                <a:lnTo>
                  <a:pt x="136634" y="273267"/>
                </a:lnTo>
                <a:lnTo>
                  <a:pt x="0" y="136634"/>
                </a:lnTo>
                <a:lnTo>
                  <a:pt x="136634" y="1"/>
                </a:lnTo>
                <a:lnTo>
                  <a:pt x="2900662" y="1"/>
                </a:lnTo>
                <a:lnTo>
                  <a:pt x="2900662" y="273267"/>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188821" tIns="22861" rIns="42672" bIns="22861" numCol="1" spcCol="1270" anchor="ctr" anchorCtr="0">
            <a:noAutofit/>
          </a:bodyPr>
          <a:lstStyle/>
          <a:p>
            <a:pPr lvl="0" algn="ctr" defTabSz="266700">
              <a:lnSpc>
                <a:spcPct val="90000"/>
              </a:lnSpc>
              <a:spcAft>
                <a:spcPct val="35000"/>
              </a:spcAft>
            </a:pPr>
            <a:r>
              <a:rPr lang="en-US" sz="2000" dirty="0">
                <a:latin typeface="Arial" pitchFamily="34" charset="0"/>
                <a:cs typeface="Arial" pitchFamily="34" charset="0"/>
              </a:rPr>
              <a:t>This area of research carries great potential for further </a:t>
            </a:r>
            <a:r>
              <a:rPr lang="en-US" sz="2000" dirty="0" smtClean="0">
                <a:latin typeface="Arial" pitchFamily="34" charset="0"/>
                <a:cs typeface="Arial" pitchFamily="34" charset="0"/>
              </a:rPr>
              <a:t>research</a:t>
            </a:r>
            <a:endParaRPr lang="en-US" sz="2000" dirty="0">
              <a:latin typeface="Arial" pitchFamily="34" charset="0"/>
              <a:cs typeface="Arial" pitchFamily="34" charset="0"/>
            </a:endParaRPr>
          </a:p>
        </p:txBody>
      </p:sp>
      <p:pic>
        <p:nvPicPr>
          <p:cNvPr id="36" name="Picture 2" descr="http://www.ez-storage.com/img/checkmarkblu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88" y="5113804"/>
            <a:ext cx="720000" cy="720000"/>
          </a:xfrm>
          <a:prstGeom prst="rect">
            <a:avLst/>
          </a:prstGeom>
          <a:noFill/>
          <a:extLst>
            <a:ext uri="{909E8E84-426E-40DD-AFC4-6F175D3DCCD1}">
              <a14:hiddenFill xmlns:a14="http://schemas.microsoft.com/office/drawing/2010/main">
                <a:solidFill>
                  <a:srgbClr val="FFFFFF"/>
                </a:solidFill>
              </a14:hiddenFill>
            </a:ext>
          </a:extLst>
        </p:spPr>
      </p:pic>
      <p:sp>
        <p:nvSpPr>
          <p:cNvPr id="37" name="Номер слайда 10"/>
          <p:cNvSpPr txBox="1">
            <a:spLocks/>
          </p:cNvSpPr>
          <p:nvPr/>
        </p:nvSpPr>
        <p:spPr>
          <a:xfrm>
            <a:off x="8439704" y="6475774"/>
            <a:ext cx="494192" cy="107722"/>
          </a:xfrm>
          <a:prstGeom prst="rect">
            <a:avLst/>
          </a:prstGeom>
        </p:spPr>
        <p:txBody>
          <a:bodyPr wrap="square" lIns="0" tIns="0" rIns="0" bIns="0">
            <a:spAutoFit/>
          </a:bodyPr>
          <a:lstStyle>
            <a:defPPr>
              <a:defRPr lang="de-DE"/>
            </a:defPPr>
            <a:lvl1pPr marL="0" algn="l" defTabSz="914400" rtl="0" eaLnBrk="1" latinLnBrk="0" hangingPunct="1">
              <a:defRPr sz="60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gn="ctr"/>
            <a:r>
              <a:rPr lang="ru-RU" sz="700" spc="-10" dirty="0" smtClean="0">
                <a:solidFill>
                  <a:srgbClr val="1C2A55"/>
                </a:solidFill>
                <a:latin typeface="Arial" panose="020B0604020202020204" pitchFamily="34" charset="0"/>
                <a:cs typeface="Arial" panose="020B0604020202020204" pitchFamily="34" charset="0"/>
              </a:rPr>
              <a:t>13 </a:t>
            </a:r>
            <a:r>
              <a:rPr lang="ru-RU" sz="700" spc="-30" dirty="0" smtClean="0">
                <a:solidFill>
                  <a:srgbClr val="1C2A55"/>
                </a:solidFill>
                <a:latin typeface="Arial" panose="020B0604020202020204" pitchFamily="34" charset="0"/>
                <a:cs typeface="Arial" panose="020B0604020202020204" pitchFamily="34" charset="0"/>
              </a:rPr>
              <a:t>/</a:t>
            </a:r>
            <a:r>
              <a:rPr lang="ru-RU" sz="700" spc="-10" dirty="0" smtClean="0">
                <a:solidFill>
                  <a:srgbClr val="1C2A55"/>
                </a:solidFill>
                <a:latin typeface="Arial" panose="020B0604020202020204" pitchFamily="34" charset="0"/>
                <a:cs typeface="Arial" panose="020B0604020202020204" pitchFamily="34" charset="0"/>
              </a:rPr>
              <a:t> 15</a:t>
            </a:r>
            <a:endParaRPr lang="ru-RU" sz="700" dirty="0">
              <a:solidFill>
                <a:srgbClr val="1C2A5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20382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66382" y="28978"/>
            <a:ext cx="8229600" cy="1143000"/>
          </a:xfrm>
        </p:spPr>
        <p:txBody>
          <a:bodyPr/>
          <a:lstStyle/>
          <a:p>
            <a:r>
              <a:rPr lang="en-US" dirty="0" smtClean="0">
                <a:solidFill>
                  <a:schemeClr val="bg1"/>
                </a:solidFill>
              </a:rPr>
              <a:t>Conclusion</a:t>
            </a:r>
            <a:endParaRPr lang="ru-RU" dirty="0">
              <a:solidFill>
                <a:schemeClr val="bg1"/>
              </a:solidFill>
            </a:endParaRPr>
          </a:p>
        </p:txBody>
      </p:sp>
      <p:sp>
        <p:nvSpPr>
          <p:cNvPr id="37" name="Номер слайда 10"/>
          <p:cNvSpPr txBox="1">
            <a:spLocks/>
          </p:cNvSpPr>
          <p:nvPr/>
        </p:nvSpPr>
        <p:spPr>
          <a:xfrm>
            <a:off x="8439704" y="6475774"/>
            <a:ext cx="494192" cy="107722"/>
          </a:xfrm>
          <a:prstGeom prst="rect">
            <a:avLst/>
          </a:prstGeom>
        </p:spPr>
        <p:txBody>
          <a:bodyPr wrap="square" lIns="0" tIns="0" rIns="0" bIns="0">
            <a:spAutoFit/>
          </a:bodyPr>
          <a:lstStyle>
            <a:defPPr>
              <a:defRPr lang="de-DE"/>
            </a:defPPr>
            <a:lvl1pPr marL="0" algn="l" defTabSz="914400" rtl="0" eaLnBrk="1" latinLnBrk="0" hangingPunct="1">
              <a:defRPr sz="60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gn="ctr"/>
            <a:r>
              <a:rPr lang="ru-RU" sz="700" spc="-10" dirty="0" smtClean="0">
                <a:solidFill>
                  <a:srgbClr val="1C2A55"/>
                </a:solidFill>
                <a:latin typeface="Arial" panose="020B0604020202020204" pitchFamily="34" charset="0"/>
                <a:cs typeface="Arial" panose="020B0604020202020204" pitchFamily="34" charset="0"/>
              </a:rPr>
              <a:t>14 </a:t>
            </a:r>
            <a:r>
              <a:rPr lang="ru-RU" sz="700" spc="-30" dirty="0" smtClean="0">
                <a:solidFill>
                  <a:srgbClr val="1C2A55"/>
                </a:solidFill>
                <a:latin typeface="Arial" panose="020B0604020202020204" pitchFamily="34" charset="0"/>
                <a:cs typeface="Arial" panose="020B0604020202020204" pitchFamily="34" charset="0"/>
              </a:rPr>
              <a:t>/</a:t>
            </a:r>
            <a:r>
              <a:rPr lang="ru-RU" sz="700" spc="-10" dirty="0" smtClean="0">
                <a:solidFill>
                  <a:srgbClr val="1C2A55"/>
                </a:solidFill>
                <a:latin typeface="Arial" panose="020B0604020202020204" pitchFamily="34" charset="0"/>
                <a:cs typeface="Arial" panose="020B0604020202020204" pitchFamily="34" charset="0"/>
              </a:rPr>
              <a:t> 15</a:t>
            </a:r>
            <a:endParaRPr lang="ru-RU" sz="700" dirty="0">
              <a:solidFill>
                <a:srgbClr val="1C2A55"/>
              </a:solidFill>
              <a:latin typeface="Arial" panose="020B0604020202020204" pitchFamily="34" charset="0"/>
              <a:cs typeface="Arial" panose="020B0604020202020204" pitchFamily="34" charset="0"/>
            </a:endParaRPr>
          </a:p>
        </p:txBody>
      </p:sp>
      <p:pic>
        <p:nvPicPr>
          <p:cNvPr id="1026" name="Picture 2" descr="http://cs629404.vk.me/v629404840/118a4/X7XH1f23shU.jpg"/>
          <p:cNvPicPr>
            <a:picLocks noChangeAspect="1" noChangeArrowheads="1"/>
          </p:cNvPicPr>
          <p:nvPr/>
        </p:nvPicPr>
        <p:blipFill>
          <a:blip r:embed="rId2"/>
          <a:srcRect/>
          <a:stretch>
            <a:fillRect/>
          </a:stretch>
        </p:blipFill>
        <p:spPr bwMode="auto">
          <a:xfrm>
            <a:off x="1847898" y="28978"/>
            <a:ext cx="5715000" cy="6667500"/>
          </a:xfrm>
          <a:prstGeom prst="rect">
            <a:avLst/>
          </a:prstGeom>
          <a:noFill/>
        </p:spPr>
      </p:pic>
    </p:spTree>
    <p:extLst>
      <p:ext uri="{BB962C8B-B14F-4D97-AF65-F5344CB8AC3E}">
        <p14:creationId xmlns:p14="http://schemas.microsoft.com/office/powerpoint/2010/main" val="4320382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Subtitle 2"/>
          <p:cNvSpPr txBox="1">
            <a:spLocks/>
          </p:cNvSpPr>
          <p:nvPr/>
        </p:nvSpPr>
        <p:spPr bwMode="auto">
          <a:xfrm>
            <a:off x="255588" y="6415088"/>
            <a:ext cx="41433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ＭＳ Ｐゴシック" charset="-128"/>
              </a:defRPr>
            </a:lvl1pPr>
            <a:lvl2pPr marL="742950" indent="-285750" eaLnBrk="0" hangingPunct="0">
              <a:spcBef>
                <a:spcPct val="20000"/>
              </a:spcBef>
              <a:buFont typeface="Arial" charset="0"/>
              <a:buChar char="–"/>
              <a:defRPr sz="2800">
                <a:solidFill>
                  <a:schemeClr val="tx1"/>
                </a:solidFill>
                <a:latin typeface="Calibri" charset="0"/>
                <a:ea typeface="ＭＳ Ｐゴシック" charset="-128"/>
              </a:defRPr>
            </a:lvl2pPr>
            <a:lvl3pPr marL="1143000" indent="-228600" eaLnBrk="0" hangingPunct="0">
              <a:spcBef>
                <a:spcPct val="20000"/>
              </a:spcBef>
              <a:buFont typeface="Arial" charset="0"/>
              <a:buChar char="•"/>
              <a:defRPr sz="2400">
                <a:solidFill>
                  <a:schemeClr val="tx1"/>
                </a:solidFill>
                <a:latin typeface="Calibri" charset="0"/>
                <a:ea typeface="ＭＳ Ｐゴシック" charset="-128"/>
              </a:defRPr>
            </a:lvl3pPr>
            <a:lvl4pPr marL="1600200" indent="-228600" eaLnBrk="0" hangingPunct="0">
              <a:spcBef>
                <a:spcPct val="20000"/>
              </a:spcBef>
              <a:buFont typeface="Arial" charset="0"/>
              <a:buChar char="–"/>
              <a:defRPr sz="2000">
                <a:solidFill>
                  <a:schemeClr val="tx1"/>
                </a:solidFill>
                <a:latin typeface="Calibri" charset="0"/>
                <a:ea typeface="ＭＳ Ｐゴシック" charset="-128"/>
              </a:defRPr>
            </a:lvl4pPr>
            <a:lvl5pPr marL="2057400" indent="-228600" eaLnBrk="0" hangingPunct="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buFontTx/>
              <a:buNone/>
            </a:pPr>
            <a:r>
              <a:rPr lang="ru-RU" altLang="ru-RU" sz="800" dirty="0" err="1">
                <a:solidFill>
                  <a:schemeClr val="bg1"/>
                </a:solidFill>
                <a:latin typeface="Arial" charset="0"/>
              </a:rPr>
              <a:t>Higher</a:t>
            </a:r>
            <a:r>
              <a:rPr lang="ru-RU" altLang="ru-RU" sz="800" dirty="0">
                <a:solidFill>
                  <a:schemeClr val="bg1"/>
                </a:solidFill>
                <a:latin typeface="Arial" charset="0"/>
              </a:rPr>
              <a:t> </a:t>
            </a:r>
            <a:r>
              <a:rPr lang="ru-RU" altLang="ru-RU" sz="800" dirty="0" err="1">
                <a:solidFill>
                  <a:schemeClr val="bg1"/>
                </a:solidFill>
                <a:latin typeface="Arial" charset="0"/>
              </a:rPr>
              <a:t>School</a:t>
            </a:r>
            <a:r>
              <a:rPr lang="ru-RU" altLang="ru-RU" sz="800" dirty="0">
                <a:solidFill>
                  <a:schemeClr val="bg1"/>
                </a:solidFill>
                <a:latin typeface="Arial" charset="0"/>
              </a:rPr>
              <a:t> </a:t>
            </a:r>
            <a:r>
              <a:rPr lang="ru-RU" altLang="ru-RU" sz="800" dirty="0" err="1">
                <a:solidFill>
                  <a:schemeClr val="bg1"/>
                </a:solidFill>
                <a:latin typeface="Arial" charset="0"/>
              </a:rPr>
              <a:t>of</a:t>
            </a:r>
            <a:r>
              <a:rPr lang="ru-RU" altLang="ru-RU" sz="800" dirty="0">
                <a:solidFill>
                  <a:schemeClr val="bg1"/>
                </a:solidFill>
                <a:latin typeface="Arial" charset="0"/>
              </a:rPr>
              <a:t> </a:t>
            </a:r>
            <a:r>
              <a:rPr lang="ru-RU" altLang="ru-RU" sz="800" dirty="0" err="1">
                <a:solidFill>
                  <a:schemeClr val="bg1"/>
                </a:solidFill>
                <a:latin typeface="Arial" charset="0"/>
              </a:rPr>
              <a:t>Economics</a:t>
            </a:r>
            <a:r>
              <a:rPr lang="ru-RU" altLang="ru-RU" sz="800" dirty="0">
                <a:solidFill>
                  <a:schemeClr val="bg1"/>
                </a:solidFill>
                <a:latin typeface="Arial" charset="0"/>
              </a:rPr>
              <a:t> , </a:t>
            </a:r>
            <a:r>
              <a:rPr lang="en-US" altLang="ru-RU" sz="800" dirty="0">
                <a:solidFill>
                  <a:schemeClr val="bg1"/>
                </a:solidFill>
                <a:latin typeface="Arial" charset="0"/>
              </a:rPr>
              <a:t>Moscow</a:t>
            </a:r>
            <a:r>
              <a:rPr lang="ru-RU" altLang="ru-RU" sz="800" dirty="0">
                <a:solidFill>
                  <a:schemeClr val="bg1"/>
                </a:solidFill>
                <a:latin typeface="Arial" charset="0"/>
              </a:rPr>
              <a:t>, </a:t>
            </a:r>
            <a:r>
              <a:rPr lang="ru-RU" altLang="ru-RU" sz="800" dirty="0" smtClean="0">
                <a:solidFill>
                  <a:schemeClr val="bg1"/>
                </a:solidFill>
                <a:latin typeface="Arial" charset="0"/>
              </a:rPr>
              <a:t>2015</a:t>
            </a:r>
            <a:endParaRPr lang="ru-RU" altLang="ru-RU" sz="800" dirty="0">
              <a:solidFill>
                <a:schemeClr val="bg1"/>
              </a:solidFill>
              <a:latin typeface="Arial" charset="0"/>
            </a:endParaRPr>
          </a:p>
        </p:txBody>
      </p:sp>
      <p:sp>
        <p:nvSpPr>
          <p:cNvPr id="4" name="Заголовок 3"/>
          <p:cNvSpPr>
            <a:spLocks noGrp="1"/>
          </p:cNvSpPr>
          <p:nvPr>
            <p:ph type="title"/>
          </p:nvPr>
        </p:nvSpPr>
        <p:spPr>
          <a:xfrm>
            <a:off x="566382" y="28978"/>
            <a:ext cx="8229600" cy="1143000"/>
          </a:xfrm>
        </p:spPr>
        <p:txBody>
          <a:bodyPr/>
          <a:lstStyle/>
          <a:p>
            <a:r>
              <a:rPr lang="en-US" sz="3200" i="1" dirty="0" smtClean="0">
                <a:solidFill>
                  <a:schemeClr val="bg1"/>
                </a:solidFill>
                <a:latin typeface="Arial" panose="020B0604020202020204" pitchFamily="34" charset="0"/>
                <a:cs typeface="Arial" panose="020B0604020202020204" pitchFamily="34" charset="0"/>
              </a:rPr>
              <a:t>Introduction</a:t>
            </a:r>
            <a:endParaRPr lang="ru-RU" sz="3200" i="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p:txBody>
          <a:bodyPr/>
          <a:lstStyle/>
          <a:p>
            <a:pPr marL="0" indent="355600">
              <a:buNone/>
            </a:pPr>
            <a:r>
              <a:rPr lang="en-US" sz="2000" dirty="0">
                <a:latin typeface="Arial" panose="020B0604020202020204" pitchFamily="34" charset="0"/>
                <a:cs typeface="Arial" panose="020B0604020202020204" pitchFamily="34" charset="0"/>
              </a:rPr>
              <a:t>In economics theory and on practice often are used models with normal distribution. But empirical researches show, that using of normal distribution on practice do not take in consideration arise of fat </a:t>
            </a:r>
            <a:r>
              <a:rPr lang="en-US" sz="2000" dirty="0" smtClean="0">
                <a:latin typeface="Arial" panose="020B0604020202020204" pitchFamily="34" charset="0"/>
                <a:cs typeface="Arial" panose="020B0604020202020204" pitchFamily="34" charset="0"/>
              </a:rPr>
              <a:t>tails.</a:t>
            </a:r>
          </a:p>
          <a:p>
            <a:pPr marL="0" indent="355600">
              <a:buNone/>
            </a:pPr>
            <a:r>
              <a:rPr lang="en-US" sz="2000" dirty="0" smtClean="0">
                <a:latin typeface="Arial" panose="020B0604020202020204" pitchFamily="34" charset="0"/>
                <a:cs typeface="Arial" panose="020B0604020202020204" pitchFamily="34" charset="0"/>
              </a:rPr>
              <a:t>Hence, there is alternative </a:t>
            </a:r>
            <a:r>
              <a:rPr lang="en-US" sz="2000" dirty="0">
                <a:latin typeface="Arial" panose="020B0604020202020204" pitchFamily="34" charset="0"/>
                <a:cs typeface="Arial" panose="020B0604020202020204" pitchFamily="34" charset="0"/>
              </a:rPr>
              <a:t>for </a:t>
            </a:r>
            <a:r>
              <a:rPr lang="en-US" sz="2000" dirty="0" smtClean="0">
                <a:latin typeface="Arial" panose="020B0604020202020204" pitchFamily="34" charset="0"/>
                <a:cs typeface="Arial" panose="020B0604020202020204" pitchFamily="34" charset="0"/>
              </a:rPr>
              <a:t>models </a:t>
            </a:r>
            <a:r>
              <a:rPr lang="en-US" sz="2000" dirty="0">
                <a:latin typeface="Arial" panose="020B0604020202020204" pitchFamily="34" charset="0"/>
                <a:cs typeface="Arial" panose="020B0604020202020204" pitchFamily="34" charset="0"/>
              </a:rPr>
              <a:t>based on normal distributions </a:t>
            </a:r>
            <a:r>
              <a:rPr lang="en-US" sz="2000" dirty="0" smtClean="0">
                <a:latin typeface="Arial" panose="020B0604020202020204" pitchFamily="34" charset="0"/>
                <a:cs typeface="Arial" panose="020B0604020202020204" pitchFamily="34" charset="0"/>
              </a:rPr>
              <a:t>such as:</a:t>
            </a:r>
          </a:p>
          <a:p>
            <a:pPr>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Stable distributions</a:t>
            </a:r>
          </a:p>
          <a:p>
            <a:pPr>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Clark’s </a:t>
            </a:r>
            <a:r>
              <a:rPr lang="en-US" sz="2000" dirty="0">
                <a:latin typeface="Arial" panose="020B0604020202020204" pitchFamily="34" charset="0"/>
                <a:cs typeface="Arial" panose="020B0604020202020204" pitchFamily="34" charset="0"/>
              </a:rPr>
              <a:t>subordination </a:t>
            </a:r>
            <a:r>
              <a:rPr lang="en-US" sz="2000" dirty="0" smtClean="0">
                <a:latin typeface="Arial" panose="020B0604020202020204" pitchFamily="34" charset="0"/>
                <a:cs typeface="Arial" panose="020B0604020202020204" pitchFamily="34" charset="0"/>
              </a:rPr>
              <a:t>model</a:t>
            </a:r>
          </a:p>
          <a:p>
            <a:pPr>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Mixture </a:t>
            </a:r>
            <a:r>
              <a:rPr lang="en-US" sz="2000" dirty="0">
                <a:latin typeface="Arial" panose="020B0604020202020204" pitchFamily="34" charset="0"/>
                <a:cs typeface="Arial" panose="020B0604020202020204" pitchFamily="34" charset="0"/>
              </a:rPr>
              <a:t>of distributions’ </a:t>
            </a:r>
            <a:r>
              <a:rPr lang="en-US" sz="2000" dirty="0" smtClean="0">
                <a:latin typeface="Arial" panose="020B0604020202020204" pitchFamily="34" charset="0"/>
                <a:cs typeface="Arial" panose="020B0604020202020204" pitchFamily="34" charset="0"/>
              </a:rPr>
              <a:t>model </a:t>
            </a:r>
          </a:p>
          <a:p>
            <a:pPr>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General </a:t>
            </a:r>
            <a:r>
              <a:rPr lang="en-US" sz="2000" dirty="0">
                <a:latin typeface="Arial" panose="020B0604020202020204" pitchFamily="34" charset="0"/>
                <a:cs typeface="Arial" panose="020B0604020202020204" pitchFamily="34" charset="0"/>
              </a:rPr>
              <a:t>Levy </a:t>
            </a:r>
            <a:r>
              <a:rPr lang="en-US" sz="2000" dirty="0" smtClean="0">
                <a:latin typeface="Arial" panose="020B0604020202020204" pitchFamily="34" charset="0"/>
                <a:cs typeface="Arial" panose="020B0604020202020204" pitchFamily="34" charset="0"/>
              </a:rPr>
              <a:t>processes</a:t>
            </a:r>
          </a:p>
          <a:p>
            <a:pPr>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Variable </a:t>
            </a:r>
            <a:r>
              <a:rPr lang="en-US" sz="2000" dirty="0">
                <a:latin typeface="Arial" panose="020B0604020202020204" pitchFamily="34" charset="0"/>
                <a:cs typeface="Arial" panose="020B0604020202020204" pitchFamily="34" charset="0"/>
              </a:rPr>
              <a:t>and stochastic </a:t>
            </a:r>
            <a:r>
              <a:rPr lang="en-US" sz="2000" dirty="0" smtClean="0">
                <a:latin typeface="Arial" panose="020B0604020202020204" pitchFamily="34" charset="0"/>
                <a:cs typeface="Arial" panose="020B0604020202020204" pitchFamily="34" charset="0"/>
              </a:rPr>
              <a:t>volatility</a:t>
            </a:r>
          </a:p>
          <a:p>
            <a:pPr>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Microstructural models</a:t>
            </a:r>
          </a:p>
          <a:p>
            <a:pPr>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Various </a:t>
            </a:r>
            <a:r>
              <a:rPr lang="en-US" sz="2000" dirty="0">
                <a:latin typeface="Arial" panose="020B0604020202020204" pitchFamily="34" charset="0"/>
                <a:cs typeface="Arial" panose="020B0604020202020204" pitchFamily="34" charset="0"/>
              </a:rPr>
              <a:t>non-normal distribution models</a:t>
            </a:r>
            <a:endParaRPr lang="ru-RU" sz="2000" dirty="0">
              <a:solidFill>
                <a:srgbClr val="1C2A55"/>
              </a:solidFill>
              <a:latin typeface="Arial" panose="020B0604020202020204" pitchFamily="34" charset="0"/>
              <a:cs typeface="Arial" panose="020B0604020202020204" pitchFamily="34" charset="0"/>
            </a:endParaRPr>
          </a:p>
        </p:txBody>
      </p:sp>
      <p:sp>
        <p:nvSpPr>
          <p:cNvPr id="6" name="Номер слайда 10"/>
          <p:cNvSpPr txBox="1">
            <a:spLocks/>
          </p:cNvSpPr>
          <p:nvPr/>
        </p:nvSpPr>
        <p:spPr>
          <a:xfrm>
            <a:off x="8439704" y="6489422"/>
            <a:ext cx="494192" cy="107722"/>
          </a:xfrm>
          <a:prstGeom prst="rect">
            <a:avLst/>
          </a:prstGeom>
        </p:spPr>
        <p:txBody>
          <a:bodyPr wrap="square" lIns="0" tIns="0" rIns="0" bIns="0">
            <a:spAutoFit/>
          </a:bodyPr>
          <a:lstStyle>
            <a:defPPr>
              <a:defRPr lang="de-DE"/>
            </a:defPPr>
            <a:lvl1pPr marL="0" algn="l" defTabSz="914400" rtl="0" eaLnBrk="1" latinLnBrk="0" hangingPunct="1">
              <a:defRPr sz="60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gn="ctr"/>
            <a:r>
              <a:rPr lang="en-US" sz="700" dirty="0">
                <a:solidFill>
                  <a:srgbClr val="1C2A55"/>
                </a:solidFill>
                <a:latin typeface="Arial" panose="020B0604020202020204" pitchFamily="34" charset="0"/>
                <a:cs typeface="Arial" panose="020B0604020202020204" pitchFamily="34" charset="0"/>
              </a:rPr>
              <a:t>2</a:t>
            </a:r>
            <a:r>
              <a:rPr lang="ru-RU" sz="700" spc="-10" dirty="0" smtClean="0">
                <a:solidFill>
                  <a:srgbClr val="1C2A55"/>
                </a:solidFill>
                <a:latin typeface="Arial" panose="020B0604020202020204" pitchFamily="34" charset="0"/>
                <a:cs typeface="Arial" panose="020B0604020202020204" pitchFamily="34" charset="0"/>
              </a:rPr>
              <a:t> </a:t>
            </a:r>
            <a:r>
              <a:rPr lang="ru-RU" sz="700" spc="-30" dirty="0" smtClean="0">
                <a:solidFill>
                  <a:srgbClr val="1C2A55"/>
                </a:solidFill>
                <a:latin typeface="Arial" panose="020B0604020202020204" pitchFamily="34" charset="0"/>
                <a:cs typeface="Arial" panose="020B0604020202020204" pitchFamily="34" charset="0"/>
              </a:rPr>
              <a:t>/</a:t>
            </a:r>
            <a:r>
              <a:rPr lang="ru-RU" sz="700" spc="-10" dirty="0" smtClean="0">
                <a:solidFill>
                  <a:srgbClr val="1C2A55"/>
                </a:solidFill>
                <a:latin typeface="Arial" panose="020B0604020202020204" pitchFamily="34" charset="0"/>
                <a:cs typeface="Arial" panose="020B0604020202020204" pitchFamily="34" charset="0"/>
              </a:rPr>
              <a:t> 15</a:t>
            </a:r>
            <a:endParaRPr lang="ru-RU" sz="700" dirty="0">
              <a:solidFill>
                <a:srgbClr val="1C2A55"/>
              </a:solidFill>
              <a:latin typeface="Arial" panose="020B0604020202020204" pitchFamily="34" charset="0"/>
              <a:cs typeface="Arial" panose="020B0604020202020204" pitchFamily="34" charset="0"/>
            </a:endParaRPr>
          </a:p>
        </p:txBody>
      </p:sp>
      <p:pic>
        <p:nvPicPr>
          <p:cNvPr id="2457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9166" y="3575855"/>
            <a:ext cx="2381250" cy="2381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10256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Subtitle 2"/>
          <p:cNvSpPr txBox="1">
            <a:spLocks/>
          </p:cNvSpPr>
          <p:nvPr/>
        </p:nvSpPr>
        <p:spPr bwMode="auto">
          <a:xfrm>
            <a:off x="255588" y="6415088"/>
            <a:ext cx="41433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ＭＳ Ｐゴシック" charset="-128"/>
              </a:defRPr>
            </a:lvl1pPr>
            <a:lvl2pPr marL="742950" indent="-285750" eaLnBrk="0" hangingPunct="0">
              <a:spcBef>
                <a:spcPct val="20000"/>
              </a:spcBef>
              <a:buFont typeface="Arial" charset="0"/>
              <a:buChar char="–"/>
              <a:defRPr sz="2800">
                <a:solidFill>
                  <a:schemeClr val="tx1"/>
                </a:solidFill>
                <a:latin typeface="Calibri" charset="0"/>
                <a:ea typeface="ＭＳ Ｐゴシック" charset="-128"/>
              </a:defRPr>
            </a:lvl2pPr>
            <a:lvl3pPr marL="1143000" indent="-228600" eaLnBrk="0" hangingPunct="0">
              <a:spcBef>
                <a:spcPct val="20000"/>
              </a:spcBef>
              <a:buFont typeface="Arial" charset="0"/>
              <a:buChar char="•"/>
              <a:defRPr sz="2400">
                <a:solidFill>
                  <a:schemeClr val="tx1"/>
                </a:solidFill>
                <a:latin typeface="Calibri" charset="0"/>
                <a:ea typeface="ＭＳ Ｐゴシック" charset="-128"/>
              </a:defRPr>
            </a:lvl3pPr>
            <a:lvl4pPr marL="1600200" indent="-228600" eaLnBrk="0" hangingPunct="0">
              <a:spcBef>
                <a:spcPct val="20000"/>
              </a:spcBef>
              <a:buFont typeface="Arial" charset="0"/>
              <a:buChar char="–"/>
              <a:defRPr sz="2000">
                <a:solidFill>
                  <a:schemeClr val="tx1"/>
                </a:solidFill>
                <a:latin typeface="Calibri" charset="0"/>
                <a:ea typeface="ＭＳ Ｐゴシック" charset="-128"/>
              </a:defRPr>
            </a:lvl4pPr>
            <a:lvl5pPr marL="2057400" indent="-228600" eaLnBrk="0" hangingPunct="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buFontTx/>
              <a:buNone/>
            </a:pPr>
            <a:r>
              <a:rPr lang="ru-RU" altLang="ru-RU" sz="800" dirty="0" err="1">
                <a:solidFill>
                  <a:schemeClr val="bg1"/>
                </a:solidFill>
                <a:latin typeface="Arial" charset="0"/>
              </a:rPr>
              <a:t>Higher</a:t>
            </a:r>
            <a:r>
              <a:rPr lang="ru-RU" altLang="ru-RU" sz="800" dirty="0">
                <a:solidFill>
                  <a:schemeClr val="bg1"/>
                </a:solidFill>
                <a:latin typeface="Arial" charset="0"/>
              </a:rPr>
              <a:t> </a:t>
            </a:r>
            <a:r>
              <a:rPr lang="ru-RU" altLang="ru-RU" sz="800" dirty="0" err="1">
                <a:solidFill>
                  <a:schemeClr val="bg1"/>
                </a:solidFill>
                <a:latin typeface="Arial" charset="0"/>
              </a:rPr>
              <a:t>School</a:t>
            </a:r>
            <a:r>
              <a:rPr lang="ru-RU" altLang="ru-RU" sz="800" dirty="0">
                <a:solidFill>
                  <a:schemeClr val="bg1"/>
                </a:solidFill>
                <a:latin typeface="Arial" charset="0"/>
              </a:rPr>
              <a:t> </a:t>
            </a:r>
            <a:r>
              <a:rPr lang="ru-RU" altLang="ru-RU" sz="800" dirty="0" err="1">
                <a:solidFill>
                  <a:schemeClr val="bg1"/>
                </a:solidFill>
                <a:latin typeface="Arial" charset="0"/>
              </a:rPr>
              <a:t>of</a:t>
            </a:r>
            <a:r>
              <a:rPr lang="ru-RU" altLang="ru-RU" sz="800" dirty="0">
                <a:solidFill>
                  <a:schemeClr val="bg1"/>
                </a:solidFill>
                <a:latin typeface="Arial" charset="0"/>
              </a:rPr>
              <a:t> </a:t>
            </a:r>
            <a:r>
              <a:rPr lang="ru-RU" altLang="ru-RU" sz="800" dirty="0" err="1">
                <a:solidFill>
                  <a:schemeClr val="bg1"/>
                </a:solidFill>
                <a:latin typeface="Arial" charset="0"/>
              </a:rPr>
              <a:t>Economics</a:t>
            </a:r>
            <a:r>
              <a:rPr lang="ru-RU" altLang="ru-RU" sz="800" dirty="0">
                <a:solidFill>
                  <a:schemeClr val="bg1"/>
                </a:solidFill>
                <a:latin typeface="Arial" charset="0"/>
              </a:rPr>
              <a:t> , </a:t>
            </a:r>
            <a:r>
              <a:rPr lang="en-US" altLang="ru-RU" sz="800" dirty="0">
                <a:solidFill>
                  <a:schemeClr val="bg1"/>
                </a:solidFill>
                <a:latin typeface="Arial" charset="0"/>
              </a:rPr>
              <a:t>Moscow</a:t>
            </a:r>
            <a:r>
              <a:rPr lang="ru-RU" altLang="ru-RU" sz="800" dirty="0">
                <a:solidFill>
                  <a:schemeClr val="bg1"/>
                </a:solidFill>
                <a:latin typeface="Arial" charset="0"/>
              </a:rPr>
              <a:t>, </a:t>
            </a:r>
            <a:r>
              <a:rPr lang="ru-RU" altLang="ru-RU" sz="800" dirty="0" smtClean="0">
                <a:solidFill>
                  <a:schemeClr val="bg1"/>
                </a:solidFill>
                <a:latin typeface="Arial" charset="0"/>
              </a:rPr>
              <a:t>2015</a:t>
            </a:r>
            <a:endParaRPr lang="ru-RU" altLang="ru-RU" sz="800" dirty="0">
              <a:solidFill>
                <a:schemeClr val="bg1"/>
              </a:solidFill>
              <a:latin typeface="Arial" charset="0"/>
            </a:endParaRPr>
          </a:p>
        </p:txBody>
      </p:sp>
      <p:sp>
        <p:nvSpPr>
          <p:cNvPr id="4" name="Заголовок 3"/>
          <p:cNvSpPr>
            <a:spLocks noGrp="1"/>
          </p:cNvSpPr>
          <p:nvPr>
            <p:ph type="title"/>
          </p:nvPr>
        </p:nvSpPr>
        <p:spPr>
          <a:xfrm>
            <a:off x="566382" y="28978"/>
            <a:ext cx="8229600" cy="1143000"/>
          </a:xfrm>
        </p:spPr>
        <p:txBody>
          <a:bodyPr/>
          <a:lstStyle/>
          <a:p>
            <a:r>
              <a:rPr lang="en-US" sz="3200" i="1" dirty="0" smtClean="0">
                <a:solidFill>
                  <a:schemeClr val="bg1"/>
                </a:solidFill>
                <a:latin typeface="Arial" panose="020B0604020202020204" pitchFamily="34" charset="0"/>
                <a:cs typeface="Arial" panose="020B0604020202020204" pitchFamily="34" charset="0"/>
              </a:rPr>
              <a:t>Introduction</a:t>
            </a:r>
            <a:endParaRPr lang="ru-RU" sz="3200" i="1" dirty="0">
              <a:solidFill>
                <a:schemeClr val="bg1"/>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Объект 4"/>
              <p:cNvSpPr>
                <a:spLocks noGrp="1"/>
              </p:cNvSpPr>
              <p:nvPr>
                <p:ph idx="1"/>
              </p:nvPr>
            </p:nvSpPr>
            <p:spPr>
              <a:xfrm>
                <a:off x="457200" y="1327244"/>
                <a:ext cx="8229600" cy="4525963"/>
              </a:xfrm>
            </p:spPr>
            <p:txBody>
              <a:bodyPr/>
              <a:lstStyle/>
              <a:p>
                <a:pPr marL="0" indent="0">
                  <a:buNone/>
                </a:pPr>
                <a:r>
                  <a:rPr lang="en-US" sz="1600" dirty="0" smtClean="0">
                    <a:latin typeface="Arial" panose="020B0604020202020204" pitchFamily="34" charset="0"/>
                    <a:cs typeface="Arial" panose="020B0604020202020204" pitchFamily="34" charset="0"/>
                  </a:rPr>
                  <a:t>Consider </a:t>
                </a:r>
                <a:r>
                  <a:rPr lang="en-US" sz="1600" dirty="0" err="1">
                    <a:latin typeface="Arial" panose="020B0604020202020204" pitchFamily="34" charset="0"/>
                    <a:cs typeface="Arial" panose="020B0604020202020204" pitchFamily="34" charset="0"/>
                  </a:rPr>
                  <a:t>S</a:t>
                </a:r>
                <a:r>
                  <a:rPr lang="en-US" sz="1600" baseline="-25000" dirty="0" err="1">
                    <a:latin typeface="Arial" panose="020B0604020202020204" pitchFamily="34" charset="0"/>
                    <a:cs typeface="Arial" panose="020B0604020202020204" pitchFamily="34" charset="0"/>
                  </a:rPr>
                  <a:t>j</a:t>
                </a:r>
                <a:r>
                  <a:rPr lang="en-US" sz="1600" dirty="0">
                    <a:latin typeface="Arial" panose="020B0604020202020204" pitchFamily="34" charset="0"/>
                    <a:cs typeface="Arial" panose="020B0604020202020204" pitchFamily="34" charset="0"/>
                  </a:rPr>
                  <a:t>&gt;0 index prices over n time intervals.</a:t>
                </a:r>
                <a:endParaRPr lang="ru-RU"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Define </a:t>
                </a:r>
                <a:r>
                  <a:rPr lang="en-US" sz="1600" dirty="0" err="1">
                    <a:latin typeface="Arial" panose="020B0604020202020204" pitchFamily="34" charset="0"/>
                    <a:cs typeface="Arial" panose="020B0604020202020204" pitchFamily="34" charset="0"/>
                  </a:rPr>
                  <a:t>X</a:t>
                </a:r>
                <a:r>
                  <a:rPr lang="en-US" sz="1600" baseline="-25000" dirty="0" err="1">
                    <a:latin typeface="Arial" panose="020B0604020202020204" pitchFamily="34" charset="0"/>
                    <a:cs typeface="Arial" panose="020B0604020202020204" pitchFamily="34" charset="0"/>
                  </a:rPr>
                  <a:t>j</a:t>
                </a:r>
                <a:r>
                  <a:rPr lang="en-US" sz="1600" dirty="0">
                    <a:latin typeface="Arial" panose="020B0604020202020204" pitchFamily="34" charset="0"/>
                    <a:cs typeface="Arial" panose="020B0604020202020204" pitchFamily="34" charset="0"/>
                  </a:rPr>
                  <a:t> = </a:t>
                </a:r>
                <a14:m>
                  <m:oMath xmlns:m="http://schemas.openxmlformats.org/officeDocument/2006/math">
                    <m:nary>
                      <m:naryPr>
                        <m:chr m:val="∑"/>
                        <m:limLoc m:val="undOvr"/>
                        <m:ctrlPr>
                          <a:rPr lang="ru-RU" sz="1600" i="1">
                            <a:latin typeface="Cambria Math" panose="02040503050406030204" pitchFamily="18" charset="0"/>
                          </a:rPr>
                        </m:ctrlPr>
                      </m:naryPr>
                      <m:sub>
                        <m:r>
                          <a:rPr lang="en-US" sz="1600" i="1">
                            <a:latin typeface="Cambria Math"/>
                          </a:rPr>
                          <m:t>𝑗</m:t>
                        </m:r>
                        <m:r>
                          <a:rPr lang="en-US" sz="1600" i="1">
                            <a:latin typeface="Cambria Math"/>
                          </a:rPr>
                          <m:t>=1</m:t>
                        </m:r>
                      </m:sub>
                      <m:sup>
                        <m:r>
                          <a:rPr lang="en-US" sz="1600" i="1">
                            <a:latin typeface="Cambria Math"/>
                          </a:rPr>
                          <m:t>𝑛</m:t>
                        </m:r>
                      </m:sup>
                      <m:e>
                        <m:r>
                          <m:rPr>
                            <m:sty m:val="p"/>
                          </m:rPr>
                          <a:rPr lang="en-US" sz="1600">
                            <a:latin typeface="Cambria Math"/>
                          </a:rPr>
                          <m:t>ln</m:t>
                        </m:r>
                        <m:r>
                          <a:rPr lang="en-US" sz="1600" i="1">
                            <a:latin typeface="Cambria Math"/>
                          </a:rPr>
                          <m:t>(</m:t>
                        </m:r>
                        <m:f>
                          <m:fPr>
                            <m:ctrlPr>
                              <a:rPr lang="ru-RU" sz="1600" i="1">
                                <a:latin typeface="Cambria Math" panose="02040503050406030204" pitchFamily="18" charset="0"/>
                              </a:rPr>
                            </m:ctrlPr>
                          </m:fPr>
                          <m:num>
                            <m:sSub>
                              <m:sSubPr>
                                <m:ctrlPr>
                                  <a:rPr lang="ru-RU" sz="1600" i="1">
                                    <a:latin typeface="Cambria Math" panose="02040503050406030204" pitchFamily="18" charset="0"/>
                                  </a:rPr>
                                </m:ctrlPr>
                              </m:sSubPr>
                              <m:e>
                                <m:r>
                                  <a:rPr lang="en-US" sz="1600" b="0" i="1" smtClean="0">
                                    <a:latin typeface="Cambria Math"/>
                                  </a:rPr>
                                  <m:t>𝑆</m:t>
                                </m:r>
                              </m:e>
                              <m:sub>
                                <m:r>
                                  <a:rPr lang="en-US" sz="1600" i="1">
                                    <a:latin typeface="Cambria Math"/>
                                  </a:rPr>
                                  <m:t>𝑗</m:t>
                                </m:r>
                              </m:sub>
                            </m:sSub>
                          </m:num>
                          <m:den>
                            <m:sSub>
                              <m:sSubPr>
                                <m:ctrlPr>
                                  <a:rPr lang="ru-RU" sz="1600" i="1">
                                    <a:latin typeface="Cambria Math" panose="02040503050406030204" pitchFamily="18" charset="0"/>
                                  </a:rPr>
                                </m:ctrlPr>
                              </m:sSubPr>
                              <m:e>
                                <m:r>
                                  <a:rPr lang="en-US" sz="1600" b="0" i="1" smtClean="0">
                                    <a:latin typeface="Cambria Math"/>
                                  </a:rPr>
                                  <m:t>𝑆</m:t>
                                </m:r>
                              </m:e>
                              <m:sub>
                                <m:r>
                                  <a:rPr lang="en-US" sz="1600" i="1">
                                    <a:latin typeface="Cambria Math"/>
                                  </a:rPr>
                                  <m:t>𝑗</m:t>
                                </m:r>
                                <m:r>
                                  <a:rPr lang="en-US" sz="1600" i="1">
                                    <a:latin typeface="Cambria Math"/>
                                  </a:rPr>
                                  <m:t>−1</m:t>
                                </m:r>
                              </m:sub>
                            </m:sSub>
                          </m:den>
                        </m:f>
                        <m:r>
                          <a:rPr lang="en-US" sz="1600" i="1">
                            <a:latin typeface="Cambria Math"/>
                          </a:rPr>
                          <m:t>)</m:t>
                        </m:r>
                      </m:e>
                    </m:nary>
                  </m:oMath>
                </a14:m>
                <a:endParaRPr lang="ru-RU"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Logarithm of the index return over the whole period </a:t>
                </a:r>
                <a:r>
                  <a:rPr lang="en-US" sz="1600" dirty="0" err="1">
                    <a:latin typeface="Arial" panose="020B0604020202020204" pitchFamily="34" charset="0"/>
                    <a:cs typeface="Arial" panose="020B0604020202020204" pitchFamily="34" charset="0"/>
                  </a:rPr>
                  <a:t>Y</a:t>
                </a:r>
                <a:r>
                  <a:rPr lang="en-US" sz="1600" baseline="-25000" dirty="0" err="1">
                    <a:latin typeface="Arial" panose="020B0604020202020204" pitchFamily="34" charset="0"/>
                    <a:cs typeface="Arial" panose="020B0604020202020204" pitchFamily="34" charset="0"/>
                  </a:rPr>
                  <a:t>n</a:t>
                </a:r>
                <a:r>
                  <a:rPr lang="en-US" sz="1600" baseline="-250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 X</a:t>
                </a:r>
                <a:r>
                  <a:rPr lang="en-US" sz="1600" baseline="-25000" dirty="0">
                    <a:latin typeface="Arial" panose="020B0604020202020204" pitchFamily="34" charset="0"/>
                    <a:cs typeface="Arial" panose="020B0604020202020204" pitchFamily="34" charset="0"/>
                  </a:rPr>
                  <a:t>1</a:t>
                </a:r>
                <a:r>
                  <a:rPr lang="en-US" sz="1600" dirty="0">
                    <a:latin typeface="Arial" panose="020B0604020202020204" pitchFamily="34" charset="0"/>
                    <a:cs typeface="Arial" panose="020B0604020202020204" pitchFamily="34" charset="0"/>
                  </a:rPr>
                  <a:t> + … </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X</a:t>
                </a:r>
                <a:r>
                  <a:rPr lang="ru-RU" sz="1600" baseline="-25000" dirty="0" err="1">
                    <a:latin typeface="Arial" panose="020B0604020202020204" pitchFamily="34" charset="0"/>
                    <a:cs typeface="Arial" panose="020B0604020202020204" pitchFamily="34" charset="0"/>
                  </a:rPr>
                  <a:t>n</a:t>
                </a:r>
                <a:endParaRPr lang="ru-RU"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From</a:t>
                </a:r>
                <a:r>
                  <a:rPr lang="en-US" sz="1600" baseline="-250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CLT with assumption that n is large, and </a:t>
                </a:r>
                <a:r>
                  <a:rPr lang="en-US" sz="1600" dirty="0" smtClean="0">
                    <a:latin typeface="Arial" panose="020B0604020202020204" pitchFamily="34" charset="0"/>
                    <a:cs typeface="Arial" panose="020B0604020202020204" pitchFamily="34" charset="0"/>
                  </a:rPr>
                  <a:t>a </a:t>
                </a:r>
                <a:r>
                  <a:rPr lang="en-US" sz="1600" dirty="0">
                    <a:latin typeface="Arial" panose="020B0604020202020204" pitchFamily="34" charset="0"/>
                    <a:cs typeface="Arial" panose="020B0604020202020204" pitchFamily="34" charset="0"/>
                  </a:rPr>
                  <a:t>conclusion that cumulative </a:t>
                </a:r>
                <a:r>
                  <a:rPr lang="en-US" sz="1600" dirty="0" smtClean="0">
                    <a:latin typeface="Arial" panose="020B0604020202020204" pitchFamily="34" charset="0"/>
                    <a:cs typeface="Arial" panose="020B0604020202020204" pitchFamily="34" charset="0"/>
                  </a:rPr>
                  <a:t>distribution function </a:t>
                </a: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c.d.f</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F</a:t>
                </a:r>
                <a:r>
                  <a:rPr lang="en-US" sz="1600" baseline="-25000" dirty="0" err="1">
                    <a:latin typeface="Arial" panose="020B0604020202020204" pitchFamily="34" charset="0"/>
                    <a:cs typeface="Arial" panose="020B0604020202020204" pitchFamily="34" charset="0"/>
                  </a:rPr>
                  <a:t>n</a:t>
                </a:r>
                <a:r>
                  <a:rPr lang="en-US" sz="1600" dirty="0">
                    <a:latin typeface="Arial" panose="020B0604020202020204" pitchFamily="34" charset="0"/>
                    <a:cs typeface="Arial" panose="020B0604020202020204" pitchFamily="34" charset="0"/>
                  </a:rPr>
                  <a:t> (t) of </a:t>
                </a:r>
                <a:r>
                  <a:rPr lang="en-US" sz="1600" dirty="0" err="1" smtClean="0">
                    <a:latin typeface="Arial" panose="020B0604020202020204" pitchFamily="34" charset="0"/>
                    <a:cs typeface="Arial" panose="020B0604020202020204" pitchFamily="34" charset="0"/>
                  </a:rPr>
                  <a:t>Y</a:t>
                </a:r>
                <a:r>
                  <a:rPr lang="en-US" sz="1600" baseline="-25000" dirty="0" err="1" smtClean="0">
                    <a:latin typeface="Arial" panose="020B0604020202020204" pitchFamily="34" charset="0"/>
                    <a:cs typeface="Arial" panose="020B0604020202020204" pitchFamily="34" charset="0"/>
                  </a:rPr>
                  <a:t>n</a:t>
                </a:r>
                <a:r>
                  <a:rPr lang="en-US" sz="1600" baseline="-25000"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coincides with </a:t>
                </a:r>
                <a:r>
                  <a:rPr lang="en-US" sz="1600" dirty="0" err="1" smtClean="0">
                    <a:latin typeface="Arial" panose="020B0604020202020204" pitchFamily="34" charset="0"/>
                    <a:cs typeface="Arial" panose="020B0604020202020204" pitchFamily="34" charset="0"/>
                  </a:rPr>
                  <a:t>c.d.f</a:t>
                </a:r>
                <a:r>
                  <a:rPr lang="en-US" sz="1600" dirty="0">
                    <a:latin typeface="Arial" panose="020B0604020202020204" pitchFamily="34" charset="0"/>
                    <a:cs typeface="Arial" panose="020B0604020202020204" pitchFamily="34" charset="0"/>
                  </a:rPr>
                  <a:t>. Φ(t) of a </a:t>
                </a:r>
                <a:r>
                  <a:rPr lang="en-US" sz="1600" dirty="0" smtClean="0">
                    <a:latin typeface="Arial" panose="020B0604020202020204" pitchFamily="34" charset="0"/>
                    <a:cs typeface="Arial" panose="020B0604020202020204" pitchFamily="34" charset="0"/>
                  </a:rPr>
                  <a:t>normally distributed random </a:t>
                </a:r>
                <a:r>
                  <a:rPr lang="en-US" sz="1600" dirty="0">
                    <a:latin typeface="Arial" panose="020B0604020202020204" pitchFamily="34" charset="0"/>
                    <a:cs typeface="Arial" panose="020B0604020202020204" pitchFamily="34" charset="0"/>
                  </a:rPr>
                  <a:t>variable.</a:t>
                </a:r>
                <a:endParaRPr lang="ru-RU"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Decomposing </a:t>
                </a:r>
                <a:r>
                  <a:rPr lang="en-US" sz="1600" dirty="0" err="1">
                    <a:latin typeface="Arial" panose="020B0604020202020204" pitchFamily="34" charset="0"/>
                    <a:cs typeface="Arial" panose="020B0604020202020204" pitchFamily="34" charset="0"/>
                  </a:rPr>
                  <a:t>F</a:t>
                </a:r>
                <a:r>
                  <a:rPr lang="en-US" sz="1600" baseline="-25000" dirty="0" err="1">
                    <a:latin typeface="Arial" panose="020B0604020202020204" pitchFamily="34" charset="0"/>
                    <a:cs typeface="Arial" panose="020B0604020202020204" pitchFamily="34" charset="0"/>
                  </a:rPr>
                  <a:t>n</a:t>
                </a:r>
                <a:r>
                  <a:rPr lang="en-US" sz="1600" dirty="0">
                    <a:latin typeface="Arial" panose="020B0604020202020204" pitchFamily="34" charset="0"/>
                    <a:cs typeface="Arial" panose="020B0604020202020204" pitchFamily="34" charset="0"/>
                  </a:rPr>
                  <a:t>(t) = [</a:t>
                </a:r>
                <a:r>
                  <a:rPr lang="en-US" sz="1600" dirty="0" err="1">
                    <a:latin typeface="Arial" panose="020B0604020202020204" pitchFamily="34" charset="0"/>
                    <a:cs typeface="Arial" panose="020B0604020202020204" pitchFamily="34" charset="0"/>
                  </a:rPr>
                  <a:t>F</a:t>
                </a:r>
                <a:r>
                  <a:rPr lang="en-US" sz="1600" baseline="-25000" dirty="0" err="1">
                    <a:latin typeface="Arial" panose="020B0604020202020204" pitchFamily="34" charset="0"/>
                    <a:cs typeface="Arial" panose="020B0604020202020204" pitchFamily="34" charset="0"/>
                  </a:rPr>
                  <a:t>n</a:t>
                </a:r>
                <a:r>
                  <a:rPr lang="en-US" sz="1600" dirty="0">
                    <a:latin typeface="Arial" panose="020B0604020202020204" pitchFamily="34" charset="0"/>
                    <a:cs typeface="Arial" panose="020B0604020202020204" pitchFamily="34" charset="0"/>
                  </a:rPr>
                  <a:t>(t) – Φ(t)] + Φ(t)</a:t>
                </a:r>
                <a:endParaRPr lang="ru-RU"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For example one of important cases </a:t>
                </a:r>
                <a:r>
                  <a:rPr lang="en-US" sz="1600" dirty="0" smtClean="0">
                    <a:latin typeface="Arial" panose="020B0604020202020204" pitchFamily="34" charset="0"/>
                    <a:cs typeface="Arial" panose="020B0604020202020204" pitchFamily="34" charset="0"/>
                  </a:rPr>
                  <a:t>is</a:t>
                </a:r>
              </a:p>
              <a:p>
                <a:pPr marL="0" indent="0">
                  <a:buNone/>
                </a:pPr>
                <a:r>
                  <a:rPr lang="en-US" sz="1600" dirty="0" smtClean="0">
                    <a:latin typeface="Arial" panose="020B0604020202020204" pitchFamily="34" charset="0"/>
                    <a:cs typeface="Arial" panose="020B0604020202020204" pitchFamily="34" charset="0"/>
                  </a:rPr>
                  <a:t>probability of six-standard-deviations</a:t>
                </a:r>
              </a:p>
              <a:p>
                <a:pPr marL="0" indent="0">
                  <a:buNone/>
                </a:pPr>
                <a:r>
                  <a:rPr lang="en-US" sz="1600" dirty="0" smtClean="0">
                    <a:latin typeface="Arial" panose="020B0604020202020204" pitchFamily="34" charset="0"/>
                    <a:cs typeface="Arial" panose="020B0604020202020204" pitchFamily="34" charset="0"/>
                  </a:rPr>
                  <a:t>loses on US stock market.</a:t>
                </a:r>
                <a:endParaRPr lang="ru-RU" sz="1600" dirty="0" smtClean="0">
                  <a:latin typeface="Arial" panose="020B0604020202020204" pitchFamily="34" charset="0"/>
                  <a:cs typeface="Arial" panose="020B0604020202020204" pitchFamily="34" charset="0"/>
                </a:endParaRPr>
              </a:p>
              <a:p>
                <a:pPr marL="0" indent="0">
                  <a:buNone/>
                </a:pPr>
                <a:r>
                  <a:rPr lang="en-US" sz="1600" dirty="0" smtClean="0">
                    <a:latin typeface="Arial" panose="020B0604020202020204" pitchFamily="34" charset="0"/>
                    <a:cs typeface="Arial" panose="020B0604020202020204" pitchFamily="34" charset="0"/>
                  </a:rPr>
                  <a:t>CLT </a:t>
                </a:r>
                <a:r>
                  <a:rPr lang="en-US" sz="1600" dirty="0">
                    <a:latin typeface="Arial" panose="020B0604020202020204" pitchFamily="34" charset="0"/>
                    <a:cs typeface="Arial" panose="020B0604020202020204" pitchFamily="34" charset="0"/>
                  </a:rPr>
                  <a:t>promised us Φ(-6σ) ~ 10</a:t>
                </a:r>
                <a:r>
                  <a:rPr lang="en-US" sz="1600" baseline="30000" dirty="0">
                    <a:latin typeface="Arial" panose="020B0604020202020204" pitchFamily="34" charset="0"/>
                    <a:cs typeface="Arial" panose="020B0604020202020204" pitchFamily="34" charset="0"/>
                  </a:rPr>
                  <a:t>-9</a:t>
                </a:r>
                <a:r>
                  <a:rPr lang="en-US" sz="1600" dirty="0">
                    <a:latin typeface="Arial" panose="020B0604020202020204" pitchFamily="34" charset="0"/>
                    <a:cs typeface="Arial" panose="020B0604020202020204" pitchFamily="34" charset="0"/>
                  </a:rPr>
                  <a:t>.</a:t>
                </a:r>
                <a:endParaRPr lang="ru-RU"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But empirical research of </a:t>
                </a:r>
                <a:r>
                  <a:rPr lang="en-US" sz="1600" dirty="0" smtClean="0">
                    <a:latin typeface="Arial" panose="020B0604020202020204" pitchFamily="34" charset="0"/>
                    <a:cs typeface="Arial" panose="020B0604020202020204" pitchFamily="34" charset="0"/>
                  </a:rPr>
                  <a:t>historical</a:t>
                </a:r>
              </a:p>
              <a:p>
                <a:pPr marL="0" indent="0">
                  <a:buNone/>
                </a:pP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stock returns shows that:</a:t>
                </a:r>
                <a:endParaRPr lang="ru-RU" sz="1600" dirty="0">
                  <a:latin typeface="Arial" panose="020B0604020202020204" pitchFamily="34" charset="0"/>
                  <a:cs typeface="Arial" panose="020B0604020202020204" pitchFamily="34" charset="0"/>
                </a:endParaRPr>
              </a:p>
              <a:p>
                <a:pPr marL="0" indent="0">
                  <a:buNone/>
                </a:pPr>
                <a:r>
                  <a:rPr lang="en-US" sz="1600" dirty="0" err="1">
                    <a:latin typeface="Arial" panose="020B0604020202020204" pitchFamily="34" charset="0"/>
                    <a:cs typeface="Arial" panose="020B0604020202020204" pitchFamily="34" charset="0"/>
                  </a:rPr>
                  <a:t>Pr</a:t>
                </a:r>
                <a:r>
                  <a:rPr lang="en-US" sz="1600" dirty="0">
                    <a:latin typeface="Arial" panose="020B0604020202020204" pitchFamily="34" charset="0"/>
                    <a:cs typeface="Arial" panose="020B0604020202020204" pitchFamily="34" charset="0"/>
                  </a:rPr>
                  <a:t>{ Y</a:t>
                </a:r>
                <a:r>
                  <a:rPr lang="en-US" sz="1600" baseline="-25000" dirty="0">
                    <a:latin typeface="Arial" panose="020B0604020202020204" pitchFamily="34" charset="0"/>
                    <a:cs typeface="Arial" panose="020B0604020202020204" pitchFamily="34" charset="0"/>
                  </a:rPr>
                  <a:t>253</a:t>
                </a:r>
                <a:r>
                  <a:rPr lang="en-US" sz="1600" dirty="0">
                    <a:latin typeface="Arial" panose="020B0604020202020204" pitchFamily="34" charset="0"/>
                    <a:cs typeface="Arial" panose="020B0604020202020204" pitchFamily="34" charset="0"/>
                  </a:rPr>
                  <a:t> &lt; -6σ } = F</a:t>
                </a:r>
                <a:r>
                  <a:rPr lang="en-US" sz="1600" baseline="-25000" dirty="0">
                    <a:latin typeface="Arial" panose="020B0604020202020204" pitchFamily="34" charset="0"/>
                    <a:cs typeface="Arial" panose="020B0604020202020204" pitchFamily="34" charset="0"/>
                  </a:rPr>
                  <a:t>253</a:t>
                </a:r>
                <a:r>
                  <a:rPr lang="en-US" sz="1600" dirty="0">
                    <a:latin typeface="Arial" panose="020B0604020202020204" pitchFamily="34" charset="0"/>
                    <a:cs typeface="Arial" panose="020B0604020202020204" pitchFamily="34" charset="0"/>
                  </a:rPr>
                  <a:t> (-6σ) ~ 10</a:t>
                </a:r>
                <a:r>
                  <a:rPr lang="en-US" sz="1600" baseline="30000" dirty="0">
                    <a:latin typeface="Arial" panose="020B0604020202020204" pitchFamily="34" charset="0"/>
                    <a:cs typeface="Arial" panose="020B0604020202020204" pitchFamily="34" charset="0"/>
                  </a:rPr>
                  <a:t>-2</a:t>
                </a:r>
                <a:r>
                  <a:rPr lang="en-US" sz="1600" dirty="0">
                    <a:latin typeface="Arial" panose="020B0604020202020204" pitchFamily="34" charset="0"/>
                    <a:cs typeface="Arial" panose="020B0604020202020204" pitchFamily="34" charset="0"/>
                  </a:rPr>
                  <a:t>= 1% </a:t>
                </a:r>
                <a:endParaRPr lang="ru-RU"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So fatness ratio between CLT </a:t>
                </a:r>
                <a:r>
                  <a:rPr lang="en-US" sz="1600" dirty="0" smtClean="0">
                    <a:latin typeface="Arial" panose="020B0604020202020204" pitchFamily="34" charset="0"/>
                    <a:cs typeface="Arial" panose="020B0604020202020204" pitchFamily="34" charset="0"/>
                  </a:rPr>
                  <a:t>result</a:t>
                </a:r>
              </a:p>
              <a:p>
                <a:pPr marL="0" indent="0">
                  <a:buNone/>
                </a:pP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and empirical research is really huge.</a:t>
                </a:r>
                <a:endParaRPr lang="ru-RU"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Investors face six-standard-deviations loses 10 million times frequently. </a:t>
                </a:r>
                <a:endParaRPr lang="ru-RU"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 </a:t>
                </a:r>
                <a:endParaRPr lang="ru-RU" sz="1600" dirty="0">
                  <a:latin typeface="Arial" panose="020B0604020202020204" pitchFamily="34" charset="0"/>
                  <a:cs typeface="Arial" panose="020B0604020202020204" pitchFamily="34" charset="0"/>
                </a:endParaRPr>
              </a:p>
            </p:txBody>
          </p:sp>
        </mc:Choice>
        <mc:Fallback xmlns="">
          <p:sp>
            <p:nvSpPr>
              <p:cNvPr id="5" name="Объект 4"/>
              <p:cNvSpPr>
                <a:spLocks noGrp="1" noRot="1" noChangeAspect="1" noMove="1" noResize="1" noEditPoints="1" noAdjustHandles="1" noChangeArrowheads="1" noChangeShapeType="1" noTextEdit="1"/>
              </p:cNvSpPr>
              <p:nvPr>
                <p:ph idx="1"/>
              </p:nvPr>
            </p:nvSpPr>
            <p:spPr>
              <a:xfrm>
                <a:off x="457200" y="1327244"/>
                <a:ext cx="8229600" cy="4525963"/>
              </a:xfrm>
              <a:blipFill rotWithShape="1">
                <a:blip r:embed="rId3"/>
                <a:stretch>
                  <a:fillRect l="-370" t="-404" b="-15229"/>
                </a:stretch>
              </a:blipFill>
            </p:spPr>
            <p:txBody>
              <a:bodyPr/>
              <a:lstStyle/>
              <a:p>
                <a:r>
                  <a:rPr lang="ru-RU">
                    <a:noFill/>
                  </a:rPr>
                  <a:t> </a:t>
                </a:r>
              </a:p>
            </p:txBody>
          </p:sp>
        </mc:Fallback>
      </mc:AlternateContent>
      <p:sp>
        <p:nvSpPr>
          <p:cNvPr id="6" name="Номер слайда 10"/>
          <p:cNvSpPr txBox="1">
            <a:spLocks/>
          </p:cNvSpPr>
          <p:nvPr/>
        </p:nvSpPr>
        <p:spPr>
          <a:xfrm>
            <a:off x="8439704" y="6489422"/>
            <a:ext cx="494192" cy="107722"/>
          </a:xfrm>
          <a:prstGeom prst="rect">
            <a:avLst/>
          </a:prstGeom>
        </p:spPr>
        <p:txBody>
          <a:bodyPr wrap="square" lIns="0" tIns="0" rIns="0" bIns="0">
            <a:spAutoFit/>
          </a:bodyPr>
          <a:lstStyle>
            <a:defPPr>
              <a:defRPr lang="de-DE"/>
            </a:defPPr>
            <a:lvl1pPr marL="0" algn="l" defTabSz="914400" rtl="0" eaLnBrk="1" latinLnBrk="0" hangingPunct="1">
              <a:defRPr sz="60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gn="ctr"/>
            <a:r>
              <a:rPr lang="ru-RU" sz="700" spc="-10" dirty="0" smtClean="0">
                <a:solidFill>
                  <a:srgbClr val="1C2A55"/>
                </a:solidFill>
                <a:latin typeface="Arial" panose="020B0604020202020204" pitchFamily="34" charset="0"/>
                <a:cs typeface="Arial" panose="020B0604020202020204" pitchFamily="34" charset="0"/>
              </a:rPr>
              <a:t>3 </a:t>
            </a:r>
            <a:r>
              <a:rPr lang="ru-RU" sz="700" spc="-30" dirty="0" smtClean="0">
                <a:solidFill>
                  <a:srgbClr val="1C2A55"/>
                </a:solidFill>
                <a:latin typeface="Arial" panose="020B0604020202020204" pitchFamily="34" charset="0"/>
                <a:cs typeface="Arial" panose="020B0604020202020204" pitchFamily="34" charset="0"/>
              </a:rPr>
              <a:t>/</a:t>
            </a:r>
            <a:r>
              <a:rPr lang="ru-RU" sz="700" spc="-10" dirty="0" smtClean="0">
                <a:solidFill>
                  <a:srgbClr val="1C2A55"/>
                </a:solidFill>
                <a:latin typeface="Arial" panose="020B0604020202020204" pitchFamily="34" charset="0"/>
                <a:cs typeface="Arial" panose="020B0604020202020204" pitchFamily="34" charset="0"/>
              </a:rPr>
              <a:t> 1</a:t>
            </a:r>
            <a:r>
              <a:rPr lang="ru-RU" sz="700" dirty="0" smtClean="0">
                <a:solidFill>
                  <a:srgbClr val="1C2A55"/>
                </a:solidFill>
                <a:latin typeface="Arial" panose="020B0604020202020204" pitchFamily="34" charset="0"/>
                <a:cs typeface="Arial" panose="020B0604020202020204" pitchFamily="34" charset="0"/>
              </a:rPr>
              <a:t>5</a:t>
            </a:r>
            <a:endParaRPr lang="ru-RU" sz="700" dirty="0">
              <a:solidFill>
                <a:srgbClr val="1C2A55"/>
              </a:solidFill>
              <a:latin typeface="Arial" panose="020B0604020202020204" pitchFamily="34" charset="0"/>
              <a:cs typeface="Arial" panose="020B0604020202020204" pitchFamily="34" charset="0"/>
            </a:endParaRPr>
          </a:p>
        </p:txBody>
      </p:sp>
      <p:pic>
        <p:nvPicPr>
          <p:cNvPr id="3891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35629" y="3248166"/>
            <a:ext cx="4698267" cy="29342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3238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Subtitle 2"/>
          <p:cNvSpPr txBox="1">
            <a:spLocks/>
          </p:cNvSpPr>
          <p:nvPr/>
        </p:nvSpPr>
        <p:spPr bwMode="auto">
          <a:xfrm>
            <a:off x="2546953" y="6387792"/>
            <a:ext cx="159269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ＭＳ Ｐゴシック" charset="-128"/>
              </a:defRPr>
            </a:lvl1pPr>
            <a:lvl2pPr marL="742950" indent="-285750" eaLnBrk="0" hangingPunct="0">
              <a:spcBef>
                <a:spcPct val="20000"/>
              </a:spcBef>
              <a:buFont typeface="Arial" charset="0"/>
              <a:buChar char="–"/>
              <a:defRPr sz="2800">
                <a:solidFill>
                  <a:schemeClr val="tx1"/>
                </a:solidFill>
                <a:latin typeface="Calibri" charset="0"/>
                <a:ea typeface="ＭＳ Ｐゴシック" charset="-128"/>
              </a:defRPr>
            </a:lvl2pPr>
            <a:lvl3pPr marL="1143000" indent="-228600" eaLnBrk="0" hangingPunct="0">
              <a:spcBef>
                <a:spcPct val="20000"/>
              </a:spcBef>
              <a:buFont typeface="Arial" charset="0"/>
              <a:buChar char="•"/>
              <a:defRPr sz="2400">
                <a:solidFill>
                  <a:schemeClr val="tx1"/>
                </a:solidFill>
                <a:latin typeface="Calibri" charset="0"/>
                <a:ea typeface="ＭＳ Ｐゴシック" charset="-128"/>
              </a:defRPr>
            </a:lvl3pPr>
            <a:lvl4pPr marL="1600200" indent="-228600" eaLnBrk="0" hangingPunct="0">
              <a:spcBef>
                <a:spcPct val="20000"/>
              </a:spcBef>
              <a:buFont typeface="Arial" charset="0"/>
              <a:buChar char="–"/>
              <a:defRPr sz="2000">
                <a:solidFill>
                  <a:schemeClr val="tx1"/>
                </a:solidFill>
                <a:latin typeface="Calibri" charset="0"/>
                <a:ea typeface="ＭＳ Ｐゴシック" charset="-128"/>
              </a:defRPr>
            </a:lvl4pPr>
            <a:lvl5pPr marL="2057400" indent="-228600" eaLnBrk="0" hangingPunct="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buFontTx/>
              <a:buNone/>
            </a:pPr>
            <a:r>
              <a:rPr lang="ru-RU" altLang="ru-RU" sz="800" dirty="0" err="1">
                <a:solidFill>
                  <a:schemeClr val="bg1"/>
                </a:solidFill>
                <a:latin typeface="Arial" charset="0"/>
              </a:rPr>
              <a:t>Higher</a:t>
            </a:r>
            <a:r>
              <a:rPr lang="ru-RU" altLang="ru-RU" sz="800" dirty="0">
                <a:solidFill>
                  <a:schemeClr val="bg1"/>
                </a:solidFill>
                <a:latin typeface="Arial" charset="0"/>
              </a:rPr>
              <a:t> </a:t>
            </a:r>
            <a:r>
              <a:rPr lang="ru-RU" altLang="ru-RU" sz="800" dirty="0" err="1">
                <a:solidFill>
                  <a:schemeClr val="bg1"/>
                </a:solidFill>
                <a:latin typeface="Arial" charset="0"/>
              </a:rPr>
              <a:t>School</a:t>
            </a:r>
            <a:r>
              <a:rPr lang="ru-RU" altLang="ru-RU" sz="800" dirty="0">
                <a:solidFill>
                  <a:schemeClr val="bg1"/>
                </a:solidFill>
                <a:latin typeface="Arial" charset="0"/>
              </a:rPr>
              <a:t> </a:t>
            </a:r>
            <a:r>
              <a:rPr lang="ru-RU" altLang="ru-RU" sz="800" dirty="0" err="1">
                <a:solidFill>
                  <a:schemeClr val="bg1"/>
                </a:solidFill>
                <a:latin typeface="Arial" charset="0"/>
              </a:rPr>
              <a:t>of</a:t>
            </a:r>
            <a:r>
              <a:rPr lang="ru-RU" altLang="ru-RU" sz="800" dirty="0">
                <a:solidFill>
                  <a:schemeClr val="bg1"/>
                </a:solidFill>
                <a:latin typeface="Arial" charset="0"/>
              </a:rPr>
              <a:t> </a:t>
            </a:r>
            <a:r>
              <a:rPr lang="ru-RU" altLang="ru-RU" sz="800" dirty="0" err="1">
                <a:solidFill>
                  <a:schemeClr val="bg1"/>
                </a:solidFill>
                <a:latin typeface="Arial" charset="0"/>
              </a:rPr>
              <a:t>Economics</a:t>
            </a:r>
            <a:r>
              <a:rPr lang="ru-RU" altLang="ru-RU" sz="800" dirty="0">
                <a:solidFill>
                  <a:schemeClr val="bg1"/>
                </a:solidFill>
                <a:latin typeface="Arial" charset="0"/>
              </a:rPr>
              <a:t> , </a:t>
            </a:r>
            <a:r>
              <a:rPr lang="en-US" altLang="ru-RU" sz="800" dirty="0">
                <a:solidFill>
                  <a:schemeClr val="bg1"/>
                </a:solidFill>
                <a:latin typeface="Arial" charset="0"/>
              </a:rPr>
              <a:t>Moscow</a:t>
            </a:r>
            <a:r>
              <a:rPr lang="ru-RU" altLang="ru-RU" sz="800" dirty="0">
                <a:solidFill>
                  <a:schemeClr val="bg1"/>
                </a:solidFill>
                <a:latin typeface="Arial" charset="0"/>
              </a:rPr>
              <a:t>, </a:t>
            </a:r>
            <a:r>
              <a:rPr lang="ru-RU" altLang="ru-RU" sz="800" dirty="0" smtClean="0">
                <a:solidFill>
                  <a:schemeClr val="bg1"/>
                </a:solidFill>
                <a:latin typeface="Arial" charset="0"/>
              </a:rPr>
              <a:t>2015</a:t>
            </a:r>
            <a:endParaRPr lang="ru-RU" altLang="ru-RU" sz="800" dirty="0">
              <a:solidFill>
                <a:schemeClr val="bg1"/>
              </a:solidFill>
              <a:latin typeface="Arial" charset="0"/>
            </a:endParaRPr>
          </a:p>
        </p:txBody>
      </p:sp>
      <p:sp>
        <p:nvSpPr>
          <p:cNvPr id="4" name="Заголовок 3"/>
          <p:cNvSpPr>
            <a:spLocks noGrp="1"/>
          </p:cNvSpPr>
          <p:nvPr>
            <p:ph type="title"/>
          </p:nvPr>
        </p:nvSpPr>
        <p:spPr>
          <a:xfrm>
            <a:off x="566382" y="28978"/>
            <a:ext cx="8229600" cy="1143000"/>
          </a:xfrm>
        </p:spPr>
        <p:txBody>
          <a:bodyPr/>
          <a:lstStyle/>
          <a:p>
            <a:r>
              <a:rPr lang="ru-RU" sz="3200" i="1" dirty="0" err="1" smtClean="0">
                <a:solidFill>
                  <a:schemeClr val="bg1"/>
                </a:solidFill>
                <a:latin typeface="Arial" pitchFamily="34" charset="0"/>
                <a:cs typeface="Arial" pitchFamily="34" charset="0"/>
              </a:rPr>
              <a:t>Data</a:t>
            </a:r>
            <a:endParaRPr lang="ru-RU" sz="3200" i="1" dirty="0">
              <a:solidFill>
                <a:schemeClr val="bg1"/>
              </a:solidFill>
              <a:latin typeface="Arial" pitchFamily="34" charset="0"/>
              <a:cs typeface="Arial" pitchFamily="34"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385184776"/>
              </p:ext>
            </p:extLst>
          </p:nvPr>
        </p:nvGraphicFramePr>
        <p:xfrm>
          <a:off x="777529" y="1391416"/>
          <a:ext cx="3383752" cy="3689985"/>
        </p:xfrm>
        <a:graphic>
          <a:graphicData uri="http://schemas.openxmlformats.org/drawingml/2006/table">
            <a:tbl>
              <a:tblPr>
                <a:effectLst>
                  <a:innerShdw blurRad="63500" dist="50800" dir="13500000">
                    <a:prstClr val="black">
                      <a:alpha val="50000"/>
                    </a:prstClr>
                  </a:innerShdw>
                </a:effectLst>
                <a:tableStyleId>{BC89EF96-8CEA-46FF-86C4-4CE0E7609802}</a:tableStyleId>
              </a:tblPr>
              <a:tblGrid>
                <a:gridCol w="1691876"/>
                <a:gridCol w="1691876"/>
              </a:tblGrid>
              <a:tr h="190500">
                <a:tc>
                  <a:txBody>
                    <a:bodyPr/>
                    <a:lstStyle/>
                    <a:p>
                      <a:pPr algn="l" fontAlgn="b"/>
                      <a:r>
                        <a:rPr lang="en-US" sz="1800" b="1" u="none" strike="noStrike" dirty="0">
                          <a:solidFill>
                            <a:schemeClr val="bg1"/>
                          </a:solidFill>
                          <a:effectLst/>
                          <a:latin typeface="Arial" panose="020B0604020202020204" pitchFamily="34" charset="0"/>
                          <a:cs typeface="Arial" panose="020B0604020202020204" pitchFamily="34" charset="0"/>
                        </a:rPr>
                        <a:t>Country</a:t>
                      </a:r>
                      <a:endParaRPr lang="en-US"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rgbClr val="003F82"/>
                    </a:solidFill>
                  </a:tcPr>
                </a:tc>
                <a:tc>
                  <a:txBody>
                    <a:bodyPr/>
                    <a:lstStyle/>
                    <a:p>
                      <a:pPr algn="l" fontAlgn="b"/>
                      <a:r>
                        <a:rPr lang="en-US" sz="1800" b="1" u="none" strike="noStrike" dirty="0">
                          <a:solidFill>
                            <a:schemeClr val="bg1"/>
                          </a:solidFill>
                          <a:effectLst/>
                          <a:latin typeface="Arial" panose="020B0604020202020204" pitchFamily="34" charset="0"/>
                          <a:cs typeface="Arial" panose="020B0604020202020204" pitchFamily="34" charset="0"/>
                        </a:rPr>
                        <a:t>Index</a:t>
                      </a:r>
                      <a:endParaRPr lang="en-US"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rgbClr val="003F82"/>
                    </a:solidFill>
                  </a:tcPr>
                </a:tc>
              </a:tr>
              <a:tr h="190500">
                <a:tc>
                  <a:txBody>
                    <a:bodyPr/>
                    <a:lstStyle/>
                    <a:p>
                      <a:pPr algn="l" fontAlgn="b"/>
                      <a:r>
                        <a:rPr lang="en-US" sz="1800" u="none" strike="noStrike">
                          <a:effectLst/>
                          <a:latin typeface="Arial" panose="020B0604020202020204" pitchFamily="34" charset="0"/>
                          <a:cs typeface="Arial" panose="020B0604020202020204" pitchFamily="34" charset="0"/>
                        </a:rPr>
                        <a:t>Australia</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S&amp;P/ASX 200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Austria</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ATX</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Argentina</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Merval</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Belgium</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BEL 20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dirty="0">
                          <a:effectLst/>
                          <a:latin typeface="Arial" panose="020B0604020202020204" pitchFamily="34" charset="0"/>
                          <a:cs typeface="Arial" panose="020B0604020202020204" pitchFamily="34" charset="0"/>
                        </a:rPr>
                        <a:t>Brazil</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Bovespa</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dirty="0">
                          <a:effectLst/>
                          <a:latin typeface="Arial" panose="020B0604020202020204" pitchFamily="34" charset="0"/>
                          <a:cs typeface="Arial" panose="020B0604020202020204" pitchFamily="34" charset="0"/>
                        </a:rPr>
                        <a:t>United Kingdom</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FTSE 100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Germany</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DAX</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Hong Kong</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Hang Seng</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Denmark</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OMXC20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Israel</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TA 25</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India</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dirty="0">
                          <a:effectLst/>
                          <a:latin typeface="Arial" panose="020B0604020202020204" pitchFamily="34" charset="0"/>
                          <a:cs typeface="Arial" panose="020B0604020202020204" pitchFamily="34" charset="0"/>
                        </a:rPr>
                        <a:t>BSE Sensex</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dirty="0">
                          <a:effectLst/>
                          <a:latin typeface="Arial" panose="020B0604020202020204" pitchFamily="34" charset="0"/>
                          <a:cs typeface="Arial" panose="020B0604020202020204" pitchFamily="34" charset="0"/>
                        </a:rPr>
                        <a:t>Indonesia</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dirty="0">
                          <a:effectLst/>
                          <a:latin typeface="Arial" panose="020B0604020202020204" pitchFamily="34" charset="0"/>
                          <a:cs typeface="Arial" panose="020B0604020202020204" pitchFamily="34" charset="0"/>
                        </a:rPr>
                        <a:t>IDX Composite</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3095319511"/>
              </p:ext>
            </p:extLst>
          </p:nvPr>
        </p:nvGraphicFramePr>
        <p:xfrm>
          <a:off x="4810518" y="1387332"/>
          <a:ext cx="3293660" cy="3689985"/>
        </p:xfrm>
        <a:graphic>
          <a:graphicData uri="http://schemas.openxmlformats.org/drawingml/2006/table">
            <a:tbl>
              <a:tblPr>
                <a:effectLst>
                  <a:innerShdw blurRad="63500" dist="50800" dir="18900000">
                    <a:prstClr val="black">
                      <a:alpha val="50000"/>
                    </a:prstClr>
                  </a:innerShdw>
                </a:effectLst>
                <a:tableStyleId>{BC89EF96-8CEA-46FF-86C4-4CE0E7609802}</a:tableStyleId>
              </a:tblPr>
              <a:tblGrid>
                <a:gridCol w="1646830"/>
                <a:gridCol w="1646830"/>
              </a:tblGrid>
              <a:tr h="190500">
                <a:tc>
                  <a:txBody>
                    <a:bodyPr/>
                    <a:lstStyle/>
                    <a:p>
                      <a:pPr marL="0" algn="l" defTabSz="457200" rtl="0" eaLnBrk="1" fontAlgn="b" latinLnBrk="0" hangingPunct="1"/>
                      <a:r>
                        <a:rPr lang="en-US" sz="1800" b="1" u="none" strike="noStrike" kern="1200" dirty="0">
                          <a:solidFill>
                            <a:schemeClr val="bg1"/>
                          </a:solidFill>
                          <a:effectLst/>
                          <a:latin typeface="Arial" panose="020B0604020202020204" pitchFamily="34" charset="0"/>
                          <a:ea typeface="+mn-ea"/>
                          <a:cs typeface="Arial" panose="020B0604020202020204" pitchFamily="34" charset="0"/>
                        </a:rPr>
                        <a:t>Country</a:t>
                      </a:r>
                    </a:p>
                  </a:txBody>
                  <a:tcPr marL="9525" marR="9525" marT="9525" marB="0" anchor="b">
                    <a:solidFill>
                      <a:srgbClr val="003F82"/>
                    </a:solidFill>
                  </a:tcPr>
                </a:tc>
                <a:tc>
                  <a:txBody>
                    <a:bodyPr/>
                    <a:lstStyle/>
                    <a:p>
                      <a:pPr marL="0" algn="l" defTabSz="457200" rtl="0" eaLnBrk="1" fontAlgn="b" latinLnBrk="0" hangingPunct="1"/>
                      <a:r>
                        <a:rPr lang="en-US" sz="1800" b="1" u="none" strike="noStrike" kern="1200" dirty="0">
                          <a:solidFill>
                            <a:schemeClr val="bg1"/>
                          </a:solidFill>
                          <a:effectLst/>
                          <a:latin typeface="Arial" panose="020B0604020202020204" pitchFamily="34" charset="0"/>
                          <a:ea typeface="+mn-ea"/>
                          <a:cs typeface="Arial" panose="020B0604020202020204" pitchFamily="34" charset="0"/>
                        </a:rPr>
                        <a:t>Index</a:t>
                      </a:r>
                    </a:p>
                  </a:txBody>
                  <a:tcPr marL="9525" marR="9525" marT="9525" marB="0" anchor="b">
                    <a:solidFill>
                      <a:srgbClr val="003F82"/>
                    </a:solidFill>
                  </a:tcPr>
                </a:tc>
              </a:tr>
              <a:tr h="190500">
                <a:tc>
                  <a:txBody>
                    <a:bodyPr/>
                    <a:lstStyle/>
                    <a:p>
                      <a:pPr algn="l" fontAlgn="b"/>
                      <a:r>
                        <a:rPr lang="en-US" sz="1800" u="none" strike="noStrike" dirty="0">
                          <a:effectLst/>
                          <a:latin typeface="Arial" panose="020B0604020202020204" pitchFamily="34" charset="0"/>
                          <a:cs typeface="Arial" panose="020B0604020202020204" pitchFamily="34" charset="0"/>
                        </a:rPr>
                        <a:t>Ireland</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dirty="0">
                          <a:effectLst/>
                          <a:latin typeface="Arial" panose="020B0604020202020204" pitchFamily="34" charset="0"/>
                          <a:cs typeface="Arial" panose="020B0604020202020204" pitchFamily="34" charset="0"/>
                        </a:rPr>
                        <a:t>ISEQ Overall</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Spain</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dirty="0">
                          <a:effectLst/>
                          <a:latin typeface="Arial" panose="020B0604020202020204" pitchFamily="34" charset="0"/>
                          <a:cs typeface="Arial" panose="020B0604020202020204" pitchFamily="34" charset="0"/>
                        </a:rPr>
                        <a:t>IBEX 35</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Canada</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S&amp;P/TSX</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Malaysia</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KLCI</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Mexico</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IPC</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Netherlands</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AEX</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Russia</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ru-RU" sz="1800" u="none" strike="noStrike">
                          <a:effectLst/>
                          <a:latin typeface="Arial" panose="020B0604020202020204" pitchFamily="34" charset="0"/>
                          <a:cs typeface="Arial" panose="020B0604020202020204" pitchFamily="34" charset="0"/>
                        </a:rPr>
                        <a:t>РТС</a:t>
                      </a:r>
                      <a:endParaRPr lang="ru-RU"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United States</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S&amp;P 500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Turkey</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BIST 100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France</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CAC 40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a:effectLst/>
                          <a:latin typeface="Arial" panose="020B0604020202020204" pitchFamily="34" charset="0"/>
                          <a:cs typeface="Arial" panose="020B0604020202020204" pitchFamily="34" charset="0"/>
                        </a:rPr>
                        <a:t>Switzerland</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a:effectLst/>
                          <a:latin typeface="Arial" panose="020B0604020202020204" pitchFamily="34" charset="0"/>
                          <a:cs typeface="Arial" panose="020B0604020202020204" pitchFamily="34" charset="0"/>
                        </a:rPr>
                        <a:t>SMI</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190500">
                <a:tc>
                  <a:txBody>
                    <a:bodyPr/>
                    <a:lstStyle/>
                    <a:p>
                      <a:pPr algn="l" fontAlgn="b"/>
                      <a:r>
                        <a:rPr lang="en-US" sz="1800" u="none" strike="noStrike" dirty="0">
                          <a:effectLst/>
                          <a:latin typeface="Arial" panose="020B0604020202020204" pitchFamily="34" charset="0"/>
                          <a:cs typeface="Arial" panose="020B0604020202020204" pitchFamily="34" charset="0"/>
                        </a:rPr>
                        <a:t>Japan</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800" u="none" strike="noStrike" dirty="0">
                          <a:effectLst/>
                          <a:latin typeface="Arial" panose="020B0604020202020204" pitchFamily="34" charset="0"/>
                          <a:cs typeface="Arial" panose="020B0604020202020204" pitchFamily="34" charset="0"/>
                        </a:rPr>
                        <a:t>Nikkei 225</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bl>
          </a:graphicData>
        </a:graphic>
      </p:graphicFrame>
      <p:pic>
        <p:nvPicPr>
          <p:cNvPr id="1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3243" y="5415010"/>
            <a:ext cx="803798" cy="4944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53232" y="5398971"/>
            <a:ext cx="615942"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95874" y="5906143"/>
            <a:ext cx="548089"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42265" y="5403472"/>
            <a:ext cx="584698"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73374" y="5914807"/>
            <a:ext cx="603110"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 name="Picture 10"/>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34213" y="5386885"/>
            <a:ext cx="617064"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12"/>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r="5607" b="7402"/>
          <a:stretch/>
        </p:blipFill>
        <p:spPr bwMode="auto">
          <a:xfrm>
            <a:off x="5258072" y="5914807"/>
            <a:ext cx="673233"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13"/>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746002" y="5881022"/>
            <a:ext cx="617064"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14"/>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l="5572" t="9608" r="5419" b="5821"/>
          <a:stretch/>
        </p:blipFill>
        <p:spPr bwMode="auto">
          <a:xfrm>
            <a:off x="5985897" y="5914807"/>
            <a:ext cx="703467"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15"/>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117350" y="5389823"/>
            <a:ext cx="603737"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18"/>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087405" y="5881022"/>
            <a:ext cx="617483"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19"/>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873367" y="5905221"/>
            <a:ext cx="659938"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20"/>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392743" y="5386406"/>
            <a:ext cx="761888"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21"/>
          <p:cNvPicPr>
            <a:picLocks noChangeAspect="1" noChangeArrowheads="1"/>
          </p:cNvPicPr>
          <p:nvPr/>
        </p:nvPicPr>
        <p:blipFill rotWithShape="1">
          <a:blip r:embed="rId16" cstate="print">
            <a:extLst>
              <a:ext uri="{28A0092B-C50C-407E-A947-70E740481C1C}">
                <a14:useLocalDpi xmlns:a14="http://schemas.microsoft.com/office/drawing/2010/main" val="0"/>
              </a:ext>
            </a:extLst>
          </a:blip>
          <a:srcRect t="21642" b="21961"/>
          <a:stretch/>
        </p:blipFill>
        <p:spPr bwMode="auto">
          <a:xfrm>
            <a:off x="5361938" y="5400773"/>
            <a:ext cx="728116"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 name="Picture 22"/>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934882" y="5384817"/>
            <a:ext cx="617064"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 name="Picture 23"/>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553694" y="5401362"/>
            <a:ext cx="780948"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25" descr="http://www.flagi-mira.ru/picture/avstriyskiy-flag.gif"/>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8208782" y="5389822"/>
            <a:ext cx="618414" cy="505167"/>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6"/>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4547823" y="5910271"/>
            <a:ext cx="614713"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 name="Picture 27"/>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3203494" y="5914807"/>
            <a:ext cx="617487"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 name="Picture 29"/>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3299027" y="5386407"/>
            <a:ext cx="615942"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2" name="Picture 30"/>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1195333" y="5913025"/>
            <a:ext cx="617064"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3" name="Picture 31"/>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327545" y="5919790"/>
            <a:ext cx="821255"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4" name="Picture 32"/>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7429399" y="5894990"/>
            <a:ext cx="617062"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5" name="Picture 33"/>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6734735" y="5404754"/>
            <a:ext cx="617064" cy="505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6" name="Номер слайда 10"/>
          <p:cNvSpPr txBox="1">
            <a:spLocks/>
          </p:cNvSpPr>
          <p:nvPr/>
        </p:nvSpPr>
        <p:spPr>
          <a:xfrm>
            <a:off x="8439704" y="6489422"/>
            <a:ext cx="494192" cy="107722"/>
          </a:xfrm>
          <a:prstGeom prst="rect">
            <a:avLst/>
          </a:prstGeom>
        </p:spPr>
        <p:txBody>
          <a:bodyPr wrap="square" lIns="0" tIns="0" rIns="0" bIns="0">
            <a:spAutoFit/>
          </a:bodyPr>
          <a:lstStyle>
            <a:defPPr>
              <a:defRPr lang="de-DE"/>
            </a:defPPr>
            <a:lvl1pPr marL="0" algn="l" defTabSz="914400" rtl="0" eaLnBrk="1" latinLnBrk="0" hangingPunct="1">
              <a:defRPr sz="60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gn="ctr"/>
            <a:r>
              <a:rPr lang="ru-RU" sz="700" spc="-10" dirty="0" smtClean="0">
                <a:solidFill>
                  <a:srgbClr val="1C2A55"/>
                </a:solidFill>
                <a:latin typeface="Arial" panose="020B0604020202020204" pitchFamily="34" charset="0"/>
                <a:cs typeface="Arial" panose="020B0604020202020204" pitchFamily="34" charset="0"/>
              </a:rPr>
              <a:t>4</a:t>
            </a:r>
            <a:r>
              <a:rPr lang="ru-RU" sz="700" spc="-30" dirty="0" smtClean="0">
                <a:solidFill>
                  <a:srgbClr val="1C2A55"/>
                </a:solidFill>
                <a:latin typeface="Arial" panose="020B0604020202020204" pitchFamily="34" charset="0"/>
                <a:cs typeface="Arial" panose="020B0604020202020204" pitchFamily="34" charset="0"/>
              </a:rPr>
              <a:t>/</a:t>
            </a:r>
            <a:r>
              <a:rPr lang="ru-RU" sz="700" spc="-10" dirty="0" smtClean="0">
                <a:solidFill>
                  <a:srgbClr val="1C2A55"/>
                </a:solidFill>
                <a:latin typeface="Arial" panose="020B0604020202020204" pitchFamily="34" charset="0"/>
                <a:cs typeface="Arial" panose="020B0604020202020204" pitchFamily="34" charset="0"/>
              </a:rPr>
              <a:t> 1</a:t>
            </a:r>
            <a:r>
              <a:rPr lang="ru-RU" sz="700" dirty="0" smtClean="0">
                <a:solidFill>
                  <a:srgbClr val="1C2A55"/>
                </a:solidFill>
                <a:latin typeface="Arial" panose="020B0604020202020204" pitchFamily="34" charset="0"/>
                <a:cs typeface="Arial" panose="020B0604020202020204" pitchFamily="34" charset="0"/>
              </a:rPr>
              <a:t>5</a:t>
            </a:r>
            <a:endParaRPr lang="ru-RU" sz="700" dirty="0">
              <a:solidFill>
                <a:srgbClr val="1C2A5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5439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Subtitle 2"/>
          <p:cNvSpPr txBox="1">
            <a:spLocks/>
          </p:cNvSpPr>
          <p:nvPr/>
        </p:nvSpPr>
        <p:spPr bwMode="auto">
          <a:xfrm>
            <a:off x="255588" y="6415088"/>
            <a:ext cx="41433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ＭＳ Ｐゴシック" charset="-128"/>
              </a:defRPr>
            </a:lvl1pPr>
            <a:lvl2pPr marL="742950" indent="-285750" eaLnBrk="0" hangingPunct="0">
              <a:spcBef>
                <a:spcPct val="20000"/>
              </a:spcBef>
              <a:buFont typeface="Arial" charset="0"/>
              <a:buChar char="–"/>
              <a:defRPr sz="2800">
                <a:solidFill>
                  <a:schemeClr val="tx1"/>
                </a:solidFill>
                <a:latin typeface="Calibri" charset="0"/>
                <a:ea typeface="ＭＳ Ｐゴシック" charset="-128"/>
              </a:defRPr>
            </a:lvl2pPr>
            <a:lvl3pPr marL="1143000" indent="-228600" eaLnBrk="0" hangingPunct="0">
              <a:spcBef>
                <a:spcPct val="20000"/>
              </a:spcBef>
              <a:buFont typeface="Arial" charset="0"/>
              <a:buChar char="•"/>
              <a:defRPr sz="2400">
                <a:solidFill>
                  <a:schemeClr val="tx1"/>
                </a:solidFill>
                <a:latin typeface="Calibri" charset="0"/>
                <a:ea typeface="ＭＳ Ｐゴシック" charset="-128"/>
              </a:defRPr>
            </a:lvl3pPr>
            <a:lvl4pPr marL="1600200" indent="-228600" eaLnBrk="0" hangingPunct="0">
              <a:spcBef>
                <a:spcPct val="20000"/>
              </a:spcBef>
              <a:buFont typeface="Arial" charset="0"/>
              <a:buChar char="–"/>
              <a:defRPr sz="2000">
                <a:solidFill>
                  <a:schemeClr val="tx1"/>
                </a:solidFill>
                <a:latin typeface="Calibri" charset="0"/>
                <a:ea typeface="ＭＳ Ｐゴシック" charset="-128"/>
              </a:defRPr>
            </a:lvl4pPr>
            <a:lvl5pPr marL="2057400" indent="-228600" eaLnBrk="0" hangingPunct="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buFontTx/>
              <a:buNone/>
            </a:pPr>
            <a:r>
              <a:rPr lang="ru-RU" altLang="ru-RU" sz="800" dirty="0" err="1">
                <a:solidFill>
                  <a:schemeClr val="bg1"/>
                </a:solidFill>
                <a:latin typeface="Arial" panose="020B0604020202020204" pitchFamily="34" charset="0"/>
                <a:cs typeface="Arial" panose="020B0604020202020204" pitchFamily="34" charset="0"/>
              </a:rPr>
              <a:t>Higher</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err="1">
                <a:solidFill>
                  <a:schemeClr val="bg1"/>
                </a:solidFill>
                <a:latin typeface="Arial" panose="020B0604020202020204" pitchFamily="34" charset="0"/>
                <a:cs typeface="Arial" panose="020B0604020202020204" pitchFamily="34" charset="0"/>
              </a:rPr>
              <a:t>School</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err="1">
                <a:solidFill>
                  <a:schemeClr val="bg1"/>
                </a:solidFill>
                <a:latin typeface="Arial" panose="020B0604020202020204" pitchFamily="34" charset="0"/>
                <a:cs typeface="Arial" panose="020B0604020202020204" pitchFamily="34" charset="0"/>
              </a:rPr>
              <a:t>of</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err="1">
                <a:solidFill>
                  <a:schemeClr val="bg1"/>
                </a:solidFill>
                <a:latin typeface="Arial" panose="020B0604020202020204" pitchFamily="34" charset="0"/>
                <a:cs typeface="Arial" panose="020B0604020202020204" pitchFamily="34" charset="0"/>
              </a:rPr>
              <a:t>Economics</a:t>
            </a:r>
            <a:r>
              <a:rPr lang="ru-RU" altLang="ru-RU" sz="800" dirty="0">
                <a:solidFill>
                  <a:schemeClr val="bg1"/>
                </a:solidFill>
                <a:latin typeface="Arial" panose="020B0604020202020204" pitchFamily="34" charset="0"/>
                <a:cs typeface="Arial" panose="020B0604020202020204" pitchFamily="34" charset="0"/>
              </a:rPr>
              <a:t> , </a:t>
            </a:r>
            <a:r>
              <a:rPr lang="en-US" altLang="ru-RU" sz="800" dirty="0">
                <a:solidFill>
                  <a:schemeClr val="bg1"/>
                </a:solidFill>
                <a:latin typeface="Arial" panose="020B0604020202020204" pitchFamily="34" charset="0"/>
                <a:cs typeface="Arial" panose="020B0604020202020204" pitchFamily="34" charset="0"/>
              </a:rPr>
              <a:t>Moscow</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smtClean="0">
                <a:solidFill>
                  <a:schemeClr val="bg1"/>
                </a:solidFill>
                <a:latin typeface="Arial" panose="020B0604020202020204" pitchFamily="34" charset="0"/>
                <a:cs typeface="Arial" panose="020B0604020202020204" pitchFamily="34" charset="0"/>
              </a:rPr>
              <a:t>2015</a:t>
            </a:r>
            <a:endParaRPr lang="ru-RU" altLang="ru-RU" sz="800" dirty="0">
              <a:solidFill>
                <a:schemeClr val="bg1"/>
              </a:solidFill>
              <a:latin typeface="Arial" panose="020B0604020202020204" pitchFamily="34" charset="0"/>
              <a:cs typeface="Arial" panose="020B0604020202020204" pitchFamily="34" charset="0"/>
            </a:endParaRPr>
          </a:p>
        </p:txBody>
      </p:sp>
      <p:sp>
        <p:nvSpPr>
          <p:cNvPr id="4" name="Заголовок 3"/>
          <p:cNvSpPr>
            <a:spLocks noGrp="1"/>
          </p:cNvSpPr>
          <p:nvPr>
            <p:ph type="title"/>
          </p:nvPr>
        </p:nvSpPr>
        <p:spPr>
          <a:xfrm>
            <a:off x="566382" y="28978"/>
            <a:ext cx="8229600" cy="1143000"/>
          </a:xfrm>
        </p:spPr>
        <p:txBody>
          <a:bodyPr/>
          <a:lstStyle/>
          <a:p>
            <a:r>
              <a:rPr lang="en-US" sz="3200" i="1" dirty="0" smtClean="0">
                <a:solidFill>
                  <a:schemeClr val="bg1"/>
                </a:solidFill>
                <a:latin typeface="Arial" panose="020B0604020202020204" pitchFamily="34" charset="0"/>
                <a:cs typeface="Arial" panose="020B0604020202020204" pitchFamily="34" charset="0"/>
              </a:rPr>
              <a:t>Methods and methodology</a:t>
            </a:r>
            <a:endParaRPr lang="ru-RU" sz="3200" i="1" dirty="0">
              <a:solidFill>
                <a:schemeClr val="bg1"/>
              </a:solidFill>
              <a:latin typeface="Arial" panose="020B0604020202020204" pitchFamily="34" charset="0"/>
              <a:cs typeface="Arial" panose="020B0604020202020204" pitchFamily="34" charset="0"/>
            </a:endParaRPr>
          </a:p>
        </p:txBody>
      </p:sp>
      <p:grpSp>
        <p:nvGrpSpPr>
          <p:cNvPr id="15" name="Группа 14"/>
          <p:cNvGrpSpPr/>
          <p:nvPr/>
        </p:nvGrpSpPr>
        <p:grpSpPr>
          <a:xfrm>
            <a:off x="566991" y="2825087"/>
            <a:ext cx="7872713" cy="4566246"/>
            <a:chOff x="566991" y="2825087"/>
            <a:chExt cx="7872713" cy="4566246"/>
          </a:xfrm>
        </p:grpSpPr>
        <p:sp>
          <p:nvSpPr>
            <p:cNvPr id="16" name="Полилиния 15"/>
            <p:cNvSpPr/>
            <p:nvPr/>
          </p:nvSpPr>
          <p:spPr>
            <a:xfrm>
              <a:off x="566991" y="4135272"/>
              <a:ext cx="2166813" cy="1879212"/>
            </a:xfrm>
            <a:custGeom>
              <a:avLst/>
              <a:gdLst>
                <a:gd name="connsiteX0" fmla="*/ 0 w 2166813"/>
                <a:gd name="connsiteY0" fmla="*/ 178717 h 1787167"/>
                <a:gd name="connsiteX1" fmla="*/ 178717 w 2166813"/>
                <a:gd name="connsiteY1" fmla="*/ 0 h 1787167"/>
                <a:gd name="connsiteX2" fmla="*/ 1988096 w 2166813"/>
                <a:gd name="connsiteY2" fmla="*/ 0 h 1787167"/>
                <a:gd name="connsiteX3" fmla="*/ 2166813 w 2166813"/>
                <a:gd name="connsiteY3" fmla="*/ 178717 h 1787167"/>
                <a:gd name="connsiteX4" fmla="*/ 2166813 w 2166813"/>
                <a:gd name="connsiteY4" fmla="*/ 1608450 h 1787167"/>
                <a:gd name="connsiteX5" fmla="*/ 1988096 w 2166813"/>
                <a:gd name="connsiteY5" fmla="*/ 1787167 h 1787167"/>
                <a:gd name="connsiteX6" fmla="*/ 178717 w 2166813"/>
                <a:gd name="connsiteY6" fmla="*/ 1787167 h 1787167"/>
                <a:gd name="connsiteX7" fmla="*/ 0 w 2166813"/>
                <a:gd name="connsiteY7" fmla="*/ 1608450 h 1787167"/>
                <a:gd name="connsiteX8" fmla="*/ 0 w 2166813"/>
                <a:gd name="connsiteY8" fmla="*/ 178717 h 1787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6813" h="1787167">
                  <a:moveTo>
                    <a:pt x="0" y="178717"/>
                  </a:moveTo>
                  <a:cubicBezTo>
                    <a:pt x="0" y="80014"/>
                    <a:pt x="80014" y="0"/>
                    <a:pt x="178717" y="0"/>
                  </a:cubicBezTo>
                  <a:lnTo>
                    <a:pt x="1988096" y="0"/>
                  </a:lnTo>
                  <a:cubicBezTo>
                    <a:pt x="2086799" y="0"/>
                    <a:pt x="2166813" y="80014"/>
                    <a:pt x="2166813" y="178717"/>
                  </a:cubicBezTo>
                  <a:lnTo>
                    <a:pt x="2166813" y="1608450"/>
                  </a:lnTo>
                  <a:cubicBezTo>
                    <a:pt x="2166813" y="1707153"/>
                    <a:pt x="2086799" y="1787167"/>
                    <a:pt x="1988096" y="1787167"/>
                  </a:cubicBezTo>
                  <a:lnTo>
                    <a:pt x="178717" y="1787167"/>
                  </a:lnTo>
                  <a:cubicBezTo>
                    <a:pt x="80014" y="1787167"/>
                    <a:pt x="0" y="1707153"/>
                    <a:pt x="0" y="1608450"/>
                  </a:cubicBezTo>
                  <a:lnTo>
                    <a:pt x="0" y="178717"/>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7323" tIns="77323" rIns="77323" bIns="460287" numCol="1" spcCol="1270" anchor="t" anchorCtr="0">
              <a:noAutofit/>
            </a:bodyPr>
            <a:lstStyle/>
            <a:p>
              <a:pPr marL="0" lvl="1" algn="l" defTabSz="844550">
                <a:lnSpc>
                  <a:spcPct val="90000"/>
                </a:lnSpc>
                <a:spcBef>
                  <a:spcPct val="0"/>
                </a:spcBef>
                <a:spcAft>
                  <a:spcPct val="15000"/>
                </a:spcAft>
              </a:pPr>
              <a:r>
                <a:rPr lang="en-US" sz="1900" b="0" i="0" kern="1200" dirty="0" smtClean="0">
                  <a:latin typeface="Arial" panose="020B0604020202020204" pitchFamily="34" charset="0"/>
                  <a:cs typeface="Arial" panose="020B0604020202020204" pitchFamily="34" charset="0"/>
                </a:rPr>
                <a:t>Construction of G bounds for log returns of stock market indexes</a:t>
              </a:r>
            </a:p>
            <a:p>
              <a:pPr marL="0" lvl="1" algn="l" defTabSz="844550">
                <a:lnSpc>
                  <a:spcPct val="90000"/>
                </a:lnSpc>
                <a:spcBef>
                  <a:spcPct val="0"/>
                </a:spcBef>
                <a:spcAft>
                  <a:spcPct val="15000"/>
                </a:spcAft>
              </a:pPr>
              <a:endParaRPr lang="en-US" sz="1900" dirty="0">
                <a:latin typeface="Arial" panose="020B0604020202020204" pitchFamily="34" charset="0"/>
                <a:cs typeface="Arial" panose="020B0604020202020204" pitchFamily="34" charset="0"/>
              </a:endParaRPr>
            </a:p>
            <a:p>
              <a:pPr marL="0" lvl="1" algn="l" defTabSz="844550">
                <a:lnSpc>
                  <a:spcPct val="90000"/>
                </a:lnSpc>
                <a:spcBef>
                  <a:spcPct val="0"/>
                </a:spcBef>
                <a:spcAft>
                  <a:spcPct val="15000"/>
                </a:spcAft>
              </a:pPr>
              <a:endParaRPr lang="ru-RU" sz="1900" kern="1200" dirty="0">
                <a:latin typeface="Arial" panose="020B0604020202020204" pitchFamily="34" charset="0"/>
                <a:cs typeface="Arial" panose="020B0604020202020204" pitchFamily="34" charset="0"/>
              </a:endParaRPr>
            </a:p>
          </p:txBody>
        </p:sp>
        <p:sp>
          <p:nvSpPr>
            <p:cNvPr id="17" name="Shape 16"/>
            <p:cNvSpPr/>
            <p:nvPr/>
          </p:nvSpPr>
          <p:spPr>
            <a:xfrm>
              <a:off x="1362447" y="2825087"/>
              <a:ext cx="3168602" cy="3478197"/>
            </a:xfrm>
            <a:prstGeom prst="leftCircularArrow">
              <a:avLst>
                <a:gd name="adj1" fmla="val 3136"/>
                <a:gd name="adj2" fmla="val 385699"/>
                <a:gd name="adj3" fmla="val 2161210"/>
                <a:gd name="adj4" fmla="val 9024489"/>
                <a:gd name="adj5" fmla="val 3658"/>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8" name="Полилиния 17"/>
            <p:cNvSpPr/>
            <p:nvPr/>
          </p:nvSpPr>
          <p:spPr>
            <a:xfrm>
              <a:off x="1048505" y="5248555"/>
              <a:ext cx="1926056" cy="765929"/>
            </a:xfrm>
            <a:custGeom>
              <a:avLst/>
              <a:gdLst>
                <a:gd name="connsiteX0" fmla="*/ 0 w 1926056"/>
                <a:gd name="connsiteY0" fmla="*/ 76593 h 765929"/>
                <a:gd name="connsiteX1" fmla="*/ 76593 w 1926056"/>
                <a:gd name="connsiteY1" fmla="*/ 0 h 765929"/>
                <a:gd name="connsiteX2" fmla="*/ 1849463 w 1926056"/>
                <a:gd name="connsiteY2" fmla="*/ 0 h 765929"/>
                <a:gd name="connsiteX3" fmla="*/ 1926056 w 1926056"/>
                <a:gd name="connsiteY3" fmla="*/ 76593 h 765929"/>
                <a:gd name="connsiteX4" fmla="*/ 1926056 w 1926056"/>
                <a:gd name="connsiteY4" fmla="*/ 689336 h 765929"/>
                <a:gd name="connsiteX5" fmla="*/ 1849463 w 1926056"/>
                <a:gd name="connsiteY5" fmla="*/ 765929 h 765929"/>
                <a:gd name="connsiteX6" fmla="*/ 76593 w 1926056"/>
                <a:gd name="connsiteY6" fmla="*/ 765929 h 765929"/>
                <a:gd name="connsiteX7" fmla="*/ 0 w 1926056"/>
                <a:gd name="connsiteY7" fmla="*/ 689336 h 765929"/>
                <a:gd name="connsiteX8" fmla="*/ 0 w 1926056"/>
                <a:gd name="connsiteY8" fmla="*/ 76593 h 765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6056" h="765929">
                  <a:moveTo>
                    <a:pt x="0" y="76593"/>
                  </a:moveTo>
                  <a:cubicBezTo>
                    <a:pt x="0" y="34292"/>
                    <a:pt x="34292" y="0"/>
                    <a:pt x="76593" y="0"/>
                  </a:cubicBezTo>
                  <a:lnTo>
                    <a:pt x="1849463" y="0"/>
                  </a:lnTo>
                  <a:cubicBezTo>
                    <a:pt x="1891764" y="0"/>
                    <a:pt x="1926056" y="34292"/>
                    <a:pt x="1926056" y="76593"/>
                  </a:cubicBezTo>
                  <a:lnTo>
                    <a:pt x="1926056" y="689336"/>
                  </a:lnTo>
                  <a:cubicBezTo>
                    <a:pt x="1926056" y="731637"/>
                    <a:pt x="1891764" y="765929"/>
                    <a:pt x="1849463" y="765929"/>
                  </a:cubicBezTo>
                  <a:lnTo>
                    <a:pt x="76593" y="765929"/>
                  </a:lnTo>
                  <a:cubicBezTo>
                    <a:pt x="34292" y="765929"/>
                    <a:pt x="0" y="731637"/>
                    <a:pt x="0" y="689336"/>
                  </a:cubicBezTo>
                  <a:lnTo>
                    <a:pt x="0" y="7659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4343" tIns="50373" rIns="64343" bIns="50373" numCol="1" spcCol="1270" anchor="ctr" anchorCtr="0">
              <a:noAutofit/>
            </a:bodyPr>
            <a:lstStyle/>
            <a:p>
              <a:pPr lvl="0" algn="ctr" defTabSz="977900">
                <a:lnSpc>
                  <a:spcPct val="90000"/>
                </a:lnSpc>
                <a:spcBef>
                  <a:spcPct val="0"/>
                </a:spcBef>
                <a:spcAft>
                  <a:spcPct val="35000"/>
                </a:spcAft>
              </a:pPr>
              <a:r>
                <a:rPr lang="en-US" sz="2000" i="1" kern="1200" dirty="0" smtClean="0">
                  <a:latin typeface="Arial" panose="020B0604020202020204" pitchFamily="34" charset="0"/>
                  <a:cs typeface="Arial" panose="020B0604020202020204" pitchFamily="34" charset="0"/>
                </a:rPr>
                <a:t>The rate of convergence</a:t>
              </a:r>
              <a:endParaRPr lang="ru-RU" sz="2000" i="1" kern="1200" dirty="0">
                <a:latin typeface="Arial" panose="020B0604020202020204" pitchFamily="34" charset="0"/>
                <a:cs typeface="Arial" panose="020B0604020202020204" pitchFamily="34" charset="0"/>
              </a:endParaRPr>
            </a:p>
          </p:txBody>
        </p:sp>
        <p:sp>
          <p:nvSpPr>
            <p:cNvPr id="20" name="Круговая стрелка 19"/>
            <p:cNvSpPr/>
            <p:nvPr/>
          </p:nvSpPr>
          <p:spPr>
            <a:xfrm flipH="1">
              <a:off x="4657071" y="3105777"/>
              <a:ext cx="3713153" cy="4285556"/>
            </a:xfrm>
            <a:prstGeom prst="circularArrow">
              <a:avLst>
                <a:gd name="adj1" fmla="val 2809"/>
                <a:gd name="adj2" fmla="val 342945"/>
                <a:gd name="adj3" fmla="val 19481545"/>
                <a:gd name="adj4" fmla="val 12575511"/>
                <a:gd name="adj5" fmla="val 3278"/>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1" name="Полилиния 20"/>
            <p:cNvSpPr/>
            <p:nvPr/>
          </p:nvSpPr>
          <p:spPr>
            <a:xfrm>
              <a:off x="3568141" y="4510742"/>
              <a:ext cx="1926056" cy="765929"/>
            </a:xfrm>
            <a:custGeom>
              <a:avLst/>
              <a:gdLst>
                <a:gd name="connsiteX0" fmla="*/ 0 w 1926056"/>
                <a:gd name="connsiteY0" fmla="*/ 76593 h 765929"/>
                <a:gd name="connsiteX1" fmla="*/ 76593 w 1926056"/>
                <a:gd name="connsiteY1" fmla="*/ 0 h 765929"/>
                <a:gd name="connsiteX2" fmla="*/ 1849463 w 1926056"/>
                <a:gd name="connsiteY2" fmla="*/ 0 h 765929"/>
                <a:gd name="connsiteX3" fmla="*/ 1926056 w 1926056"/>
                <a:gd name="connsiteY3" fmla="*/ 76593 h 765929"/>
                <a:gd name="connsiteX4" fmla="*/ 1926056 w 1926056"/>
                <a:gd name="connsiteY4" fmla="*/ 689336 h 765929"/>
                <a:gd name="connsiteX5" fmla="*/ 1849463 w 1926056"/>
                <a:gd name="connsiteY5" fmla="*/ 765929 h 765929"/>
                <a:gd name="connsiteX6" fmla="*/ 76593 w 1926056"/>
                <a:gd name="connsiteY6" fmla="*/ 765929 h 765929"/>
                <a:gd name="connsiteX7" fmla="*/ 0 w 1926056"/>
                <a:gd name="connsiteY7" fmla="*/ 689336 h 765929"/>
                <a:gd name="connsiteX8" fmla="*/ 0 w 1926056"/>
                <a:gd name="connsiteY8" fmla="*/ 76593 h 765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6056" h="765929">
                  <a:moveTo>
                    <a:pt x="0" y="76593"/>
                  </a:moveTo>
                  <a:cubicBezTo>
                    <a:pt x="0" y="34292"/>
                    <a:pt x="34292" y="0"/>
                    <a:pt x="76593" y="0"/>
                  </a:cubicBezTo>
                  <a:lnTo>
                    <a:pt x="1849463" y="0"/>
                  </a:lnTo>
                  <a:cubicBezTo>
                    <a:pt x="1891764" y="0"/>
                    <a:pt x="1926056" y="34292"/>
                    <a:pt x="1926056" y="76593"/>
                  </a:cubicBezTo>
                  <a:lnTo>
                    <a:pt x="1926056" y="689336"/>
                  </a:lnTo>
                  <a:cubicBezTo>
                    <a:pt x="1926056" y="731637"/>
                    <a:pt x="1891764" y="765929"/>
                    <a:pt x="1849463" y="765929"/>
                  </a:cubicBezTo>
                  <a:lnTo>
                    <a:pt x="76593" y="765929"/>
                  </a:lnTo>
                  <a:cubicBezTo>
                    <a:pt x="34292" y="765929"/>
                    <a:pt x="0" y="731637"/>
                    <a:pt x="0" y="689336"/>
                  </a:cubicBezTo>
                  <a:lnTo>
                    <a:pt x="0" y="7659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4343" tIns="50373" rIns="64343" bIns="50373" numCol="1" spcCol="1270" anchor="ctr" anchorCtr="0">
              <a:noAutofit/>
            </a:bodyPr>
            <a:lstStyle/>
            <a:p>
              <a:pPr lvl="0" algn="ctr" defTabSz="977900">
                <a:lnSpc>
                  <a:spcPct val="90000"/>
                </a:lnSpc>
                <a:spcBef>
                  <a:spcPct val="0"/>
                </a:spcBef>
                <a:spcAft>
                  <a:spcPct val="35000"/>
                </a:spcAft>
              </a:pPr>
              <a:r>
                <a:rPr lang="en-US" sz="2200" i="1" kern="1200" dirty="0" smtClean="0">
                  <a:latin typeface="Arial" panose="020B0604020202020204" pitchFamily="34" charset="0"/>
                  <a:cs typeface="Arial" panose="020B0604020202020204" pitchFamily="34" charset="0"/>
                </a:rPr>
                <a:t>Correlation</a:t>
              </a:r>
              <a:endParaRPr lang="ru-RU" sz="2200" i="1" kern="1200" dirty="0">
                <a:latin typeface="Arial" panose="020B0604020202020204" pitchFamily="34" charset="0"/>
                <a:cs typeface="Arial" panose="020B0604020202020204" pitchFamily="34" charset="0"/>
              </a:endParaRPr>
            </a:p>
          </p:txBody>
        </p:sp>
        <p:sp>
          <p:nvSpPr>
            <p:cNvPr id="22" name="Полилиния 21"/>
            <p:cNvSpPr/>
            <p:nvPr/>
          </p:nvSpPr>
          <p:spPr>
            <a:xfrm>
              <a:off x="6094372" y="4130960"/>
              <a:ext cx="2166813" cy="1787167"/>
            </a:xfrm>
            <a:custGeom>
              <a:avLst/>
              <a:gdLst>
                <a:gd name="connsiteX0" fmla="*/ 0 w 2166813"/>
                <a:gd name="connsiteY0" fmla="*/ 178717 h 1787167"/>
                <a:gd name="connsiteX1" fmla="*/ 178717 w 2166813"/>
                <a:gd name="connsiteY1" fmla="*/ 0 h 1787167"/>
                <a:gd name="connsiteX2" fmla="*/ 1988096 w 2166813"/>
                <a:gd name="connsiteY2" fmla="*/ 0 h 1787167"/>
                <a:gd name="connsiteX3" fmla="*/ 2166813 w 2166813"/>
                <a:gd name="connsiteY3" fmla="*/ 178717 h 1787167"/>
                <a:gd name="connsiteX4" fmla="*/ 2166813 w 2166813"/>
                <a:gd name="connsiteY4" fmla="*/ 1608450 h 1787167"/>
                <a:gd name="connsiteX5" fmla="*/ 1988096 w 2166813"/>
                <a:gd name="connsiteY5" fmla="*/ 1787167 h 1787167"/>
                <a:gd name="connsiteX6" fmla="*/ 178717 w 2166813"/>
                <a:gd name="connsiteY6" fmla="*/ 1787167 h 1787167"/>
                <a:gd name="connsiteX7" fmla="*/ 0 w 2166813"/>
                <a:gd name="connsiteY7" fmla="*/ 1608450 h 1787167"/>
                <a:gd name="connsiteX8" fmla="*/ 0 w 2166813"/>
                <a:gd name="connsiteY8" fmla="*/ 178717 h 1787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6813" h="1787167">
                  <a:moveTo>
                    <a:pt x="0" y="178717"/>
                  </a:moveTo>
                  <a:cubicBezTo>
                    <a:pt x="0" y="80014"/>
                    <a:pt x="80014" y="0"/>
                    <a:pt x="178717" y="0"/>
                  </a:cubicBezTo>
                  <a:lnTo>
                    <a:pt x="1988096" y="0"/>
                  </a:lnTo>
                  <a:cubicBezTo>
                    <a:pt x="2086799" y="0"/>
                    <a:pt x="2166813" y="80014"/>
                    <a:pt x="2166813" y="178717"/>
                  </a:cubicBezTo>
                  <a:lnTo>
                    <a:pt x="2166813" y="1608450"/>
                  </a:lnTo>
                  <a:cubicBezTo>
                    <a:pt x="2166813" y="1707153"/>
                    <a:pt x="2086799" y="1787167"/>
                    <a:pt x="1988096" y="1787167"/>
                  </a:cubicBezTo>
                  <a:lnTo>
                    <a:pt x="178717" y="1787167"/>
                  </a:lnTo>
                  <a:cubicBezTo>
                    <a:pt x="80014" y="1787167"/>
                    <a:pt x="0" y="1707153"/>
                    <a:pt x="0" y="1608450"/>
                  </a:cubicBezTo>
                  <a:lnTo>
                    <a:pt x="0" y="178717"/>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7323" tIns="77323" rIns="77323" bIns="460287"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latin typeface="Arial" panose="020B0604020202020204" pitchFamily="34" charset="0"/>
                  <a:cs typeface="Arial" panose="020B0604020202020204" pitchFamily="34" charset="0"/>
                </a:rPr>
                <a:t>Runs test</a:t>
              </a:r>
              <a:endParaRPr lang="ru-RU" sz="1900" kern="1200" dirty="0">
                <a:latin typeface="Arial" panose="020B0604020202020204" pitchFamily="34" charset="0"/>
                <a:cs typeface="Arial" panose="020B0604020202020204" pitchFamily="34" charset="0"/>
              </a:endParaRPr>
            </a:p>
            <a:p>
              <a:pPr marL="171450" lvl="1" indent="-171450" algn="l" defTabSz="844550">
                <a:lnSpc>
                  <a:spcPct val="90000"/>
                </a:lnSpc>
                <a:spcBef>
                  <a:spcPct val="0"/>
                </a:spcBef>
                <a:spcAft>
                  <a:spcPct val="15000"/>
                </a:spcAft>
                <a:buChar char="••"/>
              </a:pPr>
              <a:r>
                <a:rPr lang="en-US" sz="1900" kern="1200" dirty="0" smtClean="0">
                  <a:latin typeface="Arial" panose="020B0604020202020204" pitchFamily="34" charset="0"/>
                  <a:cs typeface="Arial" panose="020B0604020202020204" pitchFamily="34" charset="0"/>
                </a:rPr>
                <a:t>Random walk test</a:t>
              </a:r>
              <a:endParaRPr lang="ru-RU" sz="1900" kern="1200" dirty="0">
                <a:latin typeface="Arial" panose="020B0604020202020204" pitchFamily="34" charset="0"/>
                <a:cs typeface="Arial" panose="020B0604020202020204" pitchFamily="34" charset="0"/>
              </a:endParaRPr>
            </a:p>
          </p:txBody>
        </p:sp>
        <p:sp>
          <p:nvSpPr>
            <p:cNvPr id="23" name="Полилиния 22"/>
            <p:cNvSpPr/>
            <p:nvPr/>
          </p:nvSpPr>
          <p:spPr>
            <a:xfrm>
              <a:off x="6513648" y="5276671"/>
              <a:ext cx="1926056" cy="765929"/>
            </a:xfrm>
            <a:custGeom>
              <a:avLst/>
              <a:gdLst>
                <a:gd name="connsiteX0" fmla="*/ 0 w 1926056"/>
                <a:gd name="connsiteY0" fmla="*/ 76593 h 765929"/>
                <a:gd name="connsiteX1" fmla="*/ 76593 w 1926056"/>
                <a:gd name="connsiteY1" fmla="*/ 0 h 765929"/>
                <a:gd name="connsiteX2" fmla="*/ 1849463 w 1926056"/>
                <a:gd name="connsiteY2" fmla="*/ 0 h 765929"/>
                <a:gd name="connsiteX3" fmla="*/ 1926056 w 1926056"/>
                <a:gd name="connsiteY3" fmla="*/ 76593 h 765929"/>
                <a:gd name="connsiteX4" fmla="*/ 1926056 w 1926056"/>
                <a:gd name="connsiteY4" fmla="*/ 689336 h 765929"/>
                <a:gd name="connsiteX5" fmla="*/ 1849463 w 1926056"/>
                <a:gd name="connsiteY5" fmla="*/ 765929 h 765929"/>
                <a:gd name="connsiteX6" fmla="*/ 76593 w 1926056"/>
                <a:gd name="connsiteY6" fmla="*/ 765929 h 765929"/>
                <a:gd name="connsiteX7" fmla="*/ 0 w 1926056"/>
                <a:gd name="connsiteY7" fmla="*/ 689336 h 765929"/>
                <a:gd name="connsiteX8" fmla="*/ 0 w 1926056"/>
                <a:gd name="connsiteY8" fmla="*/ 76593 h 765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6056" h="765929">
                  <a:moveTo>
                    <a:pt x="0" y="76593"/>
                  </a:moveTo>
                  <a:cubicBezTo>
                    <a:pt x="0" y="34292"/>
                    <a:pt x="34292" y="0"/>
                    <a:pt x="76593" y="0"/>
                  </a:cubicBezTo>
                  <a:lnTo>
                    <a:pt x="1849463" y="0"/>
                  </a:lnTo>
                  <a:cubicBezTo>
                    <a:pt x="1891764" y="0"/>
                    <a:pt x="1926056" y="34292"/>
                    <a:pt x="1926056" y="76593"/>
                  </a:cubicBezTo>
                  <a:lnTo>
                    <a:pt x="1926056" y="689336"/>
                  </a:lnTo>
                  <a:cubicBezTo>
                    <a:pt x="1926056" y="731637"/>
                    <a:pt x="1891764" y="765929"/>
                    <a:pt x="1849463" y="765929"/>
                  </a:cubicBezTo>
                  <a:lnTo>
                    <a:pt x="76593" y="765929"/>
                  </a:lnTo>
                  <a:cubicBezTo>
                    <a:pt x="34292" y="765929"/>
                    <a:pt x="0" y="731637"/>
                    <a:pt x="0" y="689336"/>
                  </a:cubicBezTo>
                  <a:lnTo>
                    <a:pt x="0" y="7659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4343" tIns="50373" rIns="64343" bIns="50373" numCol="1" spcCol="1270" anchor="ctr" anchorCtr="0">
              <a:noAutofit/>
            </a:bodyPr>
            <a:lstStyle/>
            <a:p>
              <a:pPr lvl="0" algn="ctr" defTabSz="977900">
                <a:lnSpc>
                  <a:spcPct val="90000"/>
                </a:lnSpc>
                <a:spcBef>
                  <a:spcPct val="0"/>
                </a:spcBef>
                <a:spcAft>
                  <a:spcPct val="35000"/>
                </a:spcAft>
              </a:pPr>
              <a:r>
                <a:rPr lang="en-US" sz="2000" i="1" kern="1200" dirty="0" smtClean="0">
                  <a:latin typeface="Arial" panose="020B0604020202020204" pitchFamily="34" charset="0"/>
                  <a:cs typeface="Arial" panose="020B0604020202020204" pitchFamily="34" charset="0"/>
                </a:rPr>
                <a:t>Test of Weak-form efficiency</a:t>
              </a:r>
              <a:endParaRPr lang="ru-RU" sz="2000" i="1" kern="1200" dirty="0">
                <a:latin typeface="Arial" panose="020B0604020202020204" pitchFamily="34" charset="0"/>
                <a:cs typeface="Arial" panose="020B0604020202020204" pitchFamily="34" charset="0"/>
              </a:endParaRPr>
            </a:p>
          </p:txBody>
        </p:sp>
      </p:grpSp>
      <p:sp>
        <p:nvSpPr>
          <p:cNvPr id="6" name="Номер слайда 10"/>
          <p:cNvSpPr txBox="1">
            <a:spLocks/>
          </p:cNvSpPr>
          <p:nvPr/>
        </p:nvSpPr>
        <p:spPr>
          <a:xfrm>
            <a:off x="8439704" y="6489422"/>
            <a:ext cx="494192" cy="107722"/>
          </a:xfrm>
          <a:prstGeom prst="rect">
            <a:avLst/>
          </a:prstGeom>
        </p:spPr>
        <p:txBody>
          <a:bodyPr wrap="square" lIns="0" tIns="0" rIns="0" bIns="0">
            <a:spAutoFit/>
          </a:bodyPr>
          <a:lstStyle>
            <a:defPPr>
              <a:defRPr lang="de-DE"/>
            </a:defPPr>
            <a:lvl1pPr marL="0" algn="l" defTabSz="914400" rtl="0" eaLnBrk="1" latinLnBrk="0" hangingPunct="1">
              <a:defRPr sz="60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gn="ctr"/>
            <a:r>
              <a:rPr lang="ru-RU" sz="700" dirty="0">
                <a:solidFill>
                  <a:srgbClr val="1C2A55"/>
                </a:solidFill>
                <a:latin typeface="Arial" panose="020B0604020202020204" pitchFamily="34" charset="0"/>
                <a:cs typeface="Arial" panose="020B0604020202020204" pitchFamily="34" charset="0"/>
              </a:rPr>
              <a:t>5</a:t>
            </a:r>
            <a:r>
              <a:rPr lang="ru-RU" sz="700" spc="-10" dirty="0" smtClean="0">
                <a:solidFill>
                  <a:srgbClr val="1C2A55"/>
                </a:solidFill>
                <a:latin typeface="Arial" panose="020B0604020202020204" pitchFamily="34" charset="0"/>
                <a:cs typeface="Arial" panose="020B0604020202020204" pitchFamily="34" charset="0"/>
              </a:rPr>
              <a:t> </a:t>
            </a:r>
            <a:r>
              <a:rPr lang="ru-RU" sz="700" spc="-30" dirty="0" smtClean="0">
                <a:solidFill>
                  <a:srgbClr val="1C2A55"/>
                </a:solidFill>
                <a:latin typeface="Arial" panose="020B0604020202020204" pitchFamily="34" charset="0"/>
                <a:cs typeface="Arial" panose="020B0604020202020204" pitchFamily="34" charset="0"/>
              </a:rPr>
              <a:t>/</a:t>
            </a:r>
            <a:r>
              <a:rPr lang="ru-RU" sz="700" spc="-10" dirty="0" smtClean="0">
                <a:solidFill>
                  <a:srgbClr val="1C2A55"/>
                </a:solidFill>
                <a:latin typeface="Arial" panose="020B0604020202020204" pitchFamily="34" charset="0"/>
                <a:cs typeface="Arial" panose="020B0604020202020204" pitchFamily="34" charset="0"/>
              </a:rPr>
              <a:t> 1</a:t>
            </a:r>
            <a:r>
              <a:rPr lang="ru-RU" sz="700" dirty="0" smtClean="0">
                <a:solidFill>
                  <a:srgbClr val="1C2A55"/>
                </a:solidFill>
                <a:latin typeface="Arial" panose="020B0604020202020204" pitchFamily="34" charset="0"/>
                <a:cs typeface="Arial" panose="020B0604020202020204" pitchFamily="34" charset="0"/>
              </a:rPr>
              <a:t>8</a:t>
            </a:r>
            <a:endParaRPr lang="ru-RU" sz="700" dirty="0">
              <a:solidFill>
                <a:srgbClr val="1C2A55"/>
              </a:solidFill>
              <a:latin typeface="Arial" panose="020B0604020202020204" pitchFamily="34" charset="0"/>
              <a:cs typeface="Arial" panose="020B0604020202020204" pitchFamily="34" charset="0"/>
            </a:endParaRPr>
          </a:p>
        </p:txBody>
      </p:sp>
      <p:sp>
        <p:nvSpPr>
          <p:cNvPr id="24" name="TextBox 23"/>
          <p:cNvSpPr txBox="1"/>
          <p:nvPr/>
        </p:nvSpPr>
        <p:spPr>
          <a:xfrm>
            <a:off x="764275" y="3277288"/>
            <a:ext cx="1449436" cy="461665"/>
          </a:xfrm>
          <a:prstGeom prst="rect">
            <a:avLst/>
          </a:prstGeom>
          <a:noFill/>
        </p:spPr>
        <p:txBody>
          <a:bodyPr wrap="none" rtlCol="0">
            <a:spAutoFit/>
          </a:bodyPr>
          <a:lstStyle/>
          <a:p>
            <a:r>
              <a:rPr lang="en-US" sz="2400" b="1" i="1" u="sng" dirty="0">
                <a:solidFill>
                  <a:srgbClr val="003F82"/>
                </a:solidFill>
                <a:latin typeface="Arial" panose="020B0604020202020204" pitchFamily="34" charset="0"/>
                <a:cs typeface="Arial" panose="020B0604020202020204" pitchFamily="34" charset="0"/>
              </a:rPr>
              <a:t>Methods</a:t>
            </a:r>
            <a:endParaRPr lang="ru-RU" sz="2400" b="1" i="1" u="sng" dirty="0">
              <a:solidFill>
                <a:srgbClr val="003F82"/>
              </a:solidFill>
              <a:latin typeface="Arial" panose="020B0604020202020204" pitchFamily="34" charset="0"/>
              <a:cs typeface="Arial" panose="020B0604020202020204" pitchFamily="34" charset="0"/>
            </a:endParaRPr>
          </a:p>
        </p:txBody>
      </p:sp>
      <p:sp>
        <p:nvSpPr>
          <p:cNvPr id="25" name="TextBox 24"/>
          <p:cNvSpPr txBox="1"/>
          <p:nvPr/>
        </p:nvSpPr>
        <p:spPr>
          <a:xfrm>
            <a:off x="600496" y="1378420"/>
            <a:ext cx="2097049" cy="461665"/>
          </a:xfrm>
          <a:prstGeom prst="rect">
            <a:avLst/>
          </a:prstGeom>
          <a:noFill/>
        </p:spPr>
        <p:txBody>
          <a:bodyPr wrap="none" rtlCol="0">
            <a:spAutoFit/>
          </a:bodyPr>
          <a:lstStyle/>
          <a:p>
            <a:r>
              <a:rPr lang="en-US" sz="2400" b="1" i="1" u="sng" dirty="0" smtClean="0">
                <a:solidFill>
                  <a:srgbClr val="003F82"/>
                </a:solidFill>
                <a:latin typeface="Arial" panose="020B0604020202020204" pitchFamily="34" charset="0"/>
                <a:cs typeface="Arial" panose="020B0604020202020204" pitchFamily="34" charset="0"/>
              </a:rPr>
              <a:t>Methodology</a:t>
            </a:r>
            <a:endParaRPr lang="ru-RU" sz="2000" b="1" i="1" u="sng" dirty="0">
              <a:solidFill>
                <a:srgbClr val="003F82"/>
              </a:solidFill>
              <a:latin typeface="Arial" panose="020B0604020202020204" pitchFamily="34" charset="0"/>
              <a:cs typeface="Arial" panose="020B0604020202020204" pitchFamily="34" charset="0"/>
            </a:endParaRPr>
          </a:p>
        </p:txBody>
      </p:sp>
      <p:pic>
        <p:nvPicPr>
          <p:cNvPr id="27" name="Рисунок 26"/>
          <p:cNvPicPr>
            <a:picLocks noChangeAspect="1"/>
          </p:cNvPicPr>
          <p:nvPr/>
        </p:nvPicPr>
        <p:blipFill>
          <a:blip r:embed="rId3" cstate="print"/>
          <a:stretch>
            <a:fillRect/>
          </a:stretch>
        </p:blipFill>
        <p:spPr>
          <a:xfrm>
            <a:off x="6814626" y="1360995"/>
            <a:ext cx="2329374" cy="1744782"/>
          </a:xfrm>
          <a:prstGeom prst="rect">
            <a:avLst/>
          </a:prstGeom>
        </p:spPr>
      </p:pic>
      <p:sp>
        <p:nvSpPr>
          <p:cNvPr id="26" name="TextBox 25"/>
          <p:cNvSpPr txBox="1"/>
          <p:nvPr/>
        </p:nvSpPr>
        <p:spPr>
          <a:xfrm>
            <a:off x="1048505" y="2524836"/>
            <a:ext cx="184731" cy="369332"/>
          </a:xfrm>
          <a:prstGeom prst="rect">
            <a:avLst/>
          </a:prstGeom>
          <a:noFill/>
        </p:spPr>
        <p:txBody>
          <a:bodyPr wrap="none" rtlCol="0">
            <a:spAutoFit/>
          </a:bodyPr>
          <a:lstStyle/>
          <a:p>
            <a:endParaRPr lang="ru-RU" dirty="0">
              <a:latin typeface="Arial" panose="020B0604020202020204" pitchFamily="34" charset="0"/>
              <a:cs typeface="Arial" panose="020B0604020202020204" pitchFamily="34" charset="0"/>
            </a:endParaRPr>
          </a:p>
        </p:txBody>
      </p:sp>
      <p:sp>
        <p:nvSpPr>
          <p:cNvPr id="28" name="TextBox 27"/>
          <p:cNvSpPr txBox="1"/>
          <p:nvPr/>
        </p:nvSpPr>
        <p:spPr>
          <a:xfrm>
            <a:off x="550898" y="1924671"/>
            <a:ext cx="6626879" cy="1200329"/>
          </a:xfrm>
          <a:prstGeom prst="rect">
            <a:avLst/>
          </a:prstGeom>
          <a:noFill/>
        </p:spPr>
        <p:txBody>
          <a:bodyPr wrap="none" rtlCol="0">
            <a:spAutoFit/>
          </a:bodyPr>
          <a:lstStyle/>
          <a:p>
            <a:pPr fontAlgn="t"/>
            <a:r>
              <a:rPr lang="en-US" dirty="0" smtClean="0">
                <a:latin typeface="Arial" panose="020B0604020202020204" pitchFamily="34" charset="0"/>
                <a:cs typeface="Arial" panose="020B0604020202020204" pitchFamily="34" charset="0"/>
              </a:rPr>
              <a:t>Innovative method of  construction G- bounds by Y. </a:t>
            </a:r>
            <a:r>
              <a:rPr lang="en-US" dirty="0" err="1" smtClean="0">
                <a:latin typeface="Arial" panose="020B0604020202020204" pitchFamily="34" charset="0"/>
                <a:cs typeface="Arial" panose="020B0604020202020204" pitchFamily="34" charset="0"/>
              </a:rPr>
              <a:t>Gabovich</a:t>
            </a:r>
            <a:r>
              <a:rPr lang="en-US" dirty="0" smtClean="0">
                <a:latin typeface="Arial" panose="020B0604020202020204" pitchFamily="34" charset="0"/>
                <a:cs typeface="Arial" panose="020B0604020202020204" pitchFamily="34" charset="0"/>
              </a:rPr>
              <a:t> </a:t>
            </a:r>
            <a:endParaRPr lang="ru-RU" dirty="0">
              <a:latin typeface="Arial" panose="020B0604020202020204" pitchFamily="34" charset="0"/>
              <a:cs typeface="Arial" panose="020B0604020202020204" pitchFamily="34" charset="0"/>
            </a:endParaRPr>
          </a:p>
          <a:p>
            <a:pPr fontAlgn="t"/>
            <a:r>
              <a:rPr lang="en-US" dirty="0" smtClean="0">
                <a:latin typeface="Arial" panose="020B0604020202020204" pitchFamily="34" charset="0"/>
                <a:cs typeface="Arial" panose="020B0604020202020204" pitchFamily="34" charset="0"/>
              </a:rPr>
              <a:t>Hypotheses of weak form efficiency by E. </a:t>
            </a:r>
            <a:r>
              <a:rPr lang="en-US" dirty="0" err="1" smtClean="0">
                <a:latin typeface="Arial" panose="020B0604020202020204" pitchFamily="34" charset="0"/>
                <a:cs typeface="Arial" panose="020B0604020202020204" pitchFamily="34" charset="0"/>
              </a:rPr>
              <a:t>Fama</a:t>
            </a:r>
            <a:r>
              <a:rPr lang="ru-RU" dirty="0" smtClean="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a:p>
            <a:pPr fontAlgn="t"/>
            <a:endParaRPr lang="ru-RU" dirty="0">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4158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Subtitle 2"/>
          <p:cNvSpPr txBox="1">
            <a:spLocks/>
          </p:cNvSpPr>
          <p:nvPr/>
        </p:nvSpPr>
        <p:spPr bwMode="auto">
          <a:xfrm>
            <a:off x="255588" y="6415088"/>
            <a:ext cx="41433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ＭＳ Ｐゴシック" charset="-128"/>
              </a:defRPr>
            </a:lvl1pPr>
            <a:lvl2pPr marL="742950" indent="-285750" eaLnBrk="0" hangingPunct="0">
              <a:spcBef>
                <a:spcPct val="20000"/>
              </a:spcBef>
              <a:buFont typeface="Arial" charset="0"/>
              <a:buChar char="–"/>
              <a:defRPr sz="2800">
                <a:solidFill>
                  <a:schemeClr val="tx1"/>
                </a:solidFill>
                <a:latin typeface="Calibri" charset="0"/>
                <a:ea typeface="ＭＳ Ｐゴシック" charset="-128"/>
              </a:defRPr>
            </a:lvl2pPr>
            <a:lvl3pPr marL="1143000" indent="-228600" eaLnBrk="0" hangingPunct="0">
              <a:spcBef>
                <a:spcPct val="20000"/>
              </a:spcBef>
              <a:buFont typeface="Arial" charset="0"/>
              <a:buChar char="•"/>
              <a:defRPr sz="2400">
                <a:solidFill>
                  <a:schemeClr val="tx1"/>
                </a:solidFill>
                <a:latin typeface="Calibri" charset="0"/>
                <a:ea typeface="ＭＳ Ｐゴシック" charset="-128"/>
              </a:defRPr>
            </a:lvl3pPr>
            <a:lvl4pPr marL="1600200" indent="-228600" eaLnBrk="0" hangingPunct="0">
              <a:spcBef>
                <a:spcPct val="20000"/>
              </a:spcBef>
              <a:buFont typeface="Arial" charset="0"/>
              <a:buChar char="–"/>
              <a:defRPr sz="2000">
                <a:solidFill>
                  <a:schemeClr val="tx1"/>
                </a:solidFill>
                <a:latin typeface="Calibri" charset="0"/>
                <a:ea typeface="ＭＳ Ｐゴシック" charset="-128"/>
              </a:defRPr>
            </a:lvl4pPr>
            <a:lvl5pPr marL="2057400" indent="-228600" eaLnBrk="0" hangingPunct="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buFontTx/>
              <a:buNone/>
            </a:pPr>
            <a:r>
              <a:rPr lang="ru-RU" altLang="ru-RU" sz="800" dirty="0" err="1">
                <a:solidFill>
                  <a:schemeClr val="bg1"/>
                </a:solidFill>
                <a:latin typeface="Arial" charset="0"/>
              </a:rPr>
              <a:t>Higher</a:t>
            </a:r>
            <a:r>
              <a:rPr lang="ru-RU" altLang="ru-RU" sz="800" dirty="0">
                <a:solidFill>
                  <a:schemeClr val="bg1"/>
                </a:solidFill>
                <a:latin typeface="Arial" charset="0"/>
              </a:rPr>
              <a:t> </a:t>
            </a:r>
            <a:r>
              <a:rPr lang="ru-RU" altLang="ru-RU" sz="800" dirty="0" err="1">
                <a:solidFill>
                  <a:schemeClr val="bg1"/>
                </a:solidFill>
                <a:latin typeface="Arial" charset="0"/>
              </a:rPr>
              <a:t>School</a:t>
            </a:r>
            <a:r>
              <a:rPr lang="ru-RU" altLang="ru-RU" sz="800" dirty="0">
                <a:solidFill>
                  <a:schemeClr val="bg1"/>
                </a:solidFill>
                <a:latin typeface="Arial" charset="0"/>
              </a:rPr>
              <a:t> </a:t>
            </a:r>
            <a:r>
              <a:rPr lang="ru-RU" altLang="ru-RU" sz="800" dirty="0" err="1">
                <a:solidFill>
                  <a:schemeClr val="bg1"/>
                </a:solidFill>
                <a:latin typeface="Arial" charset="0"/>
              </a:rPr>
              <a:t>of</a:t>
            </a:r>
            <a:r>
              <a:rPr lang="ru-RU" altLang="ru-RU" sz="800" dirty="0">
                <a:solidFill>
                  <a:schemeClr val="bg1"/>
                </a:solidFill>
                <a:latin typeface="Arial" charset="0"/>
              </a:rPr>
              <a:t> </a:t>
            </a:r>
            <a:r>
              <a:rPr lang="ru-RU" altLang="ru-RU" sz="800" dirty="0" err="1">
                <a:solidFill>
                  <a:schemeClr val="bg1"/>
                </a:solidFill>
                <a:latin typeface="Arial" charset="0"/>
              </a:rPr>
              <a:t>Economics</a:t>
            </a:r>
            <a:r>
              <a:rPr lang="ru-RU" altLang="ru-RU" sz="800" dirty="0">
                <a:solidFill>
                  <a:schemeClr val="bg1"/>
                </a:solidFill>
                <a:latin typeface="Arial" charset="0"/>
              </a:rPr>
              <a:t> , </a:t>
            </a:r>
            <a:r>
              <a:rPr lang="en-US" altLang="ru-RU" sz="800" dirty="0">
                <a:solidFill>
                  <a:schemeClr val="bg1"/>
                </a:solidFill>
                <a:latin typeface="Arial" charset="0"/>
              </a:rPr>
              <a:t>Moscow</a:t>
            </a:r>
            <a:r>
              <a:rPr lang="ru-RU" altLang="ru-RU" sz="800" dirty="0">
                <a:solidFill>
                  <a:schemeClr val="bg1"/>
                </a:solidFill>
                <a:latin typeface="Arial" charset="0"/>
              </a:rPr>
              <a:t>, </a:t>
            </a:r>
            <a:r>
              <a:rPr lang="ru-RU" altLang="ru-RU" sz="800" dirty="0" smtClean="0">
                <a:solidFill>
                  <a:schemeClr val="bg1"/>
                </a:solidFill>
                <a:latin typeface="Arial" charset="0"/>
              </a:rPr>
              <a:t>2015</a:t>
            </a:r>
            <a:endParaRPr lang="ru-RU" altLang="ru-RU" sz="800" dirty="0">
              <a:solidFill>
                <a:schemeClr val="bg1"/>
              </a:solidFill>
              <a:latin typeface="Arial" charset="0"/>
            </a:endParaRPr>
          </a:p>
        </p:txBody>
      </p:sp>
      <p:sp>
        <p:nvSpPr>
          <p:cNvPr id="4" name="Заголовок 3"/>
          <p:cNvSpPr>
            <a:spLocks noGrp="1"/>
          </p:cNvSpPr>
          <p:nvPr>
            <p:ph type="title"/>
          </p:nvPr>
        </p:nvSpPr>
        <p:spPr>
          <a:xfrm>
            <a:off x="566382" y="28978"/>
            <a:ext cx="8229600" cy="1143000"/>
          </a:xfrm>
        </p:spPr>
        <p:txBody>
          <a:bodyPr/>
          <a:lstStyle/>
          <a:p>
            <a:r>
              <a:rPr lang="en-US" sz="3200" i="1" dirty="0" smtClean="0">
                <a:solidFill>
                  <a:schemeClr val="bg1"/>
                </a:solidFill>
                <a:latin typeface="Arial" panose="020B0604020202020204" pitchFamily="34" charset="0"/>
                <a:cs typeface="Arial" panose="020B0604020202020204" pitchFamily="34" charset="0"/>
              </a:rPr>
              <a:t>Hypothesis</a:t>
            </a:r>
            <a:endParaRPr lang="ru-RU" sz="3200" i="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p:txBody>
          <a:bodyPr/>
          <a:lstStyle/>
          <a:p>
            <a:pPr marL="0" indent="0">
              <a:buNone/>
            </a:pPr>
            <a:r>
              <a:rPr lang="en-US" sz="2800" b="1" dirty="0" smtClean="0">
                <a:solidFill>
                  <a:srgbClr val="003F82"/>
                </a:solidFill>
                <a:latin typeface="Arial" panose="020B0604020202020204" pitchFamily="34" charset="0"/>
                <a:cs typeface="Arial" panose="020B0604020202020204" pitchFamily="34" charset="0"/>
              </a:rPr>
              <a:t>H</a:t>
            </a:r>
            <a:r>
              <a:rPr lang="ru-RU" sz="1400" b="1" dirty="0" smtClean="0">
                <a:solidFill>
                  <a:srgbClr val="003F82"/>
                </a:solidFill>
                <a:latin typeface="Arial" panose="020B0604020202020204" pitchFamily="34" charset="0"/>
                <a:cs typeface="Arial" panose="020B0604020202020204" pitchFamily="34" charset="0"/>
              </a:rPr>
              <a:t>0</a:t>
            </a:r>
            <a:r>
              <a:rPr lang="ru-RU" sz="2800" b="1" dirty="0" smtClean="0">
                <a:solidFill>
                  <a:srgbClr val="003F82"/>
                </a:solidFill>
                <a:latin typeface="Arial" panose="020B0604020202020204" pitchFamily="34" charset="0"/>
                <a:cs typeface="Arial" panose="020B0604020202020204" pitchFamily="34" charset="0"/>
              </a:rPr>
              <a:t>:</a:t>
            </a:r>
            <a:r>
              <a:rPr lang="en-US" sz="2800" b="1" dirty="0" smtClean="0">
                <a:solidFill>
                  <a:srgbClr val="003F82"/>
                </a:solidFill>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G bounds evaluate the risk of large losses on the stock markets more accurately than the normal distribution.</a:t>
            </a:r>
          </a:p>
          <a:p>
            <a:pPr marL="0" indent="0">
              <a:buNone/>
            </a:pPr>
            <a:endParaRPr lang="en-US" sz="1600" dirty="0" smtClean="0">
              <a:latin typeface="Arial" panose="020B0604020202020204" pitchFamily="34" charset="0"/>
              <a:cs typeface="Arial" panose="020B0604020202020204" pitchFamily="34" charset="0"/>
            </a:endParaRPr>
          </a:p>
          <a:p>
            <a:pPr marL="0" indent="0">
              <a:buNone/>
            </a:pPr>
            <a:r>
              <a:rPr lang="en-US" sz="2800" b="1" dirty="0" smtClean="0">
                <a:solidFill>
                  <a:srgbClr val="003F82"/>
                </a:solidFill>
                <a:latin typeface="Arial" panose="020B0604020202020204" pitchFamily="34" charset="0"/>
                <a:cs typeface="Arial" panose="020B0604020202020204" pitchFamily="34" charset="0"/>
              </a:rPr>
              <a:t>H</a:t>
            </a:r>
            <a:r>
              <a:rPr lang="en-US" sz="1400" b="1" dirty="0">
                <a:solidFill>
                  <a:srgbClr val="003F82"/>
                </a:solidFill>
                <a:latin typeface="Arial" panose="020B0604020202020204" pitchFamily="34" charset="0"/>
                <a:cs typeface="Arial" panose="020B0604020202020204" pitchFamily="34" charset="0"/>
              </a:rPr>
              <a:t>1</a:t>
            </a:r>
            <a:r>
              <a:rPr lang="ru-RU" sz="2800" b="1" dirty="0" smtClean="0">
                <a:solidFill>
                  <a:srgbClr val="003F82"/>
                </a:solidFill>
                <a:latin typeface="Arial" panose="020B0604020202020204" pitchFamily="34" charset="0"/>
                <a:cs typeface="Arial" panose="020B0604020202020204" pitchFamily="34" charset="0"/>
              </a:rPr>
              <a:t>:</a:t>
            </a:r>
            <a:r>
              <a:rPr lang="en-US" sz="2800" b="1" dirty="0" smtClean="0">
                <a:solidFill>
                  <a:srgbClr val="003F82"/>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I</a:t>
            </a:r>
            <a:r>
              <a:rPr lang="en-US" sz="2400" dirty="0" smtClean="0">
                <a:latin typeface="Arial" panose="020B0604020202020204" pitchFamily="34" charset="0"/>
                <a:cs typeface="Arial" panose="020B0604020202020204" pitchFamily="34" charset="0"/>
              </a:rPr>
              <a:t>ndexes of observable countries are efficiency in the weak form.</a:t>
            </a:r>
          </a:p>
          <a:p>
            <a:pPr marL="0" indent="0">
              <a:buNone/>
            </a:pPr>
            <a:endParaRPr lang="en-US" sz="1600" dirty="0" smtClean="0">
              <a:latin typeface="Arial" panose="020B0604020202020204" pitchFamily="34" charset="0"/>
              <a:cs typeface="Arial" panose="020B0604020202020204" pitchFamily="34" charset="0"/>
            </a:endParaRPr>
          </a:p>
          <a:p>
            <a:pPr marL="0" indent="0">
              <a:buNone/>
            </a:pPr>
            <a:r>
              <a:rPr lang="en-US" sz="2800" b="1" dirty="0" smtClean="0">
                <a:solidFill>
                  <a:srgbClr val="003F82"/>
                </a:solidFill>
                <a:latin typeface="Arial" panose="020B0604020202020204" pitchFamily="34" charset="0"/>
                <a:cs typeface="Arial" panose="020B0604020202020204" pitchFamily="34" charset="0"/>
              </a:rPr>
              <a:t>H</a:t>
            </a:r>
            <a:r>
              <a:rPr lang="en-US" sz="1400" b="1" dirty="0">
                <a:solidFill>
                  <a:srgbClr val="003F82"/>
                </a:solidFill>
                <a:latin typeface="Arial" panose="020B0604020202020204" pitchFamily="34" charset="0"/>
                <a:cs typeface="Arial" panose="020B0604020202020204" pitchFamily="34" charset="0"/>
              </a:rPr>
              <a:t>2</a:t>
            </a:r>
            <a:r>
              <a:rPr lang="ru-RU" sz="2800" b="1" dirty="0" smtClean="0">
                <a:solidFill>
                  <a:srgbClr val="003F82"/>
                </a:solidFill>
                <a:latin typeface="Arial" panose="020B0604020202020204" pitchFamily="34" charset="0"/>
                <a:cs typeface="Arial" panose="020B0604020202020204" pitchFamily="34" charset="0"/>
              </a:rPr>
              <a:t>:</a:t>
            </a:r>
            <a:r>
              <a:rPr lang="en-US" sz="2800" b="1" dirty="0" smtClean="0">
                <a:solidFill>
                  <a:srgbClr val="003F82"/>
                </a:solidFill>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There is a negative relationship</a:t>
            </a:r>
          </a:p>
          <a:p>
            <a:pPr marL="0" indent="0">
              <a:buNone/>
            </a:pPr>
            <a:r>
              <a:rPr lang="en-US" sz="2400" dirty="0" smtClean="0">
                <a:latin typeface="Arial" panose="020B0604020202020204" pitchFamily="34" charset="0"/>
                <a:cs typeface="Arial" panose="020B0604020202020204" pitchFamily="34" charset="0"/>
              </a:rPr>
              <a:t>Between the Weak-form efficiency of the</a:t>
            </a:r>
          </a:p>
          <a:p>
            <a:pPr marL="0" indent="0">
              <a:buNone/>
            </a:pPr>
            <a:r>
              <a:rPr lang="en-US" sz="2400" dirty="0" smtClean="0">
                <a:latin typeface="Arial" panose="020B0604020202020204" pitchFamily="34" charset="0"/>
                <a:cs typeface="Arial" panose="020B0604020202020204" pitchFamily="34" charset="0"/>
              </a:rPr>
              <a:t>stock market and the risk of </a:t>
            </a:r>
            <a:endParaRPr lang="ru-RU" sz="2400" dirty="0" smtClean="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large losses on it.</a:t>
            </a:r>
            <a:endParaRPr lang="ru-RU" sz="2400" dirty="0">
              <a:latin typeface="Arial" panose="020B0604020202020204" pitchFamily="34" charset="0"/>
              <a:cs typeface="Arial" panose="020B0604020202020204" pitchFamily="34" charset="0"/>
            </a:endParaRPr>
          </a:p>
        </p:txBody>
      </p:sp>
      <p:pic>
        <p:nvPicPr>
          <p:cNvPr id="6" name="Picture 2" descr="http://www.seone.ru/assets/images/analiz_gipotez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37035" y="3266887"/>
            <a:ext cx="2927437" cy="2921462"/>
          </a:xfrm>
          <a:prstGeom prst="rect">
            <a:avLst/>
          </a:prstGeom>
          <a:noFill/>
          <a:extLst>
            <a:ext uri="{909E8E84-426E-40DD-AFC4-6F175D3DCCD1}">
              <a14:hiddenFill xmlns:a14="http://schemas.microsoft.com/office/drawing/2010/main">
                <a:solidFill>
                  <a:srgbClr val="FFFFFF"/>
                </a:solidFill>
              </a14:hiddenFill>
            </a:ext>
          </a:extLst>
        </p:spPr>
      </p:pic>
      <p:sp>
        <p:nvSpPr>
          <p:cNvPr id="7" name="Номер слайда 10"/>
          <p:cNvSpPr txBox="1">
            <a:spLocks/>
          </p:cNvSpPr>
          <p:nvPr/>
        </p:nvSpPr>
        <p:spPr>
          <a:xfrm>
            <a:off x="8439704" y="6489422"/>
            <a:ext cx="494192" cy="107722"/>
          </a:xfrm>
          <a:prstGeom prst="rect">
            <a:avLst/>
          </a:prstGeom>
        </p:spPr>
        <p:txBody>
          <a:bodyPr wrap="square" lIns="0" tIns="0" rIns="0" bIns="0">
            <a:spAutoFit/>
          </a:bodyPr>
          <a:lstStyle>
            <a:defPPr>
              <a:defRPr lang="de-DE"/>
            </a:defPPr>
            <a:lvl1pPr marL="0" algn="l" defTabSz="914400" rtl="0" eaLnBrk="1" latinLnBrk="0" hangingPunct="1">
              <a:defRPr sz="60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gn="ctr"/>
            <a:r>
              <a:rPr lang="ru-RU" sz="700" dirty="0" smtClean="0">
                <a:solidFill>
                  <a:srgbClr val="1C2A55"/>
                </a:solidFill>
                <a:latin typeface="Arial" panose="020B0604020202020204" pitchFamily="34" charset="0"/>
                <a:cs typeface="Arial" panose="020B0604020202020204" pitchFamily="34" charset="0"/>
              </a:rPr>
              <a:t>6</a:t>
            </a:r>
            <a:r>
              <a:rPr lang="ru-RU" sz="700" spc="-10" dirty="0" smtClean="0">
                <a:solidFill>
                  <a:srgbClr val="1C2A55"/>
                </a:solidFill>
                <a:latin typeface="Arial" panose="020B0604020202020204" pitchFamily="34" charset="0"/>
                <a:cs typeface="Arial" panose="020B0604020202020204" pitchFamily="34" charset="0"/>
              </a:rPr>
              <a:t> </a:t>
            </a:r>
            <a:r>
              <a:rPr lang="ru-RU" sz="700" spc="-30" dirty="0" smtClean="0">
                <a:solidFill>
                  <a:srgbClr val="1C2A55"/>
                </a:solidFill>
                <a:latin typeface="Arial" panose="020B0604020202020204" pitchFamily="34" charset="0"/>
                <a:cs typeface="Arial" panose="020B0604020202020204" pitchFamily="34" charset="0"/>
              </a:rPr>
              <a:t>/</a:t>
            </a:r>
            <a:r>
              <a:rPr lang="ru-RU" sz="700" spc="-10" dirty="0" smtClean="0">
                <a:solidFill>
                  <a:srgbClr val="1C2A55"/>
                </a:solidFill>
                <a:latin typeface="Arial" panose="020B0604020202020204" pitchFamily="34" charset="0"/>
                <a:cs typeface="Arial" panose="020B0604020202020204" pitchFamily="34" charset="0"/>
              </a:rPr>
              <a:t> 1</a:t>
            </a:r>
            <a:r>
              <a:rPr lang="ru-RU" sz="700" dirty="0" smtClean="0">
                <a:solidFill>
                  <a:srgbClr val="1C2A55"/>
                </a:solidFill>
                <a:latin typeface="Arial" panose="020B0604020202020204" pitchFamily="34" charset="0"/>
                <a:cs typeface="Arial" panose="020B0604020202020204" pitchFamily="34" charset="0"/>
              </a:rPr>
              <a:t>5</a:t>
            </a:r>
            <a:endParaRPr lang="ru-RU" sz="700" dirty="0">
              <a:solidFill>
                <a:srgbClr val="1C2A5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0706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Subtitle 2"/>
          <p:cNvSpPr txBox="1">
            <a:spLocks/>
          </p:cNvSpPr>
          <p:nvPr/>
        </p:nvSpPr>
        <p:spPr bwMode="auto">
          <a:xfrm>
            <a:off x="255588" y="6415088"/>
            <a:ext cx="88884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ＭＳ Ｐゴシック" charset="-128"/>
              </a:defRPr>
            </a:lvl1pPr>
            <a:lvl2pPr marL="742950" indent="-285750" eaLnBrk="0" hangingPunct="0">
              <a:spcBef>
                <a:spcPct val="20000"/>
              </a:spcBef>
              <a:buFont typeface="Arial" charset="0"/>
              <a:buChar char="–"/>
              <a:defRPr sz="2800">
                <a:solidFill>
                  <a:schemeClr val="tx1"/>
                </a:solidFill>
                <a:latin typeface="Calibri" charset="0"/>
                <a:ea typeface="ＭＳ Ｐゴシック" charset="-128"/>
              </a:defRPr>
            </a:lvl2pPr>
            <a:lvl3pPr marL="1143000" indent="-228600" eaLnBrk="0" hangingPunct="0">
              <a:spcBef>
                <a:spcPct val="20000"/>
              </a:spcBef>
              <a:buFont typeface="Arial" charset="0"/>
              <a:buChar char="•"/>
              <a:defRPr sz="2400">
                <a:solidFill>
                  <a:schemeClr val="tx1"/>
                </a:solidFill>
                <a:latin typeface="Calibri" charset="0"/>
                <a:ea typeface="ＭＳ Ｐゴシック" charset="-128"/>
              </a:defRPr>
            </a:lvl3pPr>
            <a:lvl4pPr marL="1600200" indent="-228600" eaLnBrk="0" hangingPunct="0">
              <a:spcBef>
                <a:spcPct val="20000"/>
              </a:spcBef>
              <a:buFont typeface="Arial" charset="0"/>
              <a:buChar char="–"/>
              <a:defRPr sz="2000">
                <a:solidFill>
                  <a:schemeClr val="tx1"/>
                </a:solidFill>
                <a:latin typeface="Calibri" charset="0"/>
                <a:ea typeface="ＭＳ Ｐゴシック" charset="-128"/>
              </a:defRPr>
            </a:lvl4pPr>
            <a:lvl5pPr marL="2057400" indent="-228600" eaLnBrk="0" hangingPunct="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buFontTx/>
              <a:buNone/>
            </a:pPr>
            <a:r>
              <a:rPr lang="ru-RU" altLang="ru-RU" sz="800" dirty="0" err="1">
                <a:solidFill>
                  <a:schemeClr val="bg1"/>
                </a:solidFill>
                <a:latin typeface="Arial" charset="0"/>
              </a:rPr>
              <a:t>Higher</a:t>
            </a:r>
            <a:r>
              <a:rPr lang="ru-RU" altLang="ru-RU" sz="800" dirty="0">
                <a:solidFill>
                  <a:schemeClr val="bg1"/>
                </a:solidFill>
                <a:latin typeface="Arial" charset="0"/>
              </a:rPr>
              <a:t> </a:t>
            </a:r>
            <a:r>
              <a:rPr lang="ru-RU" altLang="ru-RU" sz="800" dirty="0" err="1">
                <a:solidFill>
                  <a:schemeClr val="bg1"/>
                </a:solidFill>
                <a:latin typeface="Arial" charset="0"/>
              </a:rPr>
              <a:t>School</a:t>
            </a:r>
            <a:r>
              <a:rPr lang="ru-RU" altLang="ru-RU" sz="800" dirty="0">
                <a:solidFill>
                  <a:schemeClr val="bg1"/>
                </a:solidFill>
                <a:latin typeface="Arial" charset="0"/>
              </a:rPr>
              <a:t> </a:t>
            </a:r>
            <a:r>
              <a:rPr lang="ru-RU" altLang="ru-RU" sz="800" dirty="0" err="1">
                <a:solidFill>
                  <a:schemeClr val="bg1"/>
                </a:solidFill>
                <a:latin typeface="Arial" charset="0"/>
              </a:rPr>
              <a:t>of</a:t>
            </a:r>
            <a:r>
              <a:rPr lang="ru-RU" altLang="ru-RU" sz="800" dirty="0">
                <a:solidFill>
                  <a:schemeClr val="bg1"/>
                </a:solidFill>
                <a:latin typeface="Arial" charset="0"/>
              </a:rPr>
              <a:t> </a:t>
            </a:r>
            <a:r>
              <a:rPr lang="ru-RU" altLang="ru-RU" sz="800" dirty="0" err="1">
                <a:solidFill>
                  <a:schemeClr val="bg1"/>
                </a:solidFill>
                <a:latin typeface="Arial" charset="0"/>
              </a:rPr>
              <a:t>Economics</a:t>
            </a:r>
            <a:r>
              <a:rPr lang="ru-RU" altLang="ru-RU" sz="800" dirty="0">
                <a:solidFill>
                  <a:schemeClr val="bg1"/>
                </a:solidFill>
                <a:latin typeface="Arial" charset="0"/>
              </a:rPr>
              <a:t> , </a:t>
            </a:r>
            <a:r>
              <a:rPr lang="en-US" altLang="ru-RU" sz="800" dirty="0">
                <a:solidFill>
                  <a:schemeClr val="bg1"/>
                </a:solidFill>
                <a:latin typeface="Arial" charset="0"/>
              </a:rPr>
              <a:t>Moscow</a:t>
            </a:r>
            <a:r>
              <a:rPr lang="ru-RU" altLang="ru-RU" sz="800" dirty="0">
                <a:solidFill>
                  <a:schemeClr val="bg1"/>
                </a:solidFill>
                <a:latin typeface="Arial" charset="0"/>
              </a:rPr>
              <a:t>, </a:t>
            </a:r>
            <a:r>
              <a:rPr lang="ru-RU" altLang="ru-RU" sz="800" dirty="0" smtClean="0">
                <a:solidFill>
                  <a:schemeClr val="bg1"/>
                </a:solidFill>
                <a:latin typeface="Arial" charset="0"/>
              </a:rPr>
              <a:t>2015</a:t>
            </a:r>
            <a:r>
              <a:rPr lang="en-US" altLang="ru-RU" sz="800" dirty="0" smtClean="0">
                <a:solidFill>
                  <a:schemeClr val="bg1"/>
                </a:solidFill>
                <a:latin typeface="Arial" charset="0"/>
              </a:rPr>
              <a:t>													</a:t>
            </a:r>
            <a:endParaRPr lang="ru-RU" altLang="ru-RU" sz="800" dirty="0">
              <a:solidFill>
                <a:schemeClr val="bg1"/>
              </a:solidFill>
              <a:latin typeface="Arial" charset="0"/>
            </a:endParaRPr>
          </a:p>
        </p:txBody>
      </p:sp>
      <p:sp>
        <p:nvSpPr>
          <p:cNvPr id="4" name="Заголовок 3"/>
          <p:cNvSpPr>
            <a:spLocks noGrp="1"/>
          </p:cNvSpPr>
          <p:nvPr>
            <p:ph type="title"/>
          </p:nvPr>
        </p:nvSpPr>
        <p:spPr>
          <a:xfrm>
            <a:off x="1050878" y="28978"/>
            <a:ext cx="7745104" cy="1143000"/>
          </a:xfrm>
        </p:spPr>
        <p:txBody>
          <a:bodyPr/>
          <a:lstStyle/>
          <a:p>
            <a:r>
              <a:rPr lang="en-US" sz="3200" i="1" dirty="0" smtClean="0">
                <a:solidFill>
                  <a:schemeClr val="bg1"/>
                </a:solidFill>
                <a:latin typeface="Arial" panose="020B0604020202020204" pitchFamily="34" charset="0"/>
                <a:cs typeface="Arial" panose="020B0604020202020204" pitchFamily="34" charset="0"/>
              </a:rPr>
              <a:t>Construction of G(</a:t>
            </a:r>
            <a:r>
              <a:rPr lang="en-US" sz="3200" i="1" dirty="0" err="1" smtClean="0">
                <a:solidFill>
                  <a:schemeClr val="bg1"/>
                </a:solidFill>
                <a:latin typeface="Arial" panose="020B0604020202020204" pitchFamily="34" charset="0"/>
                <a:cs typeface="Arial" panose="020B0604020202020204" pitchFamily="34" charset="0"/>
              </a:rPr>
              <a:t>n,t</a:t>
            </a:r>
            <a:r>
              <a:rPr lang="en-US" sz="3200" i="1" dirty="0" smtClean="0">
                <a:solidFill>
                  <a:schemeClr val="bg1"/>
                </a:solidFill>
                <a:latin typeface="Arial" panose="020B0604020202020204" pitchFamily="34" charset="0"/>
                <a:cs typeface="Arial" panose="020B0604020202020204" pitchFamily="34" charset="0"/>
              </a:rPr>
              <a:t>) tail estimates</a:t>
            </a:r>
            <a:endParaRPr lang="ru-RU" sz="3200" i="1" dirty="0">
              <a:solidFill>
                <a:schemeClr val="bg1"/>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Объект 4"/>
              <p:cNvSpPr>
                <a:spLocks noGrp="1"/>
              </p:cNvSpPr>
              <p:nvPr>
                <p:ph idx="1"/>
              </p:nvPr>
            </p:nvSpPr>
            <p:spPr>
              <a:xfrm>
                <a:off x="457200" y="1518312"/>
                <a:ext cx="8476696" cy="4896776"/>
              </a:xfrm>
            </p:spPr>
            <p:txBody>
              <a:bodyPr/>
              <a:lstStyle/>
              <a:p>
                <a:pPr marL="0" indent="0">
                  <a:buNone/>
                </a:pPr>
                <a:r>
                  <a:rPr lang="en-US" sz="1800" i="1" dirty="0" smtClean="0">
                    <a:latin typeface="Arial" panose="020B0604020202020204" pitchFamily="34" charset="0"/>
                    <a:cs typeface="Arial" panose="020B0604020202020204" pitchFamily="34" charset="0"/>
                  </a:rPr>
                  <a:t>G1-bounds (G1,n(t)) - combination of Berry-</a:t>
                </a:r>
                <a:r>
                  <a:rPr lang="en-US" sz="1800" i="1" dirty="0" err="1" smtClean="0">
                    <a:latin typeface="Arial" panose="020B0604020202020204" pitchFamily="34" charset="0"/>
                    <a:cs typeface="Arial" panose="020B0604020202020204" pitchFamily="34" charset="0"/>
                  </a:rPr>
                  <a:t>Esseen’s</a:t>
                </a:r>
                <a:r>
                  <a:rPr lang="en-US" sz="1800" i="1" dirty="0" smtClean="0">
                    <a:latin typeface="Arial" panose="020B0604020202020204" pitchFamily="34" charset="0"/>
                    <a:cs typeface="Arial" panose="020B0604020202020204" pitchFamily="34" charset="0"/>
                  </a:rPr>
                  <a:t> -type estimates with Chebyshev-type inequality</a:t>
                </a:r>
                <a:endParaRPr lang="en-US" sz="1600" i="1" dirty="0" smtClean="0">
                  <a:latin typeface="Arial" panose="020B0604020202020204" pitchFamily="34" charset="0"/>
                  <a:cs typeface="Arial" panose="020B0604020202020204" pitchFamily="34" charset="0"/>
                </a:endParaRPr>
              </a:p>
              <a:p>
                <a:pPr marL="0" indent="0">
                  <a:buNone/>
                </a:pPr>
                <a:endParaRPr lang="en-US" sz="400" b="1" dirty="0" smtClean="0">
                  <a:latin typeface="Arial" panose="020B0604020202020204" pitchFamily="34" charset="0"/>
                  <a:cs typeface="Arial" panose="020B0604020202020204" pitchFamily="34" charset="0"/>
                </a:endParaRPr>
              </a:p>
              <a:p>
                <a:pPr marL="0" indent="0" algn="ctr">
                  <a:buNone/>
                </a:pPr>
                <a:r>
                  <a:rPr lang="en-US" sz="1600" b="1" dirty="0" smtClean="0">
                    <a:solidFill>
                      <a:srgbClr val="1C2A55"/>
                    </a:solidFill>
                    <a:latin typeface="Arial" panose="020B0604020202020204" pitchFamily="34" charset="0"/>
                    <a:cs typeface="Arial" panose="020B0604020202020204" pitchFamily="34" charset="0"/>
                  </a:rPr>
                  <a:t>Berry-</a:t>
                </a:r>
                <a:r>
                  <a:rPr lang="en-US" sz="1600" b="1" dirty="0" err="1" smtClean="0">
                    <a:solidFill>
                      <a:srgbClr val="1C2A55"/>
                    </a:solidFill>
                    <a:latin typeface="Arial" panose="020B0604020202020204" pitchFamily="34" charset="0"/>
                    <a:cs typeface="Arial" panose="020B0604020202020204" pitchFamily="34" charset="0"/>
                  </a:rPr>
                  <a:t>Esseen</a:t>
                </a:r>
                <a:r>
                  <a:rPr lang="en-US" sz="1600" b="1" dirty="0" smtClean="0">
                    <a:solidFill>
                      <a:srgbClr val="1C2A55"/>
                    </a:solidFill>
                    <a:latin typeface="Arial" panose="020B0604020202020204" pitchFamily="34" charset="0"/>
                    <a:cs typeface="Arial" panose="020B0604020202020204" pitchFamily="34" charset="0"/>
                  </a:rPr>
                  <a:t>’ s-type </a:t>
                </a:r>
                <a:r>
                  <a:rPr lang="en-US" sz="1600" b="1" dirty="0">
                    <a:solidFill>
                      <a:srgbClr val="1C2A55"/>
                    </a:solidFill>
                    <a:latin typeface="Arial" panose="020B0604020202020204" pitchFamily="34" charset="0"/>
                    <a:cs typeface="Arial" panose="020B0604020202020204" pitchFamily="34" charset="0"/>
                  </a:rPr>
                  <a:t>inequality:</a:t>
                </a:r>
                <a:endParaRPr lang="ru-RU" sz="1600" b="1" dirty="0">
                  <a:solidFill>
                    <a:srgbClr val="1C2A55"/>
                  </a:solidFill>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For </a:t>
                </a:r>
                <a:r>
                  <a:rPr lang="en-US" sz="1600" dirty="0" err="1">
                    <a:latin typeface="Arial" panose="020B0604020202020204" pitchFamily="34" charset="0"/>
                    <a:cs typeface="Arial" panose="020B0604020202020204" pitchFamily="34" charset="0"/>
                  </a:rPr>
                  <a:t>c.d.f</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Fn</a:t>
                </a:r>
                <a:r>
                  <a:rPr lang="en-US" sz="1600" dirty="0">
                    <a:latin typeface="Arial" panose="020B0604020202020204" pitchFamily="34" charset="0"/>
                    <a:cs typeface="Arial" panose="020B0604020202020204" pitchFamily="34" charset="0"/>
                  </a:rPr>
                  <a:t> (t) of </a:t>
                </a:r>
                <a:r>
                  <a:rPr lang="en-US" sz="1600" dirty="0" err="1">
                    <a:latin typeface="Arial" panose="020B0604020202020204" pitchFamily="34" charset="0"/>
                    <a:cs typeface="Arial" panose="020B0604020202020204" pitchFamily="34" charset="0"/>
                  </a:rPr>
                  <a:t>Yn</a:t>
                </a:r>
                <a:r>
                  <a:rPr lang="en-US" sz="1600" dirty="0">
                    <a:latin typeface="Arial" panose="020B0604020202020204" pitchFamily="34" charset="0"/>
                    <a:cs typeface="Arial" panose="020B0604020202020204" pitchFamily="34" charset="0"/>
                  </a:rPr>
                  <a:t> there exists such normal </a:t>
                </a:r>
                <a:r>
                  <a:rPr lang="en-US" sz="1600" dirty="0" err="1">
                    <a:latin typeface="Arial" panose="020B0604020202020204" pitchFamily="34" charset="0"/>
                    <a:cs typeface="Arial" panose="020B0604020202020204" pitchFamily="34" charset="0"/>
                  </a:rPr>
                  <a:t>Φn</a:t>
                </a:r>
                <a:r>
                  <a:rPr lang="en-US" sz="1600" dirty="0">
                    <a:latin typeface="Arial" panose="020B0604020202020204" pitchFamily="34" charset="0"/>
                    <a:cs typeface="Arial" panose="020B0604020202020204" pitchFamily="34" charset="0"/>
                  </a:rPr>
                  <a:t> (t) and non-dependent on n constant C that for all t: </a:t>
                </a:r>
                <a:endParaRPr lang="ru-RU" sz="1600" dirty="0">
                  <a:latin typeface="Arial" panose="020B0604020202020204" pitchFamily="34" charset="0"/>
                  <a:cs typeface="Arial" panose="020B0604020202020204" pitchFamily="34" charset="0"/>
                </a:endParaRPr>
              </a:p>
              <a:p>
                <a:pPr marL="0" indent="0">
                  <a:buNone/>
                </a:pPr>
                <a14:m>
                  <m:oMath xmlns:m="http://schemas.openxmlformats.org/officeDocument/2006/math">
                    <m:sSub>
                      <m:sSubPr>
                        <m:ctrlPr>
                          <a:rPr lang="ru-RU" sz="1600" i="1">
                            <a:latin typeface="Cambria Math" panose="02040503050406030204" pitchFamily="18" charset="0"/>
                          </a:rPr>
                        </m:ctrlPr>
                      </m:sSubPr>
                      <m:e>
                        <m:r>
                          <a:rPr lang="en-US" sz="1600" i="1">
                            <a:latin typeface="Cambria Math"/>
                          </a:rPr>
                          <m:t>𝑠𝑢𝑝</m:t>
                        </m:r>
                      </m:e>
                      <m:sub>
                        <m:r>
                          <a:rPr lang="en-US" sz="1600" i="1">
                            <a:latin typeface="Cambria Math"/>
                          </a:rPr>
                          <m:t>𝑡</m:t>
                        </m:r>
                      </m:sub>
                    </m:sSub>
                    <m:d>
                      <m:dPr>
                        <m:begChr m:val="|"/>
                        <m:endChr m:val="|"/>
                        <m:ctrlPr>
                          <a:rPr lang="ru-RU" sz="1600" i="1">
                            <a:latin typeface="Cambria Math" panose="02040503050406030204" pitchFamily="18" charset="0"/>
                          </a:rPr>
                        </m:ctrlPr>
                      </m:dPr>
                      <m:e>
                        <m:r>
                          <m:rPr>
                            <m:sty m:val="p"/>
                          </m:rPr>
                          <a:rPr lang="en-US" sz="1600">
                            <a:latin typeface="Cambria Math"/>
                          </a:rPr>
                          <m:t>F</m:t>
                        </m:r>
                        <m:r>
                          <m:rPr>
                            <m:sty m:val="p"/>
                          </m:rPr>
                          <a:rPr lang="en-US" sz="1600" baseline="-25000">
                            <a:latin typeface="Cambria Math"/>
                          </a:rPr>
                          <m:t>n</m:t>
                        </m:r>
                        <m:d>
                          <m:dPr>
                            <m:ctrlPr>
                              <a:rPr lang="ru-RU" sz="1600" i="1">
                                <a:latin typeface="Cambria Math" panose="02040503050406030204" pitchFamily="18" charset="0"/>
                              </a:rPr>
                            </m:ctrlPr>
                          </m:dPr>
                          <m:e>
                            <m:r>
                              <m:rPr>
                                <m:sty m:val="p"/>
                              </m:rPr>
                              <a:rPr lang="en-US" sz="1600">
                                <a:latin typeface="Cambria Math"/>
                              </a:rPr>
                              <m:t>t</m:t>
                            </m:r>
                          </m:e>
                        </m:d>
                        <m:r>
                          <a:rPr lang="en-US" sz="1600">
                            <a:latin typeface="Cambria Math"/>
                          </a:rPr>
                          <m:t>– </m:t>
                        </m:r>
                        <m:r>
                          <m:rPr>
                            <m:sty m:val="p"/>
                          </m:rPr>
                          <a:rPr lang="en-US" sz="1600">
                            <a:latin typeface="Cambria Math"/>
                          </a:rPr>
                          <m:t>Φ</m:t>
                        </m:r>
                        <m:d>
                          <m:dPr>
                            <m:ctrlPr>
                              <a:rPr lang="ru-RU" sz="1600" i="1">
                                <a:latin typeface="Cambria Math" panose="02040503050406030204" pitchFamily="18" charset="0"/>
                              </a:rPr>
                            </m:ctrlPr>
                          </m:dPr>
                          <m:e>
                            <m:r>
                              <m:rPr>
                                <m:sty m:val="p"/>
                              </m:rPr>
                              <a:rPr lang="en-US" sz="1600">
                                <a:latin typeface="Cambria Math"/>
                              </a:rPr>
                              <m:t>t</m:t>
                            </m:r>
                          </m:e>
                        </m:d>
                      </m:e>
                    </m:d>
                    <m:r>
                      <a:rPr lang="en-US" sz="1600" i="1">
                        <a:latin typeface="Cambria Math"/>
                      </a:rPr>
                      <m:t>≤</m:t>
                    </m:r>
                    <m:f>
                      <m:fPr>
                        <m:ctrlPr>
                          <a:rPr lang="ru-RU" sz="1600" i="1">
                            <a:latin typeface="Cambria Math" panose="02040503050406030204" pitchFamily="18" charset="0"/>
                          </a:rPr>
                        </m:ctrlPr>
                      </m:fPr>
                      <m:num>
                        <m:r>
                          <a:rPr lang="en-US" sz="1600" i="1">
                            <a:latin typeface="Cambria Math"/>
                          </a:rPr>
                          <m:t>𝐶</m:t>
                        </m:r>
                        <m:r>
                          <a:rPr lang="en-US" sz="1600" i="1">
                            <a:latin typeface="Cambria Math"/>
                          </a:rPr>
                          <m:t>𝜌</m:t>
                        </m:r>
                      </m:num>
                      <m:den>
                        <m:rad>
                          <m:radPr>
                            <m:degHide m:val="on"/>
                            <m:ctrlPr>
                              <a:rPr lang="ru-RU" sz="1600" i="1">
                                <a:latin typeface="Cambria Math" panose="02040503050406030204" pitchFamily="18" charset="0"/>
                              </a:rPr>
                            </m:ctrlPr>
                          </m:radPr>
                          <m:deg/>
                          <m:e>
                            <m:r>
                              <a:rPr lang="en-US" sz="1600" i="1">
                                <a:latin typeface="Cambria Math"/>
                              </a:rPr>
                              <m:t>𝑛</m:t>
                            </m:r>
                          </m:e>
                        </m:rad>
                      </m:den>
                    </m:f>
                  </m:oMath>
                </a14:m>
                <a:r>
                  <a:rPr lang="en-US" sz="1600" dirty="0">
                    <a:latin typeface="Arial" panose="020B0604020202020204" pitchFamily="34" charset="0"/>
                    <a:cs typeface="Arial" panose="020B0604020202020204" pitchFamily="34" charset="0"/>
                  </a:rPr>
                  <a:t> , so we can estimate </a:t>
                </a:r>
                <a:r>
                  <a:rPr lang="en-US" sz="1600" dirty="0" err="1">
                    <a:latin typeface="Arial" panose="020B0604020202020204" pitchFamily="34" charset="0"/>
                    <a:cs typeface="Arial" panose="020B0604020202020204" pitchFamily="34" charset="0"/>
                  </a:rPr>
                  <a:t>F</a:t>
                </a:r>
                <a:r>
                  <a:rPr lang="en-US" sz="1600" baseline="-25000" dirty="0" err="1">
                    <a:latin typeface="Arial" panose="020B0604020202020204" pitchFamily="34" charset="0"/>
                    <a:cs typeface="Arial" panose="020B0604020202020204" pitchFamily="34" charset="0"/>
                  </a:rPr>
                  <a:t>n</a:t>
                </a:r>
                <a:r>
                  <a:rPr lang="en-US" sz="1600" dirty="0">
                    <a:latin typeface="Arial" panose="020B0604020202020204" pitchFamily="34" charset="0"/>
                    <a:cs typeface="Arial" panose="020B0604020202020204" pitchFamily="34" charset="0"/>
                  </a:rPr>
                  <a:t>(t) as :</a:t>
                </a:r>
                <a:endParaRPr lang="ru-RU" sz="1600" dirty="0">
                  <a:latin typeface="Arial" panose="020B0604020202020204" pitchFamily="34" charset="0"/>
                  <a:cs typeface="Arial" panose="020B0604020202020204" pitchFamily="34" charset="0"/>
                </a:endParaRPr>
              </a:p>
              <a:p>
                <a:pPr marL="0" indent="0" algn="ctr">
                  <a:buNone/>
                </a:pPr>
                <a14:m>
                  <m:oMath xmlns:m="http://schemas.openxmlformats.org/officeDocument/2006/math">
                    <m:sSub>
                      <m:sSubPr>
                        <m:ctrlPr>
                          <a:rPr lang="ru-RU" sz="1600" i="1">
                            <a:latin typeface="Cambria Math" panose="02040503050406030204" pitchFamily="18" charset="0"/>
                          </a:rPr>
                        </m:ctrlPr>
                      </m:sSubPr>
                      <m:e>
                        <m:r>
                          <a:rPr lang="en-US" sz="1600" i="1">
                            <a:latin typeface="Cambria Math"/>
                          </a:rPr>
                          <m:t>𝐹</m:t>
                        </m:r>
                      </m:e>
                      <m:sub>
                        <m:r>
                          <a:rPr lang="ru-RU" sz="1600" i="1">
                            <a:latin typeface="Cambria Math"/>
                          </a:rPr>
                          <m:t>𝑛</m:t>
                        </m:r>
                      </m:sub>
                    </m:sSub>
                    <m:d>
                      <m:dPr>
                        <m:ctrlPr>
                          <a:rPr lang="ru-RU" sz="1600" i="1">
                            <a:latin typeface="Cambria Math" panose="02040503050406030204" pitchFamily="18" charset="0"/>
                          </a:rPr>
                        </m:ctrlPr>
                      </m:dPr>
                      <m:e>
                        <m:r>
                          <a:rPr lang="en-US" sz="1600" i="1">
                            <a:latin typeface="Cambria Math"/>
                          </a:rPr>
                          <m:t>𝑡</m:t>
                        </m:r>
                      </m:e>
                    </m:d>
                    <m:r>
                      <a:rPr lang="en-US" sz="1600" i="1">
                        <a:latin typeface="Cambria Math"/>
                      </a:rPr>
                      <m:t>=</m:t>
                    </m:r>
                    <m:d>
                      <m:dPr>
                        <m:begChr m:val="["/>
                        <m:endChr m:val="]"/>
                        <m:ctrlPr>
                          <a:rPr lang="ru-RU" sz="1600" i="1">
                            <a:latin typeface="Cambria Math" panose="02040503050406030204" pitchFamily="18" charset="0"/>
                          </a:rPr>
                        </m:ctrlPr>
                      </m:dPr>
                      <m:e>
                        <m:sSub>
                          <m:sSubPr>
                            <m:ctrlPr>
                              <a:rPr lang="ru-RU" sz="1600" i="1">
                                <a:latin typeface="Cambria Math" panose="02040503050406030204" pitchFamily="18" charset="0"/>
                              </a:rPr>
                            </m:ctrlPr>
                          </m:sSubPr>
                          <m:e>
                            <m:r>
                              <a:rPr lang="en-US" sz="1600" i="1">
                                <a:latin typeface="Cambria Math"/>
                              </a:rPr>
                              <m:t>𝐹</m:t>
                            </m:r>
                          </m:e>
                          <m:sub>
                            <m:r>
                              <a:rPr lang="en-US" sz="1600" i="1">
                                <a:latin typeface="Cambria Math"/>
                              </a:rPr>
                              <m:t>𝑛</m:t>
                            </m:r>
                          </m:sub>
                        </m:sSub>
                        <m:d>
                          <m:dPr>
                            <m:ctrlPr>
                              <a:rPr lang="ru-RU" sz="1600" i="1">
                                <a:latin typeface="Cambria Math" panose="02040503050406030204" pitchFamily="18" charset="0"/>
                              </a:rPr>
                            </m:ctrlPr>
                          </m:dPr>
                          <m:e>
                            <m:r>
                              <a:rPr lang="en-US" sz="1600" i="1">
                                <a:latin typeface="Cambria Math"/>
                              </a:rPr>
                              <m:t>𝑡</m:t>
                            </m:r>
                          </m:e>
                        </m:d>
                        <m:r>
                          <a:rPr lang="en-US" sz="1600" i="1">
                            <a:latin typeface="Cambria Math"/>
                          </a:rPr>
                          <m:t>−</m:t>
                        </m:r>
                        <m:sSub>
                          <m:sSubPr>
                            <m:ctrlPr>
                              <a:rPr lang="ru-RU" sz="1600" i="1">
                                <a:latin typeface="Cambria Math" panose="02040503050406030204" pitchFamily="18" charset="0"/>
                              </a:rPr>
                            </m:ctrlPr>
                          </m:sSubPr>
                          <m:e>
                            <m:r>
                              <a:rPr lang="en-US" sz="1600" i="1">
                                <a:latin typeface="Cambria Math"/>
                              </a:rPr>
                              <m:t>𝛷</m:t>
                            </m:r>
                          </m:e>
                          <m:sub>
                            <m:r>
                              <a:rPr lang="en-US" sz="1600" i="1">
                                <a:latin typeface="Cambria Math"/>
                              </a:rPr>
                              <m:t>𝑛</m:t>
                            </m:r>
                          </m:sub>
                        </m:sSub>
                        <m:d>
                          <m:dPr>
                            <m:ctrlPr>
                              <a:rPr lang="ru-RU" sz="1600" i="1">
                                <a:latin typeface="Cambria Math" panose="02040503050406030204" pitchFamily="18" charset="0"/>
                              </a:rPr>
                            </m:ctrlPr>
                          </m:dPr>
                          <m:e>
                            <m:r>
                              <a:rPr lang="en-US" sz="1600" i="1">
                                <a:latin typeface="Cambria Math"/>
                              </a:rPr>
                              <m:t>𝑡</m:t>
                            </m:r>
                          </m:e>
                        </m:d>
                      </m:e>
                    </m:d>
                    <m:r>
                      <a:rPr lang="en-US" sz="1600" i="1">
                        <a:latin typeface="Cambria Math"/>
                      </a:rPr>
                      <m:t>+ </m:t>
                    </m:r>
                    <m:sSub>
                      <m:sSubPr>
                        <m:ctrlPr>
                          <a:rPr lang="ru-RU" sz="1600" i="1">
                            <a:latin typeface="Cambria Math" panose="02040503050406030204" pitchFamily="18" charset="0"/>
                          </a:rPr>
                        </m:ctrlPr>
                      </m:sSubPr>
                      <m:e>
                        <m:r>
                          <a:rPr lang="en-US" sz="1600" i="1">
                            <a:latin typeface="Cambria Math"/>
                          </a:rPr>
                          <m:t>𝛷</m:t>
                        </m:r>
                      </m:e>
                      <m:sub>
                        <m:r>
                          <a:rPr lang="en-US" sz="1600" i="1">
                            <a:latin typeface="Cambria Math"/>
                          </a:rPr>
                          <m:t>𝑛</m:t>
                        </m:r>
                      </m:sub>
                    </m:sSub>
                    <m:d>
                      <m:dPr>
                        <m:ctrlPr>
                          <a:rPr lang="ru-RU" sz="1600" i="1">
                            <a:latin typeface="Cambria Math" panose="02040503050406030204" pitchFamily="18" charset="0"/>
                          </a:rPr>
                        </m:ctrlPr>
                      </m:dPr>
                      <m:e>
                        <m:r>
                          <m:rPr>
                            <m:sty m:val="p"/>
                          </m:rPr>
                          <a:rPr lang="en-US" sz="1600">
                            <a:latin typeface="Cambria Math"/>
                          </a:rPr>
                          <m:t>t</m:t>
                        </m:r>
                      </m:e>
                    </m:d>
                    <m:r>
                      <a:rPr lang="en-US" sz="1600">
                        <a:latin typeface="Cambria Math"/>
                      </a:rPr>
                      <m:t>≤</m:t>
                    </m:r>
                    <m:f>
                      <m:fPr>
                        <m:ctrlPr>
                          <a:rPr lang="ru-RU" sz="1600" i="1">
                            <a:latin typeface="Cambria Math" panose="02040503050406030204" pitchFamily="18" charset="0"/>
                          </a:rPr>
                        </m:ctrlPr>
                      </m:fPr>
                      <m:num>
                        <m:r>
                          <a:rPr lang="en-US" sz="1600" i="1">
                            <a:latin typeface="Cambria Math"/>
                          </a:rPr>
                          <m:t>𝐶</m:t>
                        </m:r>
                        <m:r>
                          <a:rPr lang="en-US" sz="1600" i="1">
                            <a:latin typeface="Cambria Math"/>
                          </a:rPr>
                          <m:t>𝜌</m:t>
                        </m:r>
                      </m:num>
                      <m:den>
                        <m:rad>
                          <m:radPr>
                            <m:degHide m:val="on"/>
                            <m:ctrlPr>
                              <a:rPr lang="ru-RU" sz="1600" i="1">
                                <a:latin typeface="Cambria Math" panose="02040503050406030204" pitchFamily="18" charset="0"/>
                              </a:rPr>
                            </m:ctrlPr>
                          </m:radPr>
                          <m:deg/>
                          <m:e>
                            <m:r>
                              <a:rPr lang="en-US" sz="1600" i="1">
                                <a:latin typeface="Cambria Math"/>
                              </a:rPr>
                              <m:t>𝑛</m:t>
                            </m:r>
                          </m:e>
                        </m:rad>
                      </m:den>
                    </m:f>
                    <m:r>
                      <a:rPr lang="en-US" sz="1600" i="1">
                        <a:latin typeface="Cambria Math"/>
                      </a:rPr>
                      <m:t>+ </m:t>
                    </m:r>
                    <m:sSub>
                      <m:sSubPr>
                        <m:ctrlPr>
                          <a:rPr lang="ru-RU" sz="1600" i="1">
                            <a:latin typeface="Cambria Math" panose="02040503050406030204" pitchFamily="18" charset="0"/>
                          </a:rPr>
                        </m:ctrlPr>
                      </m:sSubPr>
                      <m:e>
                        <m:r>
                          <a:rPr lang="en-US" sz="1600" i="1">
                            <a:latin typeface="Cambria Math"/>
                          </a:rPr>
                          <m:t>𝛷</m:t>
                        </m:r>
                      </m:e>
                      <m:sub>
                        <m:r>
                          <a:rPr lang="en-US" sz="1600" i="1">
                            <a:latin typeface="Cambria Math"/>
                          </a:rPr>
                          <m:t>𝑛</m:t>
                        </m:r>
                      </m:sub>
                    </m:sSub>
                    <m:d>
                      <m:dPr>
                        <m:ctrlPr>
                          <a:rPr lang="ru-RU" sz="1600" i="1">
                            <a:latin typeface="Cambria Math" panose="02040503050406030204" pitchFamily="18" charset="0"/>
                          </a:rPr>
                        </m:ctrlPr>
                      </m:dPr>
                      <m:e>
                        <m:r>
                          <m:rPr>
                            <m:sty m:val="p"/>
                          </m:rPr>
                          <a:rPr lang="en-US" sz="1600">
                            <a:latin typeface="Cambria Math"/>
                          </a:rPr>
                          <m:t>t</m:t>
                        </m:r>
                      </m:e>
                    </m:d>
                  </m:oMath>
                </a14:m>
                <a:r>
                  <a:rPr lang="en-US" sz="1600" dirty="0">
                    <a:latin typeface="Arial" panose="020B0604020202020204" pitchFamily="34" charset="0"/>
                    <a:cs typeface="Arial" panose="020B0604020202020204" pitchFamily="34" charset="0"/>
                  </a:rPr>
                  <a:t> </a:t>
                </a:r>
                <a:endParaRPr lang="en-US" sz="1600" dirty="0" smtClean="0">
                  <a:latin typeface="Arial" panose="020B0604020202020204" pitchFamily="34" charset="0"/>
                  <a:cs typeface="Arial" panose="020B0604020202020204" pitchFamily="34" charset="0"/>
                </a:endParaRPr>
              </a:p>
              <a:p>
                <a:pPr marL="0" indent="0">
                  <a:buNone/>
                </a:pPr>
                <a:endParaRPr lang="ru-RU" sz="400" dirty="0">
                  <a:latin typeface="Arial" panose="020B0604020202020204" pitchFamily="34" charset="0"/>
                  <a:cs typeface="Arial" panose="020B0604020202020204" pitchFamily="34" charset="0"/>
                </a:endParaRPr>
              </a:p>
              <a:p>
                <a:pPr marL="0" indent="0" algn="ctr">
                  <a:buNone/>
                </a:pPr>
                <a:r>
                  <a:rPr lang="en-US" sz="1600" b="1" dirty="0">
                    <a:solidFill>
                      <a:srgbClr val="1C2A55"/>
                    </a:solidFill>
                    <a:latin typeface="Arial" panose="020B0604020202020204" pitchFamily="34" charset="0"/>
                    <a:cs typeface="Arial" panose="020B0604020202020204" pitchFamily="34" charset="0"/>
                  </a:rPr>
                  <a:t>Chebyshev-type one-sided inequalities for random variables:</a:t>
                </a:r>
                <a:endParaRPr lang="ru-RU" sz="1600" dirty="0">
                  <a:solidFill>
                    <a:srgbClr val="1C2A55"/>
                  </a:solidFill>
                  <a:latin typeface="Arial" panose="020B0604020202020204" pitchFamily="34" charset="0"/>
                  <a:cs typeface="Arial" panose="020B0604020202020204" pitchFamily="34" charset="0"/>
                </a:endParaRPr>
              </a:p>
              <a:p>
                <a:pPr marL="0" indent="0">
                  <a:buNone/>
                </a:pPr>
                <a14:m>
                  <m:oMathPara xmlns:m="http://schemas.openxmlformats.org/officeDocument/2006/math">
                    <m:oMathParaPr>
                      <m:jc m:val="centerGroup"/>
                    </m:oMathParaPr>
                    <m:oMath xmlns:m="http://schemas.openxmlformats.org/officeDocument/2006/math">
                      <m:sSub>
                        <m:sSubPr>
                          <m:ctrlPr>
                            <a:rPr lang="ru-RU" sz="1600" i="1">
                              <a:latin typeface="Cambria Math" panose="02040503050406030204" pitchFamily="18" charset="0"/>
                            </a:rPr>
                          </m:ctrlPr>
                        </m:sSubPr>
                        <m:e>
                          <m:r>
                            <m:rPr>
                              <m:sty m:val="p"/>
                            </m:rPr>
                            <a:rPr lang="en-US" sz="1600">
                              <a:latin typeface="Cambria Math"/>
                            </a:rPr>
                            <m:t>F</m:t>
                          </m:r>
                        </m:e>
                        <m:sub>
                          <m:r>
                            <m:rPr>
                              <m:sty m:val="p"/>
                            </m:rPr>
                            <a:rPr lang="en-US" sz="1600">
                              <a:latin typeface="Cambria Math"/>
                            </a:rPr>
                            <m:t>n</m:t>
                          </m:r>
                        </m:sub>
                      </m:sSub>
                      <m:d>
                        <m:dPr>
                          <m:ctrlPr>
                            <a:rPr lang="ru-RU" sz="1600" i="1">
                              <a:latin typeface="Cambria Math" panose="02040503050406030204" pitchFamily="18" charset="0"/>
                            </a:rPr>
                          </m:ctrlPr>
                        </m:dPr>
                        <m:e>
                          <m:r>
                            <m:rPr>
                              <m:sty m:val="p"/>
                            </m:rPr>
                            <a:rPr lang="en-US" sz="1600">
                              <a:latin typeface="Cambria Math"/>
                            </a:rPr>
                            <m:t>t</m:t>
                          </m:r>
                        </m:e>
                      </m:d>
                      <m:r>
                        <a:rPr lang="en-US" sz="1600">
                          <a:latin typeface="Cambria Math"/>
                        </a:rPr>
                        <m:t>≤</m:t>
                      </m:r>
                      <m:f>
                        <m:fPr>
                          <m:ctrlPr>
                            <a:rPr lang="ru-RU" sz="1600" i="1">
                              <a:latin typeface="Cambria Math" panose="02040503050406030204" pitchFamily="18" charset="0"/>
                            </a:rPr>
                          </m:ctrlPr>
                        </m:fPr>
                        <m:num>
                          <m:r>
                            <a:rPr lang="en-US" sz="1600">
                              <a:latin typeface="Cambria Math"/>
                            </a:rPr>
                            <m:t>1</m:t>
                          </m:r>
                        </m:num>
                        <m:den>
                          <m:r>
                            <a:rPr lang="en-US" sz="1600">
                              <a:latin typeface="Cambria Math"/>
                            </a:rPr>
                            <m:t>1+</m:t>
                          </m:r>
                          <m:sSup>
                            <m:sSupPr>
                              <m:ctrlPr>
                                <a:rPr lang="ru-RU" sz="1600" i="1">
                                  <a:latin typeface="Cambria Math" panose="02040503050406030204" pitchFamily="18" charset="0"/>
                                </a:rPr>
                              </m:ctrlPr>
                            </m:sSupPr>
                            <m:e>
                              <m:r>
                                <m:rPr>
                                  <m:sty m:val="p"/>
                                </m:rPr>
                                <a:rPr lang="en-US" sz="1600">
                                  <a:latin typeface="Cambria Math"/>
                                </a:rPr>
                                <m:t>t</m:t>
                              </m:r>
                            </m:e>
                            <m:sup>
                              <m:r>
                                <a:rPr lang="en-US" sz="1600">
                                  <a:latin typeface="Cambria Math"/>
                                </a:rPr>
                                <m:t>2</m:t>
                              </m:r>
                            </m:sup>
                          </m:sSup>
                        </m:den>
                      </m:f>
                    </m:oMath>
                  </m:oMathPara>
                </a14:m>
                <a:endParaRPr lang="ru-RU" sz="1400" dirty="0">
                  <a:latin typeface="Arial" panose="020B0604020202020204" pitchFamily="34" charset="0"/>
                  <a:cs typeface="Arial" panose="020B0604020202020204" pitchFamily="34" charset="0"/>
                </a:endParaRPr>
              </a:p>
              <a:p>
                <a:pPr marL="0" indent="0" algn="ctr">
                  <a:buNone/>
                </a:pPr>
                <a:endParaRPr lang="en-US" sz="700" b="1" dirty="0" smtClean="0">
                  <a:latin typeface="Arial" panose="020B0604020202020204" pitchFamily="34" charset="0"/>
                  <a:cs typeface="Arial" panose="020B0604020202020204" pitchFamily="34" charset="0"/>
                </a:endParaRPr>
              </a:p>
              <a:p>
                <a:pPr marL="0" indent="0">
                  <a:buNone/>
                </a:pPr>
                <a:endParaRPr lang="en-US" sz="1400" i="1" dirty="0" smtClean="0">
                  <a:latin typeface="Arial" panose="020B0604020202020204" pitchFamily="34" charset="0"/>
                  <a:cs typeface="Arial" panose="020B0604020202020204" pitchFamily="34" charset="0"/>
                </a:endParaRPr>
              </a:p>
              <a:p>
                <a:pPr marL="0" indent="0">
                  <a:buNone/>
                </a:pPr>
                <a:r>
                  <a:rPr lang="en-US" sz="1600" i="1" dirty="0" smtClean="0">
                    <a:latin typeface="Arial" panose="020B0604020202020204" pitchFamily="34" charset="0"/>
                    <a:cs typeface="Arial" panose="020B0604020202020204" pitchFamily="34" charset="0"/>
                  </a:rPr>
                  <a:t>G2-bounds (G2,n(t)) - combination of G1-bounds with </a:t>
                </a:r>
                <a:r>
                  <a:rPr lang="en-US" sz="1600" i="1" dirty="0" err="1" smtClean="0">
                    <a:latin typeface="Arial" panose="020B0604020202020204" pitchFamily="34" charset="0"/>
                    <a:cs typeface="Arial" panose="020B0604020202020204" pitchFamily="34" charset="0"/>
                  </a:rPr>
                  <a:t>Nagaev</a:t>
                </a:r>
                <a:r>
                  <a:rPr lang="en-US" sz="1600" i="1" dirty="0" smtClean="0">
                    <a:latin typeface="Arial" panose="020B0604020202020204" pitchFamily="34" charset="0"/>
                    <a:cs typeface="Arial" panose="020B0604020202020204" pitchFamily="34" charset="0"/>
                  </a:rPr>
                  <a:t>-</a:t>
                </a:r>
                <a:r>
                  <a:rPr lang="en-US" sz="1600" i="1" dirty="0" err="1" smtClean="0">
                    <a:latin typeface="Arial" panose="020B0604020202020204" pitchFamily="34" charset="0"/>
                    <a:cs typeface="Arial" panose="020B0604020202020204" pitchFamily="34" charset="0"/>
                  </a:rPr>
                  <a:t>Nikulin</a:t>
                </a:r>
                <a:r>
                  <a:rPr lang="en-US" sz="1600" i="1" dirty="0" smtClean="0">
                    <a:latin typeface="Arial" panose="020B0604020202020204" pitchFamily="34" charset="0"/>
                    <a:cs typeface="Arial" panose="020B0604020202020204" pitchFamily="34" charset="0"/>
                  </a:rPr>
                  <a:t>-type inequality</a:t>
                </a:r>
                <a:endParaRPr lang="ru-RU" sz="1600" i="1" dirty="0" smtClean="0">
                  <a:latin typeface="Arial" panose="020B0604020202020204" pitchFamily="34" charset="0"/>
                  <a:cs typeface="Arial" panose="020B0604020202020204" pitchFamily="34" charset="0"/>
                </a:endParaRPr>
              </a:p>
              <a:p>
                <a:pPr marL="0" indent="0" algn="ctr">
                  <a:buNone/>
                </a:pPr>
                <a:endParaRPr lang="en-US" sz="400" b="1" dirty="0" smtClean="0">
                  <a:solidFill>
                    <a:srgbClr val="1C2A55"/>
                  </a:solidFill>
                  <a:latin typeface="Arial" panose="020B0604020202020204" pitchFamily="34" charset="0"/>
                  <a:cs typeface="Arial" panose="020B0604020202020204" pitchFamily="34" charset="0"/>
                </a:endParaRPr>
              </a:p>
              <a:p>
                <a:pPr marL="0" indent="0" algn="ctr">
                  <a:buNone/>
                </a:pPr>
                <a:r>
                  <a:rPr lang="en-US" sz="1600" b="1" dirty="0" err="1" smtClean="0">
                    <a:solidFill>
                      <a:srgbClr val="1C2A55"/>
                    </a:solidFill>
                    <a:latin typeface="Arial" panose="020B0604020202020204" pitchFamily="34" charset="0"/>
                    <a:cs typeface="Arial" panose="020B0604020202020204" pitchFamily="34" charset="0"/>
                  </a:rPr>
                  <a:t>Nagaev</a:t>
                </a:r>
                <a:r>
                  <a:rPr lang="en-US" sz="1600" b="1" dirty="0" smtClean="0">
                    <a:solidFill>
                      <a:srgbClr val="1C2A55"/>
                    </a:solidFill>
                    <a:latin typeface="Arial" panose="020B0604020202020204" pitchFamily="34" charset="0"/>
                    <a:cs typeface="Arial" panose="020B0604020202020204" pitchFamily="34" charset="0"/>
                  </a:rPr>
                  <a:t>-</a:t>
                </a:r>
                <a:r>
                  <a:rPr lang="en-US" sz="1600" b="1" dirty="0" err="1" smtClean="0">
                    <a:solidFill>
                      <a:srgbClr val="1C2A55"/>
                    </a:solidFill>
                    <a:latin typeface="Arial" panose="020B0604020202020204" pitchFamily="34" charset="0"/>
                    <a:cs typeface="Arial" panose="020B0604020202020204" pitchFamily="34" charset="0"/>
                  </a:rPr>
                  <a:t>Nikulin</a:t>
                </a:r>
                <a:r>
                  <a:rPr lang="en-US" sz="1600" b="1" dirty="0" smtClean="0">
                    <a:solidFill>
                      <a:srgbClr val="1C2A55"/>
                    </a:solidFill>
                    <a:latin typeface="Arial" panose="020B0604020202020204" pitchFamily="34" charset="0"/>
                    <a:cs typeface="Arial" panose="020B0604020202020204" pitchFamily="34" charset="0"/>
                  </a:rPr>
                  <a:t>-type </a:t>
                </a:r>
                <a:r>
                  <a:rPr lang="en-US" sz="1600" b="1" dirty="0">
                    <a:solidFill>
                      <a:srgbClr val="1C2A55"/>
                    </a:solidFill>
                    <a:latin typeface="Arial" panose="020B0604020202020204" pitchFamily="34" charset="0"/>
                    <a:cs typeface="Arial" panose="020B0604020202020204" pitchFamily="34" charset="0"/>
                  </a:rPr>
                  <a:t>inequalities for sums of independent random variables:</a:t>
                </a:r>
                <a:endParaRPr lang="ru-RU" sz="1600" dirty="0">
                  <a:solidFill>
                    <a:srgbClr val="1C2A55"/>
                  </a:solidFill>
                  <a:latin typeface="Arial" panose="020B0604020202020204" pitchFamily="34" charset="0"/>
                  <a:cs typeface="Arial" panose="020B0604020202020204" pitchFamily="34" charset="0"/>
                </a:endParaRPr>
              </a:p>
              <a:p>
                <a:pPr marL="0" indent="0">
                  <a:buNone/>
                </a:pPr>
                <a14:m>
                  <m:oMathPara xmlns:m="http://schemas.openxmlformats.org/officeDocument/2006/math">
                    <m:oMathParaPr>
                      <m:jc m:val="center"/>
                    </m:oMathParaPr>
                    <m:oMath xmlns:m="http://schemas.openxmlformats.org/officeDocument/2006/math">
                      <m:r>
                        <a:rPr lang="ru-RU" sz="1600">
                          <a:latin typeface="Cambria Math"/>
                        </a:rPr>
                        <m:t>|</m:t>
                      </m:r>
                      <m:sSub>
                        <m:sSubPr>
                          <m:ctrlPr>
                            <a:rPr lang="ru-RU" sz="1600" i="1">
                              <a:latin typeface="Cambria Math" panose="02040503050406030204" pitchFamily="18" charset="0"/>
                            </a:rPr>
                          </m:ctrlPr>
                        </m:sSubPr>
                        <m:e>
                          <m:r>
                            <a:rPr lang="ru-RU" sz="1600" i="1">
                              <a:latin typeface="Cambria Math"/>
                            </a:rPr>
                            <m:t>𝐹</m:t>
                          </m:r>
                        </m:e>
                        <m:sub>
                          <m:r>
                            <a:rPr lang="ru-RU" sz="1600" i="1">
                              <a:latin typeface="Cambria Math"/>
                            </a:rPr>
                            <m:t>𝑛</m:t>
                          </m:r>
                        </m:sub>
                      </m:sSub>
                      <m:d>
                        <m:dPr>
                          <m:ctrlPr>
                            <a:rPr lang="ru-RU" sz="1600" i="1">
                              <a:latin typeface="Cambria Math" panose="02040503050406030204" pitchFamily="18" charset="0"/>
                            </a:rPr>
                          </m:ctrlPr>
                        </m:dPr>
                        <m:e>
                          <m:r>
                            <a:rPr lang="ru-RU" sz="1600" i="1">
                              <a:latin typeface="Cambria Math"/>
                            </a:rPr>
                            <m:t>𝑡</m:t>
                          </m:r>
                        </m:e>
                      </m:d>
                      <m:r>
                        <a:rPr lang="ru-RU" sz="1600" i="1">
                          <a:latin typeface="Cambria Math"/>
                        </a:rPr>
                        <m:t>−</m:t>
                      </m:r>
                      <m:r>
                        <a:rPr lang="ru-RU" sz="1600">
                          <a:latin typeface="Cambria Math"/>
                        </a:rPr>
                        <m:t>Ф(</m:t>
                      </m:r>
                      <m:r>
                        <a:rPr lang="en-US" sz="1600" i="1">
                          <a:latin typeface="Cambria Math"/>
                        </a:rPr>
                        <m:t>𝑡</m:t>
                      </m:r>
                      <m:r>
                        <a:rPr lang="ru-RU" sz="1600">
                          <a:latin typeface="Cambria Math"/>
                        </a:rPr>
                        <m:t>)|≤</m:t>
                      </m:r>
                      <m:f>
                        <m:fPr>
                          <m:ctrlPr>
                            <a:rPr lang="ru-RU" sz="1600" i="1">
                              <a:latin typeface="Cambria Math" panose="02040503050406030204" pitchFamily="18" charset="0"/>
                            </a:rPr>
                          </m:ctrlPr>
                        </m:fPr>
                        <m:num>
                          <m:r>
                            <a:rPr lang="ru-RU" sz="1600" i="1">
                              <a:latin typeface="Cambria Math"/>
                            </a:rPr>
                            <m:t>𝐶</m:t>
                          </m:r>
                          <m:r>
                            <a:rPr lang="ru-RU" sz="1600">
                              <a:latin typeface="Cambria Math"/>
                            </a:rPr>
                            <m:t>(</m:t>
                          </m:r>
                          <m:r>
                            <a:rPr lang="ru-RU" sz="1600" i="1">
                              <a:latin typeface="Cambria Math"/>
                            </a:rPr>
                            <m:t>𝑡</m:t>
                          </m:r>
                          <m:r>
                            <a:rPr lang="ru-RU" sz="1600">
                              <a:latin typeface="Cambria Math"/>
                            </a:rPr>
                            <m:t>)</m:t>
                          </m:r>
                          <m:r>
                            <a:rPr lang="ru-RU" sz="1600" i="1">
                              <a:latin typeface="Cambria Math"/>
                            </a:rPr>
                            <m:t>𝜌</m:t>
                          </m:r>
                        </m:num>
                        <m:den>
                          <m:rad>
                            <m:radPr>
                              <m:degHide m:val="on"/>
                              <m:ctrlPr>
                                <a:rPr lang="ru-RU" sz="1600" i="1">
                                  <a:latin typeface="Cambria Math" panose="02040503050406030204" pitchFamily="18" charset="0"/>
                                </a:rPr>
                              </m:ctrlPr>
                            </m:radPr>
                            <m:deg/>
                            <m:e>
                              <m:r>
                                <a:rPr lang="ru-RU" sz="1600" i="1">
                                  <a:latin typeface="Cambria Math"/>
                                </a:rPr>
                                <m:t>𝑛</m:t>
                              </m:r>
                            </m:e>
                          </m:rad>
                          <m:r>
                            <a:rPr lang="ru-RU" sz="1600">
                              <a:latin typeface="Cambria Math"/>
                            </a:rPr>
                            <m:t>(1+</m:t>
                          </m:r>
                          <m:sSup>
                            <m:sSupPr>
                              <m:ctrlPr>
                                <a:rPr lang="ru-RU" sz="1600" i="1">
                                  <a:latin typeface="Cambria Math" panose="02040503050406030204" pitchFamily="18" charset="0"/>
                                </a:rPr>
                              </m:ctrlPr>
                            </m:sSupPr>
                            <m:e>
                              <m:r>
                                <a:rPr lang="ru-RU" sz="1600">
                                  <a:latin typeface="Cambria Math"/>
                                </a:rPr>
                                <m:t>|</m:t>
                              </m:r>
                              <m:r>
                                <a:rPr lang="ru-RU" sz="1600" i="1">
                                  <a:latin typeface="Cambria Math"/>
                                </a:rPr>
                                <m:t>𝑡</m:t>
                              </m:r>
                              <m:r>
                                <a:rPr lang="ru-RU" sz="1600">
                                  <a:latin typeface="Cambria Math"/>
                                </a:rPr>
                                <m:t>|</m:t>
                              </m:r>
                            </m:e>
                            <m:sup>
                              <m:r>
                                <a:rPr lang="ru-RU" sz="1600">
                                  <a:latin typeface="Cambria Math"/>
                                </a:rPr>
                                <m:t>3</m:t>
                              </m:r>
                            </m:sup>
                          </m:sSup>
                          <m:r>
                            <a:rPr lang="ru-RU" sz="1600">
                              <a:latin typeface="Cambria Math"/>
                            </a:rPr>
                            <m:t>)</m:t>
                          </m:r>
                        </m:den>
                      </m:f>
                    </m:oMath>
                  </m:oMathPara>
                </a14:m>
                <a:endParaRPr lang="ru-RU" sz="1600" dirty="0">
                  <a:latin typeface="Arial" panose="020B0604020202020204" pitchFamily="34" charset="0"/>
                  <a:cs typeface="Arial" panose="020B0604020202020204" pitchFamily="34" charset="0"/>
                </a:endParaRPr>
              </a:p>
            </p:txBody>
          </p:sp>
        </mc:Choice>
        <mc:Fallback xmlns="">
          <p:sp>
            <p:nvSpPr>
              <p:cNvPr id="5" name="Объект 4"/>
              <p:cNvSpPr>
                <a:spLocks noGrp="1" noRot="1" noChangeAspect="1" noMove="1" noResize="1" noEditPoints="1" noAdjustHandles="1" noChangeArrowheads="1" noChangeShapeType="1" noTextEdit="1"/>
              </p:cNvSpPr>
              <p:nvPr>
                <p:ph idx="1"/>
              </p:nvPr>
            </p:nvSpPr>
            <p:spPr>
              <a:xfrm>
                <a:off x="457200" y="1518312"/>
                <a:ext cx="8476696" cy="4896776"/>
              </a:xfrm>
              <a:blipFill rotWithShape="1">
                <a:blip r:embed="rId3"/>
                <a:stretch>
                  <a:fillRect l="-575" t="-623"/>
                </a:stretch>
              </a:blipFill>
            </p:spPr>
            <p:txBody>
              <a:bodyPr/>
              <a:lstStyle/>
              <a:p>
                <a:r>
                  <a:rPr lang="ru-RU" dirty="0">
                    <a:noFill/>
                  </a:rPr>
                  <a:t> </a:t>
                </a:r>
              </a:p>
            </p:txBody>
          </p:sp>
        </mc:Fallback>
      </mc:AlternateContent>
      <p:sp>
        <p:nvSpPr>
          <p:cNvPr id="6" name="Номер слайда 10"/>
          <p:cNvSpPr txBox="1">
            <a:spLocks/>
          </p:cNvSpPr>
          <p:nvPr/>
        </p:nvSpPr>
        <p:spPr>
          <a:xfrm>
            <a:off x="8439704" y="6489422"/>
            <a:ext cx="494192" cy="107722"/>
          </a:xfrm>
          <a:prstGeom prst="rect">
            <a:avLst/>
          </a:prstGeom>
        </p:spPr>
        <p:txBody>
          <a:bodyPr wrap="square" lIns="0" tIns="0" rIns="0" bIns="0">
            <a:spAutoFit/>
          </a:bodyPr>
          <a:lstStyle>
            <a:defPPr>
              <a:defRPr lang="de-DE"/>
            </a:defPPr>
            <a:lvl1pPr marL="0" algn="l" defTabSz="914400" rtl="0" eaLnBrk="1" latinLnBrk="0" hangingPunct="1">
              <a:defRPr sz="60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gn="ctr"/>
            <a:r>
              <a:rPr lang="ru-RU" sz="700" spc="-10" dirty="0" smtClean="0">
                <a:solidFill>
                  <a:srgbClr val="1C2A55"/>
                </a:solidFill>
                <a:latin typeface="Arial" panose="020B0604020202020204" pitchFamily="34" charset="0"/>
                <a:cs typeface="Arial" panose="020B0604020202020204" pitchFamily="34" charset="0"/>
              </a:rPr>
              <a:t>7 </a:t>
            </a:r>
            <a:r>
              <a:rPr lang="ru-RU" sz="700" spc="-30" dirty="0" smtClean="0">
                <a:solidFill>
                  <a:srgbClr val="1C2A55"/>
                </a:solidFill>
                <a:latin typeface="Arial" panose="020B0604020202020204" pitchFamily="34" charset="0"/>
                <a:cs typeface="Arial" panose="020B0604020202020204" pitchFamily="34" charset="0"/>
              </a:rPr>
              <a:t>/</a:t>
            </a:r>
            <a:r>
              <a:rPr lang="ru-RU" sz="700" spc="-10" dirty="0" smtClean="0">
                <a:solidFill>
                  <a:srgbClr val="1C2A55"/>
                </a:solidFill>
                <a:latin typeface="Arial" panose="020B0604020202020204" pitchFamily="34" charset="0"/>
                <a:cs typeface="Arial" panose="020B0604020202020204" pitchFamily="34" charset="0"/>
              </a:rPr>
              <a:t> 1</a:t>
            </a:r>
            <a:r>
              <a:rPr lang="ru-RU" sz="700" dirty="0" smtClean="0">
                <a:solidFill>
                  <a:srgbClr val="1C2A55"/>
                </a:solidFill>
                <a:latin typeface="Arial" panose="020B0604020202020204" pitchFamily="34" charset="0"/>
                <a:cs typeface="Arial" panose="020B0604020202020204" pitchFamily="34" charset="0"/>
              </a:rPr>
              <a:t>5</a:t>
            </a:r>
            <a:endParaRPr lang="ru-RU" sz="700" dirty="0">
              <a:solidFill>
                <a:srgbClr val="1C2A5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5110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Subtitle 2"/>
          <p:cNvSpPr txBox="1">
            <a:spLocks/>
          </p:cNvSpPr>
          <p:nvPr/>
        </p:nvSpPr>
        <p:spPr bwMode="auto">
          <a:xfrm>
            <a:off x="255588" y="6415088"/>
            <a:ext cx="643934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ＭＳ Ｐゴシック" charset="-128"/>
              </a:defRPr>
            </a:lvl1pPr>
            <a:lvl2pPr marL="742950" indent="-285750" eaLnBrk="0" hangingPunct="0">
              <a:spcBef>
                <a:spcPct val="20000"/>
              </a:spcBef>
              <a:buFont typeface="Arial" charset="0"/>
              <a:buChar char="–"/>
              <a:defRPr sz="2800">
                <a:solidFill>
                  <a:schemeClr val="tx1"/>
                </a:solidFill>
                <a:latin typeface="Calibri" charset="0"/>
                <a:ea typeface="ＭＳ Ｐゴシック" charset="-128"/>
              </a:defRPr>
            </a:lvl2pPr>
            <a:lvl3pPr marL="1143000" indent="-228600" eaLnBrk="0" hangingPunct="0">
              <a:spcBef>
                <a:spcPct val="20000"/>
              </a:spcBef>
              <a:buFont typeface="Arial" charset="0"/>
              <a:buChar char="•"/>
              <a:defRPr sz="2400">
                <a:solidFill>
                  <a:schemeClr val="tx1"/>
                </a:solidFill>
                <a:latin typeface="Calibri" charset="0"/>
                <a:ea typeface="ＭＳ Ｐゴシック" charset="-128"/>
              </a:defRPr>
            </a:lvl3pPr>
            <a:lvl4pPr marL="1600200" indent="-228600" eaLnBrk="0" hangingPunct="0">
              <a:spcBef>
                <a:spcPct val="20000"/>
              </a:spcBef>
              <a:buFont typeface="Arial" charset="0"/>
              <a:buChar char="–"/>
              <a:defRPr sz="2000">
                <a:solidFill>
                  <a:schemeClr val="tx1"/>
                </a:solidFill>
                <a:latin typeface="Calibri" charset="0"/>
                <a:ea typeface="ＭＳ Ｐゴシック" charset="-128"/>
              </a:defRPr>
            </a:lvl4pPr>
            <a:lvl5pPr marL="2057400" indent="-228600" eaLnBrk="0" hangingPunct="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buFontTx/>
              <a:buNone/>
            </a:pPr>
            <a:r>
              <a:rPr lang="ru-RU" altLang="ru-RU" sz="800" dirty="0" err="1">
                <a:solidFill>
                  <a:schemeClr val="bg1"/>
                </a:solidFill>
                <a:latin typeface="Arial" panose="020B0604020202020204" pitchFamily="34" charset="0"/>
                <a:cs typeface="Arial" panose="020B0604020202020204" pitchFamily="34" charset="0"/>
              </a:rPr>
              <a:t>Higher</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err="1">
                <a:solidFill>
                  <a:schemeClr val="bg1"/>
                </a:solidFill>
                <a:latin typeface="Arial" panose="020B0604020202020204" pitchFamily="34" charset="0"/>
                <a:cs typeface="Arial" panose="020B0604020202020204" pitchFamily="34" charset="0"/>
              </a:rPr>
              <a:t>School</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err="1">
                <a:solidFill>
                  <a:schemeClr val="bg1"/>
                </a:solidFill>
                <a:latin typeface="Arial" panose="020B0604020202020204" pitchFamily="34" charset="0"/>
                <a:cs typeface="Arial" panose="020B0604020202020204" pitchFamily="34" charset="0"/>
              </a:rPr>
              <a:t>of</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err="1">
                <a:solidFill>
                  <a:schemeClr val="bg1"/>
                </a:solidFill>
                <a:latin typeface="Arial" panose="020B0604020202020204" pitchFamily="34" charset="0"/>
                <a:cs typeface="Arial" panose="020B0604020202020204" pitchFamily="34" charset="0"/>
              </a:rPr>
              <a:t>Economics</a:t>
            </a:r>
            <a:r>
              <a:rPr lang="ru-RU" altLang="ru-RU" sz="800" dirty="0">
                <a:solidFill>
                  <a:schemeClr val="bg1"/>
                </a:solidFill>
                <a:latin typeface="Arial" panose="020B0604020202020204" pitchFamily="34" charset="0"/>
                <a:cs typeface="Arial" panose="020B0604020202020204" pitchFamily="34" charset="0"/>
              </a:rPr>
              <a:t> , </a:t>
            </a:r>
            <a:r>
              <a:rPr lang="en-US" altLang="ru-RU" sz="800" dirty="0">
                <a:solidFill>
                  <a:schemeClr val="bg1"/>
                </a:solidFill>
                <a:latin typeface="Arial" panose="020B0604020202020204" pitchFamily="34" charset="0"/>
                <a:cs typeface="Arial" panose="020B0604020202020204" pitchFamily="34" charset="0"/>
              </a:rPr>
              <a:t>Moscow</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smtClean="0">
                <a:solidFill>
                  <a:schemeClr val="bg1"/>
                </a:solidFill>
                <a:latin typeface="Arial" panose="020B0604020202020204" pitchFamily="34" charset="0"/>
                <a:cs typeface="Arial" panose="020B0604020202020204" pitchFamily="34" charset="0"/>
              </a:rPr>
              <a:t>2015</a:t>
            </a:r>
            <a:r>
              <a:rPr lang="en-US" altLang="ru-RU" sz="800" dirty="0" smtClean="0">
                <a:solidFill>
                  <a:schemeClr val="bg1"/>
                </a:solidFill>
                <a:latin typeface="Arial" panose="020B0604020202020204" pitchFamily="34" charset="0"/>
                <a:cs typeface="Arial" panose="020B0604020202020204" pitchFamily="34" charset="0"/>
              </a:rPr>
              <a:t>													</a:t>
            </a:r>
            <a:endParaRPr lang="ru-RU" altLang="ru-RU" sz="800" dirty="0">
              <a:solidFill>
                <a:schemeClr val="bg1"/>
              </a:solidFill>
              <a:latin typeface="Arial" panose="020B0604020202020204" pitchFamily="34" charset="0"/>
              <a:cs typeface="Arial" panose="020B0604020202020204" pitchFamily="34" charset="0"/>
            </a:endParaRPr>
          </a:p>
        </p:txBody>
      </p:sp>
      <p:sp>
        <p:nvSpPr>
          <p:cNvPr id="4" name="Заголовок 3"/>
          <p:cNvSpPr>
            <a:spLocks noGrp="1"/>
          </p:cNvSpPr>
          <p:nvPr>
            <p:ph type="title"/>
          </p:nvPr>
        </p:nvSpPr>
        <p:spPr>
          <a:xfrm>
            <a:off x="566382" y="28978"/>
            <a:ext cx="8229600" cy="1143000"/>
          </a:xfrm>
        </p:spPr>
        <p:txBody>
          <a:bodyPr/>
          <a:lstStyle/>
          <a:p>
            <a:r>
              <a:rPr lang="en-US" sz="3200" i="1" dirty="0" smtClean="0">
                <a:solidFill>
                  <a:schemeClr val="bg1"/>
                </a:solidFill>
                <a:latin typeface="Arial" panose="020B0604020202020204" pitchFamily="34" charset="0"/>
                <a:cs typeface="Arial" panose="020B0604020202020204" pitchFamily="34" charset="0"/>
              </a:rPr>
              <a:t>Information efficiency analysis</a:t>
            </a:r>
            <a:endParaRPr lang="ru-RU" sz="3200" i="1" dirty="0">
              <a:solidFill>
                <a:schemeClr val="bg1"/>
              </a:solidFill>
              <a:latin typeface="Arial" panose="020B0604020202020204" pitchFamily="34" charset="0"/>
              <a:cs typeface="Arial" panose="020B0604020202020204" pitchFamily="34" charset="0"/>
            </a:endParaRPr>
          </a:p>
        </p:txBody>
      </p:sp>
      <p:sp>
        <p:nvSpPr>
          <p:cNvPr id="6" name="Номер слайда 10"/>
          <p:cNvSpPr txBox="1">
            <a:spLocks/>
          </p:cNvSpPr>
          <p:nvPr/>
        </p:nvSpPr>
        <p:spPr>
          <a:xfrm>
            <a:off x="8439704" y="6475774"/>
            <a:ext cx="494192" cy="107722"/>
          </a:xfrm>
          <a:prstGeom prst="rect">
            <a:avLst/>
          </a:prstGeom>
        </p:spPr>
        <p:txBody>
          <a:bodyPr wrap="square" lIns="0" tIns="0" rIns="0" bIns="0">
            <a:spAutoFit/>
          </a:bodyPr>
          <a:lstStyle>
            <a:defPPr>
              <a:defRPr lang="de-DE"/>
            </a:defPPr>
            <a:lvl1pPr marL="0" algn="l" defTabSz="914400" rtl="0" eaLnBrk="1" latinLnBrk="0" hangingPunct="1">
              <a:defRPr sz="60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gn="ctr"/>
            <a:r>
              <a:rPr lang="ru-RU" sz="700" dirty="0" smtClean="0">
                <a:solidFill>
                  <a:srgbClr val="1C2A55"/>
                </a:solidFill>
                <a:latin typeface="Arial" panose="020B0604020202020204" pitchFamily="34" charset="0"/>
                <a:cs typeface="Arial" panose="020B0604020202020204" pitchFamily="34" charset="0"/>
              </a:rPr>
              <a:t>8</a:t>
            </a:r>
            <a:r>
              <a:rPr lang="ru-RU" sz="700" spc="-30" dirty="0" smtClean="0">
                <a:solidFill>
                  <a:srgbClr val="1C2A55"/>
                </a:solidFill>
                <a:latin typeface="Arial" panose="020B0604020202020204" pitchFamily="34" charset="0"/>
                <a:cs typeface="Arial" panose="020B0604020202020204" pitchFamily="34" charset="0"/>
              </a:rPr>
              <a:t>/</a:t>
            </a:r>
            <a:r>
              <a:rPr lang="ru-RU" sz="700" spc="-10" dirty="0" smtClean="0">
                <a:solidFill>
                  <a:srgbClr val="1C2A55"/>
                </a:solidFill>
                <a:latin typeface="Arial" panose="020B0604020202020204" pitchFamily="34" charset="0"/>
                <a:cs typeface="Arial" panose="020B0604020202020204" pitchFamily="34" charset="0"/>
              </a:rPr>
              <a:t> 1</a:t>
            </a:r>
            <a:r>
              <a:rPr lang="ru-RU" sz="700" dirty="0" smtClean="0">
                <a:solidFill>
                  <a:srgbClr val="1C2A55"/>
                </a:solidFill>
                <a:latin typeface="Arial" panose="020B0604020202020204" pitchFamily="34" charset="0"/>
                <a:cs typeface="Arial" panose="020B0604020202020204" pitchFamily="34" charset="0"/>
              </a:rPr>
              <a:t>5</a:t>
            </a:r>
            <a:endParaRPr lang="ru-RU" sz="700" dirty="0">
              <a:solidFill>
                <a:srgbClr val="1C2A55"/>
              </a:solidFill>
              <a:latin typeface="Arial" panose="020B0604020202020204" pitchFamily="34" charset="0"/>
              <a:cs typeface="Arial" panose="020B0604020202020204" pitchFamily="34" charset="0"/>
            </a:endParaRPr>
          </a:p>
        </p:txBody>
      </p:sp>
      <p:grpSp>
        <p:nvGrpSpPr>
          <p:cNvPr id="10" name="Group 21"/>
          <p:cNvGrpSpPr/>
          <p:nvPr/>
        </p:nvGrpSpPr>
        <p:grpSpPr>
          <a:xfrm>
            <a:off x="913025" y="2923150"/>
            <a:ext cx="2185016" cy="3477652"/>
            <a:chOff x="1447419" y="910180"/>
            <a:chExt cx="1099679" cy="2584105"/>
          </a:xfrm>
        </p:grpSpPr>
        <p:sp>
          <p:nvSpPr>
            <p:cNvPr id="11" name="Freeform 22"/>
            <p:cNvSpPr/>
            <p:nvPr/>
          </p:nvSpPr>
          <p:spPr>
            <a:xfrm>
              <a:off x="1450140" y="910180"/>
              <a:ext cx="1096958" cy="1610247"/>
            </a:xfrm>
            <a:custGeom>
              <a:avLst/>
              <a:gdLst>
                <a:gd name="connsiteX0" fmla="*/ 0 w 1705737"/>
                <a:gd name="connsiteY0" fmla="*/ 852868 h 1705736"/>
                <a:gd name="connsiteX1" fmla="*/ 852869 w 1705737"/>
                <a:gd name="connsiteY1" fmla="*/ 0 h 1705736"/>
                <a:gd name="connsiteX2" fmla="*/ 1705738 w 1705737"/>
                <a:gd name="connsiteY2" fmla="*/ 852868 h 1705736"/>
                <a:gd name="connsiteX3" fmla="*/ 852869 w 1705737"/>
                <a:gd name="connsiteY3" fmla="*/ 1705736 h 1705736"/>
                <a:gd name="connsiteX4" fmla="*/ 0 w 1705737"/>
                <a:gd name="connsiteY4" fmla="*/ 852868 h 17057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5737" h="1705736">
                  <a:moveTo>
                    <a:pt x="0" y="852868"/>
                  </a:moveTo>
                  <a:cubicBezTo>
                    <a:pt x="0" y="381842"/>
                    <a:pt x="381842" y="0"/>
                    <a:pt x="852869" y="0"/>
                  </a:cubicBezTo>
                  <a:cubicBezTo>
                    <a:pt x="1323896" y="0"/>
                    <a:pt x="1705738" y="381842"/>
                    <a:pt x="1705738" y="852868"/>
                  </a:cubicBezTo>
                  <a:cubicBezTo>
                    <a:pt x="1705738" y="1323894"/>
                    <a:pt x="1323896" y="1705736"/>
                    <a:pt x="852869" y="1705736"/>
                  </a:cubicBezTo>
                  <a:cubicBezTo>
                    <a:pt x="381842" y="1705736"/>
                    <a:pt x="0" y="1323894"/>
                    <a:pt x="0" y="852868"/>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91440" tIns="182880" rIns="182880" bIns="182880" numCol="1" spcCol="1270" anchor="ctr" anchorCtr="0">
              <a:noAutofit/>
            </a:bodyPr>
            <a:lstStyle/>
            <a:p>
              <a:pPr lvl="0" algn="ctr" defTabSz="666750">
                <a:lnSpc>
                  <a:spcPct val="90000"/>
                </a:lnSpc>
                <a:spcBef>
                  <a:spcPct val="0"/>
                </a:spcBef>
                <a:spcAft>
                  <a:spcPct val="35000"/>
                </a:spcAft>
              </a:pPr>
              <a:r>
                <a:rPr lang="en-US" sz="2000" kern="1200" dirty="0" smtClean="0">
                  <a:solidFill>
                    <a:srgbClr val="21386F"/>
                  </a:solidFill>
                  <a:latin typeface="Arial" panose="020B0604020202020204" pitchFamily="34" charset="0"/>
                  <a:cs typeface="Arial" panose="020B0604020202020204" pitchFamily="34" charset="0"/>
                </a:rPr>
                <a:t>     </a:t>
              </a:r>
              <a:r>
                <a:rPr lang="en-US" sz="2000" dirty="0" smtClean="0">
                  <a:solidFill>
                    <a:srgbClr val="21386F"/>
                  </a:solidFill>
                  <a:latin typeface="Arial" panose="020B0604020202020204" pitchFamily="34" charset="0"/>
                  <a:cs typeface="Arial" panose="020B0604020202020204" pitchFamily="34" charset="0"/>
                </a:rPr>
                <a:t>Runs </a:t>
              </a:r>
              <a:r>
                <a:rPr lang="ru-RU" sz="2000" kern="1200" dirty="0" smtClean="0">
                  <a:solidFill>
                    <a:srgbClr val="21386F"/>
                  </a:solidFill>
                  <a:latin typeface="Arial" panose="020B0604020202020204" pitchFamily="34" charset="0"/>
                  <a:cs typeface="Arial" panose="020B0604020202020204" pitchFamily="34" charset="0"/>
                </a:rPr>
                <a:t>test</a:t>
              </a:r>
              <a:endParaRPr lang="en-US" sz="2000" kern="1200" dirty="0" smtClean="0">
                <a:solidFill>
                  <a:srgbClr val="21386F"/>
                </a:solidFill>
                <a:latin typeface="Arial" panose="020B0604020202020204" pitchFamily="34" charset="0"/>
                <a:cs typeface="Arial" panose="020B0604020202020204" pitchFamily="34" charset="0"/>
              </a:endParaRPr>
            </a:p>
            <a:p>
              <a:pPr lvl="0" algn="ctr" defTabSz="666750">
                <a:lnSpc>
                  <a:spcPct val="90000"/>
                </a:lnSpc>
                <a:spcBef>
                  <a:spcPct val="0"/>
                </a:spcBef>
                <a:spcAft>
                  <a:spcPct val="35000"/>
                </a:spcAft>
              </a:pPr>
              <a:endParaRPr lang="en-US" sz="800" kern="1200" dirty="0" smtClean="0">
                <a:latin typeface="Arial" panose="020B0604020202020204" pitchFamily="34" charset="0"/>
                <a:cs typeface="Arial" panose="020B0604020202020204" pitchFamily="34" charset="0"/>
              </a:endParaRPr>
            </a:p>
          </p:txBody>
        </p:sp>
        <p:sp>
          <p:nvSpPr>
            <p:cNvPr id="12" name="Freeform 23"/>
            <p:cNvSpPr/>
            <p:nvPr/>
          </p:nvSpPr>
          <p:spPr>
            <a:xfrm>
              <a:off x="1447419" y="1884038"/>
              <a:ext cx="1096959" cy="1610247"/>
            </a:xfrm>
            <a:custGeom>
              <a:avLst/>
              <a:gdLst>
                <a:gd name="connsiteX0" fmla="*/ 0 w 1705737"/>
                <a:gd name="connsiteY0" fmla="*/ 852868 h 1705736"/>
                <a:gd name="connsiteX1" fmla="*/ 852869 w 1705737"/>
                <a:gd name="connsiteY1" fmla="*/ 0 h 1705736"/>
                <a:gd name="connsiteX2" fmla="*/ 1705738 w 1705737"/>
                <a:gd name="connsiteY2" fmla="*/ 852868 h 1705736"/>
                <a:gd name="connsiteX3" fmla="*/ 852869 w 1705737"/>
                <a:gd name="connsiteY3" fmla="*/ 1705736 h 1705736"/>
                <a:gd name="connsiteX4" fmla="*/ 0 w 1705737"/>
                <a:gd name="connsiteY4" fmla="*/ 852868 h 17057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5737" h="1705736">
                  <a:moveTo>
                    <a:pt x="0" y="852868"/>
                  </a:moveTo>
                  <a:cubicBezTo>
                    <a:pt x="0" y="381842"/>
                    <a:pt x="381842" y="0"/>
                    <a:pt x="852869" y="0"/>
                  </a:cubicBezTo>
                  <a:cubicBezTo>
                    <a:pt x="1323896" y="0"/>
                    <a:pt x="1705738" y="381842"/>
                    <a:pt x="1705738" y="852868"/>
                  </a:cubicBezTo>
                  <a:cubicBezTo>
                    <a:pt x="1705738" y="1323894"/>
                    <a:pt x="1323896" y="1705736"/>
                    <a:pt x="852869" y="1705736"/>
                  </a:cubicBezTo>
                  <a:cubicBezTo>
                    <a:pt x="381842" y="1705736"/>
                    <a:pt x="0" y="1323894"/>
                    <a:pt x="0" y="852868"/>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182880" tIns="365760" rIns="182880" bIns="201143" numCol="1" spcCol="1270" anchor="ctr" anchorCtr="0">
              <a:noAutofit/>
            </a:bodyPr>
            <a:lstStyle/>
            <a:p>
              <a:pPr lvl="0" algn="ctr" defTabSz="666750">
                <a:lnSpc>
                  <a:spcPct val="90000"/>
                </a:lnSpc>
                <a:spcBef>
                  <a:spcPct val="0"/>
                </a:spcBef>
                <a:spcAft>
                  <a:spcPct val="35000"/>
                </a:spcAft>
              </a:pPr>
              <a:endParaRPr lang="en-US" sz="1050" dirty="0" smtClean="0">
                <a:solidFill>
                  <a:srgbClr val="21386F"/>
                </a:solidFill>
                <a:latin typeface="Arial" panose="020B0604020202020204" pitchFamily="34" charset="0"/>
                <a:cs typeface="Arial" panose="020B0604020202020204" pitchFamily="34" charset="0"/>
              </a:endParaRPr>
            </a:p>
            <a:p>
              <a:pPr lvl="0" algn="ctr" defTabSz="666750">
                <a:lnSpc>
                  <a:spcPct val="90000"/>
                </a:lnSpc>
                <a:spcBef>
                  <a:spcPct val="0"/>
                </a:spcBef>
                <a:spcAft>
                  <a:spcPct val="35000"/>
                </a:spcAft>
              </a:pPr>
              <a:r>
                <a:rPr lang="en-US" sz="2000" dirty="0" smtClean="0">
                  <a:solidFill>
                    <a:srgbClr val="21386F"/>
                  </a:solidFill>
                  <a:latin typeface="Arial" panose="020B0604020202020204" pitchFamily="34" charset="0"/>
                  <a:cs typeface="Arial" panose="020B0604020202020204" pitchFamily="34" charset="0"/>
                </a:rPr>
                <a:t>Random walk test</a:t>
              </a:r>
              <a:endParaRPr lang="en-US" sz="2400" kern="1200" dirty="0">
                <a:solidFill>
                  <a:srgbClr val="21386F"/>
                </a:solidFill>
                <a:latin typeface="Arial" panose="020B0604020202020204" pitchFamily="34" charset="0"/>
                <a:cs typeface="Arial" panose="020B0604020202020204" pitchFamily="34" charset="0"/>
              </a:endParaRPr>
            </a:p>
          </p:txBody>
        </p:sp>
      </p:grpSp>
      <p:graphicFrame>
        <p:nvGraphicFramePr>
          <p:cNvPr id="15" name="Таблица 14"/>
          <p:cNvGraphicFramePr>
            <a:graphicFrameLocks noGrp="1"/>
          </p:cNvGraphicFramePr>
          <p:nvPr>
            <p:extLst>
              <p:ext uri="{D42A27DB-BD31-4B8C-83A1-F6EECF244321}">
                <p14:modId xmlns:p14="http://schemas.microsoft.com/office/powerpoint/2010/main" val="3991392453"/>
              </p:ext>
            </p:extLst>
          </p:nvPr>
        </p:nvGraphicFramePr>
        <p:xfrm>
          <a:off x="607327" y="1578220"/>
          <a:ext cx="3282286" cy="1344930"/>
        </p:xfrm>
        <a:graphic>
          <a:graphicData uri="http://schemas.openxmlformats.org/drawingml/2006/table">
            <a:tbl>
              <a:tblPr/>
              <a:tblGrid>
                <a:gridCol w="3282286"/>
              </a:tblGrid>
              <a:tr h="0">
                <a:tc>
                  <a:txBody>
                    <a:bodyPr/>
                    <a:lstStyle/>
                    <a:p>
                      <a:pPr fontAlgn="t"/>
                      <a:r>
                        <a:rPr lang="en-US" dirty="0">
                          <a:effectLst/>
                          <a:latin typeface="Arial" panose="020B0604020202020204" pitchFamily="34" charset="0"/>
                          <a:cs typeface="Arial" panose="020B0604020202020204" pitchFamily="34" charset="0"/>
                        </a:rPr>
                        <a:t/>
                      </a:r>
                      <a:br>
                        <a:rPr lang="en-US" dirty="0">
                          <a:effectLst/>
                          <a:latin typeface="Arial" panose="020B0604020202020204" pitchFamily="34" charset="0"/>
                          <a:cs typeface="Arial" panose="020B0604020202020204" pitchFamily="34" charset="0"/>
                        </a:rPr>
                      </a:br>
                      <a:r>
                        <a:rPr lang="en-US" sz="1600" dirty="0">
                          <a:effectLst/>
                          <a:latin typeface="Arial" panose="020B0604020202020204" pitchFamily="34" charset="0"/>
                          <a:cs typeface="Arial" panose="020B0604020202020204" pitchFamily="34" charset="0"/>
                        </a:rPr>
                        <a:t>Step 1. Kolmogorov–Smirnov test</a:t>
                      </a:r>
                      <a:br>
                        <a:rPr lang="en-US" sz="1600" dirty="0">
                          <a:effectLst/>
                          <a:latin typeface="Arial" panose="020B0604020202020204" pitchFamily="34" charset="0"/>
                          <a:cs typeface="Arial" panose="020B0604020202020204" pitchFamily="34" charset="0"/>
                        </a:rPr>
                      </a:br>
                      <a:r>
                        <a:rPr lang="en-US" sz="1600" dirty="0">
                          <a:effectLst/>
                          <a:latin typeface="Arial" panose="020B0604020202020204" pitchFamily="34" charset="0"/>
                          <a:cs typeface="Arial" panose="020B0604020202020204" pitchFamily="34" charset="0"/>
                        </a:rPr>
                        <a:t>Step 2. </a:t>
                      </a:r>
                      <a:r>
                        <a:rPr lang="en-US" sz="1600" dirty="0" err="1">
                          <a:effectLst/>
                          <a:latin typeface="Arial" panose="020B0604020202020204" pitchFamily="34" charset="0"/>
                          <a:cs typeface="Arial" panose="020B0604020202020204" pitchFamily="34" charset="0"/>
                        </a:rPr>
                        <a:t>Jarque</a:t>
                      </a:r>
                      <a:r>
                        <a:rPr lang="en-US" sz="1600" dirty="0">
                          <a:effectLst/>
                          <a:latin typeface="Arial" panose="020B0604020202020204" pitchFamily="34" charset="0"/>
                          <a:cs typeface="Arial" panose="020B0604020202020204" pitchFamily="34" charset="0"/>
                        </a:rPr>
                        <a:t>–</a:t>
                      </a:r>
                      <a:r>
                        <a:rPr lang="en-US" sz="1600" dirty="0" err="1">
                          <a:effectLst/>
                          <a:latin typeface="Arial" panose="020B0604020202020204" pitchFamily="34" charset="0"/>
                          <a:cs typeface="Arial" panose="020B0604020202020204" pitchFamily="34" charset="0"/>
                        </a:rPr>
                        <a:t>Bera</a:t>
                      </a:r>
                      <a:r>
                        <a:rPr lang="en-US" sz="1600" dirty="0">
                          <a:effectLst/>
                          <a:latin typeface="Arial" panose="020B0604020202020204" pitchFamily="34" charset="0"/>
                          <a:cs typeface="Arial" panose="020B0604020202020204" pitchFamily="34" charset="0"/>
                        </a:rPr>
                        <a:t> test</a:t>
                      </a:r>
                      <a:br>
                        <a:rPr lang="en-US" sz="1600" dirty="0">
                          <a:effectLst/>
                          <a:latin typeface="Arial" panose="020B0604020202020204" pitchFamily="34" charset="0"/>
                          <a:cs typeface="Arial" panose="020B0604020202020204" pitchFamily="34" charset="0"/>
                        </a:rPr>
                      </a:br>
                      <a:r>
                        <a:rPr lang="en-US" sz="1600" dirty="0">
                          <a:effectLst/>
                          <a:latin typeface="Arial" panose="020B0604020202020204" pitchFamily="34" charset="0"/>
                          <a:cs typeface="Arial" panose="020B0604020202020204" pitchFamily="34" charset="0"/>
                        </a:rPr>
                        <a:t>Step 3. Runs test</a:t>
                      </a:r>
                      <a:br>
                        <a:rPr lang="en-US" sz="1600" dirty="0">
                          <a:effectLst/>
                          <a:latin typeface="Arial" panose="020B0604020202020204" pitchFamily="34" charset="0"/>
                          <a:cs typeface="Arial" panose="020B0604020202020204" pitchFamily="34" charset="0"/>
                        </a:rPr>
                      </a:br>
                      <a:r>
                        <a:rPr lang="en-US" sz="1600" dirty="0">
                          <a:effectLst/>
                          <a:latin typeface="Arial" panose="020B0604020202020204" pitchFamily="34" charset="0"/>
                          <a:cs typeface="Arial" panose="020B0604020202020204" pitchFamily="34" charset="0"/>
                        </a:rPr>
                        <a:t>Step 4. Random walk test</a:t>
                      </a:r>
                    </a:p>
                  </a:txBody>
                  <a:tcPr marL="47625" marR="47625" marT="47625" marB="47625">
                    <a:lnL>
                      <a:noFill/>
                    </a:lnL>
                    <a:lnR>
                      <a:noFill/>
                    </a:lnR>
                    <a:lnT>
                      <a:noFill/>
                    </a:lnT>
                    <a:lnB>
                      <a:noFill/>
                    </a:lnB>
                    <a:noFill/>
                  </a:tcPr>
                </a:tc>
              </a:tr>
            </a:tbl>
          </a:graphicData>
        </a:graphic>
      </p:graphicFrame>
      <p:sp>
        <p:nvSpPr>
          <p:cNvPr id="16" name="TextBox 15"/>
          <p:cNvSpPr txBox="1"/>
          <p:nvPr/>
        </p:nvSpPr>
        <p:spPr>
          <a:xfrm>
            <a:off x="255588" y="1310183"/>
            <a:ext cx="4171952" cy="646331"/>
          </a:xfrm>
          <a:prstGeom prst="rect">
            <a:avLst/>
          </a:prstGeom>
          <a:noFill/>
        </p:spPr>
        <p:txBody>
          <a:bodyPr wrap="square" rtlCol="0">
            <a:spAutoFit/>
          </a:bodyPr>
          <a:lstStyle/>
          <a:p>
            <a:pPr algn="ctr" fontAlgn="t"/>
            <a:r>
              <a:rPr lang="en-US" b="1" i="1" dirty="0" smtClean="0">
                <a:solidFill>
                  <a:srgbClr val="21386F"/>
                </a:solidFill>
                <a:effectLst/>
                <a:latin typeface="Arial" panose="020B0604020202020204" pitchFamily="34" charset="0"/>
                <a:cs typeface="Arial" panose="020B0604020202020204" pitchFamily="34" charset="0"/>
              </a:rPr>
              <a:t>Algorithm of testing</a:t>
            </a:r>
            <a:r>
              <a:rPr lang="en-US" b="1" i="1" baseline="0" dirty="0" smtClean="0">
                <a:solidFill>
                  <a:srgbClr val="21386F"/>
                </a:solidFill>
                <a:effectLst/>
                <a:latin typeface="Arial" panose="020B0604020202020204" pitchFamily="34" charset="0"/>
                <a:cs typeface="Arial" panose="020B0604020202020204" pitchFamily="34" charset="0"/>
              </a:rPr>
              <a:t> </a:t>
            </a:r>
            <a:r>
              <a:rPr lang="en-US" b="1" i="1" dirty="0" smtClean="0">
                <a:solidFill>
                  <a:srgbClr val="21386F"/>
                </a:solidFill>
                <a:effectLst/>
                <a:latin typeface="Arial" panose="020B0604020202020204" pitchFamily="34" charset="0"/>
                <a:cs typeface="Arial" panose="020B0604020202020204" pitchFamily="34" charset="0"/>
              </a:rPr>
              <a:t>Weak-form efficiency of stock market</a:t>
            </a:r>
            <a:endParaRPr lang="ru-RU" dirty="0">
              <a:latin typeface="Arial" panose="020B0604020202020204" pitchFamily="34" charset="0"/>
              <a:cs typeface="Arial" panose="020B0604020202020204" pitchFamily="34" charset="0"/>
            </a:endParaRPr>
          </a:p>
        </p:txBody>
      </p:sp>
      <p:sp>
        <p:nvSpPr>
          <p:cNvPr id="17" name="TextBox 16"/>
          <p:cNvSpPr txBox="1"/>
          <p:nvPr/>
        </p:nvSpPr>
        <p:spPr>
          <a:xfrm>
            <a:off x="1610436" y="4804012"/>
            <a:ext cx="184731" cy="369332"/>
          </a:xfrm>
          <a:prstGeom prst="rect">
            <a:avLst/>
          </a:prstGeom>
          <a:noFill/>
        </p:spPr>
        <p:txBody>
          <a:bodyPr wrap="none" rtlCol="0">
            <a:spAutoFit/>
          </a:bodyPr>
          <a:lstStyle/>
          <a:p>
            <a:endParaRPr lang="ru-RU" dirty="0">
              <a:latin typeface="Arial" panose="020B0604020202020204" pitchFamily="34" charset="0"/>
              <a:cs typeface="Arial" panose="020B0604020202020204" pitchFamily="34" charset="0"/>
            </a:endParaRPr>
          </a:p>
        </p:txBody>
      </p:sp>
      <p:sp>
        <p:nvSpPr>
          <p:cNvPr id="18" name="TextBox 17"/>
          <p:cNvSpPr txBox="1"/>
          <p:nvPr/>
        </p:nvSpPr>
        <p:spPr>
          <a:xfrm>
            <a:off x="1110920" y="4315311"/>
            <a:ext cx="1757069" cy="954107"/>
          </a:xfrm>
          <a:prstGeom prst="rect">
            <a:avLst/>
          </a:prstGeom>
          <a:noFill/>
        </p:spPr>
        <p:txBody>
          <a:bodyPr wrap="square" rtlCol="0">
            <a:spAutoFit/>
          </a:bodyPr>
          <a:lstStyle/>
          <a:p>
            <a:pPr algn="ctr"/>
            <a:r>
              <a:rPr lang="en-US" sz="1400" dirty="0" smtClean="0">
                <a:solidFill>
                  <a:srgbClr val="1C2A55"/>
                </a:solidFill>
                <a:effectLst/>
                <a:latin typeface="Arial" panose="020B0604020202020204" pitchFamily="34" charset="0"/>
                <a:cs typeface="Arial" panose="020B0604020202020204" pitchFamily="34" charset="0"/>
              </a:rPr>
              <a:t>Weak-form efficiency of stock market</a:t>
            </a:r>
            <a:endParaRPr lang="ru-RU" sz="1400" dirty="0" smtClean="0">
              <a:solidFill>
                <a:srgbClr val="1C2A55"/>
              </a:solidFill>
              <a:latin typeface="Arial" panose="020B0604020202020204" pitchFamily="34" charset="0"/>
              <a:cs typeface="Arial" panose="020B0604020202020204" pitchFamily="34" charset="0"/>
            </a:endParaRPr>
          </a:p>
          <a:p>
            <a:pPr algn="ctr"/>
            <a:endParaRPr lang="ru-RU" sz="1400" dirty="0">
              <a:solidFill>
                <a:srgbClr val="1C2A55"/>
              </a:solidFill>
              <a:latin typeface="Arial" panose="020B0604020202020204" pitchFamily="34" charset="0"/>
              <a:cs typeface="Arial" panose="020B0604020202020204" pitchFamily="34" charset="0"/>
            </a:endParaRPr>
          </a:p>
        </p:txBody>
      </p:sp>
      <p:graphicFrame>
        <p:nvGraphicFramePr>
          <p:cNvPr id="19" name="Таблица 18"/>
          <p:cNvGraphicFramePr>
            <a:graphicFrameLocks noGrp="1"/>
          </p:cNvGraphicFramePr>
          <p:nvPr>
            <p:extLst>
              <p:ext uri="{D42A27DB-BD31-4B8C-83A1-F6EECF244321}">
                <p14:modId xmlns:p14="http://schemas.microsoft.com/office/powerpoint/2010/main" val="3102821826"/>
              </p:ext>
            </p:extLst>
          </p:nvPr>
        </p:nvGraphicFramePr>
        <p:xfrm>
          <a:off x="4312693" y="1605473"/>
          <a:ext cx="4722126" cy="4807903"/>
        </p:xfrm>
        <a:graphic>
          <a:graphicData uri="http://schemas.openxmlformats.org/drawingml/2006/table">
            <a:tbl>
              <a:tblPr>
                <a:effectLst>
                  <a:innerShdw blurRad="63500" dist="50800" dir="16200000">
                    <a:prstClr val="black">
                      <a:alpha val="50000"/>
                    </a:prstClr>
                  </a:innerShdw>
                </a:effectLst>
                <a:tableStyleId>{5C22544A-7EE6-4342-B048-85BDC9FD1C3A}</a:tableStyleId>
              </a:tblPr>
              <a:tblGrid>
                <a:gridCol w="962261"/>
                <a:gridCol w="669400"/>
                <a:gridCol w="1338798"/>
                <a:gridCol w="1751667"/>
              </a:tblGrid>
              <a:tr h="181039">
                <a:tc>
                  <a:txBody>
                    <a:bodyPr/>
                    <a:lstStyle/>
                    <a:p>
                      <a:pPr algn="ctr" fontAlgn="b"/>
                      <a:r>
                        <a:rPr lang="en-US" sz="1000" b="1" u="none" strike="noStrike" dirty="0">
                          <a:solidFill>
                            <a:schemeClr val="bg1"/>
                          </a:solidFill>
                          <a:effectLst/>
                          <a:latin typeface="Arial" panose="020B0604020202020204" pitchFamily="34" charset="0"/>
                          <a:cs typeface="Arial" panose="020B0604020202020204" pitchFamily="34" charset="0"/>
                        </a:rPr>
                        <a:t>Country</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9052" marR="9052" marT="9052" marB="0" anchor="b">
                    <a:solidFill>
                      <a:srgbClr val="21386F"/>
                    </a:solidFill>
                  </a:tcPr>
                </a:tc>
                <a:tc>
                  <a:txBody>
                    <a:bodyPr/>
                    <a:lstStyle/>
                    <a:p>
                      <a:pPr algn="ctr" fontAlgn="b"/>
                      <a:r>
                        <a:rPr lang="en-US" sz="1000" b="1" u="none" strike="noStrike" dirty="0">
                          <a:solidFill>
                            <a:schemeClr val="bg1"/>
                          </a:solidFill>
                          <a:effectLst/>
                          <a:latin typeface="Arial" panose="020B0604020202020204" pitchFamily="34" charset="0"/>
                          <a:cs typeface="Arial" panose="020B0604020202020204" pitchFamily="34" charset="0"/>
                        </a:rPr>
                        <a:t>Runs test</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9052" marR="9052" marT="9052" marB="0" anchor="b">
                    <a:solidFill>
                      <a:srgbClr val="21386F"/>
                    </a:solidFill>
                  </a:tcPr>
                </a:tc>
                <a:tc>
                  <a:txBody>
                    <a:bodyPr/>
                    <a:lstStyle/>
                    <a:p>
                      <a:pPr algn="ctr" fontAlgn="b"/>
                      <a:r>
                        <a:rPr lang="en-US" sz="1000" b="1" u="none" strike="noStrike" dirty="0">
                          <a:solidFill>
                            <a:schemeClr val="bg1"/>
                          </a:solidFill>
                          <a:effectLst/>
                          <a:latin typeface="Arial" panose="020B0604020202020204" pitchFamily="34" charset="0"/>
                          <a:cs typeface="Arial" panose="020B0604020202020204" pitchFamily="34" charset="0"/>
                        </a:rPr>
                        <a:t>Random Walk Test</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9052" marR="9052" marT="9052" marB="0" anchor="b">
                    <a:solidFill>
                      <a:srgbClr val="21386F"/>
                    </a:solidFill>
                  </a:tcPr>
                </a:tc>
                <a:tc>
                  <a:txBody>
                    <a:bodyPr/>
                    <a:lstStyle/>
                    <a:p>
                      <a:pPr algn="ctr">
                        <a:lnSpc>
                          <a:spcPct val="115000"/>
                        </a:lnSpc>
                        <a:spcAft>
                          <a:spcPts val="0"/>
                        </a:spcAft>
                      </a:pPr>
                      <a:r>
                        <a:rPr lang="en-US" sz="1000" b="1" u="none" strike="noStrike" kern="1200" dirty="0" smtClean="0">
                          <a:solidFill>
                            <a:schemeClr val="bg1"/>
                          </a:solidFill>
                          <a:effectLst/>
                          <a:latin typeface="Arial" panose="020B0604020202020204" pitchFamily="34" charset="0"/>
                          <a:ea typeface="+mn-ea"/>
                          <a:cs typeface="Arial" panose="020B0604020202020204" pitchFamily="34" charset="0"/>
                        </a:rPr>
                        <a:t>Weak-form efficiency</a:t>
                      </a:r>
                      <a:endParaRPr lang="ru-RU" sz="1000" b="1" u="none" strike="noStrike" kern="1200" dirty="0">
                        <a:solidFill>
                          <a:schemeClr val="bg1"/>
                        </a:solidFill>
                        <a:effectLst/>
                        <a:latin typeface="Arial" panose="020B0604020202020204" pitchFamily="34" charset="0"/>
                        <a:ea typeface="+mn-ea"/>
                        <a:cs typeface="Arial" panose="020B0604020202020204" pitchFamily="34" charset="0"/>
                      </a:endParaRPr>
                    </a:p>
                  </a:txBody>
                  <a:tcPr marL="68580" marR="68580" marT="0" marB="0">
                    <a:solidFill>
                      <a:srgbClr val="21386F"/>
                    </a:solidFill>
                  </a:tcPr>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Australia</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marL="342900" lvl="0" indent="-342900" algn="ctr">
                        <a:lnSpc>
                          <a:spcPct val="115000"/>
                        </a:lnSpc>
                        <a:spcAft>
                          <a:spcPts val="0"/>
                        </a:spcAft>
                        <a:buFont typeface="Wingdings"/>
                        <a:buChar char=""/>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Austria</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No</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a:lnSpc>
                          <a:spcPct val="115000"/>
                        </a:lnSpc>
                        <a:spcAft>
                          <a:spcPts val="0"/>
                        </a:spcAft>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Argentina</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marL="342900" lvl="0" indent="-342900" algn="ctr">
                        <a:lnSpc>
                          <a:spcPct val="115000"/>
                        </a:lnSpc>
                        <a:spcAft>
                          <a:spcPts val="0"/>
                        </a:spcAft>
                        <a:buFont typeface="Wingdings"/>
                        <a:buChar char=""/>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Belgium</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No</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a:lnSpc>
                          <a:spcPct val="115000"/>
                        </a:lnSpc>
                        <a:spcAft>
                          <a:spcPts val="0"/>
                        </a:spcAft>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a:effectLst/>
                          <a:latin typeface="Arial" panose="020B0604020202020204" pitchFamily="34" charset="0"/>
                          <a:cs typeface="Arial" panose="020B0604020202020204" pitchFamily="34" charset="0"/>
                        </a:rPr>
                        <a:t>Brazil</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marL="342900" lvl="0" indent="-342900" algn="ctr">
                        <a:lnSpc>
                          <a:spcPct val="115000"/>
                        </a:lnSpc>
                        <a:spcAft>
                          <a:spcPts val="0"/>
                        </a:spcAft>
                        <a:buFont typeface="Wingdings"/>
                        <a:buChar char=""/>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United Kingdom</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marL="342900" lvl="0" indent="-342900" algn="ctr">
                        <a:lnSpc>
                          <a:spcPct val="115000"/>
                        </a:lnSpc>
                        <a:spcAft>
                          <a:spcPts val="0"/>
                        </a:spcAft>
                        <a:buFont typeface="Wingdings"/>
                        <a:buChar char=""/>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a:effectLst/>
                          <a:latin typeface="Arial" panose="020B0604020202020204" pitchFamily="34" charset="0"/>
                          <a:cs typeface="Arial" panose="020B0604020202020204" pitchFamily="34" charset="0"/>
                        </a:rPr>
                        <a:t>Germany</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marL="342900" lvl="0" indent="-342900" algn="ctr">
                        <a:lnSpc>
                          <a:spcPct val="115000"/>
                        </a:lnSpc>
                        <a:spcAft>
                          <a:spcPts val="0"/>
                        </a:spcAft>
                        <a:buFont typeface="Wingdings"/>
                        <a:buChar char=""/>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Hong Kong</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No</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a:lnSpc>
                          <a:spcPct val="115000"/>
                        </a:lnSpc>
                        <a:spcAft>
                          <a:spcPts val="0"/>
                        </a:spcAft>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Denmark</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marL="342900" lvl="0" indent="-342900" algn="ctr">
                        <a:lnSpc>
                          <a:spcPct val="115000"/>
                        </a:lnSpc>
                        <a:spcAft>
                          <a:spcPts val="0"/>
                        </a:spcAft>
                        <a:buFont typeface="Wingdings"/>
                        <a:buChar char=""/>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Israel</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marL="342900" lvl="0" indent="-342900" algn="ctr">
                        <a:lnSpc>
                          <a:spcPct val="115000"/>
                        </a:lnSpc>
                        <a:spcAft>
                          <a:spcPts val="0"/>
                        </a:spcAft>
                        <a:buFont typeface="Wingdings"/>
                        <a:buChar char=""/>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India</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No</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No</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a:lnSpc>
                          <a:spcPct val="115000"/>
                        </a:lnSpc>
                        <a:spcAft>
                          <a:spcPts val="0"/>
                        </a:spcAft>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Indonesia</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No</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a:effectLst/>
                          <a:latin typeface="Arial" panose="020B0604020202020204" pitchFamily="34" charset="0"/>
                          <a:cs typeface="Arial" panose="020B0604020202020204" pitchFamily="34" charset="0"/>
                        </a:rPr>
                        <a:t>No</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a:lnSpc>
                          <a:spcPct val="115000"/>
                        </a:lnSpc>
                        <a:spcAft>
                          <a:spcPts val="0"/>
                        </a:spcAft>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Ireland</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a:effectLst/>
                          <a:latin typeface="Arial" panose="020B0604020202020204" pitchFamily="34" charset="0"/>
                          <a:cs typeface="Arial" panose="020B0604020202020204" pitchFamily="34" charset="0"/>
                        </a:rPr>
                        <a:t>No</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a:lnSpc>
                          <a:spcPct val="115000"/>
                        </a:lnSpc>
                        <a:spcAft>
                          <a:spcPts val="0"/>
                        </a:spcAft>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Spain</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marL="342900" lvl="0" indent="-342900" algn="ctr">
                        <a:lnSpc>
                          <a:spcPct val="115000"/>
                        </a:lnSpc>
                        <a:spcAft>
                          <a:spcPts val="0"/>
                        </a:spcAft>
                        <a:buFont typeface="Wingdings"/>
                        <a:buChar char=""/>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Canada</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No</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a:lnSpc>
                          <a:spcPct val="115000"/>
                        </a:lnSpc>
                        <a:spcAft>
                          <a:spcPts val="0"/>
                        </a:spcAft>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Malaysia</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No</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a:lnSpc>
                          <a:spcPct val="115000"/>
                        </a:lnSpc>
                        <a:spcAft>
                          <a:spcPts val="0"/>
                        </a:spcAft>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Mexico</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a:effectLst/>
                          <a:latin typeface="Arial" panose="020B0604020202020204" pitchFamily="34" charset="0"/>
                          <a:cs typeface="Arial" panose="020B0604020202020204" pitchFamily="34" charset="0"/>
                        </a:rPr>
                        <a:t>No</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a:effectLst/>
                          <a:latin typeface="Arial" panose="020B0604020202020204" pitchFamily="34" charset="0"/>
                          <a:cs typeface="Arial" panose="020B0604020202020204" pitchFamily="34" charset="0"/>
                        </a:rPr>
                        <a:t>No</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a:lnSpc>
                          <a:spcPct val="115000"/>
                        </a:lnSpc>
                        <a:spcAft>
                          <a:spcPts val="0"/>
                        </a:spcAft>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Netherlands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No</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a:lnSpc>
                          <a:spcPct val="115000"/>
                        </a:lnSpc>
                        <a:spcAft>
                          <a:spcPts val="0"/>
                        </a:spcAft>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Russia</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No</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No</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a:lnSpc>
                          <a:spcPct val="115000"/>
                        </a:lnSpc>
                        <a:spcAft>
                          <a:spcPts val="0"/>
                        </a:spcAft>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United States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marL="342900" lvl="0" indent="-342900" algn="ctr">
                        <a:lnSpc>
                          <a:spcPct val="115000"/>
                        </a:lnSpc>
                        <a:spcAft>
                          <a:spcPts val="0"/>
                        </a:spcAft>
                        <a:buFont typeface="Wingdings"/>
                        <a:buChar char=""/>
                      </a:pPr>
                      <a:r>
                        <a:rPr lang="ru-RU" sz="1100">
                          <a:solidFill>
                            <a:srgbClr val="000000"/>
                          </a:solidFill>
                          <a:effectLst/>
                          <a:latin typeface="Calibri"/>
                          <a:ea typeface="Times New Roman"/>
                          <a:cs typeface="Times New Roman"/>
                        </a:rPr>
                        <a:t> </a:t>
                      </a:r>
                      <a:endParaRPr lang="ru-RU" sz="110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Turkey</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marL="342900" lvl="0" indent="-342900" algn="ctr">
                        <a:lnSpc>
                          <a:spcPct val="115000"/>
                        </a:lnSpc>
                        <a:spcAft>
                          <a:spcPts val="0"/>
                        </a:spcAft>
                        <a:buFont typeface="Wingdings"/>
                        <a:buChar char=""/>
                      </a:pPr>
                      <a:r>
                        <a:rPr lang="ru-RU" sz="1100" dirty="0">
                          <a:solidFill>
                            <a:srgbClr val="000000"/>
                          </a:solidFill>
                          <a:effectLst/>
                          <a:latin typeface="Calibri"/>
                          <a:ea typeface="Times New Roman"/>
                          <a:cs typeface="Times New Roman"/>
                        </a:rPr>
                        <a:t> </a:t>
                      </a:r>
                      <a:endParaRPr lang="ru-RU" sz="1100" dirty="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France</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marL="342900" lvl="0" indent="-342900" algn="ctr">
                        <a:lnSpc>
                          <a:spcPct val="115000"/>
                        </a:lnSpc>
                        <a:spcAft>
                          <a:spcPts val="0"/>
                        </a:spcAft>
                        <a:buFont typeface="Wingdings"/>
                        <a:buChar char=""/>
                      </a:pPr>
                      <a:r>
                        <a:rPr lang="ru-RU" sz="1100" dirty="0">
                          <a:solidFill>
                            <a:srgbClr val="000000"/>
                          </a:solidFill>
                          <a:effectLst/>
                          <a:latin typeface="Calibri"/>
                          <a:ea typeface="Times New Roman"/>
                          <a:cs typeface="Times New Roman"/>
                        </a:rPr>
                        <a:t> </a:t>
                      </a:r>
                      <a:endParaRPr lang="ru-RU" sz="1100" dirty="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Switzerland</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marL="342900" lvl="0" indent="-342900" algn="ctr">
                        <a:lnSpc>
                          <a:spcPct val="115000"/>
                        </a:lnSpc>
                        <a:spcAft>
                          <a:spcPts val="0"/>
                        </a:spcAft>
                        <a:buFont typeface="Wingdings"/>
                        <a:buChar char=""/>
                      </a:pPr>
                      <a:r>
                        <a:rPr lang="ru-RU" sz="1100" dirty="0">
                          <a:solidFill>
                            <a:srgbClr val="000000"/>
                          </a:solidFill>
                          <a:effectLst/>
                          <a:latin typeface="Calibri"/>
                          <a:ea typeface="Times New Roman"/>
                          <a:cs typeface="Times New Roman"/>
                        </a:rPr>
                        <a:t> </a:t>
                      </a:r>
                      <a:endParaRPr lang="ru-RU" sz="1100" dirty="0">
                        <a:effectLst/>
                        <a:latin typeface="Calibri"/>
                        <a:ea typeface="Calibri"/>
                        <a:cs typeface="Times New Roman"/>
                      </a:endParaRPr>
                    </a:p>
                  </a:txBody>
                  <a:tcPr marL="68580" marR="68580" marT="0" marB="0"/>
                </a:tc>
              </a:tr>
              <a:tr h="181039">
                <a:tc>
                  <a:txBody>
                    <a:bodyPr/>
                    <a:lstStyle/>
                    <a:p>
                      <a:pPr algn="l" fontAlgn="b"/>
                      <a:r>
                        <a:rPr lang="en-US" sz="1000" u="none" strike="noStrike" dirty="0">
                          <a:effectLst/>
                          <a:latin typeface="Arial" panose="020B0604020202020204" pitchFamily="34" charset="0"/>
                          <a:cs typeface="Arial" panose="020B0604020202020204" pitchFamily="34" charset="0"/>
                        </a:rPr>
                        <a:t>Japan</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solidFill>
                      <a:schemeClr val="accent1">
                        <a:lumMod val="60000"/>
                        <a:lumOff val="40000"/>
                      </a:schemeClr>
                    </a:solid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Yes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algn="ctr" fontAlgn="b"/>
                      <a:r>
                        <a:rPr lang="en-US" sz="1000" u="none" strike="noStrike">
                          <a:effectLst/>
                          <a:latin typeface="Arial" panose="020B0604020202020204" pitchFamily="34" charset="0"/>
                          <a:cs typeface="Arial" panose="020B0604020202020204" pitchFamily="34" charset="0"/>
                        </a:rPr>
                        <a:t>Yes</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052" marR="9052" marT="9052" marB="0" anchor="b"/>
                </a:tc>
                <a:tc>
                  <a:txBody>
                    <a:bodyPr/>
                    <a:lstStyle/>
                    <a:p>
                      <a:pPr marL="342900" lvl="0" indent="-342900" algn="ctr">
                        <a:lnSpc>
                          <a:spcPct val="115000"/>
                        </a:lnSpc>
                        <a:spcAft>
                          <a:spcPts val="0"/>
                        </a:spcAft>
                        <a:buFont typeface="Wingdings"/>
                        <a:buChar char=""/>
                      </a:pPr>
                      <a:r>
                        <a:rPr lang="ru-RU" sz="1100" dirty="0">
                          <a:solidFill>
                            <a:srgbClr val="000000"/>
                          </a:solidFill>
                          <a:effectLst/>
                          <a:latin typeface="Calibri"/>
                          <a:ea typeface="Times New Roman"/>
                          <a:cs typeface="Times New Roman"/>
                        </a:rPr>
                        <a:t> </a:t>
                      </a:r>
                      <a:endParaRPr lang="ru-RU" sz="1100" dirty="0">
                        <a:effectLst/>
                        <a:latin typeface="Calibri"/>
                        <a:ea typeface="Calibri"/>
                        <a:cs typeface="Times New Roman"/>
                      </a:endParaRPr>
                    </a:p>
                  </a:txBody>
                  <a:tcPr marL="68580" marR="68580" marT="0" marB="0"/>
                </a:tc>
              </a:tr>
            </a:tbl>
          </a:graphicData>
        </a:graphic>
      </p:graphicFrame>
      <p:sp>
        <p:nvSpPr>
          <p:cNvPr id="20" name="Стрелка вправо 19"/>
          <p:cNvSpPr/>
          <p:nvPr/>
        </p:nvSpPr>
        <p:spPr>
          <a:xfrm>
            <a:off x="3248168" y="4189446"/>
            <a:ext cx="996287" cy="90075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latin typeface="Arial" panose="020B0604020202020204" pitchFamily="34" charset="0"/>
              <a:cs typeface="Arial" panose="020B0604020202020204" pitchFamily="34" charset="0"/>
            </a:endParaRPr>
          </a:p>
        </p:txBody>
      </p:sp>
      <p:sp>
        <p:nvSpPr>
          <p:cNvPr id="22" name="TextBox 21"/>
          <p:cNvSpPr txBox="1"/>
          <p:nvPr/>
        </p:nvSpPr>
        <p:spPr>
          <a:xfrm>
            <a:off x="4608952" y="1282307"/>
            <a:ext cx="4171952" cy="369332"/>
          </a:xfrm>
          <a:prstGeom prst="rect">
            <a:avLst/>
          </a:prstGeom>
          <a:noFill/>
        </p:spPr>
        <p:txBody>
          <a:bodyPr wrap="square" rtlCol="0">
            <a:spAutoFit/>
          </a:bodyPr>
          <a:lstStyle/>
          <a:p>
            <a:pPr algn="ctr" fontAlgn="t"/>
            <a:r>
              <a:rPr lang="en-US" b="1" i="1" dirty="0" smtClean="0">
                <a:solidFill>
                  <a:srgbClr val="21386F"/>
                </a:solidFill>
                <a:latin typeface="Arial" panose="020B0604020202020204" pitchFamily="34" charset="0"/>
                <a:cs typeface="Arial" panose="020B0604020202020204" pitchFamily="34" charset="0"/>
              </a:rPr>
              <a:t>Results</a:t>
            </a:r>
            <a:r>
              <a:rPr lang="en-US" b="1" i="1" dirty="0" smtClean="0">
                <a:solidFill>
                  <a:srgbClr val="21386F"/>
                </a:solidFill>
                <a:effectLst/>
                <a:latin typeface="Arial" panose="020B0604020202020204" pitchFamily="34" charset="0"/>
                <a:cs typeface="Arial" panose="020B0604020202020204" pitchFamily="34" charset="0"/>
              </a:rPr>
              <a:t> of testing</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1305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Subtitle 2"/>
          <p:cNvSpPr txBox="1">
            <a:spLocks/>
          </p:cNvSpPr>
          <p:nvPr/>
        </p:nvSpPr>
        <p:spPr bwMode="auto">
          <a:xfrm>
            <a:off x="255588" y="6415088"/>
            <a:ext cx="41433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ＭＳ Ｐゴシック" charset="-128"/>
              </a:defRPr>
            </a:lvl1pPr>
            <a:lvl2pPr marL="742950" indent="-285750" eaLnBrk="0" hangingPunct="0">
              <a:spcBef>
                <a:spcPct val="20000"/>
              </a:spcBef>
              <a:buFont typeface="Arial" charset="0"/>
              <a:buChar char="–"/>
              <a:defRPr sz="2800">
                <a:solidFill>
                  <a:schemeClr val="tx1"/>
                </a:solidFill>
                <a:latin typeface="Calibri" charset="0"/>
                <a:ea typeface="ＭＳ Ｐゴシック" charset="-128"/>
              </a:defRPr>
            </a:lvl2pPr>
            <a:lvl3pPr marL="1143000" indent="-228600" eaLnBrk="0" hangingPunct="0">
              <a:spcBef>
                <a:spcPct val="20000"/>
              </a:spcBef>
              <a:buFont typeface="Arial" charset="0"/>
              <a:buChar char="•"/>
              <a:defRPr sz="2400">
                <a:solidFill>
                  <a:schemeClr val="tx1"/>
                </a:solidFill>
                <a:latin typeface="Calibri" charset="0"/>
                <a:ea typeface="ＭＳ Ｐゴシック" charset="-128"/>
              </a:defRPr>
            </a:lvl3pPr>
            <a:lvl4pPr marL="1600200" indent="-228600" eaLnBrk="0" hangingPunct="0">
              <a:spcBef>
                <a:spcPct val="20000"/>
              </a:spcBef>
              <a:buFont typeface="Arial" charset="0"/>
              <a:buChar char="–"/>
              <a:defRPr sz="2000">
                <a:solidFill>
                  <a:schemeClr val="tx1"/>
                </a:solidFill>
                <a:latin typeface="Calibri" charset="0"/>
                <a:ea typeface="ＭＳ Ｐゴシック" charset="-128"/>
              </a:defRPr>
            </a:lvl4pPr>
            <a:lvl5pPr marL="2057400" indent="-228600" eaLnBrk="0" hangingPunct="0">
              <a:spcBef>
                <a:spcPct val="20000"/>
              </a:spcBef>
              <a:buFont typeface="Arial" charset="0"/>
              <a:buChar char="»"/>
              <a:defRPr sz="2000">
                <a:solidFill>
                  <a:schemeClr val="tx1"/>
                </a:solidFill>
                <a:latin typeface="Calibri"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buFontTx/>
              <a:buNone/>
            </a:pPr>
            <a:r>
              <a:rPr lang="ru-RU" altLang="ru-RU" sz="800" dirty="0" err="1">
                <a:solidFill>
                  <a:schemeClr val="bg1"/>
                </a:solidFill>
                <a:latin typeface="Arial" panose="020B0604020202020204" pitchFamily="34" charset="0"/>
                <a:cs typeface="Arial" panose="020B0604020202020204" pitchFamily="34" charset="0"/>
              </a:rPr>
              <a:t>Higher</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err="1">
                <a:solidFill>
                  <a:schemeClr val="bg1"/>
                </a:solidFill>
                <a:latin typeface="Arial" panose="020B0604020202020204" pitchFamily="34" charset="0"/>
                <a:cs typeface="Arial" panose="020B0604020202020204" pitchFamily="34" charset="0"/>
              </a:rPr>
              <a:t>School</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err="1">
                <a:solidFill>
                  <a:schemeClr val="bg1"/>
                </a:solidFill>
                <a:latin typeface="Arial" panose="020B0604020202020204" pitchFamily="34" charset="0"/>
                <a:cs typeface="Arial" panose="020B0604020202020204" pitchFamily="34" charset="0"/>
              </a:rPr>
              <a:t>of</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err="1">
                <a:solidFill>
                  <a:schemeClr val="bg1"/>
                </a:solidFill>
                <a:latin typeface="Arial" panose="020B0604020202020204" pitchFamily="34" charset="0"/>
                <a:cs typeface="Arial" panose="020B0604020202020204" pitchFamily="34" charset="0"/>
              </a:rPr>
              <a:t>Economics</a:t>
            </a:r>
            <a:r>
              <a:rPr lang="ru-RU" altLang="ru-RU" sz="800" dirty="0">
                <a:solidFill>
                  <a:schemeClr val="bg1"/>
                </a:solidFill>
                <a:latin typeface="Arial" panose="020B0604020202020204" pitchFamily="34" charset="0"/>
                <a:cs typeface="Arial" panose="020B0604020202020204" pitchFamily="34" charset="0"/>
              </a:rPr>
              <a:t> , </a:t>
            </a:r>
            <a:r>
              <a:rPr lang="en-US" altLang="ru-RU" sz="800" dirty="0">
                <a:solidFill>
                  <a:schemeClr val="bg1"/>
                </a:solidFill>
                <a:latin typeface="Arial" panose="020B0604020202020204" pitchFamily="34" charset="0"/>
                <a:cs typeface="Arial" panose="020B0604020202020204" pitchFamily="34" charset="0"/>
              </a:rPr>
              <a:t>Moscow</a:t>
            </a:r>
            <a:r>
              <a:rPr lang="ru-RU" altLang="ru-RU" sz="800" dirty="0">
                <a:solidFill>
                  <a:schemeClr val="bg1"/>
                </a:solidFill>
                <a:latin typeface="Arial" panose="020B0604020202020204" pitchFamily="34" charset="0"/>
                <a:cs typeface="Arial" panose="020B0604020202020204" pitchFamily="34" charset="0"/>
              </a:rPr>
              <a:t>, </a:t>
            </a:r>
            <a:r>
              <a:rPr lang="ru-RU" altLang="ru-RU" sz="800" dirty="0" smtClean="0">
                <a:solidFill>
                  <a:schemeClr val="bg1"/>
                </a:solidFill>
                <a:latin typeface="Arial" panose="020B0604020202020204" pitchFamily="34" charset="0"/>
                <a:cs typeface="Arial" panose="020B0604020202020204" pitchFamily="34" charset="0"/>
              </a:rPr>
              <a:t>2015</a:t>
            </a:r>
            <a:endParaRPr lang="ru-RU" altLang="ru-RU" sz="800" dirty="0">
              <a:solidFill>
                <a:schemeClr val="bg1"/>
              </a:solidFill>
              <a:latin typeface="Arial" panose="020B0604020202020204" pitchFamily="34" charset="0"/>
              <a:cs typeface="Arial" panose="020B0604020202020204" pitchFamily="34" charset="0"/>
            </a:endParaRPr>
          </a:p>
        </p:txBody>
      </p:sp>
      <p:sp>
        <p:nvSpPr>
          <p:cNvPr id="4" name="Заголовок 3"/>
          <p:cNvSpPr>
            <a:spLocks noGrp="1"/>
          </p:cNvSpPr>
          <p:nvPr>
            <p:ph type="title"/>
          </p:nvPr>
        </p:nvSpPr>
        <p:spPr>
          <a:xfrm>
            <a:off x="566382" y="28978"/>
            <a:ext cx="8229600" cy="1143000"/>
          </a:xfrm>
        </p:spPr>
        <p:txBody>
          <a:bodyPr/>
          <a:lstStyle/>
          <a:p>
            <a:r>
              <a:rPr lang="en-US" sz="3200" i="1" dirty="0" smtClean="0">
                <a:solidFill>
                  <a:schemeClr val="bg1"/>
                </a:solidFill>
                <a:latin typeface="Arial" pitchFamily="34" charset="0"/>
                <a:cs typeface="Arial" pitchFamily="34" charset="0"/>
              </a:rPr>
              <a:t>Results of construction G bounds</a:t>
            </a:r>
            <a:endParaRPr lang="ru-RU" sz="3200" i="1" dirty="0">
              <a:solidFill>
                <a:schemeClr val="bg1"/>
              </a:solidFill>
              <a:latin typeface="Arial" panose="020B0604020202020204" pitchFamily="34" charset="0"/>
              <a:cs typeface="Arial" panose="020B0604020202020204" pitchFamily="34" charset="0"/>
            </a:endParaRPr>
          </a:p>
        </p:txBody>
      </p:sp>
      <p:graphicFrame>
        <p:nvGraphicFramePr>
          <p:cNvPr id="16" name="Table 19"/>
          <p:cNvGraphicFramePr>
            <a:graphicFrameLocks noGrp="1"/>
          </p:cNvGraphicFramePr>
          <p:nvPr>
            <p:extLst>
              <p:ext uri="{D42A27DB-BD31-4B8C-83A1-F6EECF244321}">
                <p14:modId xmlns:p14="http://schemas.microsoft.com/office/powerpoint/2010/main" val="932704824"/>
              </p:ext>
            </p:extLst>
          </p:nvPr>
        </p:nvGraphicFramePr>
        <p:xfrm>
          <a:off x="356233" y="1819915"/>
          <a:ext cx="8473866" cy="4386136"/>
        </p:xfrm>
        <a:graphic>
          <a:graphicData uri="http://schemas.openxmlformats.org/drawingml/2006/table">
            <a:tbl>
              <a:tblPr firstRow="1" firstCol="1" bandRow="1">
                <a:tableStyleId>{5C22544A-7EE6-4342-B048-85BDC9FD1C3A}</a:tableStyleId>
              </a:tblPr>
              <a:tblGrid>
                <a:gridCol w="756598"/>
                <a:gridCol w="756595"/>
                <a:gridCol w="756598"/>
                <a:gridCol w="756595"/>
                <a:gridCol w="756595"/>
                <a:gridCol w="825613"/>
                <a:gridCol w="743321"/>
                <a:gridCol w="732601"/>
                <a:gridCol w="796450"/>
                <a:gridCol w="796450"/>
                <a:gridCol w="796450"/>
              </a:tblGrid>
              <a:tr h="431356">
                <a:tc>
                  <a:txBody>
                    <a:bodyPr/>
                    <a:lstStyle/>
                    <a:p>
                      <a:pPr marL="0" marR="0" algn="r" fontAlgn="b">
                        <a:lnSpc>
                          <a:spcPct val="150000"/>
                        </a:lnSpc>
                        <a:spcBef>
                          <a:spcPts val="0"/>
                        </a:spcBef>
                        <a:spcAft>
                          <a:spcPts val="0"/>
                        </a:spcAft>
                      </a:pPr>
                      <a:endParaRPr lang="en-US" sz="1400" dirty="0">
                        <a:solidFill>
                          <a:schemeClr val="bg1"/>
                        </a:solidFill>
                        <a:effectLst/>
                        <a:latin typeface="Times New Roman" panose="02020603050405020304" pitchFamily="18" charset="0"/>
                        <a:ea typeface="+mn-ea"/>
                        <a:cs typeface="Times New Roman" panose="02020603050405020304" pitchFamily="18" charset="0"/>
                      </a:endParaRP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l-GR" sz="1400" dirty="0" smtClean="0">
                          <a:solidFill>
                            <a:schemeClr val="bg1"/>
                          </a:solidFill>
                          <a:effectLst/>
                          <a:latin typeface="Times New Roman" panose="02020603050405020304" pitchFamily="18" charset="0"/>
                          <a:ea typeface="+mn-ea"/>
                          <a:cs typeface="Times New Roman" panose="02020603050405020304" pitchFamily="18" charset="0"/>
                        </a:rPr>
                        <a:t>1*σ</a:t>
                      </a:r>
                      <a:endParaRPr lang="el-GR" sz="1400" dirty="0">
                        <a:solidFill>
                          <a:schemeClr val="bg1"/>
                        </a:solidFill>
                        <a:effectLst/>
                        <a:latin typeface="Times New Roman" panose="02020603050405020304" pitchFamily="18" charset="0"/>
                        <a:ea typeface="+mn-ea"/>
                        <a:cs typeface="Times New Roman" panose="02020603050405020304" pitchFamily="18" charset="0"/>
                      </a:endParaRPr>
                    </a:p>
                  </a:txBody>
                  <a:tcPr marL="9525" marR="9525" marT="9525"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fontAlgn="b">
                        <a:lnSpc>
                          <a:spcPct val="150000"/>
                        </a:lnSpc>
                        <a:spcBef>
                          <a:spcPts val="0"/>
                        </a:spcBef>
                        <a:spcAft>
                          <a:spcPts val="0"/>
                        </a:spcAft>
                      </a:pPr>
                      <a:r>
                        <a:rPr lang="el-GR" sz="1400" dirty="0">
                          <a:solidFill>
                            <a:schemeClr val="bg1"/>
                          </a:solidFill>
                          <a:effectLst/>
                          <a:latin typeface="Times New Roman" panose="02020603050405020304" pitchFamily="18" charset="0"/>
                          <a:ea typeface="+mn-ea"/>
                          <a:cs typeface="Times New Roman" panose="02020603050405020304" pitchFamily="18" charset="0"/>
                        </a:rPr>
                        <a:t>2*σ</a:t>
                      </a:r>
                    </a:p>
                  </a:txBody>
                  <a:tcPr marL="9525" marR="9525" marT="9525"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fontAlgn="b">
                        <a:lnSpc>
                          <a:spcPct val="150000"/>
                        </a:lnSpc>
                        <a:spcBef>
                          <a:spcPts val="0"/>
                        </a:spcBef>
                        <a:spcAft>
                          <a:spcPts val="0"/>
                        </a:spcAft>
                      </a:pPr>
                      <a:r>
                        <a:rPr lang="el-GR" sz="1400" dirty="0">
                          <a:solidFill>
                            <a:schemeClr val="bg1"/>
                          </a:solidFill>
                          <a:effectLst/>
                          <a:latin typeface="Times New Roman" panose="02020603050405020304" pitchFamily="18" charset="0"/>
                          <a:ea typeface="+mn-ea"/>
                          <a:cs typeface="Times New Roman" panose="02020603050405020304" pitchFamily="18" charset="0"/>
                        </a:rPr>
                        <a:t>3*σ</a:t>
                      </a:r>
                    </a:p>
                  </a:txBody>
                  <a:tcPr marL="9525" marR="9525" marT="9525"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fontAlgn="b">
                        <a:lnSpc>
                          <a:spcPct val="150000"/>
                        </a:lnSpc>
                        <a:spcBef>
                          <a:spcPts val="0"/>
                        </a:spcBef>
                        <a:spcAft>
                          <a:spcPts val="0"/>
                        </a:spcAft>
                      </a:pPr>
                      <a:r>
                        <a:rPr lang="el-GR" sz="1400" dirty="0">
                          <a:solidFill>
                            <a:schemeClr val="bg1"/>
                          </a:solidFill>
                          <a:effectLst/>
                          <a:latin typeface="Times New Roman" panose="02020603050405020304" pitchFamily="18" charset="0"/>
                          <a:ea typeface="+mn-ea"/>
                          <a:cs typeface="Times New Roman" panose="02020603050405020304" pitchFamily="18" charset="0"/>
                        </a:rPr>
                        <a:t>4*σ</a:t>
                      </a:r>
                    </a:p>
                  </a:txBody>
                  <a:tcPr marL="9525" marR="9525" marT="9525"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fontAlgn="b">
                        <a:lnSpc>
                          <a:spcPct val="150000"/>
                        </a:lnSpc>
                        <a:spcBef>
                          <a:spcPts val="0"/>
                        </a:spcBef>
                        <a:spcAft>
                          <a:spcPts val="0"/>
                        </a:spcAft>
                      </a:pPr>
                      <a:r>
                        <a:rPr lang="el-GR" sz="1400" dirty="0">
                          <a:solidFill>
                            <a:schemeClr val="bg1"/>
                          </a:solidFill>
                          <a:effectLst/>
                          <a:latin typeface="Times New Roman" panose="02020603050405020304" pitchFamily="18" charset="0"/>
                          <a:ea typeface="+mn-ea"/>
                          <a:cs typeface="Times New Roman" panose="02020603050405020304" pitchFamily="18" charset="0"/>
                        </a:rPr>
                        <a:t>5*σ</a:t>
                      </a:r>
                    </a:p>
                  </a:txBody>
                  <a:tcPr marL="9525" marR="9525" marT="9525"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fontAlgn="b">
                        <a:lnSpc>
                          <a:spcPct val="150000"/>
                        </a:lnSpc>
                        <a:spcBef>
                          <a:spcPts val="0"/>
                        </a:spcBef>
                        <a:spcAft>
                          <a:spcPts val="0"/>
                        </a:spcAft>
                      </a:pPr>
                      <a:r>
                        <a:rPr lang="el-GR" sz="1400" dirty="0">
                          <a:solidFill>
                            <a:schemeClr val="bg1"/>
                          </a:solidFill>
                          <a:effectLst/>
                          <a:latin typeface="Times New Roman" panose="02020603050405020304" pitchFamily="18" charset="0"/>
                          <a:ea typeface="+mn-ea"/>
                          <a:cs typeface="Times New Roman" panose="02020603050405020304" pitchFamily="18" charset="0"/>
                        </a:rPr>
                        <a:t>6*σ</a:t>
                      </a:r>
                    </a:p>
                  </a:txBody>
                  <a:tcPr marL="9525" marR="9525" marT="9525"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fontAlgn="b">
                        <a:lnSpc>
                          <a:spcPct val="150000"/>
                        </a:lnSpc>
                        <a:spcBef>
                          <a:spcPts val="0"/>
                        </a:spcBef>
                        <a:spcAft>
                          <a:spcPts val="0"/>
                        </a:spcAft>
                      </a:pPr>
                      <a:r>
                        <a:rPr lang="el-GR" sz="1400" dirty="0">
                          <a:solidFill>
                            <a:schemeClr val="bg1"/>
                          </a:solidFill>
                          <a:effectLst/>
                          <a:latin typeface="Times New Roman" panose="02020603050405020304" pitchFamily="18" charset="0"/>
                          <a:ea typeface="+mn-ea"/>
                          <a:cs typeface="Times New Roman" panose="02020603050405020304" pitchFamily="18" charset="0"/>
                        </a:rPr>
                        <a:t>7*σ</a:t>
                      </a:r>
                    </a:p>
                  </a:txBody>
                  <a:tcPr marL="9525" marR="9525" marT="9525"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fontAlgn="b">
                        <a:lnSpc>
                          <a:spcPct val="150000"/>
                        </a:lnSpc>
                        <a:spcBef>
                          <a:spcPts val="0"/>
                        </a:spcBef>
                        <a:spcAft>
                          <a:spcPts val="0"/>
                        </a:spcAft>
                      </a:pPr>
                      <a:r>
                        <a:rPr lang="el-GR" sz="1400" dirty="0">
                          <a:solidFill>
                            <a:schemeClr val="bg1"/>
                          </a:solidFill>
                          <a:effectLst/>
                          <a:latin typeface="Times New Roman" panose="02020603050405020304" pitchFamily="18" charset="0"/>
                          <a:ea typeface="+mn-ea"/>
                          <a:cs typeface="Times New Roman" panose="02020603050405020304" pitchFamily="18" charset="0"/>
                        </a:rPr>
                        <a:t>8*σ</a:t>
                      </a:r>
                    </a:p>
                  </a:txBody>
                  <a:tcPr marL="9525" marR="9525" marT="9525"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fontAlgn="b">
                        <a:lnSpc>
                          <a:spcPct val="150000"/>
                        </a:lnSpc>
                        <a:spcBef>
                          <a:spcPts val="0"/>
                        </a:spcBef>
                        <a:spcAft>
                          <a:spcPts val="0"/>
                        </a:spcAft>
                      </a:pPr>
                      <a:r>
                        <a:rPr lang="el-GR" sz="1400" dirty="0">
                          <a:solidFill>
                            <a:schemeClr val="bg1"/>
                          </a:solidFill>
                          <a:effectLst/>
                          <a:latin typeface="Times New Roman" panose="02020603050405020304" pitchFamily="18" charset="0"/>
                          <a:ea typeface="+mn-ea"/>
                          <a:cs typeface="Times New Roman" panose="02020603050405020304" pitchFamily="18" charset="0"/>
                        </a:rPr>
                        <a:t>9*σ</a:t>
                      </a:r>
                    </a:p>
                  </a:txBody>
                  <a:tcPr marL="9525" marR="9525" marT="9525"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c>
                  <a:txBody>
                    <a:bodyPr/>
                    <a:lstStyle/>
                    <a:p>
                      <a:pPr marL="0" marR="0" algn="ctr" fontAlgn="b">
                        <a:lnSpc>
                          <a:spcPct val="150000"/>
                        </a:lnSpc>
                        <a:spcBef>
                          <a:spcPts val="0"/>
                        </a:spcBef>
                        <a:spcAft>
                          <a:spcPts val="0"/>
                        </a:spcAft>
                      </a:pPr>
                      <a:r>
                        <a:rPr lang="el-GR" sz="1400" dirty="0">
                          <a:solidFill>
                            <a:schemeClr val="bg1"/>
                          </a:solidFill>
                          <a:effectLst/>
                          <a:latin typeface="Times New Roman" panose="02020603050405020304" pitchFamily="18" charset="0"/>
                          <a:ea typeface="+mn-ea"/>
                          <a:cs typeface="Times New Roman" panose="02020603050405020304" pitchFamily="18" charset="0"/>
                        </a:rPr>
                        <a:t>10*σ</a:t>
                      </a:r>
                    </a:p>
                  </a:txBody>
                  <a:tcPr marL="9525" marR="9525" marT="9525" marB="0" anchor="ctr">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5400000" scaled="1"/>
                      <a:tileRect/>
                    </a:gradFill>
                  </a:tcPr>
                </a:tc>
              </a:tr>
              <a:tr h="307126">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H(t</a:t>
                      </a:r>
                      <a:r>
                        <a:rPr lang="en-US" sz="1400" dirty="0">
                          <a:solidFill>
                            <a:schemeClr val="bg1"/>
                          </a:solidFill>
                          <a:effectLst/>
                          <a:latin typeface="Times New Roman" panose="02020603050405020304" pitchFamily="18" charset="0"/>
                          <a:ea typeface="+mn-ea"/>
                          <a:cs typeface="Times New Roman" panose="02020603050405020304" pitchFamily="18" charset="0"/>
                        </a:rPr>
                        <a: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0.0951</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0.0259</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0.0096</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0.0047</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0.0023</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0.0011</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0.0007</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0.0003</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0.0001</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0.0001</a:t>
                      </a:r>
                    </a:p>
                  </a:txBody>
                  <a:tcPr marL="9525" marR="9525" marT="9525" marB="0" anchor="b"/>
                </a:tc>
              </a:tr>
              <a:tr h="307126">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l-GR" sz="1400" dirty="0" smtClean="0">
                          <a:solidFill>
                            <a:schemeClr val="bg1"/>
                          </a:solidFill>
                          <a:effectLst/>
                          <a:latin typeface="Times New Roman" panose="02020603050405020304" pitchFamily="18" charset="0"/>
                          <a:ea typeface="+mn-ea"/>
                          <a:cs typeface="Times New Roman" panose="02020603050405020304" pitchFamily="18" charset="0"/>
                        </a:rPr>
                        <a:t>Φ(</a:t>
                      </a:r>
                      <a:r>
                        <a:rPr lang="en-US" sz="1400" dirty="0">
                          <a:solidFill>
                            <a:schemeClr val="bg1"/>
                          </a:solidFill>
                          <a:effectLst/>
                          <a:latin typeface="Times New Roman" panose="02020603050405020304" pitchFamily="18" charset="0"/>
                          <a:ea typeface="+mn-ea"/>
                          <a:cs typeface="Times New Roman" panose="02020603050405020304" pitchFamily="18" charset="0"/>
                        </a:rPr>
                        <a:t>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0.1587</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0.0228</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0.0013</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0.0000</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0.0000</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0.0000</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0.0000</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0.0000</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0.0000</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0.0000</a:t>
                      </a:r>
                    </a:p>
                  </a:txBody>
                  <a:tcPr marL="9525" marR="9525" marT="9525" marB="0" anchor="b"/>
                </a:tc>
              </a:tr>
              <a:tr h="307126">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l-GR" sz="1400" dirty="0" smtClean="0">
                          <a:solidFill>
                            <a:schemeClr val="bg1"/>
                          </a:solidFill>
                          <a:effectLst/>
                          <a:latin typeface="Times New Roman" panose="02020603050405020304" pitchFamily="18" charset="0"/>
                          <a:ea typeface="+mn-ea"/>
                          <a:cs typeface="Times New Roman" panose="02020603050405020304" pitchFamily="18" charset="0"/>
                        </a:rPr>
                        <a:t>Ψ(Φ,</a:t>
                      </a:r>
                      <a:r>
                        <a:rPr lang="en-US" sz="1400" dirty="0">
                          <a:solidFill>
                            <a:schemeClr val="bg1"/>
                          </a:solidFill>
                          <a:effectLst/>
                          <a:latin typeface="Times New Roman" panose="02020603050405020304" pitchFamily="18" charset="0"/>
                          <a:ea typeface="+mn-ea"/>
                          <a:cs typeface="Times New Roman" panose="02020603050405020304" pitchFamily="18" charset="0"/>
                        </a:rPr>
                        <a:t>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0.5991</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1.1380</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7.4015</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1.47E+02</a:t>
                      </a:r>
                    </a:p>
                  </a:txBody>
                  <a:tcPr marL="9525" marR="9525" marT="9525" marB="0" anchor="b">
                    <a:solidFill>
                      <a:srgbClr val="FFFF00"/>
                    </a:solidFill>
                  </a:tcPr>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8.10E+03</a:t>
                      </a:r>
                    </a:p>
                  </a:txBody>
                  <a:tcPr marL="9525" marR="9525" marT="9525" marB="0" anchor="b">
                    <a:solidFill>
                      <a:srgbClr val="FFFF00"/>
                    </a:solidFill>
                  </a:tcPr>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1.16E+06</a:t>
                      </a:r>
                    </a:p>
                  </a:txBody>
                  <a:tcPr marL="9525" marR="9525" marT="9525" marB="0" anchor="b">
                    <a:solidFill>
                      <a:srgbClr val="FFFF00"/>
                    </a:solidFill>
                  </a:tcPr>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5.70E+08</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5.13E+11</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1.21E+15</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1.20E+19</a:t>
                      </a:r>
                    </a:p>
                  </a:txBody>
                  <a:tcPr marL="9525" marR="9525" marT="9525" marB="0" anchor="b">
                    <a:solidFill>
                      <a:srgbClr val="FFFF00"/>
                    </a:solidFill>
                  </a:tcPr>
                </a:tc>
              </a:tr>
              <a:tr h="307126">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l-GR" sz="1400" dirty="0" smtClean="0">
                          <a:solidFill>
                            <a:schemeClr val="bg1"/>
                          </a:solidFill>
                          <a:effectLst/>
                          <a:latin typeface="Times New Roman" panose="02020603050405020304" pitchFamily="18" charset="0"/>
                          <a:ea typeface="+mn-ea"/>
                          <a:cs typeface="Times New Roman" panose="02020603050405020304" pitchFamily="18" charset="0"/>
                        </a:rPr>
                        <a:t>Δ</a:t>
                      </a:r>
                      <a:r>
                        <a:rPr lang="en-US" sz="1400" dirty="0">
                          <a:solidFill>
                            <a:schemeClr val="bg1"/>
                          </a:solidFill>
                          <a:effectLst/>
                          <a:latin typeface="Times New Roman" panose="02020603050405020304" pitchFamily="18" charset="0"/>
                          <a:ea typeface="+mn-ea"/>
                          <a:cs typeface="Times New Roman" panose="02020603050405020304" pitchFamily="18" charset="0"/>
                        </a:rPr>
                        <a:t>KS</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r>
              <a:tr h="307126">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CH(t</a:t>
                      </a:r>
                      <a:r>
                        <a:rPr lang="en-US" sz="1400" dirty="0">
                          <a:solidFill>
                            <a:schemeClr val="bg1"/>
                          </a:solidFill>
                          <a:effectLst/>
                          <a:latin typeface="Times New Roman" panose="02020603050405020304" pitchFamily="18" charset="0"/>
                          <a:ea typeface="+mn-ea"/>
                          <a:cs typeface="Times New Roman" panose="02020603050405020304" pitchFamily="18" charset="0"/>
                        </a:rPr>
                        <a: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0.5000</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0.2000</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0.1000</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0.0588</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0.0385</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0.0270</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0.0200</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0.0154</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0.0122</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0.0099</a:t>
                      </a:r>
                    </a:p>
                  </a:txBody>
                  <a:tcPr marL="9525" marR="9525" marT="9525" marB="0" anchor="b"/>
                </a:tc>
              </a:tr>
              <a:tr h="307126">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KS</a:t>
                      </a:r>
                      <a:endParaRPr lang="en-US" sz="1400" dirty="0">
                        <a:solidFill>
                          <a:schemeClr val="bg1"/>
                        </a:solidFill>
                        <a:effectLst/>
                        <a:latin typeface="Times New Roman" panose="02020603050405020304" pitchFamily="18" charset="0"/>
                        <a:ea typeface="+mn-ea"/>
                        <a:cs typeface="Times New Roman" panose="02020603050405020304" pitchFamily="18" charset="0"/>
                      </a:endParaRP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0.1993</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0.0634</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0.0419</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0.0407</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0.0406</a:t>
                      </a:r>
                    </a:p>
                  </a:txBody>
                  <a:tcPr marL="9525" marR="9525" marT="9525" marB="0" anchor="b"/>
                </a:tc>
              </a:tr>
              <a:tr h="307126">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G1(t</a:t>
                      </a:r>
                      <a:r>
                        <a:rPr lang="en-US" sz="1400" dirty="0">
                          <a:solidFill>
                            <a:schemeClr val="bg1"/>
                          </a:solidFill>
                          <a:effectLst/>
                          <a:latin typeface="Times New Roman" panose="02020603050405020304" pitchFamily="18" charset="0"/>
                          <a:ea typeface="+mn-ea"/>
                          <a:cs typeface="Times New Roman" panose="02020603050405020304" pitchFamily="18" charset="0"/>
                        </a:rPr>
                        <a: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0.1993</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0.0634</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0.0419</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0.0407</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0.0406</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0.0406</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0.0406</a:t>
                      </a:r>
                    </a:p>
                  </a:txBody>
                  <a:tcPr marL="9525" marR="9525" marT="9525" marB="0" anchor="b">
                    <a:solidFill>
                      <a:srgbClr val="FFFF00"/>
                    </a:solidFill>
                  </a:tcPr>
                </a:tc>
                <a:tc>
                  <a:txBody>
                    <a:bodyPr/>
                    <a:lstStyle/>
                    <a:p>
                      <a:pPr algn="r" fontAlgn="b"/>
                      <a:r>
                        <a:rPr lang="en-US" sz="1400" b="0" i="0" u="none" strike="noStrike">
                          <a:solidFill>
                            <a:schemeClr val="tx1"/>
                          </a:solidFill>
                          <a:effectLst/>
                          <a:latin typeface="Times New Roman" panose="02020603050405020304" pitchFamily="18" charset="0"/>
                          <a:cs typeface="Times New Roman" panose="02020603050405020304" pitchFamily="18" charset="0"/>
                        </a:rPr>
                        <a:t>0.0406</a:t>
                      </a:r>
                    </a:p>
                  </a:txBody>
                  <a:tcPr marL="9525" marR="9525" marT="9525" marB="0" anchor="b">
                    <a:solidFill>
                      <a:srgbClr val="FFFF00"/>
                    </a:solidFill>
                  </a:tcPr>
                </a:tc>
                <a:tc>
                  <a:txBody>
                    <a:bodyPr/>
                    <a:lstStyle/>
                    <a:p>
                      <a:pPr algn="r" fontAlgn="b"/>
                      <a:r>
                        <a:rPr lang="en-US" sz="1400" b="0" i="0" u="none" strike="noStrike">
                          <a:solidFill>
                            <a:schemeClr val="tx1"/>
                          </a:solidFill>
                          <a:effectLst/>
                          <a:latin typeface="Times New Roman" panose="02020603050405020304" pitchFamily="18" charset="0"/>
                          <a:cs typeface="Times New Roman" panose="02020603050405020304" pitchFamily="18" charset="0"/>
                        </a:rPr>
                        <a:t>0.0406</a:t>
                      </a:r>
                    </a:p>
                  </a:txBody>
                  <a:tcPr marL="9525" marR="9525" marT="9525" marB="0" anchor="b">
                    <a:solidFill>
                      <a:srgbClr val="FFFF00"/>
                    </a:solidFill>
                  </a:tcPr>
                </a:tc>
                <a:tc>
                  <a:txBody>
                    <a:bodyPr/>
                    <a:lstStyle/>
                    <a:p>
                      <a:pPr algn="r" fontAlgn="b"/>
                      <a:r>
                        <a:rPr lang="en-US" sz="1400" b="0" i="0" u="none" strike="noStrike">
                          <a:solidFill>
                            <a:schemeClr val="tx1"/>
                          </a:solidFill>
                          <a:effectLst/>
                          <a:latin typeface="Times New Roman" panose="02020603050405020304" pitchFamily="18" charset="0"/>
                          <a:cs typeface="Times New Roman" panose="02020603050405020304" pitchFamily="18" charset="0"/>
                        </a:rPr>
                        <a:t>0.0406</a:t>
                      </a:r>
                    </a:p>
                  </a:txBody>
                  <a:tcPr marL="9525" marR="9525" marT="9525" marB="0" anchor="b">
                    <a:solidFill>
                      <a:srgbClr val="FFFF00"/>
                    </a:solidFill>
                  </a:tcPr>
                </a:tc>
              </a:tr>
              <a:tr h="307126">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l-GR" sz="1400" dirty="0" smtClean="0">
                          <a:solidFill>
                            <a:schemeClr val="bg1"/>
                          </a:solidFill>
                          <a:effectLst/>
                          <a:latin typeface="Times New Roman" panose="02020603050405020304" pitchFamily="18" charset="0"/>
                          <a:ea typeface="+mn-ea"/>
                          <a:cs typeface="Times New Roman" panose="02020603050405020304" pitchFamily="18" charset="0"/>
                        </a:rPr>
                        <a:t>Ψ(</a:t>
                      </a:r>
                      <a:r>
                        <a:rPr lang="en-US" sz="1400" dirty="0">
                          <a:solidFill>
                            <a:schemeClr val="bg1"/>
                          </a:solidFill>
                          <a:effectLst/>
                          <a:latin typeface="Times New Roman" panose="02020603050405020304" pitchFamily="18" charset="0"/>
                          <a:ea typeface="+mn-ea"/>
                          <a:cs typeface="Times New Roman" panose="02020603050405020304" pitchFamily="18" charset="0"/>
                        </a:rPr>
                        <a:t>G1,t)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0.4770</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0.4090</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0.2294</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0.1144</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0.0572</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0.0280</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0.0180</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0.0079</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0.0034</a:t>
                      </a:r>
                    </a:p>
                  </a:txBody>
                  <a:tcPr marL="9525" marR="9525" marT="9525" marB="0" anchor="b">
                    <a:solidFill>
                      <a:srgbClr val="FFFF00"/>
                    </a:solidFill>
                  </a:tcPr>
                </a:tc>
                <a:tc>
                  <a:txBody>
                    <a:bodyPr/>
                    <a:lstStyle/>
                    <a:p>
                      <a:pPr algn="r" fontAlgn="b"/>
                      <a:r>
                        <a:rPr lang="en-US" sz="1400" b="0" i="0" u="none" strike="noStrike" dirty="0">
                          <a:solidFill>
                            <a:schemeClr val="tx1"/>
                          </a:solidFill>
                          <a:effectLst/>
                          <a:latin typeface="Times New Roman" panose="02020603050405020304" pitchFamily="18" charset="0"/>
                          <a:cs typeface="Times New Roman" panose="02020603050405020304" pitchFamily="18" charset="0"/>
                        </a:rPr>
                        <a:t>0.0022</a:t>
                      </a:r>
                    </a:p>
                  </a:txBody>
                  <a:tcPr marL="9525" marR="9525" marT="9525" marB="0" anchor="b">
                    <a:solidFill>
                      <a:srgbClr val="FFFF00"/>
                    </a:solidFill>
                  </a:tcPr>
                </a:tc>
              </a:tr>
              <a:tr h="307126">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NC(t</a:t>
                      </a:r>
                      <a:r>
                        <a:rPr lang="en-US" sz="1400" dirty="0">
                          <a:solidFill>
                            <a:schemeClr val="bg1"/>
                          </a:solidFill>
                          <a:effectLst/>
                          <a:latin typeface="Times New Roman" panose="02020603050405020304" pitchFamily="18" charset="0"/>
                          <a:ea typeface="+mn-ea"/>
                          <a:cs typeface="Times New Roman" panose="02020603050405020304" pitchFamily="18" charset="0"/>
                        </a:rPr>
                        <a: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29.1170</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29.1170</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29.1170</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22.1853</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16.0240</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11.8046</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9.0590</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7.2512</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6.0329</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5.7370</a:t>
                      </a:r>
                    </a:p>
                  </a:txBody>
                  <a:tcPr marL="9525" marR="9525" marT="9525" marB="0" anchor="b"/>
                </a:tc>
              </a:tr>
              <a:tr h="307126">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NN(t</a:t>
                      </a:r>
                      <a:r>
                        <a:rPr lang="en-US" sz="1400" dirty="0">
                          <a:solidFill>
                            <a:schemeClr val="bg1"/>
                          </a:solidFill>
                          <a:effectLst/>
                          <a:latin typeface="Times New Roman" panose="02020603050405020304" pitchFamily="18" charset="0"/>
                          <a:ea typeface="+mn-ea"/>
                          <a:cs typeface="Times New Roman" panose="02020603050405020304" pitchFamily="18" charset="0"/>
                        </a:rPr>
                        <a: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1.4518</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0.3165</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0.0988</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0.0327</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0.0121</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0.0052</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0.0025</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0.0013</a:t>
                      </a:r>
                    </a:p>
                  </a:txBody>
                  <a:tcPr marL="9525" marR="9525" marT="9525" marB="0" anchor="b"/>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0.0008</a:t>
                      </a:r>
                    </a:p>
                  </a:txBody>
                  <a:tcPr marL="9525" marR="9525" marT="9525" marB="0" anchor="b"/>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0.0006</a:t>
                      </a:r>
                    </a:p>
                  </a:txBody>
                  <a:tcPr marL="9525" marR="9525" marT="9525" marB="0" anchor="b"/>
                </a:tc>
              </a:tr>
              <a:tr h="307126">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n-US" sz="1400" dirty="0" smtClean="0">
                          <a:solidFill>
                            <a:schemeClr val="bg1"/>
                          </a:solidFill>
                          <a:effectLst/>
                          <a:latin typeface="Times New Roman" panose="02020603050405020304" pitchFamily="18" charset="0"/>
                          <a:ea typeface="+mn-ea"/>
                          <a:cs typeface="Times New Roman" panose="02020603050405020304" pitchFamily="18" charset="0"/>
                        </a:rPr>
                        <a:t>G2(t</a:t>
                      </a:r>
                      <a:r>
                        <a:rPr lang="en-US" sz="1400" dirty="0">
                          <a:solidFill>
                            <a:schemeClr val="bg1"/>
                          </a:solidFill>
                          <a:effectLst/>
                          <a:latin typeface="Times New Roman" panose="02020603050405020304" pitchFamily="18" charset="0"/>
                          <a:ea typeface="+mn-ea"/>
                          <a:cs typeface="Times New Roman" panose="02020603050405020304" pitchFamily="18" charset="0"/>
                        </a:rPr>
                        <a: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0.1993</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0.0634</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0.0419</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0.0327</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0.0121</a:t>
                      </a:r>
                    </a:p>
                  </a:txBody>
                  <a:tcPr marL="9525" marR="9525" marT="9525" marB="0" anchor="b">
                    <a:solidFill>
                      <a:srgbClr val="FFFF00"/>
                    </a:solidFill>
                  </a:tcPr>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0.0052</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0.0025</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0.0013</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0.0008</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0.0006</a:t>
                      </a:r>
                    </a:p>
                  </a:txBody>
                  <a:tcPr marL="9525" marR="9525" marT="9525" marB="0" anchor="b">
                    <a:solidFill>
                      <a:srgbClr val="FFFF00"/>
                    </a:solidFill>
                  </a:tcPr>
                </a:tc>
              </a:tr>
              <a:tr h="307126">
                <a:tc>
                  <a:txBody>
                    <a:bodyPr/>
                    <a:lstStyle/>
                    <a:p>
                      <a:pPr marL="0" marR="0" algn="l" fontAlgn="b">
                        <a:lnSpc>
                          <a:spcPct val="150000"/>
                        </a:lnSpc>
                        <a:spcBef>
                          <a:spcPts val="0"/>
                        </a:spcBef>
                        <a:spcAft>
                          <a:spcPts val="0"/>
                        </a:spcAft>
                      </a:pPr>
                      <a:r>
                        <a:rPr lang="ru-RU" sz="1400" dirty="0" smtClean="0">
                          <a:solidFill>
                            <a:schemeClr val="bg1"/>
                          </a:solidFill>
                          <a:effectLst/>
                          <a:latin typeface="Times New Roman" panose="02020603050405020304" pitchFamily="18" charset="0"/>
                          <a:ea typeface="+mn-ea"/>
                          <a:cs typeface="Times New Roman" panose="02020603050405020304" pitchFamily="18" charset="0"/>
                        </a:rPr>
                        <a:t> </a:t>
                      </a:r>
                      <a:r>
                        <a:rPr lang="el-GR" sz="1400" dirty="0" smtClean="0">
                          <a:solidFill>
                            <a:schemeClr val="bg1"/>
                          </a:solidFill>
                          <a:effectLst/>
                          <a:latin typeface="Times New Roman" panose="02020603050405020304" pitchFamily="18" charset="0"/>
                          <a:ea typeface="+mn-ea"/>
                          <a:cs typeface="Times New Roman" panose="02020603050405020304" pitchFamily="18" charset="0"/>
                        </a:rPr>
                        <a:t>Ψ(</a:t>
                      </a:r>
                      <a:r>
                        <a:rPr lang="en-US" sz="1400" dirty="0">
                          <a:solidFill>
                            <a:schemeClr val="bg1"/>
                          </a:solidFill>
                          <a:effectLst/>
                          <a:latin typeface="Times New Roman" panose="02020603050405020304" pitchFamily="18" charset="0"/>
                          <a:ea typeface="+mn-ea"/>
                          <a:cs typeface="Times New Roman" panose="02020603050405020304" pitchFamily="18" charset="0"/>
                        </a:rPr>
                        <a:t>G2,t)</a:t>
                      </a:r>
                    </a:p>
                  </a:txBody>
                  <a:tcPr marL="9525" marR="9525" marT="9525" marB="0" anchor="b">
                    <a:gradFill flip="none" rotWithShape="1">
                      <a:gsLst>
                        <a:gs pos="0">
                          <a:srgbClr val="005696">
                            <a:shade val="30000"/>
                            <a:satMod val="115000"/>
                          </a:srgbClr>
                        </a:gs>
                        <a:gs pos="50000">
                          <a:srgbClr val="005696">
                            <a:shade val="67500"/>
                            <a:satMod val="115000"/>
                          </a:srgbClr>
                        </a:gs>
                        <a:gs pos="100000">
                          <a:srgbClr val="005696">
                            <a:shade val="100000"/>
                            <a:satMod val="115000"/>
                          </a:srgbClr>
                        </a:gs>
                      </a:gsLst>
                      <a:lin ang="0" scaled="1"/>
                      <a:tileRect/>
                    </a:gradFill>
                  </a:tcPr>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0.4770</a:t>
                      </a:r>
                    </a:p>
                  </a:txBody>
                  <a:tcPr marL="9525" marR="9525" marT="9525" marB="0" anchor="b">
                    <a:solidFill>
                      <a:srgbClr val="FFFF00"/>
                    </a:solidFill>
                  </a:tcPr>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0.4090</a:t>
                      </a:r>
                    </a:p>
                  </a:txBody>
                  <a:tcPr marL="9525" marR="9525" marT="9525" marB="0" anchor="b">
                    <a:solidFill>
                      <a:srgbClr val="FFFF00"/>
                    </a:solidFill>
                  </a:tcPr>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0.2294</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0.1421</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0.1925</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0.2205</a:t>
                      </a:r>
                    </a:p>
                  </a:txBody>
                  <a:tcPr marL="9525" marR="9525" marT="9525" marB="0" anchor="b">
                    <a:solidFill>
                      <a:srgbClr val="FFFF00"/>
                    </a:solidFill>
                  </a:tcPr>
                </a:tc>
                <a:tc>
                  <a:txBody>
                    <a:bodyPr/>
                    <a:lstStyle/>
                    <a:p>
                      <a:pPr algn="r" fontAlgn="b"/>
                      <a:r>
                        <a:rPr lang="en-US" sz="1400" b="0" i="0" u="none" strike="noStrike">
                          <a:solidFill>
                            <a:srgbClr val="000000"/>
                          </a:solidFill>
                          <a:effectLst/>
                          <a:latin typeface="Times New Roman" panose="02020603050405020304" pitchFamily="18" charset="0"/>
                          <a:cs typeface="Times New Roman" panose="02020603050405020304" pitchFamily="18" charset="0"/>
                        </a:rPr>
                        <a:t>0.2909</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0.2398</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0.1782</a:t>
                      </a:r>
                    </a:p>
                  </a:txBody>
                  <a:tcPr marL="9525" marR="9525" marT="9525" marB="0" anchor="b">
                    <a:solidFill>
                      <a:srgbClr val="FFFF00"/>
                    </a:solidFill>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0.1620</a:t>
                      </a:r>
                    </a:p>
                  </a:txBody>
                  <a:tcPr marL="9525" marR="9525" marT="9525" marB="0" anchor="b">
                    <a:solidFill>
                      <a:srgbClr val="FFFF00"/>
                    </a:solidFill>
                  </a:tcPr>
                </a:tc>
              </a:tr>
            </a:tbl>
          </a:graphicData>
        </a:graphic>
      </p:graphicFrame>
      <p:sp>
        <p:nvSpPr>
          <p:cNvPr id="10" name="TextBox 9"/>
          <p:cNvSpPr txBox="1"/>
          <p:nvPr/>
        </p:nvSpPr>
        <p:spPr>
          <a:xfrm>
            <a:off x="805218" y="1330236"/>
            <a:ext cx="2467342" cy="369332"/>
          </a:xfrm>
          <a:prstGeom prst="rect">
            <a:avLst/>
          </a:prstGeom>
          <a:noFill/>
        </p:spPr>
        <p:txBody>
          <a:bodyPr wrap="none" rtlCol="0">
            <a:spAutoFit/>
          </a:bodyPr>
          <a:lstStyle/>
          <a:p>
            <a:r>
              <a:rPr lang="en-US" b="1" i="1" dirty="0" smtClean="0">
                <a:solidFill>
                  <a:srgbClr val="003F82"/>
                </a:solidFill>
                <a:latin typeface="Arial" panose="020B0604020202020204" pitchFamily="34" charset="0"/>
                <a:cs typeface="Arial" panose="020B0604020202020204" pitchFamily="34" charset="0"/>
              </a:rPr>
              <a:t>G bounds of S&amp;P500</a:t>
            </a:r>
            <a:endParaRPr lang="ru-RU" b="1" i="1" dirty="0">
              <a:solidFill>
                <a:srgbClr val="003F82"/>
              </a:solidFill>
              <a:latin typeface="Arial" panose="020B0604020202020204" pitchFamily="34" charset="0"/>
              <a:cs typeface="Arial" panose="020B0604020202020204" pitchFamily="34" charset="0"/>
            </a:endParaRPr>
          </a:p>
        </p:txBody>
      </p:sp>
      <p:sp>
        <p:nvSpPr>
          <p:cNvPr id="18" name="Номер слайда 10"/>
          <p:cNvSpPr txBox="1">
            <a:spLocks/>
          </p:cNvSpPr>
          <p:nvPr/>
        </p:nvSpPr>
        <p:spPr>
          <a:xfrm>
            <a:off x="8439704" y="6475774"/>
            <a:ext cx="494192" cy="107722"/>
          </a:xfrm>
          <a:prstGeom prst="rect">
            <a:avLst/>
          </a:prstGeom>
        </p:spPr>
        <p:txBody>
          <a:bodyPr wrap="square" lIns="0" tIns="0" rIns="0" bIns="0">
            <a:spAutoFit/>
          </a:bodyPr>
          <a:lstStyle>
            <a:defPPr>
              <a:defRPr lang="de-DE"/>
            </a:defPPr>
            <a:lvl1pPr marL="0" algn="l" defTabSz="914400" rtl="0" eaLnBrk="1" latinLnBrk="0" hangingPunct="1">
              <a:defRPr sz="60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gn="ctr"/>
            <a:r>
              <a:rPr lang="ru-RU" sz="700" spc="-10" dirty="0" smtClean="0">
                <a:solidFill>
                  <a:srgbClr val="1C2A55"/>
                </a:solidFill>
                <a:latin typeface="Arial" panose="020B0604020202020204" pitchFamily="34" charset="0"/>
                <a:cs typeface="Arial" panose="020B0604020202020204" pitchFamily="34" charset="0"/>
              </a:rPr>
              <a:t>9 </a:t>
            </a:r>
            <a:r>
              <a:rPr lang="ru-RU" sz="700" spc="-30" dirty="0" smtClean="0">
                <a:solidFill>
                  <a:srgbClr val="1C2A55"/>
                </a:solidFill>
                <a:latin typeface="Arial" panose="020B0604020202020204" pitchFamily="34" charset="0"/>
                <a:cs typeface="Arial" panose="020B0604020202020204" pitchFamily="34" charset="0"/>
              </a:rPr>
              <a:t>/</a:t>
            </a:r>
            <a:r>
              <a:rPr lang="ru-RU" sz="700" spc="-10" dirty="0" smtClean="0">
                <a:solidFill>
                  <a:srgbClr val="1C2A55"/>
                </a:solidFill>
                <a:latin typeface="Arial" panose="020B0604020202020204" pitchFamily="34" charset="0"/>
                <a:cs typeface="Arial" panose="020B0604020202020204" pitchFamily="34" charset="0"/>
              </a:rPr>
              <a:t> 1</a:t>
            </a:r>
            <a:r>
              <a:rPr lang="ru-RU" sz="700" dirty="0" smtClean="0">
                <a:solidFill>
                  <a:srgbClr val="1C2A55"/>
                </a:solidFill>
                <a:latin typeface="Arial" panose="020B0604020202020204" pitchFamily="34" charset="0"/>
                <a:cs typeface="Arial" panose="020B0604020202020204" pitchFamily="34" charset="0"/>
              </a:rPr>
              <a:t>5</a:t>
            </a:r>
            <a:endParaRPr lang="ru-RU" sz="700" dirty="0">
              <a:solidFill>
                <a:srgbClr val="1C2A5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776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498</TotalTime>
  <Words>1372</Words>
  <Application>Microsoft Office PowerPoint</Application>
  <PresentationFormat>Экран (4:3)</PresentationFormat>
  <Paragraphs>798</Paragraphs>
  <Slides>15</Slides>
  <Notes>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15</vt:i4>
      </vt:variant>
    </vt:vector>
  </HeadingPairs>
  <TitlesOfParts>
    <vt:vector size="25" baseType="lpstr">
      <vt:lpstr>ＭＳ Ｐゴシック</vt:lpstr>
      <vt:lpstr>Arial</vt:lpstr>
      <vt:lpstr>Calibri</vt:lpstr>
      <vt:lpstr>Cambria Math</vt:lpstr>
      <vt:lpstr>Droid Sans Fallback</vt:lpstr>
      <vt:lpstr>Myriad Pro</vt:lpstr>
      <vt:lpstr>Myriad Pro Semibold</vt:lpstr>
      <vt:lpstr>Times New Roman</vt:lpstr>
      <vt:lpstr>Wingdings</vt:lpstr>
      <vt:lpstr>Office Theme</vt:lpstr>
      <vt:lpstr>Taking into account the rate of convergence in CLT under Risk evaluation on financial markets </vt:lpstr>
      <vt:lpstr>Introduction</vt:lpstr>
      <vt:lpstr>Introduction</vt:lpstr>
      <vt:lpstr>Data</vt:lpstr>
      <vt:lpstr>Methods and methodology</vt:lpstr>
      <vt:lpstr>Hypothesis</vt:lpstr>
      <vt:lpstr>Construction of G(n,t) tail estimates</vt:lpstr>
      <vt:lpstr>Information efficiency analysis</vt:lpstr>
      <vt:lpstr>Results of construction G bounds</vt:lpstr>
      <vt:lpstr>Results of construction G bounds</vt:lpstr>
      <vt:lpstr>Analysis of fatness of left tail</vt:lpstr>
      <vt:lpstr>Results of logit model</vt:lpstr>
      <vt:lpstr>Conclusion</vt:lpstr>
      <vt:lpstr>Conclusion</vt:lpstr>
      <vt:lpstr>Презентация PowerPoint</vt:lpstr>
    </vt:vector>
  </TitlesOfParts>
  <Company>hse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vkremlev</dc:creator>
  <cp:lastModifiedBy>user</cp:lastModifiedBy>
  <cp:revision>71</cp:revision>
  <dcterms:created xsi:type="dcterms:W3CDTF">2010-09-30T07:07:58Z</dcterms:created>
  <dcterms:modified xsi:type="dcterms:W3CDTF">2016-06-23T19:03:50Z</dcterms:modified>
</cp:coreProperties>
</file>