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8"/>
  </p:notesMasterIdLst>
  <p:handoutMasterIdLst>
    <p:handoutMasterId r:id="rId9"/>
  </p:handoutMasterIdLst>
  <p:sldIdLst>
    <p:sldId id="256" r:id="rId2"/>
    <p:sldId id="369" r:id="rId3"/>
    <p:sldId id="368" r:id="rId4"/>
    <p:sldId id="340" r:id="rId5"/>
    <p:sldId id="345" r:id="rId6"/>
    <p:sldId id="371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FAF8"/>
    <a:srgbClr val="FDF5F1"/>
    <a:srgbClr val="FCF3EE"/>
    <a:srgbClr val="F2D2C0"/>
    <a:srgbClr val="CCCCFF"/>
    <a:srgbClr val="FFCC99"/>
    <a:srgbClr val="E0E0E0"/>
    <a:srgbClr val="C9E4FF"/>
    <a:srgbClr val="DCDCDC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4" autoAdjust="0"/>
    <p:restoredTop sz="93576" autoAdjust="0"/>
  </p:normalViewPr>
  <p:slideViewPr>
    <p:cSldViewPr>
      <p:cViewPr>
        <p:scale>
          <a:sx n="105" d="100"/>
          <a:sy n="105" d="100"/>
        </p:scale>
        <p:origin x="-1794" y="-18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69" y="3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C95DA37-394B-4640-9A3D-384D95196120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7" y="942978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69" y="942978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B62C1CC-AE52-451C-910B-BFD893B30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154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3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9" y="3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6AEC1C5-7D08-4B56-9122-814BDC6622CA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51" y="4716589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29781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9" y="9429781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8853923-A56A-41AE-A9EC-3DCCA3F32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27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5194" algn="l" defTabSz="914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233" algn="l" defTabSz="914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271" algn="l" defTabSz="914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309" algn="l" defTabSz="91407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93D213-C082-4323-8E61-1494FD8CA5CD}" type="slidenum">
              <a:rPr lang="ru-RU" altLang="ru-RU" sz="1200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gs.ru/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682625"/>
            <a:ext cx="3308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519696" y="2351630"/>
            <a:ext cx="5938837" cy="1470025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29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89836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7032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4500"/>
            <a:ext cx="4038600" cy="4411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4038600" cy="4411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C029347-8D28-43D8-ACC9-D76DC0A5F825}" type="datetimeFigureOut">
              <a:rPr lang="ru-RU"/>
              <a:pPr>
                <a:defRPr/>
              </a:pPr>
              <a:t>25.07.2016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80400" y="6369050"/>
            <a:ext cx="719138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A5C01-3023-42EC-BEDC-BC11098153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84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748" y="1719261"/>
            <a:ext cx="4340222" cy="452596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468066" y="717327"/>
            <a:ext cx="7403574" cy="586311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2400" baseline="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29563" y="6570663"/>
            <a:ext cx="719137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5F044-7E5F-465D-A901-535932A4FF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5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-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434142" y="3291419"/>
            <a:ext cx="5938837" cy="1470025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2900" baseline="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29563" y="6570663"/>
            <a:ext cx="719137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C09C-EDAD-4013-A10F-B8785EAB98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67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013" y="1535113"/>
            <a:ext cx="3772477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61" indent="0">
              <a:buNone/>
              <a:defRPr sz="1900" b="1"/>
            </a:lvl2pPr>
            <a:lvl3pPr marL="872722" indent="0">
              <a:buNone/>
              <a:defRPr sz="1800" b="1"/>
            </a:lvl3pPr>
            <a:lvl4pPr marL="1309083" indent="0">
              <a:buNone/>
              <a:defRPr sz="1500" b="1"/>
            </a:lvl4pPr>
            <a:lvl5pPr marL="1745445" indent="0">
              <a:buNone/>
              <a:defRPr sz="1500" b="1"/>
            </a:lvl5pPr>
            <a:lvl6pPr marL="2181806" indent="0">
              <a:buNone/>
              <a:defRPr sz="1500" b="1"/>
            </a:lvl6pPr>
            <a:lvl7pPr marL="2618167" indent="0">
              <a:buNone/>
              <a:defRPr sz="1500" b="1"/>
            </a:lvl7pPr>
            <a:lvl8pPr marL="3054529" indent="0">
              <a:buNone/>
              <a:defRPr sz="1500" b="1"/>
            </a:lvl8pPr>
            <a:lvl9pPr marL="3490890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1013" y="2174875"/>
            <a:ext cx="3772477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6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61" indent="0">
              <a:buNone/>
              <a:defRPr sz="1900" b="1"/>
            </a:lvl2pPr>
            <a:lvl3pPr marL="872722" indent="0">
              <a:buNone/>
              <a:defRPr sz="1800" b="1"/>
            </a:lvl3pPr>
            <a:lvl4pPr marL="1309083" indent="0">
              <a:buNone/>
              <a:defRPr sz="1500" b="1"/>
            </a:lvl4pPr>
            <a:lvl5pPr marL="1745445" indent="0">
              <a:buNone/>
              <a:defRPr sz="1500" b="1"/>
            </a:lvl5pPr>
            <a:lvl6pPr marL="2181806" indent="0">
              <a:buNone/>
              <a:defRPr sz="1500" b="1"/>
            </a:lvl6pPr>
            <a:lvl7pPr marL="2618167" indent="0">
              <a:buNone/>
              <a:defRPr sz="1500" b="1"/>
            </a:lvl7pPr>
            <a:lvl8pPr marL="3054529" indent="0">
              <a:buNone/>
              <a:defRPr sz="1500" b="1"/>
            </a:lvl8pPr>
            <a:lvl9pPr marL="3490890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6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468066" y="717327"/>
            <a:ext cx="7403574" cy="586311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2400" baseline="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29563" y="6570663"/>
            <a:ext cx="719137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97581-B282-4DE2-A586-AA22905E31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39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 userDrawn="1"/>
        </p:nvSpPr>
        <p:spPr bwMode="auto">
          <a:xfrm>
            <a:off x="9818688" y="6369050"/>
            <a:ext cx="327025" cy="2317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8B6AD44-9A1A-4FB0-B2A8-74AF0FA584BB}" type="slidenum">
              <a:rPr lang="ru-RU" altLang="ru-RU" sz="900" smtClean="0">
                <a:solidFill>
                  <a:srgbClr val="999999"/>
                </a:solidFill>
              </a:rPr>
              <a:pPr eaLnBrk="1" hangingPunct="1">
                <a:defRPr/>
              </a:pPr>
              <a:t>‹#›</a:t>
            </a:fld>
            <a:endParaRPr lang="ru-RU" altLang="ru-RU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80400" y="6369050"/>
            <a:ext cx="719138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89107-C6EC-403E-8E04-0F20A93FD8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95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468066" y="717327"/>
            <a:ext cx="7403574" cy="586311"/>
          </a:xfrm>
          <a:prstGeom prst="rect">
            <a:avLst/>
          </a:prstGeom>
        </p:spPr>
        <p:txBody>
          <a:bodyPr lIns="87272" tIns="43637" rIns="87272" bIns="43637"/>
          <a:lstStyle>
            <a:lvl1pPr>
              <a:defRPr sz="2400" baseline="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80400" y="6369050"/>
            <a:ext cx="719138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F967-2FE1-4838-86EC-795F013F23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50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2286000"/>
            <a:ext cx="28019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13"/>
          <p:cNvSpPr>
            <a:spLocks noChangeArrowheads="1"/>
          </p:cNvSpPr>
          <p:nvPr/>
        </p:nvSpPr>
        <p:spPr bwMode="auto">
          <a:xfrm>
            <a:off x="127000" y="296863"/>
            <a:ext cx="88646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87272" tIns="43637" rIns="87272" bIns="4363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" name="Прямоугольник 14"/>
          <p:cNvSpPr>
            <a:spLocks noChangeArrowheads="1"/>
          </p:cNvSpPr>
          <p:nvPr/>
        </p:nvSpPr>
        <p:spPr bwMode="auto">
          <a:xfrm>
            <a:off x="160338" y="5635625"/>
            <a:ext cx="8864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87272" tIns="43637" rIns="87272" bIns="43637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503238" y="5256213"/>
            <a:ext cx="5754687" cy="1609725"/>
          </a:xfrm>
          <a:prstGeom prst="rect">
            <a:avLst/>
          </a:prstGeom>
          <a:noFill/>
          <a:ln>
            <a:noFill/>
          </a:ln>
          <a:extLst/>
        </p:spPr>
        <p:txBody>
          <a:bodyPr lIns="87272" tIns="43637" rIns="87272" bIns="43637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ts val="572"/>
              </a:spcAft>
              <a:defRPr/>
            </a:pPr>
            <a:r>
              <a:rPr lang="ru-RU" sz="800" b="0" dirty="0" smtClean="0">
                <a:solidFill>
                  <a:srgbClr val="666666"/>
                </a:solidFill>
              </a:rPr>
              <a:t>© 2014 «Росгосстрах».</a:t>
            </a:r>
          </a:p>
          <a:p>
            <a:pPr eaLnBrk="1" hangingPunct="1">
              <a:lnSpc>
                <a:spcPct val="120000"/>
              </a:lnSpc>
              <a:spcAft>
                <a:spcPts val="572"/>
              </a:spcAft>
              <a:defRPr/>
            </a:pPr>
            <a:r>
              <a:rPr lang="ru-RU" sz="800" b="0" dirty="0" smtClean="0">
                <a:solidFill>
                  <a:srgbClr val="666666"/>
                </a:solidFill>
              </a:rPr>
              <a:t>«Росгосстрах» — крупнейшая по масштабам российская страховая компания</a:t>
            </a:r>
            <a:r>
              <a:rPr lang="en-US" sz="800" b="0" dirty="0" smtClean="0">
                <a:solidFill>
                  <a:srgbClr val="666666"/>
                </a:solidFill>
              </a:rPr>
              <a:t> c</a:t>
            </a:r>
            <a:r>
              <a:rPr lang="ru-RU" sz="800" b="0" dirty="0" smtClean="0">
                <a:solidFill>
                  <a:srgbClr val="666666"/>
                </a:solidFill>
              </a:rPr>
              <a:t> 90</a:t>
            </a:r>
            <a:r>
              <a:rPr lang="en-US" sz="800" b="0" dirty="0" smtClean="0">
                <a:solidFill>
                  <a:srgbClr val="666666"/>
                </a:solidFill>
              </a:rPr>
              <a:t>-</a:t>
            </a:r>
            <a:r>
              <a:rPr lang="ru-RU" sz="800" b="0" dirty="0" smtClean="0">
                <a:solidFill>
                  <a:srgbClr val="666666"/>
                </a:solidFill>
              </a:rPr>
              <a:t>летней историей. </a:t>
            </a:r>
            <a:br>
              <a:rPr lang="ru-RU" sz="800" b="0" dirty="0" smtClean="0">
                <a:solidFill>
                  <a:srgbClr val="666666"/>
                </a:solidFill>
              </a:rPr>
            </a:br>
            <a:r>
              <a:rPr lang="ru-RU" sz="800" b="0" dirty="0" smtClean="0">
                <a:solidFill>
                  <a:srgbClr val="666666"/>
                </a:solidFill>
              </a:rPr>
              <a:t>В группу компаний «Росгосстрах» входят</a:t>
            </a:r>
            <a:r>
              <a:rPr lang="en-US" sz="800" b="0" dirty="0" smtClean="0">
                <a:solidFill>
                  <a:srgbClr val="666666"/>
                </a:solidFill>
              </a:rPr>
              <a:t>:</a:t>
            </a:r>
            <a:r>
              <a:rPr lang="ru-RU" sz="800" b="0" dirty="0" smtClean="0">
                <a:solidFill>
                  <a:srgbClr val="666666"/>
                </a:solidFill>
              </a:rPr>
              <a:t> ОАО «Росгосстрах», ООО «Росгосстрах», СК «</a:t>
            </a:r>
            <a:r>
              <a:rPr lang="ru-RU" sz="800" b="0" dirty="0" err="1" smtClean="0">
                <a:solidFill>
                  <a:srgbClr val="666666"/>
                </a:solidFill>
              </a:rPr>
              <a:t>РГС-Жизнь</a:t>
            </a:r>
            <a:r>
              <a:rPr lang="ru-RU" sz="800" b="0" dirty="0" smtClean="0">
                <a:solidFill>
                  <a:srgbClr val="666666"/>
                </a:solidFill>
              </a:rPr>
              <a:t>» (страхование жизни и добровольное пенсионное обеспечение), а также ООО «</a:t>
            </a:r>
            <a:r>
              <a:rPr lang="ru-RU" sz="800" b="0" dirty="0" err="1" smtClean="0">
                <a:solidFill>
                  <a:srgbClr val="666666"/>
                </a:solidFill>
              </a:rPr>
              <a:t>РГС-Медицина</a:t>
            </a:r>
            <a:r>
              <a:rPr lang="ru-RU" sz="800" b="0" dirty="0" smtClean="0">
                <a:solidFill>
                  <a:srgbClr val="666666"/>
                </a:solidFill>
              </a:rPr>
              <a:t>» (ОМС). «Росгосстрах» является лидером российского рынка страхования (более 40 миллионов клиентов)</a:t>
            </a:r>
            <a:r>
              <a:rPr lang="en-US" sz="800" b="0" dirty="0" smtClean="0">
                <a:solidFill>
                  <a:srgbClr val="666666"/>
                </a:solidFill>
              </a:rPr>
              <a:t> </a:t>
            </a:r>
            <a:r>
              <a:rPr lang="ru-RU" sz="800" b="0" dirty="0" smtClean="0">
                <a:solidFill>
                  <a:srgbClr val="666666"/>
                </a:solidFill>
              </a:rPr>
              <a:t>и традиционно оказывает существенное влияние на развитие страхового рынка России. Общая численность сотрудников группы компаний достигает </a:t>
            </a:r>
            <a:br>
              <a:rPr lang="ru-RU" sz="800" b="0" dirty="0" smtClean="0">
                <a:solidFill>
                  <a:srgbClr val="666666"/>
                </a:solidFill>
              </a:rPr>
            </a:br>
            <a:r>
              <a:rPr lang="ru-RU" sz="800" b="0" dirty="0" smtClean="0">
                <a:solidFill>
                  <a:srgbClr val="666666"/>
                </a:solidFill>
              </a:rPr>
              <a:t>100 тыс. человек, включая более 60 тыс. страховых агентов.</a:t>
            </a:r>
          </a:p>
          <a:p>
            <a:pPr eaLnBrk="1" hangingPunct="1">
              <a:defRPr/>
            </a:pPr>
            <a:r>
              <a:rPr lang="ru-RU" sz="900" b="0" u="sng" dirty="0" err="1" smtClean="0">
                <a:solidFill>
                  <a:srgbClr val="BF914D"/>
                </a:solidFill>
                <a:hlinkClick r:id="rId3"/>
              </a:rPr>
              <a:t>www.RGS.ru</a:t>
            </a:r>
            <a:endParaRPr lang="ru-RU" sz="900" b="0" u="sng" dirty="0" smtClean="0">
              <a:solidFill>
                <a:srgbClr val="BF914D"/>
              </a:solidFill>
            </a:endParaRPr>
          </a:p>
          <a:p>
            <a:pPr eaLnBrk="1" hangingPunct="1">
              <a:defRPr/>
            </a:pPr>
            <a:endParaRPr lang="ru-RU" sz="900" b="0" dirty="0" smtClean="0"/>
          </a:p>
        </p:txBody>
      </p:sp>
    </p:spTree>
    <p:extLst>
      <p:ext uri="{BB962C8B-B14F-4D97-AF65-F5344CB8AC3E}">
        <p14:creationId xmlns:p14="http://schemas.microsoft.com/office/powerpoint/2010/main" val="83777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80400" y="6369050"/>
            <a:ext cx="719138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9CA08-7A32-4951-8D23-166AEAD4A3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40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152659" y="152724"/>
            <a:ext cx="7576615" cy="792000"/>
          </a:xfrm>
          <a:prstGeom prst="rect">
            <a:avLst/>
          </a:prstGeom>
        </p:spPr>
        <p:txBody>
          <a:bodyPr anchor="ctr"/>
          <a:lstStyle>
            <a:lvl1pPr algn="l">
              <a:defRPr sz="2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80400" y="6369050"/>
            <a:ext cx="719138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065CF-4A99-4A5E-8821-C753CD2276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39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2113" y="6583363"/>
            <a:ext cx="717550" cy="2238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272" tIns="43637" rIns="87272" bIns="43637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99999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39620E-AFAC-4001-8AC1-3E30D6CA9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7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1838325"/>
            <a:ext cx="43386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7" rIns="87272" bIns="4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Прямоугольник 16"/>
          <p:cNvSpPr>
            <a:spLocks noChangeArrowheads="1"/>
          </p:cNvSpPr>
          <p:nvPr/>
        </p:nvSpPr>
        <p:spPr bwMode="auto">
          <a:xfrm>
            <a:off x="406400" y="6573838"/>
            <a:ext cx="1244600" cy="2111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7272" tIns="43637" rIns="87272" bIns="43637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575"/>
              </a:spcAft>
              <a:defRPr/>
            </a:pPr>
            <a:r>
              <a:rPr lang="ru-RU" altLang="ru-RU" sz="800" dirty="0" smtClean="0">
                <a:solidFill>
                  <a:srgbClr val="7F7F7F"/>
                </a:solidFill>
              </a:rPr>
              <a:t>© 2014 «Росгосстрах»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22" r:id="rId2"/>
    <p:sldLayoutId id="2147484423" r:id="rId3"/>
    <p:sldLayoutId id="2147484424" r:id="rId4"/>
    <p:sldLayoutId id="2147484425" r:id="rId5"/>
    <p:sldLayoutId id="2147484426" r:id="rId6"/>
    <p:sldLayoutId id="2147484427" r:id="rId7"/>
    <p:sldLayoutId id="2147484428" r:id="rId8"/>
    <p:sldLayoutId id="2147484429" r:id="rId9"/>
    <p:sldLayoutId id="214748443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" charset="0"/>
        </a:defRPr>
      </a:lvl5pPr>
      <a:lvl6pPr marL="436361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" charset="0"/>
        </a:defRPr>
      </a:lvl6pPr>
      <a:lvl7pPr marL="872722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" charset="0"/>
        </a:defRPr>
      </a:lvl7pPr>
      <a:lvl8pPr marL="1309083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" charset="0"/>
        </a:defRPr>
      </a:lvl8pPr>
      <a:lvl9pPr marL="1745445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" charset="0"/>
        </a:defRPr>
      </a:lvl9pPr>
    </p:titleStyle>
    <p:bodyStyle>
      <a:lvl1pPr marL="325438" indent="-32543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6666"/>
          </a:solidFill>
          <a:latin typeface="+mn-lt"/>
          <a:ea typeface="+mn-ea"/>
          <a:cs typeface="+mn-cs"/>
        </a:defRPr>
      </a:lvl1pPr>
      <a:lvl2pPr marL="708025" indent="-271463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666666"/>
          </a:solidFill>
          <a:latin typeface="+mn-lt"/>
        </a:defRPr>
      </a:lvl2pPr>
      <a:lvl3pPr marL="1090613" indent="-2159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5588" indent="-2159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2150" indent="-2159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99987" indent="-218181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36348" indent="-218181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72709" indent="-218181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09070" indent="-218181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727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61" algn="l" defTabSz="8727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22" algn="l" defTabSz="8727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083" algn="l" defTabSz="8727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445" algn="l" defTabSz="8727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806" algn="l" defTabSz="8727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167" algn="l" defTabSz="8727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529" algn="l" defTabSz="8727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0890" algn="l" defTabSz="8727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katerina.dmitrenko.rgs@yandex.r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0"/>
          <p:cNvSpPr txBox="1">
            <a:spLocks noChangeArrowheads="1"/>
          </p:cNvSpPr>
          <p:nvPr/>
        </p:nvSpPr>
        <p:spPr bwMode="auto">
          <a:xfrm>
            <a:off x="923925" y="1678855"/>
            <a:ext cx="8220075" cy="46085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accent1"/>
                </a:solidFill>
              </a:rPr>
              <a:t>«СТУДЕНТ»</a:t>
            </a:r>
          </a:p>
          <a:p>
            <a:pPr algn="ctr" eaLnBrk="1" hangingPunct="1">
              <a:defRPr/>
            </a:pPr>
            <a:endParaRPr lang="ru-RU" sz="2400" b="1" dirty="0" smtClean="0">
              <a:solidFill>
                <a:srgbClr val="666666"/>
              </a:solidFill>
            </a:endParaRPr>
          </a:p>
          <a:p>
            <a:pPr algn="ctr" eaLnBrk="1" hangingPunct="1">
              <a:defRPr/>
            </a:pPr>
            <a:r>
              <a:rPr lang="ru-RU" sz="2200" b="1" dirty="0" smtClean="0">
                <a:solidFill>
                  <a:srgbClr val="666666"/>
                </a:solidFill>
              </a:rPr>
              <a:t>Добровольное медицинское страхование</a:t>
            </a:r>
          </a:p>
          <a:p>
            <a:pPr algn="ctr" eaLnBrk="1" hangingPunct="1">
              <a:defRPr/>
            </a:pPr>
            <a:r>
              <a:rPr lang="ru-RU" sz="2200" b="1" dirty="0" smtClean="0">
                <a:solidFill>
                  <a:srgbClr val="666666"/>
                </a:solidFill>
              </a:rPr>
              <a:t>мигрантов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0" t="6371" r="2891"/>
          <a:stretch/>
        </p:blipFill>
        <p:spPr>
          <a:xfrm>
            <a:off x="215628" y="1687115"/>
            <a:ext cx="2823250" cy="23762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89107-C6EC-403E-8E04-0F20A93FD86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68313" y="620688"/>
            <a:ext cx="70564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100" b="1" dirty="0" smtClean="0">
                <a:solidFill>
                  <a:schemeClr val="bg1">
                    <a:lumMod val="50000"/>
                  </a:schemeClr>
                </a:solidFill>
              </a:rPr>
              <a:t>Программа «СТУДЕНТ» Тариф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93504"/>
              </p:ext>
            </p:extLst>
          </p:nvPr>
        </p:nvGraphicFramePr>
        <p:xfrm>
          <a:off x="2196228" y="2276872"/>
          <a:ext cx="4392487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7"/>
              </a:tblGrid>
              <a:tr h="556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Стоимость программы (руб</a:t>
                      </a:r>
                      <a:r>
                        <a:rPr lang="ru-RU" sz="1400" u="none" strike="noStrike" dirty="0" smtClean="0">
                          <a:effectLst/>
                        </a:rPr>
                        <a:t>.)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8" marR="5198" marT="51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2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На 12 </a:t>
                      </a:r>
                      <a:r>
                        <a:rPr lang="ru-RU" sz="1400" u="none" strike="noStrike" dirty="0">
                          <a:effectLst/>
                        </a:rPr>
                        <a:t>месяцев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8" marR="5198" marT="51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4 750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8" marR="5198" marT="51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Rectangle 180"/>
          <p:cNvSpPr>
            <a:spLocks noChangeArrowheads="1"/>
          </p:cNvSpPr>
          <p:nvPr/>
        </p:nvSpPr>
        <p:spPr bwMode="auto">
          <a:xfrm>
            <a:off x="4133316" y="5175160"/>
            <a:ext cx="4866073" cy="4140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468000" tIns="0" rIns="0" bIns="0" anchor="ctr"/>
          <a:lstStyle>
            <a:lvl1pPr marL="228600" indent="-228600" eaLnBrk="0" hangingPunct="0">
              <a:spcBef>
                <a:spcPct val="20000"/>
              </a:spcBef>
              <a:buChar char="•"/>
              <a:defRPr>
                <a:solidFill>
                  <a:srgbClr val="666666"/>
                </a:solidFill>
                <a:latin typeface="Arial" charset="0"/>
              </a:defRPr>
            </a:lvl1pPr>
            <a:lvl2pPr marL="457200" indent="-311150" eaLnBrk="0" hangingPunct="0">
              <a:spcBef>
                <a:spcPct val="20000"/>
              </a:spcBef>
              <a:buChar char="–"/>
              <a:defRPr sz="1600">
                <a:solidFill>
                  <a:srgbClr val="666666"/>
                </a:solidFill>
                <a:latin typeface="Arial" charset="0"/>
              </a:defRPr>
            </a:lvl2pPr>
            <a:lvl3pPr marL="914400" indent="-24765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371600" indent="-2476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1828800" indent="-247650" eaLnBrk="0" hangingPunct="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indent="-247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indent="-247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indent="-247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indent="-2476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ru-RU" altLang="ru-RU" sz="1400" dirty="0" smtClean="0">
                <a:solidFill>
                  <a:srgbClr val="0D0D0D"/>
                </a:solidFill>
                <a:ea typeface="Arial Unicode MS" pitchFamily="34" charset="-128"/>
                <a:cs typeface="Arial Unicode MS" pitchFamily="34" charset="-128"/>
              </a:rPr>
              <a:t>Страховая сумма по программе: </a:t>
            </a:r>
            <a:r>
              <a:rPr lang="ru-RU" altLang="ru-RU" sz="1400" b="1" dirty="0" smtClean="0">
                <a:solidFill>
                  <a:srgbClr val="0D0D0D"/>
                </a:solidFill>
                <a:ea typeface="Arial Unicode MS" pitchFamily="34" charset="-128"/>
                <a:cs typeface="Arial Unicode MS" pitchFamily="34" charset="-128"/>
              </a:rPr>
              <a:t>100 000 тыс. руб.</a:t>
            </a:r>
            <a:endParaRPr lang="en-US" altLang="ru-RU" sz="1400" b="1" dirty="0" smtClean="0">
              <a:solidFill>
                <a:schemeClr val="accent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Oval 181"/>
          <p:cNvSpPr>
            <a:spLocks noChangeArrowheads="1"/>
          </p:cNvSpPr>
          <p:nvPr/>
        </p:nvSpPr>
        <p:spPr bwMode="auto">
          <a:xfrm>
            <a:off x="3690531" y="4869160"/>
            <a:ext cx="612000" cy="612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" kern="1200">
                <a:solidFill>
                  <a:srgbClr val="0D0D0D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" kern="1200">
                <a:solidFill>
                  <a:srgbClr val="0D0D0D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" kern="1200">
                <a:solidFill>
                  <a:srgbClr val="0D0D0D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" kern="1200">
                <a:solidFill>
                  <a:srgbClr val="0D0D0D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" kern="1200">
                <a:solidFill>
                  <a:srgbClr val="0D0D0D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300" kern="1200">
                <a:solidFill>
                  <a:srgbClr val="0D0D0D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300" kern="1200">
                <a:solidFill>
                  <a:srgbClr val="0D0D0D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300" kern="1200">
                <a:solidFill>
                  <a:srgbClr val="0D0D0D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300" kern="1200">
                <a:solidFill>
                  <a:srgbClr val="0D0D0D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hangingPunct="0">
              <a:defRPr/>
            </a:pPr>
            <a:endParaRPr lang="en-US" dirty="0"/>
          </a:p>
        </p:txBody>
      </p:sp>
      <p:sp>
        <p:nvSpPr>
          <p:cNvPr id="14" name="Freeform 182"/>
          <p:cNvSpPr>
            <a:spLocks noEditPoints="1"/>
          </p:cNvSpPr>
          <p:nvPr/>
        </p:nvSpPr>
        <p:spPr bwMode="auto">
          <a:xfrm rot="20930266">
            <a:off x="3954261" y="4754711"/>
            <a:ext cx="358108" cy="538773"/>
          </a:xfrm>
          <a:custGeom>
            <a:avLst/>
            <a:gdLst>
              <a:gd name="T0" fmla="*/ 0 w 68"/>
              <a:gd name="T1" fmla="*/ 2147483647 h 135"/>
              <a:gd name="T2" fmla="*/ 443750700 w 68"/>
              <a:gd name="T3" fmla="*/ 2147483647 h 135"/>
              <a:gd name="T4" fmla="*/ 927849300 w 68"/>
              <a:gd name="T5" fmla="*/ 2147483647 h 135"/>
              <a:gd name="T6" fmla="*/ 443750700 w 68"/>
              <a:gd name="T7" fmla="*/ 2147483647 h 135"/>
              <a:gd name="T8" fmla="*/ 0 w 68"/>
              <a:gd name="T9" fmla="*/ 2147483647 h 135"/>
              <a:gd name="T10" fmla="*/ 1775009150 w 68"/>
              <a:gd name="T11" fmla="*/ 313454815 h 135"/>
              <a:gd name="T12" fmla="*/ 2138083100 w 68"/>
              <a:gd name="T13" fmla="*/ 0 h 135"/>
              <a:gd name="T14" fmla="*/ 2147483647 w 68"/>
              <a:gd name="T15" fmla="*/ 62690963 h 135"/>
              <a:gd name="T16" fmla="*/ 2147483647 w 68"/>
              <a:gd name="T17" fmla="*/ 188072889 h 135"/>
              <a:gd name="T18" fmla="*/ 2147483647 w 68"/>
              <a:gd name="T19" fmla="*/ 626909630 h 135"/>
              <a:gd name="T20" fmla="*/ 1129550700 w 68"/>
              <a:gd name="T21" fmla="*/ 2147483647 h 135"/>
              <a:gd name="T22" fmla="*/ 1169892250 w 68"/>
              <a:gd name="T23" fmla="*/ 2147483647 h 135"/>
              <a:gd name="T24" fmla="*/ 927849300 w 68"/>
              <a:gd name="T25" fmla="*/ 2147483647 h 135"/>
              <a:gd name="T26" fmla="*/ 443750700 w 68"/>
              <a:gd name="T27" fmla="*/ 2147483647 h 135"/>
              <a:gd name="T28" fmla="*/ 685800000 w 68"/>
              <a:gd name="T29" fmla="*/ 2147483647 h 135"/>
              <a:gd name="T30" fmla="*/ 1775009150 w 68"/>
              <a:gd name="T31" fmla="*/ 313454815 h 1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8"/>
              <a:gd name="T49" fmla="*/ 0 h 135"/>
              <a:gd name="T50" fmla="*/ 68 w 68"/>
              <a:gd name="T51" fmla="*/ 135 h 13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8" h="135">
                <a:moveTo>
                  <a:pt x="0" y="125"/>
                </a:moveTo>
                <a:cubicBezTo>
                  <a:pt x="0" y="119"/>
                  <a:pt x="4" y="102"/>
                  <a:pt x="11" y="102"/>
                </a:cubicBezTo>
                <a:cubicBezTo>
                  <a:pt x="18" y="102"/>
                  <a:pt x="23" y="108"/>
                  <a:pt x="23" y="114"/>
                </a:cubicBezTo>
                <a:cubicBezTo>
                  <a:pt x="23" y="121"/>
                  <a:pt x="19" y="135"/>
                  <a:pt x="11" y="135"/>
                </a:cubicBezTo>
                <a:cubicBezTo>
                  <a:pt x="6" y="135"/>
                  <a:pt x="0" y="130"/>
                  <a:pt x="0" y="125"/>
                </a:cubicBezTo>
                <a:close/>
                <a:moveTo>
                  <a:pt x="44" y="10"/>
                </a:moveTo>
                <a:cubicBezTo>
                  <a:pt x="46" y="6"/>
                  <a:pt x="48" y="0"/>
                  <a:pt x="53" y="0"/>
                </a:cubicBezTo>
                <a:cubicBezTo>
                  <a:pt x="55" y="0"/>
                  <a:pt x="59" y="2"/>
                  <a:pt x="61" y="2"/>
                </a:cubicBezTo>
                <a:cubicBezTo>
                  <a:pt x="63" y="3"/>
                  <a:pt x="68" y="3"/>
                  <a:pt x="68" y="6"/>
                </a:cubicBezTo>
                <a:cubicBezTo>
                  <a:pt x="68" y="10"/>
                  <a:pt x="64" y="17"/>
                  <a:pt x="63" y="20"/>
                </a:cubicBezTo>
                <a:cubicBezTo>
                  <a:pt x="28" y="87"/>
                  <a:pt x="28" y="87"/>
                  <a:pt x="28" y="87"/>
                </a:cubicBezTo>
                <a:cubicBezTo>
                  <a:pt x="29" y="88"/>
                  <a:pt x="29" y="89"/>
                  <a:pt x="29" y="90"/>
                </a:cubicBezTo>
                <a:cubicBezTo>
                  <a:pt x="29" y="94"/>
                  <a:pt x="27" y="99"/>
                  <a:pt x="23" y="99"/>
                </a:cubicBezTo>
                <a:cubicBezTo>
                  <a:pt x="18" y="99"/>
                  <a:pt x="11" y="93"/>
                  <a:pt x="11" y="89"/>
                </a:cubicBezTo>
                <a:cubicBezTo>
                  <a:pt x="11" y="84"/>
                  <a:pt x="15" y="76"/>
                  <a:pt x="17" y="72"/>
                </a:cubicBezTo>
                <a:lnTo>
                  <a:pt x="44" y="10"/>
                </a:lnTo>
                <a:close/>
              </a:path>
            </a:pathLst>
          </a:custGeom>
          <a:solidFill>
            <a:schemeClr val="accent1"/>
          </a:solidFill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7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89107-C6EC-403E-8E04-0F20A93FD86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68313" y="607040"/>
            <a:ext cx="70564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/>
            <a:r>
              <a:rPr lang="ru-RU" sz="2100" b="1" dirty="0" smtClean="0">
                <a:solidFill>
                  <a:schemeClr val="bg1">
                    <a:lumMod val="50000"/>
                  </a:schemeClr>
                </a:solidFill>
              </a:rPr>
              <a:t>Программа «СТУДЕНТ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>
            <a:spLocks noChangeAspect="1"/>
          </p:cNvSpPr>
          <p:nvPr/>
        </p:nvSpPr>
        <p:spPr bwMode="auto">
          <a:xfrm>
            <a:off x="683568" y="1624608"/>
            <a:ext cx="1476000" cy="1476000"/>
          </a:xfrm>
          <a:prstGeom prst="ellipse">
            <a:avLst/>
          </a:prstGeom>
          <a:gradFill flip="none" rotWithShape="1">
            <a:gsLst>
              <a:gs pos="0">
                <a:srgbClr val="DDDDDD"/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108000" tIns="108000" rIns="1296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808080"/>
              </a:buClr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Овал 5"/>
          <p:cNvSpPr>
            <a:spLocks noChangeAspect="1"/>
          </p:cNvSpPr>
          <p:nvPr/>
        </p:nvSpPr>
        <p:spPr bwMode="auto">
          <a:xfrm>
            <a:off x="3862688" y="1624608"/>
            <a:ext cx="1476000" cy="1476000"/>
          </a:xfrm>
          <a:prstGeom prst="ellipse">
            <a:avLst/>
          </a:prstGeom>
          <a:gradFill flip="none" rotWithShape="1">
            <a:gsLst>
              <a:gs pos="0">
                <a:srgbClr val="DDDDDD"/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108000" tIns="108000" rIns="1296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808080"/>
              </a:buClr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Овал 6"/>
          <p:cNvSpPr>
            <a:spLocks noChangeAspect="1"/>
          </p:cNvSpPr>
          <p:nvPr/>
        </p:nvSpPr>
        <p:spPr bwMode="auto">
          <a:xfrm>
            <a:off x="6900796" y="1624608"/>
            <a:ext cx="1476000" cy="1476000"/>
          </a:xfrm>
          <a:prstGeom prst="ellipse">
            <a:avLst/>
          </a:prstGeom>
          <a:gradFill flip="none" rotWithShape="1">
            <a:gsLst>
              <a:gs pos="0">
                <a:srgbClr val="DDDDDD"/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108000" tIns="108000" rIns="1296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808080"/>
              </a:buClr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Крест 7"/>
          <p:cNvSpPr>
            <a:spLocks noChangeAspect="1"/>
          </p:cNvSpPr>
          <p:nvPr/>
        </p:nvSpPr>
        <p:spPr bwMode="auto">
          <a:xfrm>
            <a:off x="2771840" y="2140809"/>
            <a:ext cx="360000" cy="360000"/>
          </a:xfrm>
          <a:prstGeom prst="plus">
            <a:avLst/>
          </a:prstGeom>
          <a:gradFill flip="none" rotWithShape="1">
            <a:gsLst>
              <a:gs pos="0">
                <a:srgbClr val="DDDDDD"/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108000" tIns="108000" rIns="1296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808080"/>
              </a:buClr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Крест 8"/>
          <p:cNvSpPr>
            <a:spLocks noChangeAspect="1"/>
          </p:cNvSpPr>
          <p:nvPr/>
        </p:nvSpPr>
        <p:spPr bwMode="auto">
          <a:xfrm>
            <a:off x="5933762" y="2140809"/>
            <a:ext cx="360000" cy="360000"/>
          </a:xfrm>
          <a:prstGeom prst="plus">
            <a:avLst/>
          </a:prstGeom>
          <a:gradFill flip="none" rotWithShape="1">
            <a:gsLst>
              <a:gs pos="0">
                <a:srgbClr val="DDDDDD"/>
              </a:gs>
              <a:gs pos="100000">
                <a:srgbClr val="FFFFFF"/>
              </a:gs>
            </a:gsLst>
            <a:lin ang="16200000" scaled="1"/>
            <a:tileRect/>
          </a:gra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108000" tIns="108000" rIns="1296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808080"/>
              </a:buClr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8913" y="1952940"/>
            <a:ext cx="169883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ru-RU" sz="1200" b="1" dirty="0"/>
              <a:t>Неотложная первичная </a:t>
            </a:r>
            <a:r>
              <a:rPr lang="ru-RU" sz="1200" b="1" dirty="0" smtClean="0"/>
              <a:t>помощь </a:t>
            </a:r>
            <a:r>
              <a:rPr lang="ru-RU" sz="1200" b="1" dirty="0"/>
              <a:t>в амбулаторных условиях</a:t>
            </a:r>
            <a:endParaRPr lang="ru-RU" altLang="ru-RU" sz="1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27070" y="2119139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Стоматологические услуги при острой зубной  боли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27310" y="2119139"/>
            <a:ext cx="1586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Неотложная </a:t>
            </a:r>
            <a:r>
              <a:rPr lang="ru-RU" sz="1200" b="1" dirty="0" smtClean="0"/>
              <a:t>стационарная </a:t>
            </a:r>
            <a:r>
              <a:rPr lang="ru-RU" sz="1200" b="1" dirty="0"/>
              <a:t>помощь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4440" y="3212976"/>
            <a:ext cx="30874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0" indent="-88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Первичное</a:t>
            </a:r>
            <a:r>
              <a:rPr lang="ru-RU" sz="1200" dirty="0"/>
              <a:t>, повторное </a:t>
            </a:r>
            <a:r>
              <a:rPr lang="ru-RU" sz="1200" dirty="0" smtClean="0"/>
              <a:t>обращение по </a:t>
            </a:r>
            <a:r>
              <a:rPr lang="ru-RU" sz="1200" dirty="0"/>
              <a:t>неотложным </a:t>
            </a:r>
            <a:r>
              <a:rPr lang="ru-RU" sz="1200" dirty="0" smtClean="0"/>
              <a:t>показаниям</a:t>
            </a:r>
            <a:endParaRPr lang="ru-RU" sz="1200" dirty="0"/>
          </a:p>
          <a:p>
            <a:pPr marL="88900" lvl="0" indent="-88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Инструментальная диагностика</a:t>
            </a:r>
          </a:p>
          <a:p>
            <a:pPr marL="88900" lvl="0" indent="-88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Лабораторные </a:t>
            </a:r>
            <a:r>
              <a:rPr lang="ru-RU" sz="1200" dirty="0"/>
              <a:t>методы </a:t>
            </a:r>
            <a:r>
              <a:rPr lang="ru-RU" sz="1200" dirty="0" smtClean="0"/>
              <a:t>исследования</a:t>
            </a:r>
          </a:p>
          <a:p>
            <a:pPr marL="88900" lvl="0" indent="-88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Экспертиза </a:t>
            </a:r>
            <a:r>
              <a:rPr lang="ru-RU" sz="1200" dirty="0"/>
              <a:t>временной </a:t>
            </a:r>
            <a:r>
              <a:rPr lang="ru-RU" sz="1200" dirty="0" smtClean="0"/>
              <a:t>нетрудоспособности</a:t>
            </a:r>
          </a:p>
          <a:p>
            <a:pPr marL="88900" lvl="0" indent="-88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Малые </a:t>
            </a:r>
            <a:r>
              <a:rPr lang="ru-RU" sz="1200" dirty="0"/>
              <a:t>хирургические и травматологические </a:t>
            </a:r>
            <a:r>
              <a:rPr lang="ru-RU" sz="1200" dirty="0" smtClean="0"/>
              <a:t>вмешательства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82402" y="3212976"/>
            <a:ext cx="294578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/>
              <a:t>Хирургическая стоматология: удаление зубов по медицинским </a:t>
            </a:r>
            <a:r>
              <a:rPr lang="ru-RU" sz="1200" dirty="0" smtClean="0"/>
              <a:t>показаниям, вскрытие </a:t>
            </a:r>
            <a:r>
              <a:rPr lang="ru-RU" sz="1200" dirty="0"/>
              <a:t>и дренирование абсцессов ротовой полости.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/>
              <a:t>Анестезиологические манипуляции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/>
              <a:t>Методы диагностики – рентгенография.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372200" y="3212976"/>
            <a:ext cx="33881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Пребывание в </a:t>
            </a:r>
            <a:r>
              <a:rPr lang="ru-RU" sz="1200" dirty="0"/>
              <a:t>стационаре;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Лечение </a:t>
            </a:r>
            <a:r>
              <a:rPr lang="ru-RU" sz="1200" dirty="0"/>
              <a:t>и наблюдение лечащим </a:t>
            </a:r>
            <a:endParaRPr lang="ru-RU" sz="1200" dirty="0" smtClean="0"/>
          </a:p>
          <a:p>
            <a:pPr lvl="0" indent="177800">
              <a:lnSpc>
                <a:spcPct val="120000"/>
              </a:lnSpc>
            </a:pPr>
            <a:r>
              <a:rPr lang="ru-RU" sz="1200" dirty="0" smtClean="0"/>
              <a:t>врачом в </a:t>
            </a:r>
            <a:r>
              <a:rPr lang="ru-RU" sz="1200" dirty="0"/>
              <a:t>отделении;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Консультации </a:t>
            </a:r>
            <a:r>
              <a:rPr lang="ru-RU" sz="1200" dirty="0"/>
              <a:t>специалистов;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Лабораторная </a:t>
            </a:r>
            <a:r>
              <a:rPr lang="ru-RU" sz="1200" dirty="0"/>
              <a:t>диагностика;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Инструментальная </a:t>
            </a:r>
            <a:r>
              <a:rPr lang="ru-RU" sz="1200" dirty="0"/>
              <a:t>диагностика;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Медикаментозное </a:t>
            </a:r>
            <a:r>
              <a:rPr lang="ru-RU" sz="1200" dirty="0"/>
              <a:t>лечение;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Анестезиологические </a:t>
            </a:r>
            <a:r>
              <a:rPr lang="ru-RU" sz="1200" dirty="0"/>
              <a:t>пособия;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Оперативные </a:t>
            </a:r>
            <a:r>
              <a:rPr lang="ru-RU" sz="1200" dirty="0"/>
              <a:t>вмешательства;     </a:t>
            </a:r>
          </a:p>
          <a:p>
            <a:pPr marL="171450" lvl="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dirty="0" smtClean="0"/>
              <a:t>Палата </a:t>
            </a:r>
            <a:r>
              <a:rPr lang="ru-RU" sz="1200" dirty="0"/>
              <a:t>интенсивной 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11355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6666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400">
                <a:solidFill>
                  <a:srgbClr val="6666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443E99-E656-4326-8F4D-4D44407765F2}" type="slidenum">
              <a:rPr lang="ru-RU" altLang="ru-RU" sz="900" smtClean="0">
                <a:solidFill>
                  <a:srgbClr val="99999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900" smtClean="0">
              <a:solidFill>
                <a:srgbClr val="999999"/>
              </a:solidFill>
            </a:endParaRPr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468313" y="548680"/>
            <a:ext cx="70564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100" b="1" dirty="0">
                <a:solidFill>
                  <a:schemeClr val="bg1">
                    <a:lumMod val="50000"/>
                  </a:schemeClr>
                </a:solidFill>
              </a:rPr>
              <a:t>Порядок </a:t>
            </a:r>
            <a:r>
              <a:rPr lang="ru-RU" sz="2100" b="1" dirty="0" smtClean="0">
                <a:solidFill>
                  <a:schemeClr val="bg1">
                    <a:lumMod val="50000"/>
                  </a:schemeClr>
                </a:solidFill>
              </a:rPr>
              <a:t>получения медицинских </a:t>
            </a:r>
            <a:r>
              <a:rPr lang="ru-RU" sz="2100" b="1" dirty="0">
                <a:solidFill>
                  <a:schemeClr val="bg1">
                    <a:lumMod val="50000"/>
                  </a:schemeClr>
                </a:solidFill>
              </a:rPr>
              <a:t>услуг по программе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19872" y="1988840"/>
            <a:ext cx="5428704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Для получения услуг по договору страхования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 владельцы нашего полиса должны обратиться на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круглосуточный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Контакт- центр по бесплатному многоканальному федеральному номеру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8-800-200-51-11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или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 0530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(для абонентов сети Билайн, Мегафон, МТС звонок бесплатный) и сообщить о страховом случае.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68310" y="4941168"/>
            <a:ext cx="8280151" cy="10218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В соответствии с условиями договора, заключенного между Страховщиком и медицинским и учреждениями, Страховщик возмещает этим медицинским учреждениям стоимость оказанных Застрахованному медицинских услуг путем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безналичных расчетов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1" name="Picture 4" descr="http://t3.gstatic.com/images?q=tbn:ANd9GcSfOzUcQrmKNfYnPs5RhBJjKQj6lcTt21f6PoGXzN4RYy_8Kzl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0" y="1772816"/>
            <a:ext cx="2223323" cy="262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327218"/>
            <a:ext cx="3022137" cy="2412576"/>
          </a:xfrm>
          <a:prstGeom prst="rect">
            <a:avLst/>
          </a:prstGeom>
        </p:spPr>
      </p:pic>
      <p:sp>
        <p:nvSpPr>
          <p:cNvPr id="26626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98FAC03-48DE-47F5-8DE1-836A953EEDD7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468313" y="849313"/>
            <a:ext cx="70564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100" b="1" dirty="0" smtClean="0">
                <a:solidFill>
                  <a:schemeClr val="bg1">
                    <a:lumMod val="50000"/>
                  </a:schemeClr>
                </a:solidFill>
              </a:rPr>
              <a:t>Конкурентные преимущества </a:t>
            </a:r>
            <a:r>
              <a:rPr lang="ru-RU" sz="2100" b="1" dirty="0">
                <a:solidFill>
                  <a:schemeClr val="bg1">
                    <a:lumMod val="50000"/>
                  </a:schemeClr>
                </a:solidFill>
              </a:rPr>
              <a:t>программы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69859" y="4585782"/>
            <a:ext cx="2464543" cy="817245"/>
          </a:xfrm>
          <a:prstGeom prst="wedgeRoundRectCallout">
            <a:avLst>
              <a:gd name="adj1" fmla="val 67021"/>
              <a:gd name="adj2" fmla="val -45599"/>
              <a:gd name="adj3" fmla="val 16667"/>
            </a:avLst>
          </a:prstGeom>
          <a:solidFill>
            <a:srgbClr val="E0E0E0"/>
          </a:solidFill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Организация получения медицинских услуг в любом субъекте </a:t>
            </a:r>
            <a:r>
              <a:rPr lang="ru-RU" alt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РФ</a:t>
            </a:r>
            <a:endParaRPr lang="ru-RU" altLang="ru-RU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847943" y="5107150"/>
            <a:ext cx="1895863" cy="578882"/>
          </a:xfrm>
          <a:prstGeom prst="wedgeRoundRectCallout">
            <a:avLst>
              <a:gd name="adj1" fmla="val -29317"/>
              <a:gd name="adj2" fmla="val -121542"/>
              <a:gd name="adj3" fmla="val 16667"/>
            </a:avLst>
          </a:prstGeom>
          <a:solidFill>
            <a:srgbClr val="CCCCFF"/>
          </a:solidFill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Доступная стоимость полиса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691841" y="5828675"/>
            <a:ext cx="2312207" cy="578882"/>
          </a:xfrm>
          <a:prstGeom prst="wedgeRoundRectCallout">
            <a:avLst>
              <a:gd name="adj1" fmla="val -19682"/>
              <a:gd name="adj2" fmla="val -109306"/>
              <a:gd name="adj3" fmla="val 16667"/>
            </a:avLst>
          </a:prstGeom>
          <a:solidFill>
            <a:srgbClr val="C9E4FF"/>
          </a:solidFill>
        </p:spPr>
        <p:txBody>
          <a:bodyPr wrap="square" anchor="ctr">
            <a:spAutoFit/>
          </a:bodyPr>
          <a:lstStyle/>
          <a:p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Быстрота заключения договора страхования</a:t>
            </a:r>
            <a:endParaRPr lang="ru-RU" altLang="ru-RU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169859" y="2918470"/>
            <a:ext cx="2307290" cy="1293971"/>
          </a:xfrm>
          <a:prstGeom prst="wedgeRoundRectCallout">
            <a:avLst>
              <a:gd name="adj1" fmla="val 57827"/>
              <a:gd name="adj2" fmla="val -22895"/>
              <a:gd name="adj3" fmla="val 16667"/>
            </a:avLst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r>
              <a:rPr lang="ru-RU" alt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Оплата необходимых медицинских расходов в рамках выбранного варианта программы</a:t>
            </a:r>
            <a:r>
              <a:rPr lang="en-US" alt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страхования</a:t>
            </a:r>
            <a:endParaRPr lang="ru-RU" altLang="ru-RU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004023" y="1556792"/>
            <a:ext cx="3672408" cy="1293971"/>
          </a:xfrm>
          <a:prstGeom prst="wedgeRoundRectCallout">
            <a:avLst>
              <a:gd name="adj1" fmla="val -62484"/>
              <a:gd name="adj2" fmla="val 3022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Максимальная прозрачность условий страхования. Страховая премия оплачивается единовременно и не меняется в течение действия договора страхования</a:t>
            </a:r>
            <a:endParaRPr lang="ru-RU" altLang="ru-RU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939445" y="2924944"/>
            <a:ext cx="3097051" cy="2758202"/>
          </a:xfrm>
          <a:prstGeom prst="wedgeRoundRectCallout">
            <a:avLst>
              <a:gd name="adj1" fmla="val -59221"/>
              <a:gd name="adj2" fmla="val -2069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Простота в оформлении договора страхования. Заключение договора страхования осуществляется путем оформления полиса: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Без проведения предварительного медицинского освидетельствования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Без заполнения</a:t>
            </a:r>
            <a:r>
              <a:rPr lang="ru-RU" alt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заявления страхования (устное заявление)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Полис оформляется и оплачивается заблаговременно, </a:t>
            </a:r>
            <a:r>
              <a:rPr lang="ru-RU" alt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за 15 дней до начала </a:t>
            </a: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предполагаемой даты начала срока действия.</a:t>
            </a:r>
            <a:endParaRPr lang="ru-RU" altLang="ru-RU" sz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89107-C6EC-403E-8E04-0F20A93FD86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68313" y="620688"/>
            <a:ext cx="70564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100" b="1" dirty="0" smtClean="0">
                <a:solidFill>
                  <a:schemeClr val="bg1">
                    <a:lumMod val="50000"/>
                  </a:schemeClr>
                </a:solidFill>
              </a:rPr>
              <a:t>КОНТАКТЫ ДЛЯ СВЯЗИ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496513"/>
              </p:ext>
            </p:extLst>
          </p:nvPr>
        </p:nvGraphicFramePr>
        <p:xfrm>
          <a:off x="2196228" y="2276872"/>
          <a:ext cx="4392487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7"/>
              </a:tblGrid>
              <a:tr h="556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ЕКАТЕРИНА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ДМИТРЕНКО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8" marR="5198" marT="51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2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+ 7 926 533 23 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8" marR="5198" marT="51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3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ekaterina.dmitrenko.rgs@yandex.ru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98" marR="5198" marT="51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Freeform 182"/>
          <p:cNvSpPr>
            <a:spLocks noEditPoints="1"/>
          </p:cNvSpPr>
          <p:nvPr/>
        </p:nvSpPr>
        <p:spPr bwMode="auto">
          <a:xfrm rot="20930266">
            <a:off x="3954261" y="4754711"/>
            <a:ext cx="358108" cy="538773"/>
          </a:xfrm>
          <a:custGeom>
            <a:avLst/>
            <a:gdLst>
              <a:gd name="T0" fmla="*/ 0 w 68"/>
              <a:gd name="T1" fmla="*/ 2147483647 h 135"/>
              <a:gd name="T2" fmla="*/ 443750700 w 68"/>
              <a:gd name="T3" fmla="*/ 2147483647 h 135"/>
              <a:gd name="T4" fmla="*/ 927849300 w 68"/>
              <a:gd name="T5" fmla="*/ 2147483647 h 135"/>
              <a:gd name="T6" fmla="*/ 443750700 w 68"/>
              <a:gd name="T7" fmla="*/ 2147483647 h 135"/>
              <a:gd name="T8" fmla="*/ 0 w 68"/>
              <a:gd name="T9" fmla="*/ 2147483647 h 135"/>
              <a:gd name="T10" fmla="*/ 1775009150 w 68"/>
              <a:gd name="T11" fmla="*/ 313454815 h 135"/>
              <a:gd name="T12" fmla="*/ 2138083100 w 68"/>
              <a:gd name="T13" fmla="*/ 0 h 135"/>
              <a:gd name="T14" fmla="*/ 2147483647 w 68"/>
              <a:gd name="T15" fmla="*/ 62690963 h 135"/>
              <a:gd name="T16" fmla="*/ 2147483647 w 68"/>
              <a:gd name="T17" fmla="*/ 188072889 h 135"/>
              <a:gd name="T18" fmla="*/ 2147483647 w 68"/>
              <a:gd name="T19" fmla="*/ 626909630 h 135"/>
              <a:gd name="T20" fmla="*/ 1129550700 w 68"/>
              <a:gd name="T21" fmla="*/ 2147483647 h 135"/>
              <a:gd name="T22" fmla="*/ 1169892250 w 68"/>
              <a:gd name="T23" fmla="*/ 2147483647 h 135"/>
              <a:gd name="T24" fmla="*/ 927849300 w 68"/>
              <a:gd name="T25" fmla="*/ 2147483647 h 135"/>
              <a:gd name="T26" fmla="*/ 443750700 w 68"/>
              <a:gd name="T27" fmla="*/ 2147483647 h 135"/>
              <a:gd name="T28" fmla="*/ 685800000 w 68"/>
              <a:gd name="T29" fmla="*/ 2147483647 h 135"/>
              <a:gd name="T30" fmla="*/ 1775009150 w 68"/>
              <a:gd name="T31" fmla="*/ 313454815 h 1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8"/>
              <a:gd name="T49" fmla="*/ 0 h 135"/>
              <a:gd name="T50" fmla="*/ 68 w 68"/>
              <a:gd name="T51" fmla="*/ 135 h 13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8" h="135">
                <a:moveTo>
                  <a:pt x="0" y="125"/>
                </a:moveTo>
                <a:cubicBezTo>
                  <a:pt x="0" y="119"/>
                  <a:pt x="4" y="102"/>
                  <a:pt x="11" y="102"/>
                </a:cubicBezTo>
                <a:cubicBezTo>
                  <a:pt x="18" y="102"/>
                  <a:pt x="23" y="108"/>
                  <a:pt x="23" y="114"/>
                </a:cubicBezTo>
                <a:cubicBezTo>
                  <a:pt x="23" y="121"/>
                  <a:pt x="19" y="135"/>
                  <a:pt x="11" y="135"/>
                </a:cubicBezTo>
                <a:cubicBezTo>
                  <a:pt x="6" y="135"/>
                  <a:pt x="0" y="130"/>
                  <a:pt x="0" y="125"/>
                </a:cubicBezTo>
                <a:close/>
                <a:moveTo>
                  <a:pt x="44" y="10"/>
                </a:moveTo>
                <a:cubicBezTo>
                  <a:pt x="46" y="6"/>
                  <a:pt x="48" y="0"/>
                  <a:pt x="53" y="0"/>
                </a:cubicBezTo>
                <a:cubicBezTo>
                  <a:pt x="55" y="0"/>
                  <a:pt x="59" y="2"/>
                  <a:pt x="61" y="2"/>
                </a:cubicBezTo>
                <a:cubicBezTo>
                  <a:pt x="63" y="3"/>
                  <a:pt x="68" y="3"/>
                  <a:pt x="68" y="6"/>
                </a:cubicBezTo>
                <a:cubicBezTo>
                  <a:pt x="68" y="10"/>
                  <a:pt x="64" y="17"/>
                  <a:pt x="63" y="20"/>
                </a:cubicBezTo>
                <a:cubicBezTo>
                  <a:pt x="28" y="87"/>
                  <a:pt x="28" y="87"/>
                  <a:pt x="28" y="87"/>
                </a:cubicBezTo>
                <a:cubicBezTo>
                  <a:pt x="29" y="88"/>
                  <a:pt x="29" y="89"/>
                  <a:pt x="29" y="90"/>
                </a:cubicBezTo>
                <a:cubicBezTo>
                  <a:pt x="29" y="94"/>
                  <a:pt x="27" y="99"/>
                  <a:pt x="23" y="99"/>
                </a:cubicBezTo>
                <a:cubicBezTo>
                  <a:pt x="18" y="99"/>
                  <a:pt x="11" y="93"/>
                  <a:pt x="11" y="89"/>
                </a:cubicBezTo>
                <a:cubicBezTo>
                  <a:pt x="11" y="84"/>
                  <a:pt x="15" y="76"/>
                  <a:pt x="17" y="72"/>
                </a:cubicBezTo>
                <a:lnTo>
                  <a:pt x="44" y="10"/>
                </a:lnTo>
                <a:close/>
              </a:path>
            </a:pathLst>
          </a:custGeom>
          <a:solidFill>
            <a:schemeClr val="accent1"/>
          </a:solidFill>
          <a:ln w="19050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7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_презентации_РГС">
  <a:themeElements>
    <a:clrScheme name="RGS">
      <a:dk1>
        <a:sysClr val="windowText" lastClr="000000"/>
      </a:dk1>
      <a:lt1>
        <a:srgbClr val="FFFFFF"/>
      </a:lt1>
      <a:dk2>
        <a:srgbClr val="F2E9DB"/>
      </a:dk2>
      <a:lt2>
        <a:srgbClr val="FFFFFF"/>
      </a:lt2>
      <a:accent1>
        <a:srgbClr val="9E0918"/>
      </a:accent1>
      <a:accent2>
        <a:srgbClr val="B13A46"/>
      </a:accent2>
      <a:accent3>
        <a:srgbClr val="C56B74"/>
      </a:accent3>
      <a:accent4>
        <a:srgbClr val="D89DA3"/>
      </a:accent4>
      <a:accent5>
        <a:srgbClr val="ECCED1"/>
      </a:accent5>
      <a:accent6>
        <a:srgbClr val="CCA771"/>
      </a:accent6>
      <a:hlink>
        <a:srgbClr val="BF914D"/>
      </a:hlink>
      <a:folHlink>
        <a:srgbClr val="858585"/>
      </a:folHlink>
    </a:clrScheme>
    <a:fontScheme name="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FFFFCC"/>
        </a:dk2>
        <a:lt2>
          <a:srgbClr val="996633"/>
        </a:lt2>
        <a:accent1>
          <a:srgbClr val="9E091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CAA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2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9E091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CAA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3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4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5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8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9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0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1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36668</TotalTime>
  <Words>312</Words>
  <Application>Microsoft Office PowerPoint</Application>
  <PresentationFormat>Экран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Шаблон_презентации_РГС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LemonLime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Katya Rodionova</dc:creator>
  <cp:lastModifiedBy>Пользователь Windows</cp:lastModifiedBy>
  <cp:revision>693</cp:revision>
  <cp:lastPrinted>2014-12-23T15:37:28Z</cp:lastPrinted>
  <dcterms:created xsi:type="dcterms:W3CDTF">2009-02-17T14:36:36Z</dcterms:created>
  <dcterms:modified xsi:type="dcterms:W3CDTF">2016-07-25T11:50:40Z</dcterms:modified>
</cp:coreProperties>
</file>