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2"/>
  </p:notesMasterIdLst>
  <p:sldIdLst>
    <p:sldId id="360" r:id="rId2"/>
    <p:sldId id="361" r:id="rId3"/>
    <p:sldId id="364" r:id="rId4"/>
    <p:sldId id="365" r:id="rId5"/>
    <p:sldId id="363" r:id="rId6"/>
    <p:sldId id="256" r:id="rId7"/>
    <p:sldId id="319" r:id="rId8"/>
    <p:sldId id="323" r:id="rId9"/>
    <p:sldId id="320" r:id="rId10"/>
    <p:sldId id="322" r:id="rId11"/>
    <p:sldId id="328" r:id="rId12"/>
    <p:sldId id="321" r:id="rId13"/>
    <p:sldId id="330" r:id="rId14"/>
    <p:sldId id="331" r:id="rId15"/>
    <p:sldId id="329" r:id="rId16"/>
    <p:sldId id="316" r:id="rId17"/>
    <p:sldId id="333" r:id="rId18"/>
    <p:sldId id="266" r:id="rId19"/>
    <p:sldId id="305" r:id="rId20"/>
    <p:sldId id="356" r:id="rId21"/>
    <p:sldId id="335" r:id="rId22"/>
    <p:sldId id="337" r:id="rId23"/>
    <p:sldId id="357" r:id="rId24"/>
    <p:sldId id="358" r:id="rId25"/>
    <p:sldId id="338" r:id="rId26"/>
    <p:sldId id="276" r:id="rId27"/>
    <p:sldId id="277" r:id="rId28"/>
    <p:sldId id="355" r:id="rId29"/>
    <p:sldId id="267" r:id="rId30"/>
    <p:sldId id="307" r:id="rId31"/>
    <p:sldId id="339" r:id="rId32"/>
    <p:sldId id="309" r:id="rId33"/>
    <p:sldId id="348" r:id="rId34"/>
    <p:sldId id="347" r:id="rId35"/>
    <p:sldId id="349" r:id="rId36"/>
    <p:sldId id="367" r:id="rId37"/>
    <p:sldId id="345" r:id="rId38"/>
    <p:sldId id="353" r:id="rId39"/>
    <p:sldId id="340" r:id="rId40"/>
    <p:sldId id="283" r:id="rId41"/>
    <p:sldId id="341" r:id="rId42"/>
    <p:sldId id="354" r:id="rId43"/>
    <p:sldId id="312" r:id="rId44"/>
    <p:sldId id="298" r:id="rId45"/>
    <p:sldId id="299" r:id="rId46"/>
    <p:sldId id="366" r:id="rId47"/>
    <p:sldId id="300" r:id="rId48"/>
    <p:sldId id="301" r:id="rId49"/>
    <p:sldId id="302" r:id="rId50"/>
    <p:sldId id="303" r:id="rId51"/>
    <p:sldId id="304" r:id="rId52"/>
    <p:sldId id="368" r:id="rId53"/>
    <p:sldId id="275" r:id="rId54"/>
    <p:sldId id="369" r:id="rId55"/>
    <p:sldId id="371" r:id="rId56"/>
    <p:sldId id="372" r:id="rId57"/>
    <p:sldId id="370" r:id="rId58"/>
    <p:sldId id="428" r:id="rId59"/>
    <p:sldId id="429" r:id="rId60"/>
    <p:sldId id="427" r:id="rId61"/>
    <p:sldId id="373" r:id="rId62"/>
    <p:sldId id="374" r:id="rId63"/>
    <p:sldId id="375" r:id="rId64"/>
    <p:sldId id="376" r:id="rId65"/>
    <p:sldId id="441" r:id="rId66"/>
    <p:sldId id="430" r:id="rId67"/>
    <p:sldId id="432" r:id="rId68"/>
    <p:sldId id="433" r:id="rId69"/>
    <p:sldId id="435" r:id="rId70"/>
    <p:sldId id="377" r:id="rId71"/>
    <p:sldId id="378" r:id="rId72"/>
    <p:sldId id="439" r:id="rId73"/>
    <p:sldId id="436" r:id="rId74"/>
    <p:sldId id="438" r:id="rId75"/>
    <p:sldId id="437" r:id="rId76"/>
    <p:sldId id="440" r:id="rId77"/>
    <p:sldId id="383" r:id="rId78"/>
    <p:sldId id="384" r:id="rId79"/>
    <p:sldId id="381" r:id="rId80"/>
    <p:sldId id="382" r:id="rId81"/>
    <p:sldId id="386" r:id="rId82"/>
    <p:sldId id="387" r:id="rId83"/>
    <p:sldId id="388" r:id="rId84"/>
    <p:sldId id="389" r:id="rId85"/>
    <p:sldId id="390" r:id="rId86"/>
    <p:sldId id="391" r:id="rId87"/>
    <p:sldId id="392" r:id="rId88"/>
    <p:sldId id="393" r:id="rId89"/>
    <p:sldId id="394" r:id="rId90"/>
    <p:sldId id="395" r:id="rId91"/>
    <p:sldId id="396" r:id="rId92"/>
    <p:sldId id="397" r:id="rId93"/>
    <p:sldId id="398" r:id="rId94"/>
    <p:sldId id="399" r:id="rId95"/>
    <p:sldId id="400" r:id="rId96"/>
    <p:sldId id="401" r:id="rId97"/>
    <p:sldId id="402" r:id="rId98"/>
    <p:sldId id="403" r:id="rId99"/>
    <p:sldId id="404" r:id="rId100"/>
    <p:sldId id="405" r:id="rId101"/>
    <p:sldId id="407" r:id="rId102"/>
    <p:sldId id="409" r:id="rId103"/>
    <p:sldId id="410" r:id="rId104"/>
    <p:sldId id="411" r:id="rId105"/>
    <p:sldId id="412" r:id="rId106"/>
    <p:sldId id="413" r:id="rId107"/>
    <p:sldId id="414" r:id="rId108"/>
    <p:sldId id="415" r:id="rId109"/>
    <p:sldId id="416" r:id="rId110"/>
    <p:sldId id="417" r:id="rId111"/>
    <p:sldId id="418" r:id="rId112"/>
    <p:sldId id="420" r:id="rId113"/>
    <p:sldId id="421" r:id="rId114"/>
    <p:sldId id="422" r:id="rId115"/>
    <p:sldId id="423" r:id="rId116"/>
    <p:sldId id="424" r:id="rId117"/>
    <p:sldId id="419" r:id="rId118"/>
    <p:sldId id="425" r:id="rId119"/>
    <p:sldId id="426" r:id="rId120"/>
    <p:sldId id="385" r:id="rId121"/>
  </p:sldIdLst>
  <p:sldSz cx="9144000" cy="6858000" type="screen4x3"/>
  <p:notesSz cx="6858000" cy="9144000"/>
  <p:custDataLst>
    <p:tags r:id="rId1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224" autoAdjust="0"/>
    <p:restoredTop sz="94590" autoAdjust="0"/>
  </p:normalViewPr>
  <p:slideViewPr>
    <p:cSldViewPr>
      <p:cViewPr>
        <p:scale>
          <a:sx n="75" d="100"/>
          <a:sy n="75" d="100"/>
        </p:scale>
        <p:origin x="-998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3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gs" Target="tags/tag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solidFill>
                  <a:srgbClr val="0070C0"/>
                </a:solidFill>
              </a:rPr>
              <a:t>Территориальный охват</a:t>
            </a:r>
          </a:p>
        </c:rich>
      </c:tx>
      <c:layout>
        <c:manualLayout>
          <c:xMode val="edge"/>
          <c:yMode val="edge"/>
          <c:x val="1.306840648477659E-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8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6867253248148248"/>
          <c:y val="0.37209918879759024"/>
          <c:w val="0.53993081825625888"/>
          <c:h val="0.4752826339770842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0.41122973507315147"/>
                  <c:y val="-0.18537428745734277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2"/>
                        </a:solidFill>
                      </a:rPr>
                      <a:t>жители Челябинска
47%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3151443258204829E-2"/>
                  <c:y val="1.89157436180961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083036773428232"/>
                  <c:y val="-9.4790216956132156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rgbClr val="005C2A"/>
                        </a:solidFill>
                      </a:rPr>
                      <a:t>жители сельских районов Челябинской области
8%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77152900371442"/>
                      <c:h val="0.3992735162907746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7.7105575326215897E-2"/>
                  <c:y val="-0.138839175071015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5816528272044286E-2"/>
                  <c:y val="0.16012877004175166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2"/>
                        </a:solidFill>
                      </a:rPr>
                      <a:t>жители стран ближнего заружежья
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'территории '!$A$1:$A$5</c:f>
              <c:strCache>
                <c:ptCount val="5"/>
                <c:pt idx="0">
                  <c:v>жители Челябинска</c:v>
                </c:pt>
                <c:pt idx="1">
                  <c:v>жители городов Челябинской области</c:v>
                </c:pt>
                <c:pt idx="2">
                  <c:v>жители сельских районов Челябинской области</c:v>
                </c:pt>
                <c:pt idx="3">
                  <c:v>жители других регионов РФ</c:v>
                </c:pt>
                <c:pt idx="4">
                  <c:v>жители стран ближнего заружежья</c:v>
                </c:pt>
              </c:strCache>
            </c:strRef>
          </c:cat>
          <c:val>
            <c:numRef>
              <c:f>'территории '!$B$1:$B$5</c:f>
              <c:numCache>
                <c:formatCode>General</c:formatCode>
                <c:ptCount val="5"/>
                <c:pt idx="0">
                  <c:v>53</c:v>
                </c:pt>
                <c:pt idx="1">
                  <c:v>44</c:v>
                </c:pt>
                <c:pt idx="2">
                  <c:v>9</c:v>
                </c:pt>
                <c:pt idx="3">
                  <c:v>5</c:v>
                </c:pt>
                <c:pt idx="4">
                  <c:v>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solidFill>
                  <a:srgbClr val="0070C0"/>
                </a:solidFill>
              </a:rPr>
              <a:t>Группы инвалидности студентов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6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1"/>
              <c:layout>
                <c:manualLayout>
                  <c:x val="-0.10929927973574141"/>
                  <c:y val="-1.38888888888888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84705611739543"/>
                  <c:y val="9.72222222222222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8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9681490788973277E-2"/>
                  <c:y val="-9.259259259259281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Лист3!$B$3:$E$3</c:f>
              <c:strCache>
                <c:ptCount val="4"/>
                <c:pt idx="0">
                  <c:v>первая</c:v>
                </c:pt>
                <c:pt idx="1">
                  <c:v>вторая</c:v>
                </c:pt>
                <c:pt idx="2">
                  <c:v>третья</c:v>
                </c:pt>
                <c:pt idx="3">
                  <c:v>ребенок-инвалид</c:v>
                </c:pt>
              </c:strCache>
            </c:strRef>
          </c:cat>
          <c:val>
            <c:numRef>
              <c:f>Лист3!$B$19:$E$19</c:f>
              <c:numCache>
                <c:formatCode>General</c:formatCode>
                <c:ptCount val="4"/>
                <c:pt idx="0">
                  <c:v>25</c:v>
                </c:pt>
                <c:pt idx="1">
                  <c:v>28</c:v>
                </c:pt>
                <c:pt idx="2">
                  <c:v>62</c:v>
                </c:pt>
                <c:pt idx="3">
                  <c:v>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solidFill>
                  <a:srgbClr val="0070C0"/>
                </a:solidFill>
              </a:rPr>
              <a:t>Виды нарушений </a:t>
            </a:r>
            <a:r>
              <a:rPr lang="ru-RU" sz="1800" dirty="0" smtClean="0">
                <a:solidFill>
                  <a:srgbClr val="0070C0"/>
                </a:solidFill>
              </a:rPr>
              <a:t>студентов-инвалидов</a:t>
            </a:r>
            <a:endParaRPr lang="ru-RU" sz="1800" dirty="0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5.6291557305336824E-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36111111111111"/>
          <c:y val="0.2822019775580491"/>
          <c:w val="0.73333333333333328"/>
          <c:h val="0.5612493673542445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8.3333333333333332E-3"/>
                  <c:y val="-1.7963331516704133E-1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6033619860017497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rgbClr val="005C2A"/>
                        </a:solidFill>
                      </a:rPr>
                      <a:t>опорно-двигательного аппарата
44%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81496062992125"/>
                      <c:h val="0.34666364231134805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3.3333333333333333E-2"/>
                  <c:y val="-3.919317606685676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Лист3!$F$3:$I$3</c:f>
              <c:strCache>
                <c:ptCount val="4"/>
                <c:pt idx="0">
                  <c:v>зрения</c:v>
                </c:pt>
                <c:pt idx="1">
                  <c:v>слуха</c:v>
                </c:pt>
                <c:pt idx="2">
                  <c:v>опорно-двигательного аппарата</c:v>
                </c:pt>
                <c:pt idx="3">
                  <c:v>других органов и систем </c:v>
                </c:pt>
              </c:strCache>
            </c:strRef>
          </c:cat>
          <c:val>
            <c:numRef>
              <c:f>Лист3!$F$19:$I$19</c:f>
              <c:numCache>
                <c:formatCode>General</c:formatCode>
                <c:ptCount val="4"/>
                <c:pt idx="0">
                  <c:v>17</c:v>
                </c:pt>
                <c:pt idx="1">
                  <c:v>10</c:v>
                </c:pt>
                <c:pt idx="2">
                  <c:v>52</c:v>
                </c:pt>
                <c:pt idx="3">
                  <c:v>38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61E7E7-C3B9-4FC7-AD38-8CB4E97E17EF}" type="doc">
      <dgm:prSet loTypeId="urn:microsoft.com/office/officeart/2005/8/layout/venn1" loCatId="relationship" qsTypeId="urn:microsoft.com/office/officeart/2005/8/quickstyle/simple5" qsCatId="simple" csTypeId="urn:microsoft.com/office/officeart/2005/8/colors/colorful2" csCatId="colorful" phldr="1"/>
      <dgm:spPr/>
    </dgm:pt>
    <dgm:pt modelId="{8B1A8F10-2279-420A-9E15-66208FFD333E}">
      <dgm:prSet phldrT="[Текст]" custT="1"/>
      <dgm:spPr>
        <a:xfrm>
          <a:off x="2184130" y="151409"/>
          <a:ext cx="4412698" cy="3132616"/>
        </a:xfrm>
        <a:gradFill rotWithShape="0">
          <a:gsLst>
            <a:gs pos="0">
              <a:srgbClr val="9CB084">
                <a:alpha val="50000"/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rgbClr>
            </a:gs>
            <a:gs pos="100000">
              <a:srgbClr val="9CB084">
                <a:alpha val="50000"/>
                <a:hueOff val="0"/>
                <a:satOff val="0"/>
                <a:lumOff val="0"/>
                <a:alphaOff val="0"/>
                <a:shade val="89000"/>
                <a:lumMod val="90000"/>
              </a:srgb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rgbClr val="9CB084">
              <a:alpha val="50000"/>
              <a:hueOff val="0"/>
              <a:satOff val="0"/>
              <a:lumOff val="0"/>
              <a:alphaOff val="0"/>
              <a:shade val="25000"/>
              <a:satMod val="180000"/>
            </a:srgbClr>
          </a:contourClr>
        </a:sp3d>
      </dgm:spPr>
      <dgm:t>
        <a:bodyPr/>
        <a:lstStyle/>
        <a:p>
          <a:r>
            <a:rPr lang="en-US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off-line - c</a:t>
          </a:r>
          <a:r>
            <a:rPr lang="ru-RU" sz="2000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истема</a:t>
          </a:r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 дистанционного обучения </a:t>
          </a:r>
          <a:r>
            <a:rPr lang="en-US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Moodle</a:t>
          </a:r>
        </a:p>
        <a:p>
          <a:r>
            <a:rPr lang="en-US" sz="2000" u="sng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http://ido.uio.csu.ru</a:t>
          </a:r>
          <a:endParaRPr lang="ru-RU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39790443-848F-43E2-AF9D-978D4D12680A}" type="parTrans" cxnId="{726E762D-2CDC-422E-8939-760B456156C2}">
      <dgm:prSet/>
      <dgm:spPr/>
      <dgm:t>
        <a:bodyPr/>
        <a:lstStyle/>
        <a:p>
          <a:endParaRPr lang="ru-RU"/>
        </a:p>
      </dgm:t>
    </dgm:pt>
    <dgm:pt modelId="{72F86312-A031-4F86-A778-30D42CB67B10}" type="sibTrans" cxnId="{726E762D-2CDC-422E-8939-760B456156C2}">
      <dgm:prSet/>
      <dgm:spPr/>
      <dgm:t>
        <a:bodyPr/>
        <a:lstStyle/>
        <a:p>
          <a:endParaRPr lang="ru-RU"/>
        </a:p>
      </dgm:t>
    </dgm:pt>
    <dgm:pt modelId="{D38ABCF3-702A-4628-864B-AF5F92F494ED}">
      <dgm:prSet phldrT="[Текст]" custT="1"/>
      <dgm:spPr>
        <a:xfrm>
          <a:off x="3555600" y="2036336"/>
          <a:ext cx="4251055" cy="3132616"/>
        </a:xfrm>
        <a:gradFill rotWithShape="0">
          <a:gsLst>
            <a:gs pos="0">
              <a:srgbClr val="9CB084">
                <a:alpha val="50000"/>
                <a:hueOff val="3241392"/>
                <a:satOff val="12376"/>
                <a:lumOff val="0"/>
                <a:alphaOff val="0"/>
                <a:tint val="96000"/>
                <a:satMod val="120000"/>
                <a:lumMod val="120000"/>
              </a:srgbClr>
            </a:gs>
            <a:gs pos="100000">
              <a:srgbClr val="9CB084">
                <a:alpha val="50000"/>
                <a:hueOff val="3241392"/>
                <a:satOff val="12376"/>
                <a:lumOff val="0"/>
                <a:alphaOff val="0"/>
                <a:shade val="89000"/>
                <a:lumMod val="90000"/>
              </a:srgb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rgbClr val="9CB084">
              <a:alpha val="50000"/>
              <a:hueOff val="3241392"/>
              <a:satOff val="12376"/>
              <a:lumOff val="0"/>
              <a:alphaOff val="0"/>
              <a:shade val="25000"/>
              <a:satMod val="180000"/>
            </a:srgbClr>
          </a:contourClr>
        </a:sp3d>
      </dgm:spPr>
      <dgm:t>
        <a:bodyPr/>
        <a:lstStyle/>
        <a:p>
          <a:r>
            <a:rPr lang="ru-RU" sz="1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Система многоточечной </a:t>
          </a:r>
          <a:r>
            <a:rPr lang="ru-RU" sz="1800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видеоконференц</a:t>
          </a:r>
          <a:r>
            <a:rPr lang="ru-RU" sz="1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-связи</a:t>
          </a:r>
          <a:endParaRPr lang="ru-RU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D6E74950-D590-43EC-81BD-B291F722F96D}" type="parTrans" cxnId="{1616B08B-65E4-4EFC-85CA-275EB163D835}">
      <dgm:prSet/>
      <dgm:spPr/>
      <dgm:t>
        <a:bodyPr/>
        <a:lstStyle/>
        <a:p>
          <a:endParaRPr lang="ru-RU"/>
        </a:p>
      </dgm:t>
    </dgm:pt>
    <dgm:pt modelId="{AA35A4DA-5C69-4106-849C-A32530ABA03F}" type="sibTrans" cxnId="{1616B08B-65E4-4EFC-85CA-275EB163D835}">
      <dgm:prSet/>
      <dgm:spPr/>
      <dgm:t>
        <a:bodyPr/>
        <a:lstStyle/>
        <a:p>
          <a:endParaRPr lang="ru-RU"/>
        </a:p>
      </dgm:t>
    </dgm:pt>
    <dgm:pt modelId="{C3F699BB-230B-47FF-B7A4-F145E214CDF6}">
      <dgm:prSet phldrT="[Текст]" custT="1"/>
      <dgm:spPr>
        <a:xfrm>
          <a:off x="389835" y="2108324"/>
          <a:ext cx="4381277" cy="3132616"/>
        </a:xfrm>
        <a:gradFill rotWithShape="0">
          <a:gsLst>
            <a:gs pos="0">
              <a:srgbClr val="9CB084">
                <a:alpha val="50000"/>
                <a:hueOff val="6482784"/>
                <a:satOff val="24753"/>
                <a:lumOff val="0"/>
                <a:alphaOff val="0"/>
                <a:tint val="96000"/>
                <a:satMod val="120000"/>
                <a:lumMod val="120000"/>
              </a:srgbClr>
            </a:gs>
            <a:gs pos="100000">
              <a:srgbClr val="9CB084">
                <a:alpha val="50000"/>
                <a:hueOff val="6482784"/>
                <a:satOff val="24753"/>
                <a:lumOff val="0"/>
                <a:alphaOff val="0"/>
                <a:shade val="89000"/>
                <a:lumMod val="90000"/>
              </a:srgb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rgbClr val="9CB084">
              <a:alpha val="50000"/>
              <a:hueOff val="6482784"/>
              <a:satOff val="24753"/>
              <a:lumOff val="0"/>
              <a:alphaOff val="0"/>
              <a:shade val="25000"/>
              <a:satMod val="180000"/>
            </a:srgbClr>
          </a:contourClr>
        </a:sp3d>
      </dgm:spPr>
      <dgm:t>
        <a:bodyPr/>
        <a:lstStyle/>
        <a:p>
          <a:r>
            <a:rPr lang="en-US" sz="1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on-line - c</a:t>
          </a:r>
          <a:r>
            <a:rPr lang="ru-RU" sz="1800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истема</a:t>
          </a:r>
          <a:r>
            <a:rPr lang="ru-RU" sz="1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 «</a:t>
          </a:r>
          <a:r>
            <a:rPr lang="en-US" sz="1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Adobe Acrobat Connect Pro</a:t>
          </a:r>
          <a:r>
            <a:rPr lang="ru-RU" sz="1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»: интерактивные лекции и семинары</a:t>
          </a:r>
          <a:endParaRPr lang="en-US" sz="1800" b="1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  <a:p>
          <a:r>
            <a:rPr lang="en-US" sz="1800" u="sng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http://webinar</a:t>
          </a:r>
          <a:r>
            <a:rPr lang="ru-RU" sz="1800" u="sng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1</a:t>
          </a:r>
          <a:r>
            <a:rPr lang="en-US" sz="1800" u="sng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.csu.ru </a:t>
          </a:r>
          <a:endParaRPr lang="ru-RU" sz="1800" u="sng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6452AEC0-E3C5-40BD-88C6-92888D10BA81}" type="parTrans" cxnId="{E3CD806E-FF0A-4A47-BA6B-5202CF7ACD95}">
      <dgm:prSet/>
      <dgm:spPr/>
      <dgm:t>
        <a:bodyPr/>
        <a:lstStyle/>
        <a:p>
          <a:endParaRPr lang="ru-RU"/>
        </a:p>
      </dgm:t>
    </dgm:pt>
    <dgm:pt modelId="{B625F1CF-395A-4072-90D5-63DECC7F0E2D}" type="sibTrans" cxnId="{E3CD806E-FF0A-4A47-BA6B-5202CF7ACD95}">
      <dgm:prSet/>
      <dgm:spPr/>
      <dgm:t>
        <a:bodyPr/>
        <a:lstStyle/>
        <a:p>
          <a:endParaRPr lang="ru-RU"/>
        </a:p>
      </dgm:t>
    </dgm:pt>
    <dgm:pt modelId="{6664C834-E1D8-47DB-807A-F4F274801071}" type="pres">
      <dgm:prSet presAssocID="{7861E7E7-C3B9-4FC7-AD38-8CB4E97E17EF}" presName="compositeShape" presStyleCnt="0">
        <dgm:presLayoutVars>
          <dgm:chMax val="7"/>
          <dgm:dir/>
          <dgm:resizeHandles val="exact"/>
        </dgm:presLayoutVars>
      </dgm:prSet>
      <dgm:spPr/>
    </dgm:pt>
    <dgm:pt modelId="{54654134-E940-4CC1-8795-C9683252C0B0}" type="pres">
      <dgm:prSet presAssocID="{8B1A8F10-2279-420A-9E15-66208FFD333E}" presName="circ1" presStyleLbl="vennNode1" presStyleIdx="0" presStyleCnt="3" custScaleX="140863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7AA11FEE-7DA4-41AF-A154-964069312136}" type="pres">
      <dgm:prSet presAssocID="{8B1A8F10-2279-420A-9E15-66208FFD333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649BD-082E-4F8D-BEA2-E3E5149677C7}" type="pres">
      <dgm:prSet presAssocID="{D38ABCF3-702A-4628-864B-AF5F92F494ED}" presName="circ2" presStyleLbl="vennNode1" presStyleIdx="1" presStyleCnt="3" custScaleX="171694" custLinFactNeighborX="5117" custLinFactNeighborY="-2329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55A22895-9A60-44DA-A160-A50AE52A4387}" type="pres">
      <dgm:prSet presAssocID="{D38ABCF3-702A-4628-864B-AF5F92F494E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7C992-6231-4D17-A57D-5C2028EF5CEA}" type="pres">
      <dgm:prSet presAssocID="{C3F699BB-230B-47FF-B7A4-F145E214CDF6}" presName="circ3" presStyleLbl="vennNode1" presStyleIdx="2" presStyleCnt="3" custScaleX="165579" custLinFactNeighborX="-21696" custLinFactNeighborY="-31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BCA343E6-7C22-4FEF-81CD-A16087269D05}" type="pres">
      <dgm:prSet presAssocID="{C3F699BB-230B-47FF-B7A4-F145E214CDF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16B08B-65E4-4EFC-85CA-275EB163D835}" srcId="{7861E7E7-C3B9-4FC7-AD38-8CB4E97E17EF}" destId="{D38ABCF3-702A-4628-864B-AF5F92F494ED}" srcOrd="1" destOrd="0" parTransId="{D6E74950-D590-43EC-81BD-B291F722F96D}" sibTransId="{AA35A4DA-5C69-4106-849C-A32530ABA03F}"/>
    <dgm:cxn modelId="{D964D028-81F4-4B07-93DF-11CD34C1F7D9}" type="presOf" srcId="{C3F699BB-230B-47FF-B7A4-F145E214CDF6}" destId="{BCA343E6-7C22-4FEF-81CD-A16087269D05}" srcOrd="1" destOrd="0" presId="urn:microsoft.com/office/officeart/2005/8/layout/venn1"/>
    <dgm:cxn modelId="{59EE14CA-4E69-4681-93DD-557AF1F219D5}" type="presOf" srcId="{D38ABCF3-702A-4628-864B-AF5F92F494ED}" destId="{55A22895-9A60-44DA-A160-A50AE52A4387}" srcOrd="1" destOrd="0" presId="urn:microsoft.com/office/officeart/2005/8/layout/venn1"/>
    <dgm:cxn modelId="{E3CD806E-FF0A-4A47-BA6B-5202CF7ACD95}" srcId="{7861E7E7-C3B9-4FC7-AD38-8CB4E97E17EF}" destId="{C3F699BB-230B-47FF-B7A4-F145E214CDF6}" srcOrd="2" destOrd="0" parTransId="{6452AEC0-E3C5-40BD-88C6-92888D10BA81}" sibTransId="{B625F1CF-395A-4072-90D5-63DECC7F0E2D}"/>
    <dgm:cxn modelId="{726E762D-2CDC-422E-8939-760B456156C2}" srcId="{7861E7E7-C3B9-4FC7-AD38-8CB4E97E17EF}" destId="{8B1A8F10-2279-420A-9E15-66208FFD333E}" srcOrd="0" destOrd="0" parTransId="{39790443-848F-43E2-AF9D-978D4D12680A}" sibTransId="{72F86312-A031-4F86-A778-30D42CB67B10}"/>
    <dgm:cxn modelId="{4CD18D7E-48E1-4DD2-A0A2-CF69F880FB1C}" type="presOf" srcId="{D38ABCF3-702A-4628-864B-AF5F92F494ED}" destId="{5C0649BD-082E-4F8D-BEA2-E3E5149677C7}" srcOrd="0" destOrd="0" presId="urn:microsoft.com/office/officeart/2005/8/layout/venn1"/>
    <dgm:cxn modelId="{BC7C14DA-DA40-4CBB-AEF5-C1554864BA4B}" type="presOf" srcId="{8B1A8F10-2279-420A-9E15-66208FFD333E}" destId="{7AA11FEE-7DA4-41AF-A154-964069312136}" srcOrd="1" destOrd="0" presId="urn:microsoft.com/office/officeart/2005/8/layout/venn1"/>
    <dgm:cxn modelId="{EA7FD467-42CA-4B25-9DEF-D62C53E17ADE}" type="presOf" srcId="{8B1A8F10-2279-420A-9E15-66208FFD333E}" destId="{54654134-E940-4CC1-8795-C9683252C0B0}" srcOrd="0" destOrd="0" presId="urn:microsoft.com/office/officeart/2005/8/layout/venn1"/>
    <dgm:cxn modelId="{F981D5B1-F62C-4FC4-BC7D-ECDEB4DD477E}" type="presOf" srcId="{7861E7E7-C3B9-4FC7-AD38-8CB4E97E17EF}" destId="{6664C834-E1D8-47DB-807A-F4F274801071}" srcOrd="0" destOrd="0" presId="urn:microsoft.com/office/officeart/2005/8/layout/venn1"/>
    <dgm:cxn modelId="{EFF74BD2-8CB7-4648-94D8-2B001FF41183}" type="presOf" srcId="{C3F699BB-230B-47FF-B7A4-F145E214CDF6}" destId="{E3B7C992-6231-4D17-A57D-5C2028EF5CEA}" srcOrd="0" destOrd="0" presId="urn:microsoft.com/office/officeart/2005/8/layout/venn1"/>
    <dgm:cxn modelId="{13FEC07C-A754-4255-ABC2-6E512E22A4B6}" type="presParOf" srcId="{6664C834-E1D8-47DB-807A-F4F274801071}" destId="{54654134-E940-4CC1-8795-C9683252C0B0}" srcOrd="0" destOrd="0" presId="urn:microsoft.com/office/officeart/2005/8/layout/venn1"/>
    <dgm:cxn modelId="{17E30CE3-E98A-4A70-B4C9-D6BDAFDDF33E}" type="presParOf" srcId="{6664C834-E1D8-47DB-807A-F4F274801071}" destId="{7AA11FEE-7DA4-41AF-A154-964069312136}" srcOrd="1" destOrd="0" presId="urn:microsoft.com/office/officeart/2005/8/layout/venn1"/>
    <dgm:cxn modelId="{6F0A2EB1-688D-4F40-8EC4-6496E79AF765}" type="presParOf" srcId="{6664C834-E1D8-47DB-807A-F4F274801071}" destId="{5C0649BD-082E-4F8D-BEA2-E3E5149677C7}" srcOrd="2" destOrd="0" presId="urn:microsoft.com/office/officeart/2005/8/layout/venn1"/>
    <dgm:cxn modelId="{9473C5A8-A1DE-4F58-BAAB-1BAF1B45186C}" type="presParOf" srcId="{6664C834-E1D8-47DB-807A-F4F274801071}" destId="{55A22895-9A60-44DA-A160-A50AE52A4387}" srcOrd="3" destOrd="0" presId="urn:microsoft.com/office/officeart/2005/8/layout/venn1"/>
    <dgm:cxn modelId="{C0F8CA4C-3D6F-4411-8995-9B658775D3B7}" type="presParOf" srcId="{6664C834-E1D8-47DB-807A-F4F274801071}" destId="{E3B7C992-6231-4D17-A57D-5C2028EF5CEA}" srcOrd="4" destOrd="0" presId="urn:microsoft.com/office/officeart/2005/8/layout/venn1"/>
    <dgm:cxn modelId="{0E9C2CC7-7BE3-4BC3-8E95-864075EAE4E5}" type="presParOf" srcId="{6664C834-E1D8-47DB-807A-F4F274801071}" destId="{BCA343E6-7C22-4FEF-81CD-A16087269D0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54134-E940-4CC1-8795-C9683252C0B0}">
      <dsp:nvSpPr>
        <dsp:cNvPr id="0" name=""/>
        <dsp:cNvSpPr/>
      </dsp:nvSpPr>
      <dsp:spPr>
        <a:xfrm>
          <a:off x="2142305" y="151409"/>
          <a:ext cx="4412698" cy="3132616"/>
        </a:xfrm>
        <a:prstGeom prst="ellipse">
          <a:avLst/>
        </a:prstGeom>
        <a:gradFill rotWithShape="0">
          <a:gsLst>
            <a:gs pos="0">
              <a:srgbClr val="9CB084">
                <a:alpha val="50000"/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rgbClr>
            </a:gs>
            <a:gs pos="100000">
              <a:srgbClr val="9CB084">
                <a:alpha val="50000"/>
                <a:hueOff val="0"/>
                <a:satOff val="0"/>
                <a:lumOff val="0"/>
                <a:alphaOff val="0"/>
                <a:shade val="89000"/>
                <a:lumMod val="90000"/>
              </a:srgb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rgbClr val="9CB084">
              <a:alpha val="50000"/>
              <a:hueOff val="0"/>
              <a:satOff val="0"/>
              <a:lumOff val="0"/>
              <a:alphaOff val="0"/>
              <a:shade val="25000"/>
              <a:satMod val="18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off-line - c</a:t>
          </a:r>
          <a:r>
            <a:rPr lang="ru-RU" sz="2000" b="1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истема</a:t>
          </a: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 дистанционного обучения </a:t>
          </a:r>
          <a:r>
            <a:rPr lang="en-US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Moodle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http://ido.uio.csu.ru</a:t>
          </a:r>
          <a:endParaRPr lang="ru-RU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sp:txBody>
      <dsp:txXfrm>
        <a:off x="2730665" y="699617"/>
        <a:ext cx="3235978" cy="1409677"/>
      </dsp:txXfrm>
    </dsp:sp>
    <dsp:sp modelId="{5C0649BD-082E-4F8D-BEA2-E3E5149677C7}">
      <dsp:nvSpPr>
        <dsp:cNvPr id="0" name=""/>
        <dsp:cNvSpPr/>
      </dsp:nvSpPr>
      <dsp:spPr>
        <a:xfrm>
          <a:off x="2950045" y="2036336"/>
          <a:ext cx="5378515" cy="3132616"/>
        </a:xfrm>
        <a:prstGeom prst="ellipse">
          <a:avLst/>
        </a:prstGeom>
        <a:gradFill rotWithShape="0">
          <a:gsLst>
            <a:gs pos="0">
              <a:srgbClr val="9CB084">
                <a:alpha val="50000"/>
                <a:hueOff val="3241392"/>
                <a:satOff val="12376"/>
                <a:lumOff val="0"/>
                <a:alphaOff val="0"/>
                <a:tint val="96000"/>
                <a:satMod val="120000"/>
                <a:lumMod val="120000"/>
              </a:srgbClr>
            </a:gs>
            <a:gs pos="100000">
              <a:srgbClr val="9CB084">
                <a:alpha val="50000"/>
                <a:hueOff val="3241392"/>
                <a:satOff val="12376"/>
                <a:lumOff val="0"/>
                <a:alphaOff val="0"/>
                <a:shade val="89000"/>
                <a:lumMod val="90000"/>
              </a:srgb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rgbClr val="9CB084">
              <a:alpha val="50000"/>
              <a:hueOff val="3241392"/>
              <a:satOff val="12376"/>
              <a:lumOff val="0"/>
              <a:alphaOff val="0"/>
              <a:shade val="25000"/>
              <a:satMod val="18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Система многоточечной </a:t>
          </a:r>
          <a:r>
            <a:rPr lang="ru-RU" sz="1800" b="1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видеоконференц</a:t>
          </a:r>
          <a:r>
            <a:rPr lang="ru-RU" sz="1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-связи</a:t>
          </a:r>
          <a:endParaRPr lang="ru-RU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sp:txBody>
      <dsp:txXfrm>
        <a:off x="4594974" y="2845596"/>
        <a:ext cx="3227109" cy="1722939"/>
      </dsp:txXfrm>
    </dsp:sp>
    <dsp:sp modelId="{E3B7C992-6231-4D17-A57D-5C2028EF5CEA}">
      <dsp:nvSpPr>
        <dsp:cNvPr id="0" name=""/>
        <dsp:cNvSpPr/>
      </dsp:nvSpPr>
      <dsp:spPr>
        <a:xfrm>
          <a:off x="0" y="2108324"/>
          <a:ext cx="5186955" cy="3132616"/>
        </a:xfrm>
        <a:prstGeom prst="ellipse">
          <a:avLst/>
        </a:prstGeom>
        <a:gradFill rotWithShape="0">
          <a:gsLst>
            <a:gs pos="0">
              <a:srgbClr val="9CB084">
                <a:alpha val="50000"/>
                <a:hueOff val="6482784"/>
                <a:satOff val="24753"/>
                <a:lumOff val="0"/>
                <a:alphaOff val="0"/>
                <a:tint val="96000"/>
                <a:satMod val="120000"/>
                <a:lumMod val="120000"/>
              </a:srgbClr>
            </a:gs>
            <a:gs pos="100000">
              <a:srgbClr val="9CB084">
                <a:alpha val="50000"/>
                <a:hueOff val="6482784"/>
                <a:satOff val="24753"/>
                <a:lumOff val="0"/>
                <a:alphaOff val="0"/>
                <a:shade val="89000"/>
                <a:lumMod val="90000"/>
              </a:srgb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rgbClr val="9CB084">
              <a:alpha val="50000"/>
              <a:hueOff val="6482784"/>
              <a:satOff val="24753"/>
              <a:lumOff val="0"/>
              <a:alphaOff val="0"/>
              <a:shade val="25000"/>
              <a:satMod val="18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on-line - c</a:t>
          </a:r>
          <a:r>
            <a:rPr lang="ru-RU" sz="1800" b="1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истема</a:t>
          </a:r>
          <a:r>
            <a:rPr lang="ru-RU" sz="1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 «</a:t>
          </a:r>
          <a:r>
            <a:rPr lang="en-US" sz="1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Adobe Acrobat Connect Pro</a:t>
          </a:r>
          <a:r>
            <a:rPr lang="ru-RU" sz="1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»: интерактивные лекции и семинары</a:t>
          </a:r>
          <a:endParaRPr lang="en-US" sz="1800" b="1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http://webinar</a:t>
          </a:r>
          <a:r>
            <a:rPr lang="ru-RU" sz="1800" u="sng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1</a:t>
          </a:r>
          <a:r>
            <a:rPr lang="en-US" sz="1800" u="sng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.csu.ru </a:t>
          </a:r>
          <a:endParaRPr lang="ru-RU" sz="1800" u="sng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sp:txBody>
      <dsp:txXfrm>
        <a:off x="488438" y="2917583"/>
        <a:ext cx="3112173" cy="1722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DD4C-2C66-47AE-90ED-4C702A2D2F60}" type="datetimeFigureOut">
              <a:rPr lang="ru-RU" smtClean="0"/>
              <a:t>13.06.2016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6F415-370C-4208-9B7D-330B916BE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124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11B2C6B-9B5E-4AC4-BCC4-2E9029F9B6EA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47352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574611-F2CC-41B3-95CA-5BCCC9CFF565}" type="slidenum">
              <a:rPr lang="ru-RU">
                <a:solidFill>
                  <a:prstClr val="black"/>
                </a:solidFill>
              </a:rPr>
              <a:pPr>
                <a:defRPr/>
              </a:pPr>
              <a:t>91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25577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5A3B3F-DB17-4AB7-842C-C443ACEA6C31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72385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68C852-CB06-4149-97F6-0D8EBA258FB4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00049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D59FB0-64B3-47B5-8BFE-FCA8E1D813E5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45689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68C852-CB06-4149-97F6-0D8EBA258FB4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00049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97628F-F61F-48BC-B8D5-F4B8CA8D58C7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56594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69E6DD-DA16-4F2E-B82C-EB919981A039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06526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D38BFD-2210-4759-AFD1-F9D66E43BBA3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2894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8FD034-0CEF-48F8-9949-716B0DC5E2C4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49632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8FD034-0CEF-48F8-9949-716B0DC5E2C4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43978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F5FABF-8850-4F85-A15A-D4B8340D5789}" type="slidenum">
              <a:rPr lang="ru-RU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191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6F415-370C-4208-9B7D-330B916BE0C5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95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8FD034-0CEF-48F8-9949-716B0DC5E2C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46284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8FD034-0CEF-48F8-9949-716B0DC5E2C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97763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6F415-370C-4208-9B7D-330B916BE0C5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309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6F415-370C-4208-9B7D-330B916BE0C5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12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11B2C6B-9B5E-4AC4-BCC4-2E9029F9B6EA}" type="slidenum">
              <a:rPr lang="ru-RU">
                <a:solidFill>
                  <a:prstClr val="black"/>
                </a:solidFill>
              </a:rPr>
              <a:pPr/>
              <a:t>82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47352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F5FABF-8850-4F85-A15A-D4B8340D5789}" type="slidenum">
              <a:rPr lang="ru-RU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83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191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A11DC-A7A7-417E-815D-1083BA39DD98}" type="datetimeFigureOut">
              <a:rPr lang="ru-RU" smtClean="0"/>
              <a:t>13.06.2016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E513AC5-C80F-478E-817E-770954918F9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A11DC-A7A7-417E-815D-1083BA39DD98}" type="datetimeFigureOut">
              <a:rPr lang="ru-RU" smtClean="0"/>
              <a:t>13.06.2016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3AC5-C80F-478E-817E-770954918F9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E513AC5-C80F-478E-817E-770954918F9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A11DC-A7A7-417E-815D-1083BA39DD98}" type="datetimeFigureOut">
              <a:rPr lang="ru-RU" smtClean="0"/>
              <a:t>13.06.2016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A11DC-A7A7-417E-815D-1083BA39DD98}" type="datetimeFigureOut">
              <a:rPr lang="ru-RU" smtClean="0"/>
              <a:t>13.06.2016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E513AC5-C80F-478E-817E-770954918F9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A11DC-A7A7-417E-815D-1083BA39DD98}" type="datetimeFigureOut">
              <a:rPr lang="ru-RU" smtClean="0"/>
              <a:t>13.06.2016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E513AC5-C80F-478E-817E-770954918F9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A7A11DC-A7A7-417E-815D-1083BA39DD98}" type="datetimeFigureOut">
              <a:rPr lang="ru-RU" smtClean="0"/>
              <a:t>13.06.2016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3AC5-C80F-478E-817E-770954918F9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A11DC-A7A7-417E-815D-1083BA39DD98}" type="datetimeFigureOut">
              <a:rPr lang="ru-RU" smtClean="0"/>
              <a:t>13.06.2016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E513AC5-C80F-478E-817E-770954918F94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A11DC-A7A7-417E-815D-1083BA39DD98}" type="datetimeFigureOut">
              <a:rPr lang="ru-RU" smtClean="0"/>
              <a:t>13.06.2016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E513AC5-C80F-478E-817E-770954918F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A11DC-A7A7-417E-815D-1083BA39DD98}" type="datetimeFigureOut">
              <a:rPr lang="ru-RU" smtClean="0"/>
              <a:t>13.06.2016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513AC5-C80F-478E-817E-770954918F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E513AC5-C80F-478E-817E-770954918F94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A11DC-A7A7-417E-815D-1083BA39DD98}" type="datetimeFigureOut">
              <a:rPr lang="ru-RU" smtClean="0"/>
              <a:t>13.06.2016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E513AC5-C80F-478E-817E-770954918F9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A7A11DC-A7A7-417E-815D-1083BA39DD98}" type="datetimeFigureOut">
              <a:rPr lang="ru-RU" smtClean="0"/>
              <a:t>13.06.2016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A7A11DC-A7A7-417E-815D-1083BA39DD98}" type="datetimeFigureOut">
              <a:rPr lang="ru-RU" smtClean="0"/>
              <a:t>13.06.2016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E513AC5-C80F-478E-817E-770954918F94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3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il.ru/" TargetMode="Externa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wil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620688"/>
            <a:ext cx="6192688" cy="5040560"/>
          </a:xfrm>
        </p:spPr>
        <p:txBody>
          <a:bodyPr>
            <a:noAutofit/>
          </a:bodyPr>
          <a:lstStyle/>
          <a:p>
            <a:r>
              <a:rPr lang="ru-RU" sz="2100" b="1" dirty="0" smtClean="0"/>
              <a:t>Челябинский государственный университет</a:t>
            </a:r>
            <a:endParaRPr lang="ru-RU" sz="2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2934444" y="5594068"/>
            <a:ext cx="6011415" cy="729737"/>
          </a:xfrm>
        </p:spPr>
        <p:txBody>
          <a:bodyPr>
            <a:noAutofit/>
          </a:bodyPr>
          <a:lstStyle/>
          <a:p>
            <a:r>
              <a:rPr lang="ru-RU" sz="2400" b="1" i="1" cap="none" spc="0" dirty="0" smtClean="0">
                <a:solidFill>
                  <a:srgbClr val="002060"/>
                </a:solidFill>
                <a:latin typeface="Times New Roman" pitchFamily="18" charset="0"/>
              </a:rPr>
              <a:t>Мартынова Елена Александровна,</a:t>
            </a:r>
            <a:r>
              <a:rPr lang="ru-RU" sz="2000" i="1" cap="none" spc="0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sz="2000" i="1" cap="none" spc="0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</a:rPr>
              <a:t>доктор педагогических наук, профессор</a:t>
            </a:r>
            <a:endParaRPr lang="ru-RU" sz="2400" b="1" i="1" cap="none" spc="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258917"/>
            <a:ext cx="6361570" cy="23957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34638" y="1258917"/>
            <a:ext cx="622818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300" b="1" dirty="0" smtClean="0">
              <a:solidFill>
                <a:srgbClr val="002060"/>
              </a:solidFill>
              <a:latin typeface="Arial"/>
              <a:ea typeface="+mj-ea"/>
              <a:cs typeface="+mj-cs"/>
            </a:endParaRPr>
          </a:p>
          <a:p>
            <a:endParaRPr lang="ru-RU" sz="3300" b="1" dirty="0">
              <a:solidFill>
                <a:srgbClr val="002060"/>
              </a:solidFill>
              <a:latin typeface="Arial"/>
              <a:ea typeface="+mj-ea"/>
              <a:cs typeface="+mj-cs"/>
            </a:endParaRPr>
          </a:p>
          <a:p>
            <a:endParaRPr lang="ru-RU" sz="3300" b="1" dirty="0" smtClean="0">
              <a:solidFill>
                <a:srgbClr val="002060"/>
              </a:solidFill>
              <a:latin typeface="Arial"/>
              <a:ea typeface="+mj-ea"/>
              <a:cs typeface="+mj-cs"/>
            </a:endParaRPr>
          </a:p>
          <a:p>
            <a:endParaRPr lang="ru-RU" sz="3300" b="1" dirty="0">
              <a:solidFill>
                <a:srgbClr val="002060"/>
              </a:solidFill>
              <a:latin typeface="Arial"/>
              <a:ea typeface="+mj-ea"/>
              <a:cs typeface="+mj-cs"/>
            </a:endParaRPr>
          </a:p>
          <a:p>
            <a:endParaRPr lang="ru-RU" sz="2400" b="1" dirty="0" smtClean="0">
              <a:solidFill>
                <a:srgbClr val="002060"/>
              </a:solidFill>
              <a:latin typeface="Arial"/>
              <a:ea typeface="+mj-ea"/>
              <a:cs typeface="+mj-cs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Arial"/>
                <a:ea typeface="+mj-ea"/>
                <a:cs typeface="+mj-cs"/>
              </a:rPr>
              <a:t>Организация </a:t>
            </a:r>
            <a:r>
              <a:rPr lang="ru-RU" sz="2400" b="1" dirty="0">
                <a:solidFill>
                  <a:srgbClr val="002060"/>
                </a:solidFill>
                <a:latin typeface="Arial"/>
                <a:ea typeface="+mj-ea"/>
                <a:cs typeface="+mj-cs"/>
              </a:rPr>
              <a:t>работы по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+mj-ea"/>
                <a:cs typeface="+mj-cs"/>
              </a:rPr>
              <a:t>инклюзивному образованию инвалидов </a:t>
            </a:r>
            <a:r>
              <a:rPr lang="ru-RU" sz="2400" b="1" dirty="0">
                <a:solidFill>
                  <a:srgbClr val="002060"/>
                </a:solidFill>
                <a:latin typeface="Arial"/>
                <a:ea typeface="+mj-ea"/>
                <a:cs typeface="+mj-cs"/>
              </a:rPr>
              <a:t>и лиц с ограниченными возможностями здоровья в образовательных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+mj-ea"/>
                <a:cs typeface="+mj-cs"/>
              </a:rPr>
              <a:t>организациях высшего образования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7252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3"/>
            <a:ext cx="8640960" cy="1301006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Различные подходы в образовании: </a:t>
            </a:r>
            <a:r>
              <a:rPr lang="ru-RU" sz="3200" b="1" dirty="0" smtClean="0"/>
              <a:t>медицинский </a:t>
            </a:r>
            <a:r>
              <a:rPr lang="ru-RU" sz="3200" b="1" dirty="0"/>
              <a:t>и </a:t>
            </a:r>
            <a:r>
              <a:rPr lang="ru-RU" sz="3200" b="1" dirty="0" smtClean="0"/>
              <a:t>социальный</a:t>
            </a:r>
            <a:br>
              <a:rPr lang="ru-RU" sz="3200" b="1" dirty="0" smtClean="0"/>
            </a:br>
            <a:r>
              <a:rPr lang="ru-RU" sz="3200" b="1" dirty="0" smtClean="0"/>
              <a:t>(на примере школы)</a:t>
            </a:r>
            <a:endParaRPr lang="ru-RU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488832" cy="542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9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401" y="2024280"/>
            <a:ext cx="4390560" cy="359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081" y="2091961"/>
            <a:ext cx="3107520" cy="41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332656"/>
            <a:ext cx="82728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solidFill>
                  <a:srgbClr val="0070C0"/>
                </a:solidFill>
                <a:latin typeface="Arial"/>
              </a:rPr>
              <a:t>Доступность </a:t>
            </a:r>
            <a:r>
              <a:rPr lang="ru-RU" sz="3600" b="1" dirty="0" smtClean="0">
                <a:solidFill>
                  <a:srgbClr val="0070C0"/>
                </a:solidFill>
                <a:latin typeface="Arial"/>
              </a:rPr>
              <a:t>прилегающей территории</a:t>
            </a:r>
            <a:endParaRPr lang="ru-RU" sz="3600" b="1" dirty="0">
              <a:solidFill>
                <a:srgbClr val="0070C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20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9"/>
          <p:cNvSpPr txBox="1">
            <a:spLocks noChangeArrowheads="1"/>
          </p:cNvSpPr>
          <p:nvPr/>
        </p:nvSpPr>
        <p:spPr bwMode="auto">
          <a:xfrm>
            <a:off x="520700" y="4912733"/>
            <a:ext cx="4116388" cy="6711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5530" tIns="42765" rIns="85530" bIns="4276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900" b="1" dirty="0" smtClean="0">
                <a:solidFill>
                  <a:prstClr val="black"/>
                </a:solidFill>
              </a:rPr>
              <a:t>Аудитория </a:t>
            </a:r>
            <a:r>
              <a:rPr lang="ru-RU" sz="1900" b="1" dirty="0">
                <a:solidFill>
                  <a:prstClr val="black"/>
                </a:solidFill>
              </a:rPr>
              <a:t>информационных обучающих технологий</a:t>
            </a:r>
          </a:p>
        </p:txBody>
      </p:sp>
      <p:sp>
        <p:nvSpPr>
          <p:cNvPr id="24579" name="Text Box 10"/>
          <p:cNvSpPr txBox="1">
            <a:spLocks noChangeArrowheads="1"/>
          </p:cNvSpPr>
          <p:nvPr/>
        </p:nvSpPr>
        <p:spPr bwMode="auto">
          <a:xfrm>
            <a:off x="4398169" y="5951082"/>
            <a:ext cx="4114800" cy="39414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5530" tIns="42765" rIns="85530" bIns="4276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prstClr val="black"/>
                </a:solidFill>
              </a:rPr>
              <a:t>Система тестирования</a:t>
            </a:r>
          </a:p>
        </p:txBody>
      </p:sp>
      <p:pic>
        <p:nvPicPr>
          <p:cNvPr id="24580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642" y="1020485"/>
            <a:ext cx="4665662" cy="37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7088" y="2520950"/>
            <a:ext cx="3636962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31330" y="312599"/>
            <a:ext cx="7411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Arial"/>
              </a:rPr>
              <a:t>Материально-техническое обеспечение </a:t>
            </a:r>
            <a:endParaRPr lang="ru-RU" sz="2800" b="1" dirty="0">
              <a:solidFill>
                <a:srgbClr val="0070C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8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5"/>
          <p:cNvSpPr txBox="1">
            <a:spLocks noChangeArrowheads="1"/>
          </p:cNvSpPr>
          <p:nvPr/>
        </p:nvSpPr>
        <p:spPr bwMode="auto">
          <a:xfrm>
            <a:off x="214313" y="142875"/>
            <a:ext cx="8797925" cy="94987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87250" tIns="43624" rIns="87250" bIns="43624">
            <a:spAutoFit/>
          </a:bodyPr>
          <a:lstStyle/>
          <a:p>
            <a:pPr algn="ctr" defTabSz="873125">
              <a:spcBef>
                <a:spcPct val="50000"/>
              </a:spcBef>
            </a:pPr>
            <a:r>
              <a:rPr lang="ru-RU" sz="2800" b="1" dirty="0" smtClean="0">
                <a:solidFill>
                  <a:srgbClr val="0070C0"/>
                </a:solidFill>
                <a:latin typeface="Arial"/>
              </a:rPr>
              <a:t>Материально-техническое обеспечение </a:t>
            </a:r>
            <a:br>
              <a:rPr lang="ru-RU" sz="2800" b="1" dirty="0" smtClean="0">
                <a:solidFill>
                  <a:srgbClr val="0070C0"/>
                </a:solidFill>
                <a:latin typeface="Arial"/>
              </a:rPr>
            </a:br>
            <a:r>
              <a:rPr lang="ru-RU" sz="2800" b="1" dirty="0" smtClean="0">
                <a:solidFill>
                  <a:srgbClr val="0070C0"/>
                </a:solidFill>
                <a:latin typeface="Arial"/>
              </a:rPr>
              <a:t>инклюзивного образования</a:t>
            </a:r>
            <a:endParaRPr lang="ru-RU" sz="2800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21507" name="AutoShape 16"/>
          <p:cNvSpPr>
            <a:spLocks noChangeArrowheads="1"/>
          </p:cNvSpPr>
          <p:nvPr/>
        </p:nvSpPr>
        <p:spPr bwMode="auto">
          <a:xfrm>
            <a:off x="306519" y="1092749"/>
            <a:ext cx="3400777" cy="1125538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rgbClr val="800080"/>
            </a:solidFill>
            <a:round/>
            <a:headEnd/>
            <a:tailEnd/>
          </a:ln>
        </p:spPr>
        <p:txBody>
          <a:bodyPr wrap="none" lIns="85530" tIns="42765" rIns="85530" bIns="42765" anchor="ctr"/>
          <a:lstStyle/>
          <a:p>
            <a:pPr algn="ctr" defTabSz="873125"/>
            <a:r>
              <a:rPr lang="ru-RU" sz="2000" b="1" dirty="0">
                <a:solidFill>
                  <a:srgbClr val="005400"/>
                </a:solidFill>
              </a:rPr>
              <a:t>Универсальное оснащение </a:t>
            </a:r>
          </a:p>
          <a:p>
            <a:pPr algn="ctr" defTabSz="873125"/>
            <a:r>
              <a:rPr lang="ru-RU" sz="2000" b="1" dirty="0">
                <a:solidFill>
                  <a:srgbClr val="005400"/>
                </a:solidFill>
              </a:rPr>
              <a:t>и оборудование</a:t>
            </a:r>
          </a:p>
        </p:txBody>
      </p:sp>
      <p:sp>
        <p:nvSpPr>
          <p:cNvPr id="21508" name="AutoShape 17"/>
          <p:cNvSpPr>
            <a:spLocks noChangeArrowheads="1"/>
          </p:cNvSpPr>
          <p:nvPr/>
        </p:nvSpPr>
        <p:spPr bwMode="auto">
          <a:xfrm>
            <a:off x="306518" y="2504037"/>
            <a:ext cx="3398705" cy="1125538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 algn="ctr">
            <a:solidFill>
              <a:srgbClr val="800080"/>
            </a:solidFill>
            <a:round/>
            <a:headEnd/>
            <a:tailEnd/>
          </a:ln>
        </p:spPr>
        <p:txBody>
          <a:bodyPr wrap="none" lIns="85530" tIns="42765" rIns="85530" bIns="42765" anchor="ctr"/>
          <a:lstStyle/>
          <a:p>
            <a:pPr algn="ctr" defTabSz="873125"/>
            <a:r>
              <a:rPr lang="ru-RU" sz="1900" b="1" dirty="0">
                <a:solidFill>
                  <a:srgbClr val="005400"/>
                </a:solidFill>
              </a:rPr>
              <a:t>Для студентов с нарушениями </a:t>
            </a:r>
          </a:p>
          <a:p>
            <a:pPr algn="ctr" defTabSz="873125"/>
            <a:r>
              <a:rPr lang="ru-RU" sz="1900" b="1" dirty="0" smtClean="0">
                <a:solidFill>
                  <a:srgbClr val="005400"/>
                </a:solidFill>
              </a:rPr>
              <a:t>опорно-двигательного</a:t>
            </a:r>
          </a:p>
          <a:p>
            <a:pPr algn="ctr" defTabSz="873125"/>
            <a:r>
              <a:rPr lang="ru-RU" sz="1900" b="1" dirty="0" smtClean="0">
                <a:solidFill>
                  <a:srgbClr val="005400"/>
                </a:solidFill>
              </a:rPr>
              <a:t> </a:t>
            </a:r>
            <a:r>
              <a:rPr lang="ru-RU" sz="1900" b="1" dirty="0">
                <a:solidFill>
                  <a:srgbClr val="005400"/>
                </a:solidFill>
              </a:rPr>
              <a:t>аппарата</a:t>
            </a:r>
          </a:p>
        </p:txBody>
      </p:sp>
      <p:sp>
        <p:nvSpPr>
          <p:cNvPr id="21509" name="AutoShape 18"/>
          <p:cNvSpPr>
            <a:spLocks noChangeArrowheads="1"/>
          </p:cNvSpPr>
          <p:nvPr/>
        </p:nvSpPr>
        <p:spPr bwMode="auto">
          <a:xfrm>
            <a:off x="306519" y="3829844"/>
            <a:ext cx="3398704" cy="1125538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 algn="ctr">
            <a:solidFill>
              <a:srgbClr val="800080"/>
            </a:solidFill>
            <a:round/>
            <a:headEnd/>
            <a:tailEnd/>
          </a:ln>
        </p:spPr>
        <p:txBody>
          <a:bodyPr wrap="none" lIns="85530" tIns="42765" rIns="85530" bIns="42765" anchor="ctr"/>
          <a:lstStyle/>
          <a:p>
            <a:pPr algn="ctr" defTabSz="873125"/>
            <a:r>
              <a:rPr lang="ru-RU" sz="2000" b="1" dirty="0">
                <a:solidFill>
                  <a:srgbClr val="005400"/>
                </a:solidFill>
              </a:rPr>
              <a:t>Для студентов </a:t>
            </a:r>
          </a:p>
          <a:p>
            <a:pPr algn="ctr" defTabSz="873125"/>
            <a:r>
              <a:rPr lang="ru-RU" sz="2000" b="1" dirty="0">
                <a:solidFill>
                  <a:srgbClr val="005400"/>
                </a:solidFill>
              </a:rPr>
              <a:t>с нарушениями зрения</a:t>
            </a:r>
          </a:p>
        </p:txBody>
      </p:sp>
      <p:sp>
        <p:nvSpPr>
          <p:cNvPr id="21510" name="AutoShape 19"/>
          <p:cNvSpPr>
            <a:spLocks noChangeArrowheads="1"/>
          </p:cNvSpPr>
          <p:nvPr/>
        </p:nvSpPr>
        <p:spPr bwMode="auto">
          <a:xfrm>
            <a:off x="339152" y="5166519"/>
            <a:ext cx="3385123" cy="1125537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 algn="ctr">
            <a:solidFill>
              <a:srgbClr val="800080"/>
            </a:solidFill>
            <a:round/>
            <a:headEnd/>
            <a:tailEnd/>
          </a:ln>
        </p:spPr>
        <p:txBody>
          <a:bodyPr wrap="none" lIns="85530" tIns="42765" rIns="85530" bIns="42765" anchor="ctr"/>
          <a:lstStyle/>
          <a:p>
            <a:pPr algn="ctr" defTabSz="873125"/>
            <a:r>
              <a:rPr lang="ru-RU" sz="2000" b="1" dirty="0">
                <a:solidFill>
                  <a:srgbClr val="005400"/>
                </a:solidFill>
              </a:rPr>
              <a:t>Для студентов</a:t>
            </a:r>
          </a:p>
          <a:p>
            <a:pPr algn="ctr" defTabSz="873125"/>
            <a:r>
              <a:rPr lang="ru-RU" sz="2000" b="1" dirty="0">
                <a:solidFill>
                  <a:srgbClr val="005400"/>
                </a:solidFill>
              </a:rPr>
              <a:t> с нарушениями слуха</a:t>
            </a:r>
          </a:p>
        </p:txBody>
      </p:sp>
      <p:sp>
        <p:nvSpPr>
          <p:cNvPr id="21511" name="AutoShape 20"/>
          <p:cNvSpPr>
            <a:spLocks noChangeArrowheads="1"/>
          </p:cNvSpPr>
          <p:nvPr/>
        </p:nvSpPr>
        <p:spPr bwMode="auto">
          <a:xfrm>
            <a:off x="3787775" y="1649413"/>
            <a:ext cx="782638" cy="2825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E597C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5551" tIns="42776" rIns="85551" bIns="42776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512" name="Text Box 21"/>
          <p:cNvSpPr txBox="1">
            <a:spLocks noChangeArrowheads="1"/>
          </p:cNvSpPr>
          <p:nvPr/>
        </p:nvSpPr>
        <p:spPr bwMode="auto">
          <a:xfrm>
            <a:off x="4633913" y="1017588"/>
            <a:ext cx="4703762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530" tIns="42765" rIns="85530" bIns="42765">
            <a:spAutoFit/>
          </a:bodyPr>
          <a:lstStyle/>
          <a:p>
            <a:pPr defTabSz="873125">
              <a:buClr>
                <a:srgbClr val="D60093"/>
              </a:buClr>
              <a:buFont typeface="Wingdings" pitchFamily="2" charset="2"/>
              <a:buChar char="§"/>
            </a:pPr>
            <a:r>
              <a:rPr lang="ru-RU" sz="1500" b="1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ru-RU" sz="1500" b="1" dirty="0">
                <a:solidFill>
                  <a:prstClr val="black"/>
                </a:solidFill>
              </a:rPr>
              <a:t>мультимедийная компьютерная лаборатория;</a:t>
            </a:r>
          </a:p>
          <a:p>
            <a:pPr defTabSz="873125">
              <a:buClr>
                <a:srgbClr val="D60093"/>
              </a:buClr>
              <a:buFont typeface="Wingdings" pitchFamily="2" charset="2"/>
              <a:buChar char="§"/>
            </a:pPr>
            <a:r>
              <a:rPr lang="ru-RU" sz="1500" b="1" dirty="0">
                <a:solidFill>
                  <a:prstClr val="black"/>
                </a:solidFill>
              </a:rPr>
              <a:t> аудитория информационных технологий;</a:t>
            </a:r>
          </a:p>
          <a:p>
            <a:pPr defTabSz="873125">
              <a:buClr>
                <a:srgbClr val="D60093"/>
              </a:buClr>
              <a:buFont typeface="Wingdings" pitchFamily="2" charset="2"/>
              <a:buChar char="§"/>
            </a:pPr>
            <a:r>
              <a:rPr lang="ru-RU" sz="1500" b="1" dirty="0">
                <a:solidFill>
                  <a:prstClr val="black"/>
                </a:solidFill>
              </a:rPr>
              <a:t> лекционная мультимедийная аудитория;</a:t>
            </a:r>
          </a:p>
          <a:p>
            <a:pPr defTabSz="873125">
              <a:buClr>
                <a:srgbClr val="D60093"/>
              </a:buClr>
              <a:buFont typeface="Wingdings" pitchFamily="2" charset="2"/>
              <a:buChar char="§"/>
            </a:pPr>
            <a:r>
              <a:rPr lang="ru-RU" sz="1500" b="1" dirty="0">
                <a:solidFill>
                  <a:prstClr val="black"/>
                </a:solidFill>
              </a:rPr>
              <a:t>дистанционные образовательные технологии;</a:t>
            </a:r>
          </a:p>
          <a:p>
            <a:pPr defTabSz="873125">
              <a:buClr>
                <a:srgbClr val="D60093"/>
              </a:buClr>
              <a:buFont typeface="Wingdings" pitchFamily="2" charset="2"/>
              <a:buChar char="§"/>
            </a:pPr>
            <a:r>
              <a:rPr lang="ru-RU" sz="1500" b="1" dirty="0">
                <a:solidFill>
                  <a:prstClr val="black"/>
                </a:solidFill>
              </a:rPr>
              <a:t> оборудование для видеоконференций; </a:t>
            </a:r>
          </a:p>
          <a:p>
            <a:pPr defTabSz="873125">
              <a:buClr>
                <a:srgbClr val="D60093"/>
              </a:buClr>
              <a:buFont typeface="Wingdings" pitchFamily="2" charset="2"/>
              <a:buChar char="§"/>
            </a:pPr>
            <a:r>
              <a:rPr lang="ru-RU" sz="1500" b="1" dirty="0">
                <a:solidFill>
                  <a:prstClr val="black"/>
                </a:solidFill>
              </a:rPr>
              <a:t>учебно-досуговый </a:t>
            </a:r>
            <a:r>
              <a:rPr lang="ru-RU" sz="1500" b="1" dirty="0" smtClean="0">
                <a:solidFill>
                  <a:prstClr val="black"/>
                </a:solidFill>
              </a:rPr>
              <a:t>комплекс.</a:t>
            </a:r>
            <a:endParaRPr lang="ru-RU" sz="1500" b="1" dirty="0">
              <a:solidFill>
                <a:prstClr val="black"/>
              </a:solidFill>
            </a:endParaRPr>
          </a:p>
          <a:p>
            <a:pPr defTabSz="873125">
              <a:buClr>
                <a:srgbClr val="D60093"/>
              </a:buClr>
            </a:pPr>
            <a:endParaRPr lang="ru-RU" sz="1500" b="1" dirty="0">
              <a:solidFill>
                <a:prstClr val="black"/>
              </a:solidFill>
            </a:endParaRPr>
          </a:p>
          <a:p>
            <a:pPr defTabSz="873125">
              <a:buClr>
                <a:srgbClr val="D60093"/>
              </a:buClr>
            </a:pP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21513" name="AutoShape 22"/>
          <p:cNvSpPr>
            <a:spLocks noChangeArrowheads="1"/>
          </p:cNvSpPr>
          <p:nvPr/>
        </p:nvSpPr>
        <p:spPr bwMode="auto">
          <a:xfrm>
            <a:off x="3787775" y="2962204"/>
            <a:ext cx="784225" cy="2825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E597CB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85551" tIns="42776" rIns="85551" bIns="42776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514" name="Text Box 23"/>
          <p:cNvSpPr txBox="1">
            <a:spLocks noChangeArrowheads="1"/>
          </p:cNvSpPr>
          <p:nvPr/>
        </p:nvSpPr>
        <p:spPr bwMode="auto">
          <a:xfrm>
            <a:off x="4654551" y="2541862"/>
            <a:ext cx="4378325" cy="124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530" tIns="42765" rIns="85530" bIns="42765">
            <a:spAutoFit/>
          </a:bodyPr>
          <a:lstStyle/>
          <a:p>
            <a:pPr defTabSz="873125">
              <a:buClr>
                <a:srgbClr val="CC3399"/>
              </a:buClr>
              <a:buFont typeface="Wingdings" pitchFamily="2" charset="2"/>
              <a:buChar char="§"/>
            </a:pPr>
            <a:r>
              <a:rPr lang="ru-RU" sz="1500" b="1" dirty="0" smtClean="0">
                <a:solidFill>
                  <a:prstClr val="black"/>
                </a:solidFill>
              </a:rPr>
              <a:t>безбарьерная </a:t>
            </a:r>
            <a:r>
              <a:rPr lang="ru-RU" sz="1500" b="1" dirty="0">
                <a:solidFill>
                  <a:prstClr val="black"/>
                </a:solidFill>
              </a:rPr>
              <a:t>архитектурная среда (наружные и внутренние пандусы, лифт, специальные места в аудиториях</a:t>
            </a:r>
            <a:r>
              <a:rPr lang="ru-RU" sz="1500" b="1" dirty="0" smtClean="0">
                <a:solidFill>
                  <a:prstClr val="black"/>
                </a:solidFill>
              </a:rPr>
              <a:t>)</a:t>
            </a:r>
          </a:p>
          <a:p>
            <a:pPr defTabSz="873125">
              <a:buClr>
                <a:srgbClr val="CC3399"/>
              </a:buClr>
              <a:buFont typeface="Wingdings" pitchFamily="2" charset="2"/>
              <a:buChar char="§"/>
            </a:pPr>
            <a:r>
              <a:rPr lang="ru-RU" sz="1500" b="1" dirty="0" smtClean="0">
                <a:solidFill>
                  <a:prstClr val="black"/>
                </a:solidFill>
              </a:rPr>
              <a:t>специальное рабочее место в библиотеке с увеличенной клавиатурой и джойстиком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21515" name="AutoShape 24"/>
          <p:cNvSpPr>
            <a:spLocks noChangeArrowheads="1"/>
          </p:cNvSpPr>
          <p:nvPr/>
        </p:nvSpPr>
        <p:spPr bwMode="auto">
          <a:xfrm>
            <a:off x="3854874" y="4338820"/>
            <a:ext cx="782638" cy="2825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E597CB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85551" tIns="42776" rIns="85551" bIns="42776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516" name="Text Box 25"/>
          <p:cNvSpPr txBox="1">
            <a:spLocks noChangeArrowheads="1"/>
          </p:cNvSpPr>
          <p:nvPr/>
        </p:nvSpPr>
        <p:spPr bwMode="auto">
          <a:xfrm>
            <a:off x="4654551" y="3944326"/>
            <a:ext cx="4378325" cy="131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530" tIns="42765" rIns="85530" bIns="42765">
            <a:spAutoFit/>
          </a:bodyPr>
          <a:lstStyle/>
          <a:p>
            <a:pPr defTabSz="873125">
              <a:buClr>
                <a:srgbClr val="CC3399"/>
              </a:buClr>
              <a:buFont typeface="Wingdings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 </a:t>
            </a:r>
            <a:r>
              <a:rPr lang="ru-RU" sz="1600" b="1" dirty="0" err="1">
                <a:solidFill>
                  <a:prstClr val="black"/>
                </a:solidFill>
              </a:rPr>
              <a:t>тифлотехническая</a:t>
            </a:r>
            <a:r>
              <a:rPr lang="ru-RU" sz="1600" b="1" dirty="0">
                <a:solidFill>
                  <a:prstClr val="black"/>
                </a:solidFill>
              </a:rPr>
              <a:t> учебная аудитория;</a:t>
            </a:r>
          </a:p>
          <a:p>
            <a:pPr defTabSz="873125">
              <a:buClr>
                <a:srgbClr val="CC3399"/>
              </a:buClr>
              <a:buFont typeface="Wingdings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 специальные программные средства;</a:t>
            </a:r>
          </a:p>
          <a:p>
            <a:pPr defTabSz="873125">
              <a:buClr>
                <a:srgbClr val="CC3399"/>
              </a:buClr>
              <a:buFont typeface="Wingdings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 </a:t>
            </a:r>
            <a:r>
              <a:rPr lang="ru-RU" sz="1600" b="1" dirty="0" err="1">
                <a:solidFill>
                  <a:prstClr val="black"/>
                </a:solidFill>
              </a:rPr>
              <a:t>аудиотехнические</a:t>
            </a:r>
            <a:r>
              <a:rPr lang="ru-RU" sz="1600" b="1" dirty="0">
                <a:solidFill>
                  <a:prstClr val="black"/>
                </a:solidFill>
              </a:rPr>
              <a:t> средства</a:t>
            </a:r>
            <a:r>
              <a:rPr lang="ru-RU" sz="1600" b="1" dirty="0" smtClean="0">
                <a:solidFill>
                  <a:prstClr val="black"/>
                </a:solidFill>
              </a:rPr>
              <a:t>;</a:t>
            </a:r>
          </a:p>
          <a:p>
            <a:pPr defTabSz="873125">
              <a:buClr>
                <a:srgbClr val="CC3399"/>
              </a:buClr>
              <a:buFont typeface="Wingdings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специальное рабочее место в </a:t>
            </a:r>
            <a:r>
              <a:rPr lang="ru-RU" sz="1600" b="1" dirty="0" smtClean="0">
                <a:solidFill>
                  <a:prstClr val="black"/>
                </a:solidFill>
              </a:rPr>
              <a:t>библиотеке с читающей машиной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1517" name="AutoShape 26"/>
          <p:cNvSpPr>
            <a:spLocks noChangeArrowheads="1"/>
          </p:cNvSpPr>
          <p:nvPr/>
        </p:nvSpPr>
        <p:spPr bwMode="auto">
          <a:xfrm>
            <a:off x="3787775" y="5588794"/>
            <a:ext cx="782638" cy="2809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E597CB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85551" tIns="42776" rIns="85551" bIns="42776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518" name="Text Box 27"/>
          <p:cNvSpPr txBox="1">
            <a:spLocks noChangeArrowheads="1"/>
          </p:cNvSpPr>
          <p:nvPr/>
        </p:nvSpPr>
        <p:spPr bwMode="auto">
          <a:xfrm>
            <a:off x="4633913" y="5416914"/>
            <a:ext cx="4378325" cy="82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530" tIns="42765" rIns="85530" bIns="42765">
            <a:spAutoFit/>
          </a:bodyPr>
          <a:lstStyle/>
          <a:p>
            <a:pPr defTabSz="873125">
              <a:buClr>
                <a:srgbClr val="CC3399"/>
              </a:buClr>
              <a:buFont typeface="Wingdings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</a:rPr>
              <a:t>сурдологическая</a:t>
            </a:r>
            <a:r>
              <a:rPr lang="ru-RU" sz="1600" b="1" dirty="0">
                <a:solidFill>
                  <a:prstClr val="black"/>
                </a:solidFill>
              </a:rPr>
              <a:t> учебная аудитория;</a:t>
            </a:r>
          </a:p>
          <a:p>
            <a:pPr defTabSz="873125">
              <a:buClr>
                <a:srgbClr val="CC3399"/>
              </a:buClr>
              <a:buFont typeface="Wingdings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 аудио и </a:t>
            </a:r>
            <a:r>
              <a:rPr lang="ru-RU" sz="1600" b="1" dirty="0" err="1">
                <a:solidFill>
                  <a:prstClr val="black"/>
                </a:solidFill>
              </a:rPr>
              <a:t>видеотехнические</a:t>
            </a:r>
            <a:r>
              <a:rPr lang="ru-RU" sz="1600" b="1" dirty="0">
                <a:solidFill>
                  <a:prstClr val="black"/>
                </a:solidFill>
              </a:rPr>
              <a:t> средства</a:t>
            </a:r>
            <a:r>
              <a:rPr lang="ru-RU" sz="1600" b="1" dirty="0" smtClean="0">
                <a:solidFill>
                  <a:prstClr val="black"/>
                </a:solidFill>
              </a:rPr>
              <a:t>;</a:t>
            </a:r>
          </a:p>
          <a:p>
            <a:pPr defTabSz="873125">
              <a:buClr>
                <a:srgbClr val="CC3399"/>
              </a:buClr>
              <a:buFont typeface="Wingdings" pitchFamily="2" charset="2"/>
              <a:buChar char="§"/>
            </a:pPr>
            <a:r>
              <a:rPr lang="ru-RU" sz="1600" b="1" dirty="0" smtClean="0">
                <a:solidFill>
                  <a:prstClr val="black"/>
                </a:solidFill>
              </a:rPr>
              <a:t>система свободного звукового поля</a:t>
            </a:r>
            <a:endParaRPr lang="ru-RU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36265"/>
      </p:ext>
    </p:extLst>
  </p:cSld>
  <p:clrMapOvr>
    <a:masterClrMapping/>
  </p:clrMapOvr>
  <p:transition advTm="10125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9"/>
          <p:cNvSpPr txBox="1">
            <a:spLocks noChangeArrowheads="1"/>
          </p:cNvSpPr>
          <p:nvPr/>
        </p:nvSpPr>
        <p:spPr bwMode="auto">
          <a:xfrm>
            <a:off x="520700" y="4912733"/>
            <a:ext cx="4116388" cy="6711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5530" tIns="42765" rIns="85530" bIns="4276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900" b="1" dirty="0" smtClean="0">
                <a:solidFill>
                  <a:prstClr val="black"/>
                </a:solidFill>
              </a:rPr>
              <a:t>Аудитория </a:t>
            </a:r>
            <a:r>
              <a:rPr lang="ru-RU" sz="1900" b="1" dirty="0">
                <a:solidFill>
                  <a:prstClr val="black"/>
                </a:solidFill>
              </a:rPr>
              <a:t>информационных обучающих технологий</a:t>
            </a:r>
          </a:p>
        </p:txBody>
      </p:sp>
      <p:sp>
        <p:nvSpPr>
          <p:cNvPr id="24579" name="Text Box 10"/>
          <p:cNvSpPr txBox="1">
            <a:spLocks noChangeArrowheads="1"/>
          </p:cNvSpPr>
          <p:nvPr/>
        </p:nvSpPr>
        <p:spPr bwMode="auto">
          <a:xfrm>
            <a:off x="4398169" y="5951082"/>
            <a:ext cx="4114800" cy="39414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5530" tIns="42765" rIns="85530" bIns="4276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prstClr val="black"/>
                </a:solidFill>
              </a:rPr>
              <a:t>Система тестирования</a:t>
            </a:r>
          </a:p>
        </p:txBody>
      </p:sp>
      <p:pic>
        <p:nvPicPr>
          <p:cNvPr id="24580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642" y="1020485"/>
            <a:ext cx="4665662" cy="37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7088" y="2520950"/>
            <a:ext cx="3636962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31330" y="312599"/>
            <a:ext cx="7411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Arial"/>
              </a:rPr>
              <a:t>Материально-техническое обеспечение </a:t>
            </a:r>
            <a:endParaRPr lang="ru-RU" sz="2800" b="1" dirty="0">
              <a:solidFill>
                <a:srgbClr val="0070C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90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2031" y="836712"/>
            <a:ext cx="4246563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92113" y="4554538"/>
            <a:ext cx="3657600" cy="91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551" tIns="42776" rIns="85551" bIns="42776">
            <a:spAutoFit/>
          </a:bodyPr>
          <a:lstStyle/>
          <a:p>
            <a:pPr algn="ctr" defTabSz="873125">
              <a:spcBef>
                <a:spcPct val="50000"/>
              </a:spcBef>
            </a:pPr>
            <a:r>
              <a:rPr lang="ru-RU" b="1" dirty="0">
                <a:solidFill>
                  <a:prstClr val="black"/>
                </a:solidFill>
              </a:rPr>
              <a:t>Специализированная </a:t>
            </a:r>
            <a:r>
              <a:rPr lang="ru-RU" b="1" dirty="0" err="1" smtClean="0">
                <a:solidFill>
                  <a:prstClr val="black"/>
                </a:solidFill>
              </a:rPr>
              <a:t>тифлоаудитория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для слабовидящих студентов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4716016" y="1556792"/>
          <a:ext cx="4299724" cy="347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Image" r:id="rId5" imgW="5396825" imgH="4050794" progId="Photoshop.Image.7">
                  <p:embed/>
                </p:oleObj>
              </mc:Choice>
              <mc:Fallback>
                <p:oleObj name="Image" r:id="rId5" imgW="5396825" imgH="4050794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1556792"/>
                        <a:ext cx="4299724" cy="3475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076056" y="5373216"/>
            <a:ext cx="3415482" cy="64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551" tIns="42776" rIns="85551" bIns="42776">
            <a:spAutoFit/>
          </a:bodyPr>
          <a:lstStyle/>
          <a:p>
            <a:pPr algn="ctr" defTabSz="873125">
              <a:spcBef>
                <a:spcPct val="50000"/>
              </a:spcBef>
            </a:pPr>
            <a:r>
              <a:rPr lang="ru-RU" b="1" dirty="0" err="1" smtClean="0">
                <a:solidFill>
                  <a:prstClr val="black"/>
                </a:solidFill>
              </a:rPr>
              <a:t>Сурдологическая</a:t>
            </a:r>
            <a:r>
              <a:rPr lang="ru-RU" b="1" dirty="0" smtClean="0">
                <a:solidFill>
                  <a:prstClr val="black"/>
                </a:solidFill>
              </a:rPr>
              <a:t> аудитория для слабослышащих студентов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233890"/>
            <a:ext cx="7411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Arial"/>
              </a:rPr>
              <a:t>Материально-техническое обеспечение </a:t>
            </a:r>
            <a:endParaRPr lang="ru-RU" sz="2800" b="1" dirty="0">
              <a:solidFill>
                <a:srgbClr val="0070C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33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G_4089"/>
          <p:cNvPicPr>
            <a:picLocks noChangeAspect="1" noChangeArrowheads="1"/>
          </p:cNvPicPr>
          <p:nvPr/>
        </p:nvPicPr>
        <p:blipFill>
          <a:blip r:embed="rId4"/>
          <a:srcRect t="13481"/>
          <a:stretch>
            <a:fillRect/>
          </a:stretch>
        </p:blipFill>
        <p:spPr bwMode="auto">
          <a:xfrm>
            <a:off x="2040160" y="3356992"/>
            <a:ext cx="4395788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74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075857"/>
              </p:ext>
            </p:extLst>
          </p:nvPr>
        </p:nvGraphicFramePr>
        <p:xfrm>
          <a:off x="357189" y="857250"/>
          <a:ext cx="3350716" cy="2715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Image" r:id="rId5" imgW="3593651" imgH="2704762" progId="Photoshop.Image.7">
                  <p:embed/>
                </p:oleObj>
              </mc:Choice>
              <mc:Fallback>
                <p:oleObj name="Image" r:id="rId5" imgW="3593651" imgH="270476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9" y="857250"/>
                        <a:ext cx="3350716" cy="2715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48" name="Picture 2" descr="100-0065_IM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016" y="872666"/>
            <a:ext cx="3439865" cy="277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2"/>
          <p:cNvSpPr>
            <a:spLocks noChangeArrowheads="1"/>
          </p:cNvSpPr>
          <p:nvPr/>
        </p:nvSpPr>
        <p:spPr bwMode="auto">
          <a:xfrm>
            <a:off x="504825" y="280988"/>
            <a:ext cx="8243639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78" tIns="46639" rIns="93278" bIns="46639" anchor="ctr"/>
          <a:lstStyle/>
          <a:p>
            <a:pPr algn="ctr" defTabSz="933450"/>
            <a:r>
              <a:rPr lang="ru-RU" sz="2800" b="1" dirty="0" smtClean="0">
                <a:solidFill>
                  <a:srgbClr val="0070C0"/>
                </a:solidFill>
                <a:latin typeface="Arial"/>
              </a:rPr>
              <a:t>Учебно-досуговый комплекс</a:t>
            </a:r>
            <a:endParaRPr lang="ru-RU" sz="2800" b="1" dirty="0">
              <a:solidFill>
                <a:srgbClr val="0070C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270215"/>
      </p:ext>
    </p:extLst>
  </p:cSld>
  <p:clrMapOvr>
    <a:masterClrMapping/>
  </p:clrMapOvr>
  <p:transition advTm="875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3" y="260648"/>
            <a:ext cx="9036496" cy="64807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Дистанционные образовательные технологии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71208623"/>
              </p:ext>
            </p:extLst>
          </p:nvPr>
        </p:nvGraphicFramePr>
        <p:xfrm>
          <a:off x="271600" y="1124744"/>
          <a:ext cx="8793089" cy="5393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30007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619" y="404664"/>
            <a:ext cx="8534400" cy="758952"/>
          </a:xfrm>
        </p:spPr>
        <p:txBody>
          <a:bodyPr>
            <a:noAutofit/>
          </a:bodyPr>
          <a:lstStyle/>
          <a:p>
            <a:pPr eaLnBrk="1" hangingPunct="1"/>
            <a:r>
              <a:rPr lang="ru-RU" sz="2400" b="1" dirty="0" smtClean="0">
                <a:solidFill>
                  <a:srgbClr val="0070C0"/>
                </a:solidFill>
              </a:rPr>
              <a:t>Образовательные программы с использованием дистанционных образовательных технологий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412776"/>
            <a:ext cx="8751888" cy="4882852"/>
          </a:xfrm>
        </p:spPr>
        <p:txBody>
          <a:bodyPr rtlCol="0">
            <a:normAutofit fontScale="85000" lnSpcReduction="10000"/>
          </a:bodyPr>
          <a:lstStyle/>
          <a:p>
            <a:pPr marL="274320" indent="-274320" eaLnBrk="1" fontAlgn="auto" hangingPunct="1">
              <a:spcBef>
                <a:spcPct val="65000"/>
              </a:spcBef>
              <a:spcAft>
                <a:spcPts val="0"/>
              </a:spcAft>
              <a:buClr>
                <a:srgbClr val="006600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2600" dirty="0">
                <a:latin typeface="Times New Roman Cyr" pitchFamily="18" charset="-52"/>
              </a:rPr>
              <a:t>Программы высшего </a:t>
            </a:r>
            <a:r>
              <a:rPr lang="ru-RU" sz="2600" dirty="0" smtClean="0">
                <a:latin typeface="Times New Roman Cyr" pitchFamily="18" charset="-52"/>
              </a:rPr>
              <a:t>образования </a:t>
            </a:r>
            <a:r>
              <a:rPr lang="ru-RU" sz="2600" dirty="0">
                <a:latin typeface="Times New Roman Cyr" pitchFamily="18" charset="-52"/>
              </a:rPr>
              <a:t>с использованием дистанционных образовательных технологий по </a:t>
            </a:r>
            <a:r>
              <a:rPr lang="ru-RU" sz="2600" dirty="0" smtClean="0">
                <a:latin typeface="Times New Roman Cyr" pitchFamily="18" charset="-52"/>
              </a:rPr>
              <a:t>направлениям подготовки: </a:t>
            </a:r>
            <a:r>
              <a:rPr lang="ru-RU" sz="2600" b="1" dirty="0">
                <a:latin typeface="Times New Roman Cyr" pitchFamily="18" charset="-52"/>
              </a:rPr>
              <a:t>государственное и муниципальное управление, менеджмент </a:t>
            </a:r>
            <a:r>
              <a:rPr lang="ru-RU" sz="2600" b="1" dirty="0" smtClean="0">
                <a:latin typeface="Times New Roman Cyr" pitchFamily="18" charset="-52"/>
              </a:rPr>
              <a:t>организации, экономика, психолого-педагогическое образование, информационные технологии, информатика и вычислительная техника, юриспруденция</a:t>
            </a:r>
            <a:r>
              <a:rPr lang="ru-RU" sz="2600" dirty="0" smtClean="0">
                <a:latin typeface="Times New Roman Cyr" pitchFamily="18" charset="-52"/>
              </a:rPr>
              <a:t>.</a:t>
            </a:r>
            <a:endParaRPr lang="ru-RU" sz="2600" dirty="0">
              <a:latin typeface="Times New Roman Cyr" pitchFamily="18" charset="-52"/>
            </a:endParaRPr>
          </a:p>
          <a:p>
            <a:pPr marL="274320" indent="-274320" eaLnBrk="1" fontAlgn="auto" hangingPunct="1">
              <a:spcBef>
                <a:spcPct val="65000"/>
              </a:spcBef>
              <a:spcAft>
                <a:spcPts val="0"/>
              </a:spcAft>
              <a:buClr>
                <a:srgbClr val="006600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2600" dirty="0">
                <a:latin typeface="Times New Roman Cyr" pitchFamily="18" charset="-52"/>
              </a:rPr>
              <a:t>Программы довузовской подготовки по предметам: </a:t>
            </a:r>
            <a:r>
              <a:rPr lang="ru-RU" sz="2600" b="1" dirty="0">
                <a:latin typeface="Times New Roman Cyr" pitchFamily="18" charset="-52"/>
              </a:rPr>
              <a:t>русский </a:t>
            </a:r>
            <a:r>
              <a:rPr lang="ru-RU" sz="2600" b="1" dirty="0" smtClean="0">
                <a:latin typeface="Times New Roman Cyr" pitchFamily="18" charset="-52"/>
              </a:rPr>
              <a:t>язык</a:t>
            </a:r>
            <a:r>
              <a:rPr lang="ru-RU" sz="2600" b="1" dirty="0">
                <a:latin typeface="Times New Roman Cyr" pitchFamily="18" charset="-52"/>
              </a:rPr>
              <a:t>, математика, физика, обществознание, история, </a:t>
            </a:r>
            <a:r>
              <a:rPr lang="ru-RU" sz="2600" b="1" dirty="0" smtClean="0">
                <a:latin typeface="Times New Roman Cyr" pitchFamily="18" charset="-52"/>
              </a:rPr>
              <a:t>биология</a:t>
            </a:r>
            <a:r>
              <a:rPr lang="ru-RU" sz="2600" dirty="0" smtClean="0">
                <a:latin typeface="Times New Roman Cyr" pitchFamily="18" charset="-52"/>
              </a:rPr>
              <a:t>, сочетающие </a:t>
            </a:r>
            <a:r>
              <a:rPr lang="ru-RU" sz="2600" dirty="0">
                <a:latin typeface="Times New Roman Cyr" pitchFamily="18" charset="-52"/>
              </a:rPr>
              <a:t>индивидуальную самостоятельную работу под руководством тьютора и </a:t>
            </a:r>
            <a:r>
              <a:rPr lang="en-US" sz="2600" dirty="0" smtClean="0">
                <a:latin typeface="Times New Roman Cyr" pitchFamily="18" charset="-52"/>
              </a:rPr>
              <a:t>online</a:t>
            </a:r>
            <a:r>
              <a:rPr lang="ru-RU" sz="2600" dirty="0" smtClean="0">
                <a:latin typeface="Times New Roman Cyr" pitchFamily="18" charset="-52"/>
              </a:rPr>
              <a:t>-занятия.</a:t>
            </a:r>
          </a:p>
          <a:p>
            <a:pPr marL="274320" indent="-274320" eaLnBrk="1" fontAlgn="auto" hangingPunct="1">
              <a:spcBef>
                <a:spcPct val="65000"/>
              </a:spcBef>
              <a:spcAft>
                <a:spcPts val="0"/>
              </a:spcAft>
              <a:buClr>
                <a:srgbClr val="006600"/>
              </a:buClr>
              <a:buSzPct val="110000"/>
              <a:buFont typeface="Wingdings" pitchFamily="2" charset="2"/>
              <a:buChar char="§"/>
              <a:defRPr/>
            </a:pPr>
            <a:r>
              <a:rPr lang="ru-RU" sz="2600" dirty="0" smtClean="0">
                <a:latin typeface="Times New Roman Cyr" pitchFamily="18" charset="-52"/>
              </a:rPr>
              <a:t>Программы адаптационных образовательных модулей: </a:t>
            </a:r>
            <a:r>
              <a:rPr lang="ru-RU" sz="2600" b="1" dirty="0" smtClean="0">
                <a:latin typeface="Times New Roman Cyr" pitchFamily="18" charset="-52"/>
              </a:rPr>
              <a:t>Социальная адаптация и основы социально-правовых знаний, Технологии интеллектуального труда, Средства коммуникации в учебной и профессиональной деятельности</a:t>
            </a:r>
            <a:r>
              <a:rPr lang="ru-RU" sz="2600" dirty="0" smtClean="0">
                <a:latin typeface="Times New Roman Cyr" pitchFamily="18" charset="-52"/>
              </a:rPr>
              <a:t>.</a:t>
            </a:r>
            <a:endParaRPr lang="ru-RU" sz="2600" dirty="0">
              <a:latin typeface="Times New Roman Cyr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60784489"/>
      </p:ext>
    </p:extLst>
  </p:cSld>
  <p:clrMapOvr>
    <a:masterClrMapping/>
  </p:clrMapOvr>
  <p:transition advTm="7391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332656"/>
            <a:ext cx="9144000" cy="611342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lIns="87271" tIns="43635" rIns="87271" bIns="43635">
            <a:spAutoFit/>
          </a:bodyPr>
          <a:lstStyle/>
          <a:p>
            <a:pPr algn="ctr" defTabSz="873125">
              <a:spcBef>
                <a:spcPct val="50000"/>
              </a:spcBef>
            </a:pPr>
            <a:r>
              <a:rPr lang="ru-RU" sz="3400" b="1" dirty="0" smtClean="0">
                <a:solidFill>
                  <a:srgbClr val="0070C0"/>
                </a:solidFill>
                <a:latin typeface="Arial"/>
              </a:rPr>
              <a:t>Сопровождение инклюзивного </a:t>
            </a:r>
            <a:r>
              <a:rPr lang="ru-RU" sz="3400" b="1" dirty="0">
                <a:solidFill>
                  <a:srgbClr val="0070C0"/>
                </a:solidFill>
                <a:latin typeface="Arial"/>
              </a:rPr>
              <a:t>обучения</a:t>
            </a:r>
            <a:endParaRPr lang="ru-RU" sz="800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51520" y="1340768"/>
            <a:ext cx="8640960" cy="504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551" tIns="42776" rIns="85551" bIns="42776">
            <a:spAutoFit/>
          </a:bodyPr>
          <a:lstStyle/>
          <a:p>
            <a:pPr defTabSz="873125"/>
            <a:r>
              <a:rPr lang="ru-RU" sz="2300" b="1" i="1" dirty="0">
                <a:solidFill>
                  <a:srgbClr val="006600"/>
                </a:solidFill>
              </a:rPr>
              <a:t>Организационно-педагогическое сопровождение</a:t>
            </a:r>
            <a:r>
              <a:rPr lang="ru-RU" sz="2300" b="1" i="1" dirty="0">
                <a:solidFill>
                  <a:srgbClr val="000066"/>
                </a:solidFill>
              </a:rPr>
              <a:t> </a:t>
            </a:r>
            <a:r>
              <a:rPr lang="ru-RU" sz="2300" dirty="0">
                <a:solidFill>
                  <a:prstClr val="black"/>
                </a:solidFill>
              </a:rPr>
              <a:t>– формирование индивидуальных программ сопровождения </a:t>
            </a:r>
            <a:r>
              <a:rPr lang="ru-RU" sz="2300" dirty="0" smtClean="0">
                <a:solidFill>
                  <a:prstClr val="black"/>
                </a:solidFill>
              </a:rPr>
              <a:t>образовательного </a:t>
            </a:r>
            <a:r>
              <a:rPr lang="ru-RU" sz="2300" dirty="0">
                <a:solidFill>
                  <a:prstClr val="black"/>
                </a:solidFill>
              </a:rPr>
              <a:t>процесса с целью своевременного и качественного прохождения учебы студента-инвалида в соответствии с графиком учебного процесса в условиях интегрированного обучения.</a:t>
            </a:r>
          </a:p>
          <a:p>
            <a:pPr defTabSz="873125"/>
            <a:r>
              <a:rPr lang="ru-RU" sz="2300" b="1" i="1" dirty="0">
                <a:solidFill>
                  <a:srgbClr val="006600"/>
                </a:solidFill>
              </a:rPr>
              <a:t>Психолого-педагогическое </a:t>
            </a:r>
            <a:r>
              <a:rPr lang="ru-RU" sz="2300" b="1" i="1" dirty="0" smtClean="0">
                <a:solidFill>
                  <a:srgbClr val="006600"/>
                </a:solidFill>
              </a:rPr>
              <a:t>сопровождение – </a:t>
            </a:r>
            <a:r>
              <a:rPr lang="ru-RU" sz="2300" dirty="0" smtClean="0">
                <a:solidFill>
                  <a:prstClr val="black"/>
                </a:solidFill>
              </a:rPr>
              <a:t>индивидуальная программа развития </a:t>
            </a:r>
            <a:r>
              <a:rPr lang="ru-RU" sz="2300" dirty="0">
                <a:solidFill>
                  <a:prstClr val="black"/>
                </a:solidFill>
              </a:rPr>
              <a:t>и </a:t>
            </a:r>
            <a:r>
              <a:rPr lang="ru-RU" sz="2300" dirty="0" smtClean="0">
                <a:solidFill>
                  <a:prstClr val="black"/>
                </a:solidFill>
              </a:rPr>
              <a:t>коррекции </a:t>
            </a:r>
            <a:r>
              <a:rPr lang="ru-RU" sz="2300" dirty="0">
                <a:solidFill>
                  <a:prstClr val="black"/>
                </a:solidFill>
              </a:rPr>
              <a:t>личности студента-инвалида, </a:t>
            </a:r>
            <a:r>
              <a:rPr lang="ru-RU" sz="2300" dirty="0" smtClean="0">
                <a:solidFill>
                  <a:prstClr val="black"/>
                </a:solidFill>
              </a:rPr>
              <a:t>его профессионального становления </a:t>
            </a:r>
            <a:r>
              <a:rPr lang="ru-RU" sz="2300" dirty="0">
                <a:solidFill>
                  <a:prstClr val="black"/>
                </a:solidFill>
              </a:rPr>
              <a:t>с помощью психодиагностических процедур, </a:t>
            </a:r>
            <a:r>
              <a:rPr lang="ru-RU" sz="2300" dirty="0" err="1">
                <a:solidFill>
                  <a:prstClr val="black"/>
                </a:solidFill>
              </a:rPr>
              <a:t>психопрофилактики</a:t>
            </a:r>
            <a:r>
              <a:rPr lang="ru-RU" sz="2300" dirty="0">
                <a:solidFill>
                  <a:prstClr val="black"/>
                </a:solidFill>
              </a:rPr>
              <a:t> и коррекции личностных искажений. </a:t>
            </a:r>
          </a:p>
          <a:p>
            <a:pPr defTabSz="873125"/>
            <a:r>
              <a:rPr lang="ru-RU" sz="2300" b="1" i="1" dirty="0">
                <a:solidFill>
                  <a:srgbClr val="006600"/>
                </a:solidFill>
              </a:rPr>
              <a:t>Медицинско-оздоровительное сопровождение</a:t>
            </a:r>
            <a:r>
              <a:rPr lang="ru-RU" sz="2300" dirty="0">
                <a:solidFill>
                  <a:srgbClr val="000066"/>
                </a:solidFill>
              </a:rPr>
              <a:t> </a:t>
            </a:r>
            <a:r>
              <a:rPr lang="ru-RU" sz="2300" dirty="0" smtClean="0">
                <a:solidFill>
                  <a:srgbClr val="000066"/>
                </a:solidFill>
              </a:rPr>
              <a:t>- </a:t>
            </a:r>
            <a:r>
              <a:rPr lang="ru-RU" sz="2300" dirty="0" smtClean="0">
                <a:solidFill>
                  <a:prstClr val="black"/>
                </a:solidFill>
              </a:rPr>
              <a:t>индивидуальная </a:t>
            </a:r>
            <a:r>
              <a:rPr lang="ru-RU" sz="2300" dirty="0">
                <a:solidFill>
                  <a:prstClr val="black"/>
                </a:solidFill>
              </a:rPr>
              <a:t>профилактически оздоровительная программа </a:t>
            </a:r>
            <a:r>
              <a:rPr lang="ru-RU" sz="2300" dirty="0" smtClean="0">
                <a:solidFill>
                  <a:prstClr val="black"/>
                </a:solidFill>
              </a:rPr>
              <a:t> диагностики </a:t>
            </a:r>
            <a:r>
              <a:rPr lang="ru-RU" sz="2300" dirty="0">
                <a:solidFill>
                  <a:prstClr val="black"/>
                </a:solidFill>
              </a:rPr>
              <a:t>и </a:t>
            </a:r>
            <a:r>
              <a:rPr lang="ru-RU" sz="2300" dirty="0" smtClean="0">
                <a:solidFill>
                  <a:prstClr val="black"/>
                </a:solidFill>
              </a:rPr>
              <a:t>коррекции </a:t>
            </a:r>
            <a:r>
              <a:rPr lang="ru-RU" sz="2300" dirty="0">
                <a:solidFill>
                  <a:prstClr val="black"/>
                </a:solidFill>
              </a:rPr>
              <a:t>физического состояния студентов-инвалидов, </a:t>
            </a:r>
            <a:r>
              <a:rPr lang="ru-RU" sz="2300" dirty="0" smtClean="0">
                <a:solidFill>
                  <a:prstClr val="black"/>
                </a:solidFill>
              </a:rPr>
              <a:t>развития </a:t>
            </a:r>
            <a:r>
              <a:rPr lang="ru-RU" sz="2300" dirty="0">
                <a:solidFill>
                  <a:prstClr val="black"/>
                </a:solidFill>
              </a:rPr>
              <a:t>адаптационного потенциала, приспособляемости к учебе</a:t>
            </a:r>
            <a:r>
              <a:rPr lang="ru-RU" sz="2300" dirty="0" smtClean="0">
                <a:solidFill>
                  <a:prstClr val="black"/>
                </a:solidFill>
              </a:rPr>
              <a:t>.</a:t>
            </a:r>
            <a:endParaRPr lang="ru-RU" sz="2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5644"/>
      </p:ext>
    </p:extLst>
  </p:cSld>
  <p:clrMapOvr>
    <a:masterClrMapping/>
  </p:clrMapOvr>
  <p:transition advTm="14281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332656"/>
            <a:ext cx="9144000" cy="611342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lIns="87271" tIns="43635" rIns="87271" bIns="43635">
            <a:spAutoFit/>
          </a:bodyPr>
          <a:lstStyle/>
          <a:p>
            <a:pPr algn="ctr" defTabSz="873125">
              <a:spcBef>
                <a:spcPct val="50000"/>
              </a:spcBef>
            </a:pPr>
            <a:r>
              <a:rPr lang="ru-RU" sz="3400" b="1" dirty="0" smtClean="0">
                <a:solidFill>
                  <a:srgbClr val="0070C0"/>
                </a:solidFill>
                <a:latin typeface="Arial"/>
              </a:rPr>
              <a:t>Сопровождение инклюзивного </a:t>
            </a:r>
            <a:r>
              <a:rPr lang="ru-RU" sz="3400" b="1" dirty="0">
                <a:solidFill>
                  <a:srgbClr val="0070C0"/>
                </a:solidFill>
                <a:latin typeface="Arial"/>
              </a:rPr>
              <a:t>обучения</a:t>
            </a:r>
            <a:endParaRPr lang="ru-RU" sz="800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23528" y="1412776"/>
            <a:ext cx="8496944" cy="468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551" tIns="42776" rIns="85551" bIns="42776">
            <a:spAutoFit/>
          </a:bodyPr>
          <a:lstStyle/>
          <a:p>
            <a:pPr defTabSz="873125"/>
            <a:r>
              <a:rPr lang="ru-RU" sz="2300" b="1" i="1" dirty="0" smtClean="0">
                <a:solidFill>
                  <a:srgbClr val="006600"/>
                </a:solidFill>
              </a:rPr>
              <a:t>Технологическое </a:t>
            </a:r>
            <a:r>
              <a:rPr lang="ru-RU" sz="2300" b="1" i="1" dirty="0">
                <a:solidFill>
                  <a:srgbClr val="006600"/>
                </a:solidFill>
              </a:rPr>
              <a:t>сопровождение</a:t>
            </a:r>
            <a:r>
              <a:rPr lang="ru-RU" sz="2300" b="1" i="1" dirty="0">
                <a:solidFill>
                  <a:srgbClr val="000066"/>
                </a:solidFill>
              </a:rPr>
              <a:t> –</a:t>
            </a:r>
            <a:r>
              <a:rPr lang="ru-RU" sz="2300" b="1" dirty="0">
                <a:solidFill>
                  <a:srgbClr val="000066"/>
                </a:solidFill>
              </a:rPr>
              <a:t> </a:t>
            </a:r>
            <a:r>
              <a:rPr lang="ru-RU" sz="2300" b="1" dirty="0" smtClean="0">
                <a:solidFill>
                  <a:prstClr val="black"/>
                </a:solidFill>
              </a:rPr>
              <a:t> </a:t>
            </a:r>
            <a:r>
              <a:rPr lang="ru-RU" sz="2300" dirty="0">
                <a:solidFill>
                  <a:prstClr val="black"/>
                </a:solidFill>
              </a:rPr>
              <a:t>комплекс мероприятий, направленных на обеспечение студентов-инвалидов дополнительными способами передачи, освоения и воспроизводства учебной информации, основанных на современных технологиях, включая разработку и внедрение специальных методик, информационных технологий и дистанционных методов обучения. </a:t>
            </a:r>
          </a:p>
          <a:p>
            <a:pPr defTabSz="873125"/>
            <a:r>
              <a:rPr lang="ru-RU" sz="2300" b="1" i="1" dirty="0">
                <a:solidFill>
                  <a:srgbClr val="006600"/>
                </a:solidFill>
              </a:rPr>
              <a:t>Социальное сопровождение</a:t>
            </a:r>
            <a:r>
              <a:rPr lang="ru-RU" sz="2300" b="1" i="1" dirty="0">
                <a:solidFill>
                  <a:srgbClr val="000066"/>
                </a:solidFill>
              </a:rPr>
              <a:t> -</a:t>
            </a:r>
            <a:r>
              <a:rPr lang="ru-RU" sz="2300" dirty="0">
                <a:solidFill>
                  <a:srgbClr val="000066"/>
                </a:solidFill>
              </a:rPr>
              <a:t>  </a:t>
            </a:r>
            <a:r>
              <a:rPr lang="ru-RU" sz="2300" dirty="0">
                <a:solidFill>
                  <a:prstClr val="black"/>
                </a:solidFill>
              </a:rPr>
              <a:t>совокупность мероприятий, сопутствующих образовательному процессу и направленных на социальную поддержку инвалидов при их интегрированном обучении </a:t>
            </a:r>
            <a:r>
              <a:rPr lang="ru-RU" sz="2300" dirty="0" smtClean="0">
                <a:solidFill>
                  <a:prstClr val="black"/>
                </a:solidFill>
              </a:rPr>
              <a:t>в </a:t>
            </a:r>
            <a:r>
              <a:rPr lang="ru-RU" sz="2300" dirty="0">
                <a:solidFill>
                  <a:prstClr val="black"/>
                </a:solidFill>
              </a:rPr>
              <a:t>университете, включая содействие в решении бытовых проблем, проживания в общежитии, социальных выплат, выделения материальной помощи, стипендиального обеспечения.</a:t>
            </a:r>
          </a:p>
        </p:txBody>
      </p:sp>
    </p:spTree>
    <p:extLst>
      <p:ext uri="{BB962C8B-B14F-4D97-AF65-F5344CB8AC3E}">
        <p14:creationId xmlns:p14="http://schemas.microsoft.com/office/powerpoint/2010/main" val="2305543844"/>
      </p:ext>
    </p:extLst>
  </p:cSld>
  <p:clrMapOvr>
    <a:masterClrMapping/>
  </p:clrMapOvr>
  <p:transition advTm="14281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22413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Различная организация системы образования: общее/специальное — интегрированное —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инклюзивное (на примере школы)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96" y="1412776"/>
            <a:ext cx="873437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19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79476"/>
            <a:ext cx="8534400" cy="75895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Особый порядок </a:t>
            </a:r>
            <a:r>
              <a:rPr lang="ru-RU" sz="2800" b="1" dirty="0">
                <a:solidFill>
                  <a:srgbClr val="0070C0"/>
                </a:solidFill>
              </a:rPr>
              <a:t>освоения дисциплины «физическая культура»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772816"/>
            <a:ext cx="4846312" cy="4427984"/>
          </a:xfrm>
        </p:spPr>
        <p:txBody>
          <a:bodyPr>
            <a:normAutofit/>
          </a:bodyPr>
          <a:lstStyle/>
          <a:p>
            <a:r>
              <a:rPr lang="ru-RU" sz="2400" dirty="0"/>
              <a:t>проведение занятий по оздоровительной гимнастике и адаптивной физической </a:t>
            </a:r>
            <a:r>
              <a:rPr lang="ru-RU" sz="2400" dirty="0" smtClean="0"/>
              <a:t>культуре;</a:t>
            </a:r>
          </a:p>
          <a:p>
            <a:r>
              <a:rPr lang="ru-RU" sz="2400" dirty="0" smtClean="0"/>
              <a:t>спортивная площадка со специализированными тренажерами на открытом воздухе;</a:t>
            </a:r>
          </a:p>
          <a:p>
            <a:r>
              <a:rPr lang="ru-RU" sz="2400" dirty="0" smtClean="0"/>
              <a:t>зал общеукрепляющих тренажеров 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2636912"/>
            <a:ext cx="34766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9103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32656"/>
            <a:ext cx="4176122" cy="61193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264502" y="764704"/>
            <a:ext cx="4211960" cy="468052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rgbClr val="660033"/>
                </a:solidFill>
                <a:latin typeface="Candara" pitchFamily="34" charset="0"/>
              </a:rPr>
              <a:t>ПРОГРАММА РАЗВИТИЯ ИНКЛЮЗИВНОГО ОБРАЗОВАНИЯ </a:t>
            </a:r>
          </a:p>
          <a:p>
            <a:r>
              <a:rPr lang="ru-RU" sz="3600" b="1" dirty="0" smtClean="0">
                <a:solidFill>
                  <a:srgbClr val="660033"/>
                </a:solidFill>
                <a:latin typeface="Candara" pitchFamily="34" charset="0"/>
              </a:rPr>
              <a:t>В ФГБОУ ВПО «</a:t>
            </a:r>
            <a:r>
              <a:rPr lang="ru-RU" sz="3600" b="1" dirty="0" err="1" smtClean="0">
                <a:solidFill>
                  <a:srgbClr val="660033"/>
                </a:solidFill>
                <a:latin typeface="Candara" pitchFamily="34" charset="0"/>
              </a:rPr>
              <a:t>ЧелГУ</a:t>
            </a:r>
            <a:r>
              <a:rPr lang="ru-RU" sz="3600" b="1" dirty="0" smtClean="0">
                <a:solidFill>
                  <a:srgbClr val="660033"/>
                </a:solidFill>
                <a:latin typeface="Candara" pitchFamily="34" charset="0"/>
              </a:rPr>
              <a:t>»</a:t>
            </a:r>
          </a:p>
          <a:p>
            <a:r>
              <a:rPr lang="ru-RU" sz="3600" b="1" dirty="0" smtClean="0">
                <a:solidFill>
                  <a:srgbClr val="660033"/>
                </a:solidFill>
                <a:latin typeface="Candara" pitchFamily="34" charset="0"/>
              </a:rPr>
              <a:t> на 2014-2018 гг.</a:t>
            </a:r>
            <a:endParaRPr lang="ru-RU" sz="3600" b="1" dirty="0">
              <a:solidFill>
                <a:srgbClr val="660033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1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241684"/>
            <a:ext cx="8599252" cy="5603131"/>
          </a:xfrm>
        </p:spPr>
        <p:txBody>
          <a:bodyPr>
            <a:normAutofit lnSpcReduction="10000"/>
          </a:bodyPr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336699"/>
              </a:buClr>
              <a:buAutoNum type="arabicPeriod"/>
            </a:pPr>
            <a:r>
              <a:rPr lang="ru-RU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Совершенствование </a:t>
            </a:r>
            <a:r>
              <a:rPr 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локальной нормативной базы ЧелГУ, организационной, материально-технической основы инклюзивного образовательного процесса инвалидов и лиц с ограниченными возможностями здоровья в ЧелГУ.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336699"/>
              </a:buClr>
              <a:buAutoNum type="arabicPeriod"/>
            </a:pPr>
            <a:r>
              <a:rPr lang="ru-RU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Развитие </a:t>
            </a:r>
            <a:r>
              <a:rPr 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безбарьерной архитектурной среды ЧелГУ.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336699"/>
              </a:buClr>
              <a:buAutoNum type="arabicPeriod"/>
            </a:pPr>
            <a:r>
              <a:rPr lang="ru-RU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Повышение </a:t>
            </a:r>
            <a:r>
              <a:rPr 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качества высшего образования инвалидов и лиц с ограниченными возможностями здоровья в ЧелГУ.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336699"/>
              </a:buClr>
              <a:buAutoNum type="arabicPeriod"/>
            </a:pPr>
            <a:r>
              <a:rPr lang="ru-RU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Формирование </a:t>
            </a:r>
            <a:r>
              <a:rPr 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позитивного общественного мнения в отношении высшего образования и профессиональной деятельности инвалидов и лиц с ограниченными возможностями здоровья.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336699"/>
              </a:buClr>
              <a:buNone/>
            </a:pPr>
            <a:endParaRPr lang="ru-RU" sz="2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3793"/>
            <a:ext cx="8599252" cy="1082100"/>
          </a:xfrm>
        </p:spPr>
        <p:txBody>
          <a:bodyPr/>
          <a:lstStyle/>
          <a:p>
            <a:r>
              <a:rPr lang="ru-RU" b="1" dirty="0">
                <a:solidFill>
                  <a:srgbClr val="660033"/>
                </a:solidFill>
                <a:ea typeface="+mn-ea"/>
                <a:cs typeface="+mn-cs"/>
              </a:rPr>
              <a:t>Задачи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8539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>
        <p:fade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65371" y="1412776"/>
            <a:ext cx="8655101" cy="5184576"/>
          </a:xfrm>
        </p:spPr>
        <p:txBody>
          <a:bodyPr>
            <a:normAutofit fontScale="85000" lnSpcReduction="20000"/>
          </a:bodyPr>
          <a:lstStyle/>
          <a:p>
            <a:pPr marL="357188" indent="-268288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2300" dirty="0" smtClean="0">
                <a:solidFill>
                  <a:schemeClr val="tx1"/>
                </a:solidFill>
                <a:cs typeface="Arial" panose="020B0604020202020204" pitchFamily="34" charset="0"/>
              </a:rPr>
              <a:t>Увеличение </a:t>
            </a:r>
            <a:r>
              <a:rPr lang="ru-RU" sz="2300" dirty="0">
                <a:solidFill>
                  <a:schemeClr val="tx1"/>
                </a:solidFill>
                <a:cs typeface="Arial" panose="020B0604020202020204" pitchFamily="34" charset="0"/>
              </a:rPr>
              <a:t>доли доступных для инвалидов учебных площадей ЧелГУ в общей их </a:t>
            </a:r>
            <a:r>
              <a:rPr lang="ru-RU" sz="2300" dirty="0" smtClean="0">
                <a:solidFill>
                  <a:schemeClr val="tx1"/>
                </a:solidFill>
                <a:cs typeface="Arial" panose="020B0604020202020204" pitchFamily="34" charset="0"/>
              </a:rPr>
              <a:t>численности.</a:t>
            </a:r>
          </a:p>
          <a:p>
            <a:pPr marL="357188" indent="-268288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2300" dirty="0" smtClean="0">
                <a:solidFill>
                  <a:schemeClr val="tx1"/>
                </a:solidFill>
                <a:cs typeface="Arial" panose="020B0604020202020204" pitchFamily="34" charset="0"/>
              </a:rPr>
              <a:t>Увеличение </a:t>
            </a:r>
            <a:r>
              <a:rPr lang="ru-RU" sz="2300" dirty="0">
                <a:solidFill>
                  <a:schemeClr val="tx1"/>
                </a:solidFill>
                <a:cs typeface="Arial" panose="020B0604020202020204" pitchFamily="34" charset="0"/>
              </a:rPr>
              <a:t>доли преподавателей ЧелГУ, прошедших повышение квалификации в сфере инклюзивного образования</a:t>
            </a:r>
            <a:r>
              <a:rPr lang="ru-RU" sz="23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marL="357188" indent="-268288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2300" dirty="0" smtClean="0">
                <a:solidFill>
                  <a:schemeClr val="tx1"/>
                </a:solidFill>
                <a:cs typeface="Arial" panose="020B0604020202020204" pitchFamily="34" charset="0"/>
              </a:rPr>
              <a:t>Разработка </a:t>
            </a:r>
            <a:r>
              <a:rPr lang="ru-RU" sz="2300" dirty="0">
                <a:solidFill>
                  <a:schemeClr val="tx1"/>
                </a:solidFill>
                <a:cs typeface="Arial" panose="020B0604020202020204" pitchFamily="34" charset="0"/>
              </a:rPr>
              <a:t>адаптированных основных образовательных программ по направлениям подготовки высшего образования</a:t>
            </a:r>
            <a:r>
              <a:rPr lang="ru-RU" sz="23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marL="357188" indent="-268288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2300" dirty="0" smtClean="0">
                <a:solidFill>
                  <a:schemeClr val="tx1"/>
                </a:solidFill>
                <a:cs typeface="Arial" panose="020B0604020202020204" pitchFamily="34" charset="0"/>
              </a:rPr>
              <a:t>Увеличение </a:t>
            </a:r>
            <a:r>
              <a:rPr lang="ru-RU" sz="2300" dirty="0">
                <a:solidFill>
                  <a:schemeClr val="tx1"/>
                </a:solidFill>
                <a:cs typeface="Arial" panose="020B0604020202020204" pitchFamily="34" charset="0"/>
              </a:rPr>
              <a:t>удельного веса учебной и учебно-методической литературы, доступной в электронном виде</a:t>
            </a:r>
            <a:r>
              <a:rPr lang="ru-RU" sz="23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US" sz="23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57188" indent="-268288">
              <a:spcAft>
                <a:spcPts val="6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2300" dirty="0" smtClean="0"/>
              <a:t>Разработка </a:t>
            </a:r>
            <a:r>
              <a:rPr lang="ru-RU" sz="2300" dirty="0"/>
              <a:t>индивидуальных программ сопровождения образовательного процесса для всех поступивших в ЧелГУ студентов инвалидов и студентов с ограниченными возможностями здоровья. </a:t>
            </a:r>
          </a:p>
          <a:p>
            <a:pPr marL="357188" indent="-268288">
              <a:spcAft>
                <a:spcPts val="6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2300" dirty="0" smtClean="0"/>
              <a:t>Заключение </a:t>
            </a:r>
            <a:r>
              <a:rPr lang="ru-RU" sz="2300" dirty="0"/>
              <a:t>договоров с руководителями предприятий (организаций, учреждений) для предоставления мест прохождения практики студентам инвалидам и студентам с ограниченными возможностями здоровья.</a:t>
            </a:r>
          </a:p>
          <a:p>
            <a:pPr marL="357188" indent="-268288">
              <a:spcAft>
                <a:spcPts val="6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2300" dirty="0" smtClean="0"/>
              <a:t>Повышение </a:t>
            </a:r>
            <a:r>
              <a:rPr lang="ru-RU" sz="2300" dirty="0"/>
              <a:t>удельного веса численности выпускников инвалидов, трудоустроившихся в течение одного года после окончания обучения по полученной специальности (профессии), в общей их численности.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336699"/>
              </a:buClr>
              <a:buNone/>
            </a:pPr>
            <a:endParaRPr lang="ru-RU" sz="222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336699"/>
              </a:buClr>
              <a:buNone/>
            </a:pP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371" y="-42800"/>
            <a:ext cx="8978629" cy="123955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660033"/>
                </a:solidFill>
                <a:ea typeface="+mn-ea"/>
                <a:cs typeface="+mn-cs"/>
              </a:rPr>
              <a:t>Ожидаемые результаты реализации </a:t>
            </a:r>
            <a:r>
              <a:rPr lang="ru-RU" sz="3200" b="1" dirty="0" smtClean="0">
                <a:solidFill>
                  <a:srgbClr val="660033"/>
                </a:solidFill>
                <a:ea typeface="+mn-ea"/>
                <a:cs typeface="+mn-cs"/>
              </a:rPr>
              <a:t>программы</a:t>
            </a:r>
            <a:endParaRPr lang="ru-RU" sz="3200" b="1" dirty="0">
              <a:solidFill>
                <a:srgbClr val="660033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37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>
        <p:fade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0911" y="1368152"/>
            <a:ext cx="8280920" cy="4752528"/>
          </a:xfrm>
        </p:spPr>
        <p:txBody>
          <a:bodyPr>
            <a:normAutofit/>
          </a:bodyPr>
          <a:lstStyle/>
          <a:p>
            <a:pPr marL="357188" indent="-357188">
              <a:buNone/>
            </a:pPr>
            <a:r>
              <a:rPr lang="ru-RU" sz="2400" b="1" dirty="0" smtClean="0">
                <a:solidFill>
                  <a:srgbClr val="008000"/>
                </a:solidFill>
              </a:rPr>
              <a:t>2013 г. </a:t>
            </a:r>
            <a:r>
              <a:rPr lang="ru-RU" sz="2400" b="1" dirty="0">
                <a:solidFill>
                  <a:schemeClr val="tx1"/>
                </a:solidFill>
              </a:rPr>
              <a:t>- Нормативно-методическое и организационно-аналитическое обеспечение доступности высшего профессионального образования для инвалидов и лиц с ограниченными возможностями здоровья</a:t>
            </a:r>
            <a:r>
              <a:rPr lang="ru-RU" sz="2400" b="1" dirty="0" smtClean="0">
                <a:solidFill>
                  <a:schemeClr val="tx1"/>
                </a:solidFill>
              </a:rPr>
              <a:t>;</a:t>
            </a:r>
          </a:p>
          <a:p>
            <a:pPr marL="357188" indent="-357188"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marL="357188" indent="-357188">
              <a:buNone/>
            </a:pPr>
            <a:r>
              <a:rPr lang="ru-RU" sz="2400" b="1" dirty="0">
                <a:solidFill>
                  <a:srgbClr val="008000"/>
                </a:solidFill>
              </a:rPr>
              <a:t>2014 </a:t>
            </a:r>
            <a:r>
              <a:rPr lang="ru-RU" sz="2400" b="1" dirty="0" smtClean="0">
                <a:solidFill>
                  <a:srgbClr val="008000"/>
                </a:solidFill>
              </a:rPr>
              <a:t>-2015 гг</a:t>
            </a:r>
            <a:r>
              <a:rPr lang="ru-RU" sz="2400" b="1" dirty="0">
                <a:solidFill>
                  <a:srgbClr val="008000"/>
                </a:solidFill>
              </a:rPr>
              <a:t>. </a:t>
            </a:r>
            <a:r>
              <a:rPr lang="ru-RU" sz="2400" b="1" dirty="0" smtClean="0">
                <a:solidFill>
                  <a:schemeClr val="tx1"/>
                </a:solidFill>
              </a:rPr>
              <a:t>- </a:t>
            </a:r>
            <a:r>
              <a:rPr lang="ru-RU" sz="2400" b="1" dirty="0">
                <a:solidFill>
                  <a:schemeClr val="tx1"/>
                </a:solidFill>
              </a:rPr>
              <a:t>Научно-методическое сопровождение разработки </a:t>
            </a:r>
            <a:r>
              <a:rPr lang="ru-RU" sz="2400" b="1" dirty="0" smtClean="0">
                <a:solidFill>
                  <a:schemeClr val="tx1"/>
                </a:solidFill>
              </a:rPr>
              <a:t>примерных основных образовательных программ по областям высшего образования</a:t>
            </a:r>
            <a:r>
              <a:rPr lang="ru-RU" sz="2400" b="1" dirty="0">
                <a:solidFill>
                  <a:schemeClr val="tx1"/>
                </a:solidFill>
              </a:rPr>
              <a:t>, в том числе </a:t>
            </a:r>
            <a:r>
              <a:rPr lang="ru-RU" sz="2400" b="1" dirty="0" smtClean="0">
                <a:solidFill>
                  <a:schemeClr val="tx1"/>
                </a:solidFill>
              </a:rPr>
              <a:t>научно-методическое </a:t>
            </a:r>
            <a:r>
              <a:rPr lang="ru-RU" sz="2400" b="1" dirty="0">
                <a:solidFill>
                  <a:schemeClr val="tx1"/>
                </a:solidFill>
              </a:rPr>
              <a:t>обеспечение разработки и </a:t>
            </a:r>
            <a:r>
              <a:rPr lang="ru-RU" sz="2400" b="1" dirty="0" smtClean="0">
                <a:solidFill>
                  <a:schemeClr val="tx1"/>
                </a:solidFill>
              </a:rPr>
              <a:t>внедрения специальных </a:t>
            </a:r>
            <a:r>
              <a:rPr lang="ru-RU" sz="2400" b="1" dirty="0">
                <a:solidFill>
                  <a:schemeClr val="tx1"/>
                </a:solidFill>
              </a:rPr>
              <a:t>программ высшего образования, </a:t>
            </a:r>
            <a:r>
              <a:rPr lang="ru-RU" sz="2400" b="1" dirty="0" smtClean="0">
                <a:solidFill>
                  <a:schemeClr val="tx1"/>
                </a:solidFill>
              </a:rPr>
              <a:t>адаптированных </a:t>
            </a:r>
            <a:r>
              <a:rPr lang="ru-RU" sz="2400" b="1" dirty="0">
                <a:solidFill>
                  <a:schemeClr val="tx1"/>
                </a:solidFill>
              </a:rPr>
              <a:t>для обучения инвалидов и лиц </a:t>
            </a:r>
            <a:r>
              <a:rPr lang="ru-RU" sz="2400" b="1" dirty="0" smtClean="0">
                <a:solidFill>
                  <a:schemeClr val="tx1"/>
                </a:solidFill>
              </a:rPr>
              <a:t>с ограниченными </a:t>
            </a:r>
            <a:r>
              <a:rPr lang="ru-RU" sz="2400" b="1" dirty="0">
                <a:solidFill>
                  <a:schemeClr val="tx1"/>
                </a:solidFill>
              </a:rPr>
              <a:t>возможностями здоровья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</a:p>
          <a:p>
            <a:pPr marL="357188" indent="-357188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76" y="0"/>
            <a:ext cx="8954111" cy="9807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Государственные задания на выполнение  НИР (ВПО)   </a:t>
            </a:r>
            <a:r>
              <a:rPr lang="ru-RU" sz="2400" b="1" i="1" dirty="0" smtClean="0">
                <a:solidFill>
                  <a:srgbClr val="0070C0"/>
                </a:solidFill>
              </a:rPr>
              <a:t>Руководитель: Мартынова Е.А.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9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7381" y="1412776"/>
            <a:ext cx="8712968" cy="6052931"/>
          </a:xfrm>
        </p:spPr>
        <p:txBody>
          <a:bodyPr>
            <a:normAutofit/>
          </a:bodyPr>
          <a:lstStyle/>
          <a:p>
            <a:pPr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tx1"/>
                </a:solidFill>
              </a:rPr>
              <a:t>Предложения </a:t>
            </a:r>
            <a:r>
              <a:rPr lang="ru-RU" sz="2000" dirty="0">
                <a:solidFill>
                  <a:schemeClr val="tx1"/>
                </a:solidFill>
              </a:rPr>
              <a:t>по изменениям в федеральных государственных образовательных стандартах высшего образования, направленным на обеспечение доступности высшего образования и инклюзивного  обучения инвалидов и лиц с ограниченными возможностями здоровья  с учетом   Федерального закона  «Об образовании в РФ».</a:t>
            </a: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tx1"/>
                </a:solidFill>
              </a:rPr>
              <a:t>Макеты ФГОС  </a:t>
            </a:r>
            <a:r>
              <a:rPr lang="ru-RU" sz="2000" dirty="0">
                <a:solidFill>
                  <a:schemeClr val="tx1"/>
                </a:solidFill>
              </a:rPr>
              <a:t>высшего образования </a:t>
            </a:r>
            <a:r>
              <a:rPr lang="ru-RU" sz="2000" dirty="0" smtClean="0">
                <a:solidFill>
                  <a:schemeClr val="tx1"/>
                </a:solidFill>
              </a:rPr>
              <a:t>3+ (бакалавриат, специалитет, магистратура, аспирантура).</a:t>
            </a: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tx1"/>
                </a:solidFill>
              </a:rPr>
              <a:t>Дополнения </a:t>
            </a:r>
            <a:r>
              <a:rPr lang="ru-RU" sz="2000" dirty="0">
                <a:solidFill>
                  <a:schemeClr val="tx1"/>
                </a:solidFill>
              </a:rPr>
              <a:t>в проекты федеральных документов </a:t>
            </a:r>
            <a:r>
              <a:rPr lang="ru-RU" sz="2000" dirty="0" smtClean="0">
                <a:solidFill>
                  <a:schemeClr val="tx1"/>
                </a:solidFill>
              </a:rPr>
              <a:t>(Порядок </a:t>
            </a:r>
            <a:r>
              <a:rPr lang="ru-RU" sz="2000" dirty="0">
                <a:solidFill>
                  <a:schemeClr val="tx1"/>
                </a:solidFill>
              </a:rPr>
              <a:t>организации и осуществления образовательной </a:t>
            </a:r>
            <a:r>
              <a:rPr lang="ru-RU" sz="2000" dirty="0" smtClean="0">
                <a:solidFill>
                  <a:schemeClr val="tx1"/>
                </a:solidFill>
              </a:rPr>
              <a:t>деятельности, Положение </a:t>
            </a:r>
            <a:r>
              <a:rPr lang="ru-RU" sz="2000" dirty="0">
                <a:solidFill>
                  <a:schemeClr val="tx1"/>
                </a:solidFill>
              </a:rPr>
              <a:t>о практике </a:t>
            </a:r>
            <a:r>
              <a:rPr lang="ru-RU" sz="2000" dirty="0" smtClean="0">
                <a:solidFill>
                  <a:schemeClr val="tx1"/>
                </a:solidFill>
              </a:rPr>
              <a:t>обучающихся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smtClean="0">
                <a:solidFill>
                  <a:schemeClr val="tx1"/>
                </a:solidFill>
              </a:rPr>
              <a:t>Порядок </a:t>
            </a:r>
            <a:r>
              <a:rPr lang="ru-RU" sz="2000" dirty="0">
                <a:solidFill>
                  <a:schemeClr val="tx1"/>
                </a:solidFill>
              </a:rPr>
              <a:t>проведения государственной итоговой </a:t>
            </a:r>
            <a:r>
              <a:rPr lang="ru-RU" sz="2000" dirty="0" smtClean="0">
                <a:solidFill>
                  <a:schemeClr val="tx1"/>
                </a:solidFill>
              </a:rPr>
              <a:t>аттестации, </a:t>
            </a:r>
            <a:r>
              <a:rPr lang="ru-RU" sz="2000" dirty="0">
                <a:solidFill>
                  <a:schemeClr val="tx1"/>
                </a:solidFill>
              </a:rPr>
              <a:t>Порядок приема граждан на </a:t>
            </a:r>
            <a:r>
              <a:rPr lang="ru-RU" sz="2000" dirty="0" smtClean="0">
                <a:solidFill>
                  <a:schemeClr val="tx1"/>
                </a:solidFill>
              </a:rPr>
              <a:t>обучение, Положения </a:t>
            </a:r>
            <a:r>
              <a:rPr lang="ru-RU" sz="2000" dirty="0">
                <a:solidFill>
                  <a:schemeClr val="tx1"/>
                </a:solidFill>
              </a:rPr>
              <a:t>о государственной </a:t>
            </a:r>
            <a:r>
              <a:rPr lang="ru-RU" sz="2000" dirty="0" smtClean="0">
                <a:solidFill>
                  <a:schemeClr val="tx1"/>
                </a:solidFill>
              </a:rPr>
              <a:t>аккредитации, Показатели </a:t>
            </a:r>
            <a:r>
              <a:rPr lang="ru-RU" sz="2000" dirty="0" err="1">
                <a:solidFill>
                  <a:schemeClr val="tx1"/>
                </a:solidFill>
              </a:rPr>
              <a:t>аккредитационной</a:t>
            </a:r>
            <a:r>
              <a:rPr lang="ru-RU" sz="2000" dirty="0">
                <a:solidFill>
                  <a:schemeClr val="tx1"/>
                </a:solidFill>
              </a:rPr>
              <a:t> экспертизы </a:t>
            </a:r>
            <a:r>
              <a:rPr lang="ru-RU" sz="2000" dirty="0" smtClean="0">
                <a:solidFill>
                  <a:schemeClr val="tx1"/>
                </a:solidFill>
              </a:rPr>
              <a:t>и др.).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tx1"/>
                </a:solidFill>
              </a:rPr>
              <a:t>Мониторинг </a:t>
            </a:r>
            <a:r>
              <a:rPr lang="ru-RU" sz="2000" dirty="0">
                <a:solidFill>
                  <a:schemeClr val="tx1"/>
                </a:solidFill>
              </a:rPr>
              <a:t>наличия в </a:t>
            </a:r>
            <a:r>
              <a:rPr lang="ru-RU" sz="2000" dirty="0" smtClean="0">
                <a:solidFill>
                  <a:schemeClr val="tx1"/>
                </a:solidFill>
              </a:rPr>
              <a:t>вузах </a:t>
            </a:r>
            <a:r>
              <a:rPr lang="ru-RU" sz="2000" dirty="0">
                <a:solidFill>
                  <a:schemeClr val="tx1"/>
                </a:solidFill>
              </a:rPr>
              <a:t>условий для обучения </a:t>
            </a:r>
            <a:r>
              <a:rPr lang="ru-RU" sz="2000" dirty="0" smtClean="0">
                <a:solidFill>
                  <a:schemeClr val="tx1"/>
                </a:solidFill>
              </a:rPr>
              <a:t>инвалидов.</a:t>
            </a: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tx1"/>
                </a:solidFill>
              </a:rPr>
              <a:t>Мониторинг наличия адаптированных программ </a:t>
            </a:r>
            <a:r>
              <a:rPr lang="ru-RU" sz="2000" dirty="0">
                <a:solidFill>
                  <a:schemeClr val="tx1"/>
                </a:solidFill>
              </a:rPr>
              <a:t>инклюзивного </a:t>
            </a:r>
            <a:r>
              <a:rPr lang="ru-RU" sz="2000" dirty="0" smtClean="0">
                <a:solidFill>
                  <a:schemeClr val="tx1"/>
                </a:solidFill>
              </a:rPr>
              <a:t>образования в вузах.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4745" y="548680"/>
            <a:ext cx="8229600" cy="42656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Результаты НИР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7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77889" y="1169368"/>
            <a:ext cx="8534266" cy="5688632"/>
          </a:xfrm>
        </p:spPr>
        <p:txBody>
          <a:bodyPr>
            <a:normAutofit lnSpcReduction="10000"/>
          </a:bodyPr>
          <a:lstStyle/>
          <a:p>
            <a:pPr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ru-RU" sz="1800" dirty="0">
                <a:solidFill>
                  <a:schemeClr val="tx1"/>
                </a:solidFill>
              </a:rPr>
              <a:t>Методические рекомендации по организации образовательного процесса для обучения инвалидов и лиц с ограниченными возможностями здоровья в образовательных организациях высшего образования, в том числе оснащенности образовательного процесса (утв. зам. Министра </a:t>
            </a:r>
            <a:r>
              <a:rPr lang="ru-RU" sz="1800" dirty="0" err="1">
                <a:solidFill>
                  <a:schemeClr val="tx1"/>
                </a:solidFill>
              </a:rPr>
              <a:t>МОиН</a:t>
            </a:r>
            <a:r>
              <a:rPr lang="ru-RU" sz="1800" dirty="0">
                <a:solidFill>
                  <a:schemeClr val="tx1"/>
                </a:solidFill>
              </a:rPr>
              <a:t> РФ А.А. Климовым 08.04.2014 № АК-44/05вн).</a:t>
            </a: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/>
                </a:solidFill>
              </a:rPr>
              <a:t>Методические </a:t>
            </a:r>
            <a:r>
              <a:rPr lang="ru-RU" sz="1800" dirty="0">
                <a:solidFill>
                  <a:schemeClr val="tx1"/>
                </a:solidFill>
              </a:rPr>
              <a:t>рекомендации по разработке примерных основных образовательных программ, адаптированных для инклюзивного обучения лиц с ограниченными возможностями здоровья и </a:t>
            </a:r>
            <a:r>
              <a:rPr lang="ru-RU" sz="1800" dirty="0" smtClean="0">
                <a:solidFill>
                  <a:schemeClr val="tx1"/>
                </a:solidFill>
              </a:rPr>
              <a:t>инвалидов (</a:t>
            </a:r>
            <a:r>
              <a:rPr lang="ru-RU" sz="1800" dirty="0" err="1">
                <a:solidFill>
                  <a:schemeClr val="tx1"/>
                </a:solidFill>
              </a:rPr>
              <a:t>программм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бакалавриата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программм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специалитета</a:t>
            </a:r>
            <a:r>
              <a:rPr lang="ru-RU" sz="1800" dirty="0">
                <a:solidFill>
                  <a:schemeClr val="tx1"/>
                </a:solidFill>
              </a:rPr>
              <a:t>).</a:t>
            </a:r>
            <a:endParaRPr lang="ru-RU" sz="1800" dirty="0" smtClean="0">
              <a:solidFill>
                <a:schemeClr val="tx1"/>
              </a:solidFill>
            </a:endParaRP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/>
                </a:solidFill>
              </a:rPr>
              <a:t>Программы адаптационных образовательных модулей, способствующих формированию общекультурных и профессиональных компетенций студентов-инвалидов. </a:t>
            </a: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/>
                </a:solidFill>
              </a:rPr>
              <a:t>Методические рекомендации </a:t>
            </a:r>
            <a:r>
              <a:rPr lang="ru-RU" sz="1800" dirty="0">
                <a:solidFill>
                  <a:schemeClr val="tx1"/>
                </a:solidFill>
              </a:rPr>
              <a:t>по структуре и содержанию </a:t>
            </a:r>
            <a:r>
              <a:rPr lang="ru-RU" sz="1800" dirty="0" smtClean="0">
                <a:solidFill>
                  <a:schemeClr val="tx1"/>
                </a:solidFill>
              </a:rPr>
              <a:t>компетенций педагогических </a:t>
            </a:r>
            <a:r>
              <a:rPr lang="ru-RU" sz="1800" dirty="0">
                <a:solidFill>
                  <a:schemeClr val="tx1"/>
                </a:solidFill>
              </a:rPr>
              <a:t>работников вузов, участвующих в реализации инклюзивного </a:t>
            </a:r>
            <a:r>
              <a:rPr lang="ru-RU" sz="1800" dirty="0" smtClean="0">
                <a:solidFill>
                  <a:schemeClr val="tx1"/>
                </a:solidFill>
              </a:rPr>
              <a:t>обучения.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ru-RU" sz="1800" dirty="0" smtClean="0"/>
              <a:t>Образовательный модуль подготовки педагогов инклюзивного профессионального образования.</a:t>
            </a:r>
            <a:endParaRPr lang="ru-RU" sz="1800" dirty="0" smtClean="0">
              <a:solidFill>
                <a:schemeClr val="tx1"/>
              </a:solidFill>
            </a:endParaRP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/>
                </a:solidFill>
              </a:rPr>
              <a:t>Портал </a:t>
            </a:r>
            <a:r>
              <a:rPr lang="ru-RU" sz="1800" dirty="0">
                <a:solidFill>
                  <a:schemeClr val="tx1"/>
                </a:solidFill>
              </a:rPr>
              <a:t>информационной и методической поддержки инклюзивного </a:t>
            </a:r>
            <a:r>
              <a:rPr lang="ru-RU" sz="1800" dirty="0" smtClean="0">
                <a:solidFill>
                  <a:schemeClr val="tx1"/>
                </a:solidFill>
              </a:rPr>
              <a:t>высшего </a:t>
            </a:r>
            <a:r>
              <a:rPr lang="ru-RU" sz="1800" dirty="0">
                <a:solidFill>
                  <a:schemeClr val="tx1"/>
                </a:solidFill>
              </a:rPr>
              <a:t>образования инвалидов и лиц с ограниченными возможностями </a:t>
            </a:r>
            <a:r>
              <a:rPr lang="ru-RU" sz="1800" dirty="0" smtClean="0">
                <a:solidFill>
                  <a:schemeClr val="tx1"/>
                </a:solidFill>
              </a:rPr>
              <a:t>здоровья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hlinkClick r:id="rId2"/>
              </a:rPr>
              <a:t>www.wil.ru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0222" y="476672"/>
            <a:ext cx="8229600" cy="42656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Результаты НИР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1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Портал информационной и методической поддержки инклюзивного высшего образования </a:t>
            </a:r>
            <a:r>
              <a:rPr lang="en-US" sz="2400" dirty="0" smtClean="0">
                <a:solidFill>
                  <a:srgbClr val="0070C0"/>
                </a:solidFill>
                <a:hlinkClick r:id="rId2"/>
              </a:rPr>
              <a:t>www.wil.ru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07504" y="987552"/>
            <a:ext cx="7165675" cy="457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2985582"/>
            <a:ext cx="5652120" cy="375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0082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7016" y="1196752"/>
            <a:ext cx="8615808" cy="4752528"/>
          </a:xfrm>
        </p:spPr>
        <p:txBody>
          <a:bodyPr>
            <a:noAutofit/>
          </a:bodyPr>
          <a:lstStyle/>
          <a:p>
            <a:pPr marL="357188" indent="-357188">
              <a:buNone/>
            </a:pPr>
            <a:r>
              <a:rPr lang="ru-RU" sz="2000" b="1" dirty="0" smtClean="0">
                <a:solidFill>
                  <a:srgbClr val="008000"/>
                </a:solidFill>
              </a:rPr>
              <a:t>2013 г. </a:t>
            </a:r>
            <a:r>
              <a:rPr lang="ru-RU" sz="2000" b="1" dirty="0">
                <a:solidFill>
                  <a:schemeClr val="tx1"/>
                </a:solidFill>
              </a:rPr>
              <a:t>- </a:t>
            </a:r>
            <a:r>
              <a:rPr lang="ru-RU" sz="2000" dirty="0">
                <a:solidFill>
                  <a:schemeClr val="tx1"/>
                </a:solidFill>
              </a:rPr>
              <a:t>Нормативно-методическое обеспечение организации образовательного процесса для инвалидов и лиц с ограниченными возможностями здоровья в учреждениях начального профессионального и среднего профессионального </a:t>
            </a:r>
            <a:r>
              <a:rPr lang="ru-RU" sz="2000" dirty="0" smtClean="0">
                <a:solidFill>
                  <a:schemeClr val="tx1"/>
                </a:solidFill>
              </a:rPr>
              <a:t>образования;</a:t>
            </a:r>
            <a:endParaRPr lang="ru-RU" sz="2000" dirty="0"/>
          </a:p>
          <a:p>
            <a:pPr marL="357188" indent="-357188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8000"/>
                </a:solidFill>
              </a:rPr>
              <a:t>2014 </a:t>
            </a:r>
            <a:r>
              <a:rPr lang="ru-RU" sz="2000" b="1" dirty="0">
                <a:solidFill>
                  <a:srgbClr val="008000"/>
                </a:solidFill>
              </a:rPr>
              <a:t>г. </a:t>
            </a:r>
            <a:r>
              <a:rPr lang="ru-RU" sz="2000" b="1" dirty="0" smtClean="0">
                <a:solidFill>
                  <a:schemeClr val="tx1"/>
                </a:solidFill>
              </a:rPr>
              <a:t>- </a:t>
            </a:r>
            <a:r>
              <a:rPr lang="ru-RU" sz="2000" dirty="0" smtClean="0">
                <a:solidFill>
                  <a:schemeClr val="tx1"/>
                </a:solidFill>
              </a:rPr>
              <a:t>Разработка </a:t>
            </a:r>
            <a:r>
              <a:rPr lang="ru-RU" sz="2000" dirty="0">
                <a:solidFill>
                  <a:schemeClr val="tx1"/>
                </a:solidFill>
              </a:rPr>
              <a:t>научно-методических основ формирования перечня мероприятий по созданию в учреждениях профессионального образования условий для получения профессионального образования инвалидами и лицами с ограниченными возможностями здоровья, а также научно-методическое и информационно-программное сопровождение учета специальных программ профессионального образования, адаптированных для обучения инвалидов и лиц с ограниченными возможностями </a:t>
            </a:r>
            <a:r>
              <a:rPr lang="ru-RU" sz="2000" dirty="0" smtClean="0">
                <a:solidFill>
                  <a:schemeClr val="tx1"/>
                </a:solidFill>
              </a:rPr>
              <a:t>здоровья.</a:t>
            </a:r>
          </a:p>
          <a:p>
            <a:pPr marL="357188" indent="-357188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8000"/>
                </a:solidFill>
              </a:rPr>
              <a:t>2015-16г. </a:t>
            </a:r>
            <a:r>
              <a:rPr lang="ru-RU" sz="2000" b="1" dirty="0">
                <a:solidFill>
                  <a:srgbClr val="008000"/>
                </a:solidFill>
              </a:rPr>
              <a:t>г. </a:t>
            </a:r>
            <a:r>
              <a:rPr lang="ru-RU" sz="2000" b="1" dirty="0" smtClean="0"/>
              <a:t>- </a:t>
            </a:r>
            <a:r>
              <a:rPr lang="ru-RU" sz="2000" dirty="0" smtClean="0"/>
              <a:t>Нормативно-методическое </a:t>
            </a:r>
            <a:r>
              <a:rPr lang="ru-RU" sz="2000" dirty="0"/>
              <a:t>и организационно-аналитическое </a:t>
            </a:r>
            <a:r>
              <a:rPr lang="ru-RU" sz="2000" dirty="0" smtClean="0"/>
              <a:t>сопровождение создания </a:t>
            </a:r>
            <a:r>
              <a:rPr lang="ru-RU" sz="2000" dirty="0"/>
              <a:t>в образовательных организациях специальных условий для получения </a:t>
            </a:r>
            <a:r>
              <a:rPr lang="ru-RU" sz="2000" dirty="0" smtClean="0"/>
              <a:t>среднего профессионального </a:t>
            </a:r>
            <a:r>
              <a:rPr lang="ru-RU" sz="2000" dirty="0"/>
              <a:t>образования инвалидами и лицами с ограниченными возможностями здоровья</a:t>
            </a:r>
            <a:r>
              <a:rPr lang="ru-RU" sz="2000" dirty="0" smtClean="0"/>
              <a:t>, в </a:t>
            </a:r>
            <a:r>
              <a:rPr lang="ru-RU" sz="2000" dirty="0"/>
              <a:t>том числе с использованием дистанционных образовательных </a:t>
            </a:r>
            <a:r>
              <a:rPr lang="ru-RU" sz="2000" dirty="0" smtClean="0"/>
              <a:t>технологий.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07288" cy="792087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>
                <a:solidFill>
                  <a:srgbClr val="0070C0"/>
                </a:solidFill>
              </a:rPr>
              <a:t/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Государственные задания на выполнение НИР (СПО)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i="1" dirty="0" smtClean="0">
                <a:solidFill>
                  <a:srgbClr val="0070C0"/>
                </a:solidFill>
              </a:rPr>
              <a:t>Руководитель: Романенкова Д.Ф.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8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3508" y="980728"/>
            <a:ext cx="8892988" cy="6048672"/>
          </a:xfrm>
        </p:spPr>
        <p:txBody>
          <a:bodyPr>
            <a:normAutofit lnSpcReduction="10000"/>
          </a:bodyPr>
          <a:lstStyle/>
          <a:p>
            <a:pPr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ru-RU" sz="1700" dirty="0">
                <a:solidFill>
                  <a:schemeClr val="tx1"/>
                </a:solidFill>
              </a:rPr>
              <a:t>Требования к организации образовательного процесса для обучения инвалидов и лиц с ограниченными возможностями здоровья в профессиональных образовательных организациях (Письмо Директора Департамента подготовки рабочих кадров и ДПО от 18.03.2014 № 06-281</a:t>
            </a:r>
            <a:r>
              <a:rPr lang="ru-RU" sz="1700" dirty="0" smtClean="0">
                <a:solidFill>
                  <a:schemeClr val="tx1"/>
                </a:solidFill>
              </a:rPr>
              <a:t>).</a:t>
            </a: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ru-RU" sz="1700" dirty="0" smtClean="0">
                <a:solidFill>
                  <a:schemeClr val="tx1"/>
                </a:solidFill>
              </a:rPr>
              <a:t>Рекомендации </a:t>
            </a:r>
            <a:r>
              <a:rPr lang="ru-RU" sz="1700" dirty="0">
                <a:solidFill>
                  <a:schemeClr val="tx1"/>
                </a:solidFill>
              </a:rPr>
              <a:t>по созданию специальных требований в ФГОС среднего профессионального образования, направленные на обеспечение доступности профессионального образования и инклюзивного обучения инвалидов и лиц с ограниченными возможностями здоровья с учетом Федерального закона «Об образовании в РФ</a:t>
            </a:r>
            <a:r>
              <a:rPr lang="ru-RU" sz="1700" dirty="0" smtClean="0">
                <a:solidFill>
                  <a:schemeClr val="tx1"/>
                </a:solidFill>
              </a:rPr>
              <a:t>».</a:t>
            </a: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ru-RU" sz="1700" dirty="0" smtClean="0">
                <a:solidFill>
                  <a:schemeClr val="tx1"/>
                </a:solidFill>
              </a:rPr>
              <a:t>Рекомендации по формированию перечня </a:t>
            </a:r>
            <a:r>
              <a:rPr lang="ru-RU" sz="1700" dirty="0">
                <a:solidFill>
                  <a:schemeClr val="tx1"/>
                </a:solidFill>
              </a:rPr>
              <a:t>мероприятий по созданию в профессиональных образовательных организациях условий для получения профессионального образования инвалидами и лицами с ограниченными возможностями </a:t>
            </a:r>
            <a:r>
              <a:rPr lang="ru-RU" sz="1700" dirty="0" smtClean="0">
                <a:solidFill>
                  <a:schemeClr val="tx1"/>
                </a:solidFill>
              </a:rPr>
              <a:t>здоровья.</a:t>
            </a: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ru-RU" sz="1700" dirty="0" smtClean="0"/>
              <a:t>Методические </a:t>
            </a:r>
            <a:r>
              <a:rPr lang="ru-RU" sz="1700" dirty="0"/>
              <a:t>рекомендации по разработке и реализации адаптированных образовательных программ среднего профессионального образования </a:t>
            </a:r>
            <a:r>
              <a:rPr lang="ru-RU" sz="1700" dirty="0" smtClean="0"/>
              <a:t>(утв. Минобрнауки </a:t>
            </a:r>
            <a:r>
              <a:rPr lang="ru-RU" sz="1700" dirty="0"/>
              <a:t>России от </a:t>
            </a:r>
            <a:r>
              <a:rPr lang="ru-RU" sz="1700" dirty="0" smtClean="0"/>
              <a:t>20.04.2015 </a:t>
            </a:r>
            <a:r>
              <a:rPr lang="ru-RU" sz="1700" dirty="0"/>
              <a:t>N </a:t>
            </a:r>
            <a:r>
              <a:rPr lang="ru-RU" sz="1700" dirty="0" smtClean="0"/>
              <a:t>06-830вн).</a:t>
            </a:r>
            <a:endParaRPr lang="ru-RU" sz="1700" dirty="0" smtClean="0">
              <a:solidFill>
                <a:schemeClr val="tx1"/>
              </a:solidFill>
            </a:endParaRP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ru-RU" sz="1700" dirty="0">
                <a:solidFill>
                  <a:schemeClr val="tx1"/>
                </a:solidFill>
              </a:rPr>
              <a:t>Мониторинг внедрения специальных программ профессионального образования, </a:t>
            </a:r>
            <a:r>
              <a:rPr lang="ru-RU" sz="1700" dirty="0" smtClean="0">
                <a:solidFill>
                  <a:schemeClr val="tx1"/>
                </a:solidFill>
              </a:rPr>
              <a:t>адаптированных для </a:t>
            </a:r>
            <a:r>
              <a:rPr lang="ru-RU" sz="1700" dirty="0">
                <a:solidFill>
                  <a:schemeClr val="tx1"/>
                </a:solidFill>
              </a:rPr>
              <a:t>обучения инвалидов и лиц с ограниченными возможностями </a:t>
            </a:r>
            <a:r>
              <a:rPr lang="ru-RU" sz="1700" dirty="0" smtClean="0">
                <a:solidFill>
                  <a:schemeClr val="tx1"/>
                </a:solidFill>
              </a:rPr>
              <a:t>здоровья,  и наличия </a:t>
            </a:r>
            <a:r>
              <a:rPr lang="ru-RU" sz="1700" dirty="0">
                <a:solidFill>
                  <a:schemeClr val="tx1"/>
                </a:solidFill>
              </a:rPr>
              <a:t>в </a:t>
            </a:r>
            <a:r>
              <a:rPr lang="ru-RU" sz="1700" dirty="0" smtClean="0">
                <a:solidFill>
                  <a:schemeClr val="tx1"/>
                </a:solidFill>
              </a:rPr>
              <a:t>образовательных организациях </a:t>
            </a:r>
            <a:r>
              <a:rPr lang="ru-RU" sz="1700" dirty="0">
                <a:solidFill>
                  <a:schemeClr val="tx1"/>
                </a:solidFill>
              </a:rPr>
              <a:t>условий для </a:t>
            </a:r>
            <a:r>
              <a:rPr lang="ru-RU" sz="1700" dirty="0" smtClean="0">
                <a:solidFill>
                  <a:schemeClr val="tx1"/>
                </a:solidFill>
              </a:rPr>
              <a:t>получения среднего профессионального </a:t>
            </a:r>
            <a:r>
              <a:rPr lang="ru-RU" sz="1700" dirty="0">
                <a:solidFill>
                  <a:schemeClr val="tx1"/>
                </a:solidFill>
              </a:rPr>
              <a:t>образования </a:t>
            </a:r>
            <a:r>
              <a:rPr lang="ru-RU" sz="1700" dirty="0" smtClean="0">
                <a:solidFill>
                  <a:schemeClr val="tx1"/>
                </a:solidFill>
              </a:rPr>
              <a:t>инвалидами</a:t>
            </a:r>
            <a:r>
              <a:rPr lang="ru-RU" sz="1700" dirty="0">
                <a:solidFill>
                  <a:schemeClr val="tx1"/>
                </a:solidFill>
              </a:rPr>
              <a:t> </a:t>
            </a:r>
            <a:r>
              <a:rPr lang="ru-RU" sz="1700" dirty="0" smtClean="0">
                <a:solidFill>
                  <a:schemeClr val="tx1"/>
                </a:solidFill>
              </a:rPr>
              <a:t>(3200 образовательных организаций).</a:t>
            </a: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q"/>
            </a:pPr>
            <a:r>
              <a:rPr lang="ru-RU" sz="1700" dirty="0" smtClean="0">
                <a:solidFill>
                  <a:schemeClr val="tx1"/>
                </a:solidFill>
              </a:rPr>
              <a:t>Портал </a:t>
            </a:r>
            <a:r>
              <a:rPr lang="ru-RU" sz="1700" dirty="0">
                <a:solidFill>
                  <a:schemeClr val="tx1"/>
                </a:solidFill>
              </a:rPr>
              <a:t>информационной и методической поддержки инклюзивного среднего профессионального образования инвалидов и лиц с ограниченными возможностями </a:t>
            </a:r>
            <a:r>
              <a:rPr lang="ru-RU" sz="1700" dirty="0" smtClean="0">
                <a:solidFill>
                  <a:schemeClr val="tx1"/>
                </a:solidFill>
              </a:rPr>
              <a:t>здоровья.</a:t>
            </a:r>
            <a:r>
              <a:rPr lang="ru-RU" sz="1700" b="1" dirty="0" smtClean="0">
                <a:solidFill>
                  <a:schemeClr val="tx1"/>
                </a:solidFill>
              </a:rPr>
              <a:t/>
            </a:r>
            <a:br>
              <a:rPr lang="ru-RU" sz="1700" b="1" dirty="0" smtClean="0">
                <a:solidFill>
                  <a:schemeClr val="tx1"/>
                </a:solidFill>
              </a:rPr>
            </a:br>
            <a:endParaRPr lang="ru-RU" sz="17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42656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Результаты НИР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Социальный подход к пониманию инвалидности закреплен в </a:t>
            </a:r>
            <a:r>
              <a:rPr lang="ru-RU" b="1" dirty="0">
                <a:solidFill>
                  <a:srgbClr val="006600"/>
                </a:solidFill>
              </a:rPr>
              <a:t>Конвенции </a:t>
            </a:r>
            <a:r>
              <a:rPr lang="ru-RU" b="1" dirty="0" smtClean="0">
                <a:solidFill>
                  <a:srgbClr val="006600"/>
                </a:solidFill>
              </a:rPr>
              <a:t>ООН о </a:t>
            </a:r>
            <a:r>
              <a:rPr lang="ru-RU" b="1" dirty="0">
                <a:solidFill>
                  <a:srgbClr val="006600"/>
                </a:solidFill>
              </a:rPr>
              <a:t>правах инвалидов</a:t>
            </a:r>
            <a:r>
              <a:rPr lang="ru-RU" dirty="0"/>
              <a:t> (2006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/>
              <a:t>Федеральный закон от 3 мая 2012 года № 46-ФЗ «О ратификации Конвенции о правах инвалидов»</a:t>
            </a:r>
          </a:p>
        </p:txBody>
      </p:sp>
    </p:spTree>
    <p:extLst>
      <p:ext uri="{BB962C8B-B14F-4D97-AF65-F5344CB8AC3E}">
        <p14:creationId xmlns:p14="http://schemas.microsoft.com/office/powerpoint/2010/main" val="365534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dirty="0">
                <a:solidFill>
                  <a:schemeClr val="accent1"/>
                </a:solidFill>
                <a:latin typeface="Times New Roman"/>
                <a:ea typeface="+mn-ea"/>
                <a:cs typeface="+mn-cs"/>
              </a:rPr>
              <a:t>Челябинский государственный университет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2628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3800" dirty="0" smtClean="0"/>
              <a:t>Региональный </a:t>
            </a:r>
            <a:r>
              <a:rPr lang="ru-RU" sz="3800" dirty="0"/>
              <a:t>учебно-научный центр инклюзивного </a:t>
            </a:r>
            <a:r>
              <a:rPr lang="ru-RU" sz="3800" dirty="0" smtClean="0"/>
              <a:t>образования</a:t>
            </a:r>
          </a:p>
          <a:p>
            <a:pPr marL="0" indent="0" algn="ctr">
              <a:buNone/>
            </a:pPr>
            <a:r>
              <a:rPr lang="ru-RU" sz="3800" dirty="0" smtClean="0"/>
              <a:t>Россия, 454001, г. Челябинск, ул. Братьев Кашириных, 129</a:t>
            </a:r>
            <a:endParaRPr lang="en-US" sz="3800" dirty="0" smtClean="0"/>
          </a:p>
          <a:p>
            <a:pPr marL="0" indent="0" algn="ctr">
              <a:buNone/>
            </a:pPr>
            <a:r>
              <a:rPr lang="en-US" sz="4100" b="1" dirty="0"/>
              <a:t>http://www.csu.ru</a:t>
            </a:r>
          </a:p>
          <a:p>
            <a:pPr marL="0" indent="0" algn="ctr">
              <a:buNone/>
            </a:pPr>
            <a:r>
              <a:rPr lang="ru-RU" sz="4100" b="1" dirty="0"/>
              <a:t>8(351) 799 71 55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en-US" sz="3400" dirty="0" smtClean="0"/>
              <a:t>    </a:t>
            </a:r>
            <a:r>
              <a:rPr lang="ru-RU" sz="3800" dirty="0" smtClean="0"/>
              <a:t>Мартынова </a:t>
            </a:r>
            <a:r>
              <a:rPr lang="ru-RU" sz="3800" dirty="0"/>
              <a:t>Елена </a:t>
            </a:r>
            <a:r>
              <a:rPr lang="ru-RU" sz="3800" dirty="0" smtClean="0"/>
              <a:t>Александровна</a:t>
            </a:r>
            <a:endParaRPr lang="en-US" sz="3800" dirty="0" smtClean="0"/>
          </a:p>
          <a:p>
            <a:pPr marL="0" indent="0" algn="ctr">
              <a:buNone/>
            </a:pPr>
            <a:r>
              <a:rPr lang="ru-RU" sz="3800" dirty="0" smtClean="0"/>
              <a:t> доктор педагогических наук, </a:t>
            </a:r>
            <a:r>
              <a:rPr lang="ru-RU" sz="3800" dirty="0"/>
              <a:t>профессор</a:t>
            </a:r>
          </a:p>
          <a:p>
            <a:pPr marL="0" indent="0" algn="ctr">
              <a:buNone/>
            </a:pPr>
            <a:r>
              <a:rPr lang="en-US" sz="4500" b="1" dirty="0" smtClean="0"/>
              <a:t>martea@csu.ru</a:t>
            </a:r>
            <a:endParaRPr lang="ru-RU" sz="4500" b="1" dirty="0" smtClean="0"/>
          </a:p>
          <a:p>
            <a:pPr marL="0" indent="0" algn="ctr">
              <a:buNone/>
            </a:pPr>
            <a:r>
              <a:rPr lang="ru-RU" sz="4500" b="1" dirty="0" smtClean="0"/>
              <a:t>8(906) 892 00 01 </a:t>
            </a:r>
          </a:p>
          <a:p>
            <a:endParaRPr lang="ru-RU" dirty="0"/>
          </a:p>
          <a:p>
            <a:pPr marL="0" indent="0" algn="ctr">
              <a:buNone/>
            </a:pPr>
            <a:r>
              <a:rPr lang="ru-RU" sz="6300" dirty="0" smtClean="0"/>
              <a:t>  </a:t>
            </a:r>
            <a:r>
              <a:rPr lang="ru-RU" sz="5100" b="1" dirty="0" smtClean="0">
                <a:solidFill>
                  <a:schemeClr val="accent1"/>
                </a:solidFill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022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Конвенция ООН о правах инвалидов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Конвенция </a:t>
            </a:r>
            <a:r>
              <a:rPr lang="ru-RU" b="1" dirty="0"/>
              <a:t>закрепила право инвалидов на инклюзивное образование. </a:t>
            </a:r>
            <a:r>
              <a:rPr lang="ru-RU" dirty="0"/>
              <a:t>В целях реализации этого права без дискриминации и на основе равенства возможностей государства-участники обеспечивают инклюзивное образование на всех уровнях и обучение в течение всей жизни, стремясь при этом: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к </a:t>
            </a:r>
            <a:r>
              <a:rPr lang="ru-RU" dirty="0"/>
              <a:t>полному развитию человеческого потенциала, а также чувства достоинства и самоуважения и к усилению уважения прав человека, основных свобод и человеческого многообразия;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к </a:t>
            </a:r>
            <a:r>
              <a:rPr lang="ru-RU" dirty="0"/>
              <a:t>развитию личности, талантов и творчества инвалидов, а также их умственных и физических способностей в самом полном объеме;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к </a:t>
            </a:r>
            <a:r>
              <a:rPr lang="ru-RU" dirty="0"/>
              <a:t>наделению инвалидов возможностью эффективно участвовать в жизни свободного общества.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482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95536" y="260648"/>
            <a:ext cx="8568952" cy="612068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b="1" dirty="0" smtClean="0"/>
              <a:t>При </a:t>
            </a:r>
            <a:r>
              <a:rPr lang="ru-RU" b="1" dirty="0"/>
              <a:t>реализации этого </a:t>
            </a:r>
            <a:r>
              <a:rPr lang="ru-RU" b="1" dirty="0" smtClean="0"/>
              <a:t>права государства-участники обеспечивают, </a:t>
            </a:r>
            <a:r>
              <a:rPr lang="ru-RU" b="1" dirty="0"/>
              <a:t>чтобы: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инвалиды </a:t>
            </a:r>
            <a:r>
              <a:rPr lang="ru-RU" dirty="0"/>
              <a:t>не исключались по причине инвалидности из системы общего образования, а дети-инвалиды  — из системы бесплатного и обязательного начального образования или среднего образования;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инвалиды </a:t>
            </a:r>
            <a:r>
              <a:rPr lang="ru-RU" dirty="0"/>
              <a:t>имели наравне с другими доступ к инклюзивному, качественному и бесплатному начальному образованию и среднему образованию в местах своего проживания;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обеспечивалось </a:t>
            </a:r>
            <a:r>
              <a:rPr lang="ru-RU" dirty="0"/>
              <a:t>разумное приспособление, учитывающее индивидуальные потребности;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инвалиды </a:t>
            </a:r>
            <a:r>
              <a:rPr lang="ru-RU" dirty="0"/>
              <a:t>получали внутри системы общего образования требуемую поддержку для облегчения их эффективного обучения;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в </a:t>
            </a:r>
            <a:r>
              <a:rPr lang="ru-RU" dirty="0"/>
              <a:t>обстановке, максимально способствующей освоению знаний и социальному развитию, сообразно с целью полной охваченности принимались эффективные меры по организации индивидуализированной поддержки.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18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Принципы </a:t>
            </a:r>
            <a:r>
              <a:rPr lang="ru-RU" dirty="0"/>
              <a:t>инклюзивного образования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856984" cy="511256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Ценность </a:t>
            </a:r>
            <a:r>
              <a:rPr lang="ru-RU" sz="2400" dirty="0"/>
              <a:t>человека не зависит от его способностей и достижений;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Каждый </a:t>
            </a:r>
            <a:r>
              <a:rPr lang="ru-RU" sz="2400" dirty="0"/>
              <a:t>человек способен чувствовать и думать;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Каждый </a:t>
            </a:r>
            <a:r>
              <a:rPr lang="ru-RU" sz="2400" dirty="0"/>
              <a:t>человек имеет право на общение и на то, чтобы быть услышанным;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Все </a:t>
            </a:r>
            <a:r>
              <a:rPr lang="ru-RU" sz="2400" dirty="0"/>
              <a:t>люди нуждаются друг в друге;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Подлинное </a:t>
            </a:r>
            <a:r>
              <a:rPr lang="ru-RU" sz="2400" dirty="0"/>
              <a:t>образование может осуществляться только в контексте реальных взаимоотношений;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Все </a:t>
            </a:r>
            <a:r>
              <a:rPr lang="ru-RU" sz="2400" dirty="0"/>
              <a:t>люди нуждаются в поддержке и дружбе ровесников;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Для </a:t>
            </a:r>
            <a:r>
              <a:rPr lang="ru-RU" sz="2400" dirty="0"/>
              <a:t>всех обучающихся достижение прогресса скорее может быть в том, что они могут делать, чем в том, что не могут;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Разнообразие </a:t>
            </a:r>
            <a:r>
              <a:rPr lang="ru-RU" sz="2400" dirty="0"/>
              <a:t>усиливает все стороны жизни человека.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2171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836712"/>
            <a:ext cx="6192688" cy="3672408"/>
          </a:xfrm>
        </p:spPr>
        <p:txBody>
          <a:bodyPr>
            <a:noAutofit/>
          </a:bodyPr>
          <a:lstStyle/>
          <a:p>
            <a:r>
              <a:rPr lang="ru-RU" sz="2800" dirty="0" smtClean="0"/>
              <a:t>Законодательство Российской Федерации в области инклюзивного образования инвалидов и лиц с ограниченными возможностями здоровья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28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9889" y="1078898"/>
            <a:ext cx="5897118" cy="5653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ФЗ-273 «Об образовании в Российской Федерации»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2160141"/>
            <a:ext cx="5904656" cy="6228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Нормативная правовая база Минобрнауки России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0664" y="3293542"/>
            <a:ext cx="5918822" cy="64807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Нормативная правовая база субъектов РФ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4339875"/>
            <a:ext cx="5904656" cy="9361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Специальные условия для обучения инвалидов и лиц с ограниченными возможностями здоровья в профессиональных образовательных организациях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5649162"/>
            <a:ext cx="5904656" cy="660158"/>
          </a:xfrm>
          <a:prstGeom prst="rect">
            <a:avLst/>
          </a:prstGeom>
          <a:solidFill>
            <a:srgbClr val="CCCC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Адаптированные образовательные программы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2997569" y="1759816"/>
            <a:ext cx="1296144" cy="288033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2997569" y="2895280"/>
            <a:ext cx="1296144" cy="288033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2974859" y="4018446"/>
            <a:ext cx="1296144" cy="288033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2974859" y="5345238"/>
            <a:ext cx="1296144" cy="288033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376087" y="1436650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Полностью сформирована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76087" y="376807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Формируется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76087" y="5377055"/>
            <a:ext cx="156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Конечный результат</a:t>
            </a:r>
          </a:p>
        </p:txBody>
      </p:sp>
      <p:sp>
        <p:nvSpPr>
          <p:cNvPr id="18" name="Нашивка 17"/>
          <p:cNvSpPr/>
          <p:nvPr/>
        </p:nvSpPr>
        <p:spPr bwMode="auto">
          <a:xfrm>
            <a:off x="6804248" y="1196752"/>
            <a:ext cx="474662" cy="1524814"/>
          </a:xfrm>
          <a:prstGeom prst="chevron">
            <a:avLst>
              <a:gd name="adj" fmla="val 4770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9" name="Нашивка 18"/>
          <p:cNvSpPr/>
          <p:nvPr/>
        </p:nvSpPr>
        <p:spPr bwMode="auto">
          <a:xfrm>
            <a:off x="6904451" y="2960585"/>
            <a:ext cx="474662" cy="1764561"/>
          </a:xfrm>
          <a:prstGeom prst="chevron">
            <a:avLst>
              <a:gd name="adj" fmla="val 47707"/>
            </a:avLst>
          </a:prstGeom>
          <a:solidFill>
            <a:srgbClr val="92D050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20" name="Нашивка 19"/>
          <p:cNvSpPr/>
          <p:nvPr/>
        </p:nvSpPr>
        <p:spPr bwMode="auto">
          <a:xfrm>
            <a:off x="6874326" y="4964163"/>
            <a:ext cx="404585" cy="1195117"/>
          </a:xfrm>
          <a:prstGeom prst="chevron">
            <a:avLst>
              <a:gd name="adj" fmla="val 47707"/>
            </a:avLst>
          </a:prstGeom>
          <a:solidFill>
            <a:srgbClr val="CCCC00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45749" y="154585"/>
            <a:ext cx="8495928" cy="826786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square" lIns="87271" tIns="43635" rIns="87271" bIns="43635">
            <a:spAutoFit/>
          </a:bodyPr>
          <a:lstStyle/>
          <a:p>
            <a:pPr algn="ctr" defTabSz="873125">
              <a:spcBef>
                <a:spcPct val="50000"/>
              </a:spcBef>
            </a:pPr>
            <a:r>
              <a:rPr lang="ru-RU" sz="2400" b="1" dirty="0">
                <a:solidFill>
                  <a:srgbClr val="0070C0"/>
                </a:solidFill>
                <a:latin typeface="+mj-lt"/>
              </a:rPr>
              <a:t>Нормативная правовая база инклюзивного профессионального образования в РФ</a:t>
            </a:r>
            <a:endParaRPr lang="ru-RU" sz="6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177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268760"/>
            <a:ext cx="9036496" cy="5256584"/>
          </a:xfrm>
        </p:spPr>
        <p:txBody>
          <a:bodyPr>
            <a:normAutofit lnSpcReduction="10000"/>
          </a:bodyPr>
          <a:lstStyle/>
          <a:p>
            <a:pPr marL="457200" indent="-457200">
              <a:buClr>
                <a:srgbClr val="336699"/>
              </a:buClr>
              <a:buFont typeface="+mj-lt"/>
              <a:buAutoNum type="arabicPeriod"/>
            </a:pPr>
            <a:r>
              <a:rPr lang="ru-RU" sz="17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Федеральный </a:t>
            </a:r>
            <a:r>
              <a:rPr lang="ru-RU" sz="1700" dirty="0">
                <a:solidFill>
                  <a:schemeClr val="tx1"/>
                </a:solidFill>
                <a:cs typeface="Times New Roman" panose="02020603050405020304" pitchFamily="18" charset="0"/>
              </a:rPr>
              <a:t>закон от 3 мая 2012 года № 46-ФЗ «О ратификации Конвенции о правах инвалидов»;</a:t>
            </a:r>
          </a:p>
          <a:p>
            <a:pPr marL="457200" indent="-457200">
              <a:buClr>
                <a:srgbClr val="336699"/>
              </a:buClr>
              <a:buFont typeface="+mj-lt"/>
              <a:buAutoNum type="arabicPeriod"/>
            </a:pPr>
            <a:r>
              <a:rPr lang="ru-RU" sz="17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Федеральный </a:t>
            </a:r>
            <a:r>
              <a:rPr lang="ru-RU" sz="1700" dirty="0">
                <a:solidFill>
                  <a:schemeClr val="tx1"/>
                </a:solidFill>
                <a:cs typeface="Times New Roman" panose="02020603050405020304" pitchFamily="18" charset="0"/>
              </a:rPr>
              <a:t>закон от 29 декабря 2012 г. № 273-ФЗ «Об образовании в Российской Федерации»;</a:t>
            </a:r>
          </a:p>
          <a:p>
            <a:pPr marL="457200" indent="-457200">
              <a:buClr>
                <a:srgbClr val="336699"/>
              </a:buClr>
              <a:buFont typeface="+mj-lt"/>
              <a:buAutoNum type="arabicPeriod"/>
            </a:pPr>
            <a:r>
              <a:rPr lang="ru-RU" sz="17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Федеральный </a:t>
            </a:r>
            <a:r>
              <a:rPr lang="ru-RU" sz="1700" dirty="0">
                <a:solidFill>
                  <a:schemeClr val="tx1"/>
                </a:solidFill>
                <a:cs typeface="Times New Roman" panose="02020603050405020304" pitchFamily="18" charset="0"/>
              </a:rPr>
              <a:t>закон от 24 ноября 1995 г. № 181-ФЗ «О социальной защите инвалидов в Российской Федерации» (с изменениями и дополнениями);</a:t>
            </a:r>
          </a:p>
          <a:p>
            <a:pPr marL="457200" indent="-457200">
              <a:buClr>
                <a:srgbClr val="336699"/>
              </a:buClr>
              <a:buFont typeface="+mj-lt"/>
              <a:buAutoNum type="arabicPeriod"/>
            </a:pPr>
            <a:r>
              <a:rPr lang="ru-RU" sz="17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Указ </a:t>
            </a:r>
            <a:r>
              <a:rPr lang="ru-RU" sz="1700" dirty="0">
                <a:solidFill>
                  <a:schemeClr val="tx1"/>
                </a:solidFill>
                <a:cs typeface="Times New Roman" panose="02020603050405020304" pitchFamily="18" charset="0"/>
              </a:rPr>
              <a:t>Президента Российской Федерации от 07 мая 2012 г. №597 «О мероприятиях по реализации государственной социальной политики»;</a:t>
            </a:r>
          </a:p>
          <a:p>
            <a:pPr marL="457200" indent="-457200">
              <a:buClr>
                <a:srgbClr val="336699"/>
              </a:buClr>
              <a:buFont typeface="+mj-lt"/>
              <a:buAutoNum type="arabicPeriod"/>
            </a:pPr>
            <a:r>
              <a:rPr lang="ru-RU" sz="17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Указ </a:t>
            </a:r>
            <a:r>
              <a:rPr lang="ru-RU" sz="1700" dirty="0">
                <a:solidFill>
                  <a:schemeClr val="tx1"/>
                </a:solidFill>
                <a:cs typeface="Times New Roman" panose="02020603050405020304" pitchFamily="18" charset="0"/>
              </a:rPr>
              <a:t>Президента Российской Федерации от 07 мая 2012 г. №599 «О мерах по реализации государственной политики в области образования и науки»;</a:t>
            </a:r>
          </a:p>
          <a:p>
            <a:pPr marL="457200" indent="-457200">
              <a:buClr>
                <a:srgbClr val="336699"/>
              </a:buClr>
              <a:buFont typeface="+mj-lt"/>
              <a:buAutoNum type="arabicPeriod"/>
            </a:pPr>
            <a:r>
              <a:rPr lang="ru-RU" sz="17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Распоряжение </a:t>
            </a:r>
            <a:r>
              <a:rPr lang="ru-RU" sz="1700" dirty="0">
                <a:solidFill>
                  <a:schemeClr val="tx1"/>
                </a:solidFill>
                <a:cs typeface="Times New Roman" panose="02020603050405020304" pitchFamily="18" charset="0"/>
              </a:rPr>
              <a:t>Правительства РФ от 15 октября 2012 г. № 1921-р «О комплексе мер, направленных на повышение эффективности реализации мероприятий по содействию трудоустройству инвалидов и на обеспечение доступности профессионального образования»;</a:t>
            </a:r>
          </a:p>
          <a:p>
            <a:pPr marL="457200" indent="-457200">
              <a:buClr>
                <a:srgbClr val="336699"/>
              </a:buClr>
              <a:buFont typeface="+mj-lt"/>
              <a:buAutoNum type="arabicPeriod"/>
            </a:pPr>
            <a:r>
              <a:rPr lang="ru-RU" sz="17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Государственная </a:t>
            </a:r>
            <a:r>
              <a:rPr lang="ru-RU" sz="1700" dirty="0">
                <a:solidFill>
                  <a:schemeClr val="tx1"/>
                </a:solidFill>
                <a:cs typeface="Times New Roman" panose="02020603050405020304" pitchFamily="18" charset="0"/>
              </a:rPr>
              <a:t>программа Российской Федерации «Развитие образования» на 2013-2020 годы, утвержденная Распоряжением Правительства РФ от 15 мая 2013 г. № 792-р;</a:t>
            </a:r>
          </a:p>
          <a:p>
            <a:pPr marL="457200" indent="-457200">
              <a:buClr>
                <a:srgbClr val="336699"/>
              </a:buClr>
              <a:buFont typeface="+mj-lt"/>
              <a:buAutoNum type="arabicPeriod"/>
            </a:pPr>
            <a:r>
              <a:rPr lang="ru-RU" sz="17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Государственная </a:t>
            </a:r>
            <a:r>
              <a:rPr lang="ru-RU" sz="1700" dirty="0">
                <a:solidFill>
                  <a:schemeClr val="tx1"/>
                </a:solidFill>
                <a:cs typeface="Times New Roman" panose="02020603050405020304" pitchFamily="18" charset="0"/>
              </a:rPr>
              <a:t>программа Российской Федерации «Доступная среда» на 2011 - 2015 годы, утвержденная постановлением Правительства Российской от 17 марта 2011 г. № </a:t>
            </a:r>
            <a:r>
              <a:rPr lang="ru-RU" sz="17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175.</a:t>
            </a:r>
          </a:p>
          <a:p>
            <a:pPr marL="457200" indent="-457200">
              <a:buClr>
                <a:srgbClr val="336699"/>
              </a:buClr>
              <a:buFont typeface="+mj-lt"/>
              <a:buAutoNum type="arabicPeriod"/>
            </a:pPr>
            <a:r>
              <a:rPr lang="ru-RU" sz="1700" dirty="0">
                <a:cs typeface="Times New Roman" panose="02020603050405020304" pitchFamily="18" charset="0"/>
              </a:rPr>
              <a:t>Федеральная целевая программа развития образования на 2016-2020 годы, утв. постановлением Правительства Российской Федерации от 23 мая 2015 г. № </a:t>
            </a:r>
            <a:r>
              <a:rPr lang="ru-RU" sz="1700" dirty="0" smtClean="0">
                <a:cs typeface="Times New Roman" panose="02020603050405020304" pitchFamily="18" charset="0"/>
              </a:rPr>
              <a:t>497.</a:t>
            </a:r>
            <a:endParaRPr lang="ru-RU" sz="1700" dirty="0">
              <a:cs typeface="Times New Roman" panose="02020603050405020304" pitchFamily="18" charset="0"/>
            </a:endParaRPr>
          </a:p>
          <a:p>
            <a:pPr marL="0" indent="0">
              <a:buClr>
                <a:srgbClr val="336699"/>
              </a:buClr>
              <a:buNone/>
            </a:pPr>
            <a:endParaRPr lang="ru-RU" sz="17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6956" y="260648"/>
            <a:ext cx="8229600" cy="79208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нормативная правовая база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6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Категории обучающихся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527048"/>
            <a:ext cx="8698168" cy="305408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6600"/>
                </a:solidFill>
              </a:rPr>
              <a:t>Обучающийся с ограниченными возможностями здоровья </a:t>
            </a:r>
            <a:r>
              <a:rPr lang="ru-RU" sz="1800" dirty="0"/>
              <a:t>– физическое лицо, имеющее недостатки в физическом и (или) психологическом развитии, подтвержденные психолого-медико-педагогической комиссией и препятствующие получению образования без создания специальных условий.</a:t>
            </a:r>
          </a:p>
          <a:p>
            <a:pPr marL="0" indent="0" algn="r">
              <a:buNone/>
            </a:pPr>
            <a:r>
              <a:rPr lang="ru-RU" sz="1800" b="1" i="1" dirty="0"/>
              <a:t>ФЗ-273, ст. 2</a:t>
            </a:r>
          </a:p>
          <a:p>
            <a:r>
              <a:rPr lang="ru-RU" sz="1800" b="1" dirty="0">
                <a:solidFill>
                  <a:srgbClr val="006600"/>
                </a:solidFill>
              </a:rPr>
              <a:t>Инвалид</a:t>
            </a:r>
            <a:r>
              <a:rPr lang="ru-RU" sz="1800" dirty="0"/>
              <a:t> – лицо, которое имеет нарушение здоровья со стойким расстройством функций организма, обусловленное заболеваниями, последствиями травм или дефектами, приводящее к ограничению жизнедеятельности и вызывающее необходимость его социальной защиты.</a:t>
            </a:r>
          </a:p>
          <a:p>
            <a:pPr marL="0" indent="0" algn="r">
              <a:buNone/>
            </a:pPr>
            <a:r>
              <a:rPr lang="ru-RU" sz="1800" b="1" i="1" dirty="0"/>
              <a:t>ФЗ-181, ст. 1</a:t>
            </a:r>
            <a:endParaRPr lang="ru-RU" sz="18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4941171"/>
            <a:ext cx="7432504" cy="120032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Образовательное законодательство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сегодня не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устанавливает порядок и необходимость установления статуса «обучающийся с ограниченными возможностями здоровья» для лиц, имеющих статус «инвалид» («ребёнок-инвалид»)</a:t>
            </a:r>
          </a:p>
        </p:txBody>
      </p:sp>
      <p:pic>
        <p:nvPicPr>
          <p:cNvPr id="1028" name="Picture 4" descr="http://wellnesstut.by/images/stories/vosklitsateln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09" y="5079136"/>
            <a:ext cx="925937" cy="92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7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4968552"/>
          </a:xfrm>
        </p:spPr>
        <p:txBody>
          <a:bodyPr>
            <a:normAutofit/>
          </a:bodyPr>
          <a:lstStyle/>
          <a:p>
            <a:pPr>
              <a:buClr>
                <a:srgbClr val="008000"/>
              </a:buClr>
              <a:buSzPct val="107000"/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Базовое </a:t>
            </a:r>
            <a:r>
              <a:rPr 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образовательное учреждение высшего профессионального образования, обеспечивающее условия для обучения инвалидов и лиц с ограниченными возможностями здоровья </a:t>
            </a: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Уральском Федеральном округе </a:t>
            </a: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ru-RU" sz="2000" i="1" dirty="0">
                <a:solidFill>
                  <a:schemeClr val="tx1"/>
                </a:solidFill>
                <a:cs typeface="Arial" panose="020B0604020202020204" pitchFamily="34" charset="0"/>
              </a:rPr>
              <a:t>Приказ Минобрнауки России от 30.12.2010 г. №</a:t>
            </a:r>
            <a:r>
              <a:rPr lang="ru-RU" sz="2000" i="1" dirty="0" smtClean="0">
                <a:solidFill>
                  <a:schemeClr val="tx1"/>
                </a:solidFill>
                <a:cs typeface="Arial" panose="020B0604020202020204" pitchFamily="34" charset="0"/>
              </a:rPr>
              <a:t>2211).</a:t>
            </a:r>
          </a:p>
          <a:p>
            <a:pPr>
              <a:buClr>
                <a:srgbClr val="008000"/>
              </a:buClr>
              <a:buSzPct val="107000"/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Федеральная </a:t>
            </a:r>
            <a:r>
              <a:rPr 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инновационная площадка по инклюзивному обучению на 2014-15 годы </a:t>
            </a: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ru-RU" sz="2000" i="1" dirty="0">
                <a:solidFill>
                  <a:schemeClr val="tx1"/>
                </a:solidFill>
                <a:cs typeface="Arial" panose="020B0604020202020204" pitchFamily="34" charset="0"/>
              </a:rPr>
              <a:t>Приказ Минобрнауки России от 30.12.2013 г. № 1425).</a:t>
            </a:r>
          </a:p>
          <a:p>
            <a:pPr>
              <a:buClr>
                <a:srgbClr val="008000"/>
              </a:buClr>
              <a:buSzPct val="107000"/>
              <a:buFont typeface="Wingdings" pitchFamily="2" charset="2"/>
              <a:buChar char="Ø"/>
            </a:pPr>
            <a:r>
              <a:rPr lang="ru-RU" sz="2000" dirty="0">
                <a:cs typeface="Arial" panose="020B0604020202020204" pitchFamily="34" charset="0"/>
              </a:rPr>
              <a:t>Исполнитель государственного задания </a:t>
            </a:r>
            <a:r>
              <a:rPr lang="ru-RU" sz="2000" dirty="0" err="1">
                <a:cs typeface="Arial" panose="020B0604020202020204" pitchFamily="34" charset="0"/>
              </a:rPr>
              <a:t>МОиН</a:t>
            </a:r>
            <a:r>
              <a:rPr lang="ru-RU" sz="2000" dirty="0">
                <a:cs typeface="Arial" panose="020B0604020202020204" pitchFamily="34" charset="0"/>
              </a:rPr>
              <a:t> РФ  вузам </a:t>
            </a:r>
            <a:r>
              <a:rPr lang="ru-RU" sz="2000" dirty="0" smtClean="0">
                <a:cs typeface="Arial" panose="020B0604020202020204" pitchFamily="34" charset="0"/>
              </a:rPr>
              <a:t>в </a:t>
            </a:r>
            <a:r>
              <a:rPr lang="ru-RU" sz="2000" dirty="0">
                <a:cs typeface="Arial" panose="020B0604020202020204" pitchFamily="34" charset="0"/>
              </a:rPr>
              <a:t>части проведения НИР </a:t>
            </a:r>
            <a:r>
              <a:rPr lang="ru-RU" sz="2000" dirty="0" smtClean="0">
                <a:cs typeface="Arial" panose="020B0604020202020204" pitchFamily="34" charset="0"/>
              </a:rPr>
              <a:t>по нормативно-методическому </a:t>
            </a:r>
            <a:r>
              <a:rPr lang="ru-RU" sz="2000" dirty="0">
                <a:cs typeface="Arial" panose="020B0604020202020204" pitchFamily="34" charset="0"/>
              </a:rPr>
              <a:t>и </a:t>
            </a:r>
            <a:r>
              <a:rPr lang="ru-RU" sz="2000" dirty="0" smtClean="0">
                <a:cs typeface="Arial" panose="020B0604020202020204" pitchFamily="34" charset="0"/>
              </a:rPr>
              <a:t>организационно-аналитическому обеспечению </a:t>
            </a:r>
            <a:r>
              <a:rPr lang="ru-RU" sz="2000" dirty="0">
                <a:cs typeface="Arial" panose="020B0604020202020204" pitchFamily="34" charset="0"/>
              </a:rPr>
              <a:t>доступности ВПО </a:t>
            </a:r>
            <a:r>
              <a:rPr lang="ru-RU" sz="2000" i="1" dirty="0" smtClean="0">
                <a:cs typeface="Arial" panose="020B0604020202020204" pitchFamily="34" charset="0"/>
              </a:rPr>
              <a:t>(руководитель Мартынова Е.А.), </a:t>
            </a:r>
            <a:r>
              <a:rPr lang="ru-RU" sz="2000" dirty="0" smtClean="0">
                <a:cs typeface="Arial" panose="020B0604020202020204" pitchFamily="34" charset="0"/>
              </a:rPr>
              <a:t>НПО и СПО</a:t>
            </a:r>
            <a:r>
              <a:rPr lang="ru-RU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prstClr val="black"/>
                </a:solidFill>
                <a:cs typeface="Arial" panose="020B0604020202020204" pitchFamily="34" charset="0"/>
              </a:rPr>
              <a:t>(руководитель </a:t>
            </a:r>
            <a:r>
              <a:rPr lang="ru-RU" sz="2000" i="1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Романенкова</a:t>
            </a:r>
            <a:r>
              <a:rPr lang="ru-RU" sz="2000" i="1" dirty="0" smtClean="0">
                <a:solidFill>
                  <a:prstClr val="black"/>
                </a:solidFill>
                <a:cs typeface="Arial" panose="020B0604020202020204" pitchFamily="34" charset="0"/>
              </a:rPr>
              <a:t> Д.Ф.), </a:t>
            </a:r>
            <a:r>
              <a:rPr lang="ru-RU" sz="2000" dirty="0" smtClean="0">
                <a:cs typeface="Arial" panose="020B0604020202020204" pitchFamily="34" charset="0"/>
              </a:rPr>
              <a:t>для </a:t>
            </a:r>
            <a:r>
              <a:rPr lang="ru-RU" sz="2000" dirty="0">
                <a:cs typeface="Arial" panose="020B0604020202020204" pitchFamily="34" charset="0"/>
              </a:rPr>
              <a:t>инвалидов и лиц с ограниченными возможностями </a:t>
            </a:r>
            <a:r>
              <a:rPr lang="ru-RU" sz="2000" dirty="0" smtClean="0">
                <a:cs typeface="Arial" panose="020B0604020202020204" pitchFamily="34" charset="0"/>
              </a:rPr>
              <a:t>здоровья </a:t>
            </a:r>
            <a:r>
              <a:rPr lang="ru-RU" sz="2000" dirty="0">
                <a:cs typeface="Arial" panose="020B0604020202020204" pitchFamily="34" charset="0"/>
              </a:rPr>
              <a:t>(</a:t>
            </a:r>
            <a:r>
              <a:rPr lang="ru-RU" sz="2000" dirty="0" smtClean="0">
                <a:cs typeface="Arial" panose="020B0604020202020204" pitchFamily="34" charset="0"/>
              </a:rPr>
              <a:t>2014-2016гг.)</a:t>
            </a:r>
            <a:r>
              <a:rPr lang="ru-RU" sz="2000" dirty="0">
                <a:cs typeface="Arial" panose="020B0604020202020204" pitchFamily="34" charset="0"/>
              </a:rPr>
              <a:t/>
            </a:r>
            <a:br>
              <a:rPr lang="ru-RU" sz="2000" dirty="0">
                <a:cs typeface="Arial" panose="020B0604020202020204" pitchFamily="34" charset="0"/>
              </a:rPr>
            </a:br>
            <a:endParaRPr lang="ru-RU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57606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Сегодня ЧелГУ:</a:t>
            </a:r>
            <a:endParaRPr lang="ru-RU" sz="6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5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обучающихся «инвалид»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268760"/>
            <a:ext cx="8503920" cy="5184576"/>
          </a:xfrm>
        </p:spPr>
        <p:txBody>
          <a:bodyPr>
            <a:normAutofit fontScale="92500" lnSpcReduction="20000"/>
          </a:bodyPr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ea typeface="Calibri"/>
                <a:cs typeface="Times New Roman"/>
              </a:rPr>
              <a:t>Л</a:t>
            </a:r>
            <a:r>
              <a:rPr lang="ru-RU" sz="2400" dirty="0" smtClean="0">
                <a:ea typeface="Calibri"/>
                <a:cs typeface="Times New Roman"/>
              </a:rPr>
              <a:t>ицо</a:t>
            </a:r>
            <a:r>
              <a:rPr lang="ru-RU" sz="2400" dirty="0">
                <a:ea typeface="Calibri"/>
                <a:cs typeface="Times New Roman"/>
              </a:rPr>
              <a:t>, которое имеет нарушение здоровья со стойким расстройством функций организма, обусловленное заболеваниями, последствиями травм или дефектами, приводящее к ограничению жизнедеятельности и вызывающее необходимость его социальной защиты</a:t>
            </a:r>
            <a:r>
              <a:rPr lang="ru-RU" sz="2400" dirty="0" smtClean="0">
                <a:ea typeface="Calibri"/>
                <a:cs typeface="Times New Roman"/>
              </a:rPr>
              <a:t>. </a:t>
            </a: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i="1" dirty="0" smtClean="0">
                <a:ea typeface="Calibri"/>
                <a:cs typeface="Times New Roman"/>
              </a:rPr>
              <a:t>(ФЗ от </a:t>
            </a:r>
            <a:r>
              <a:rPr lang="ru-RU" sz="2400" b="1" i="1" dirty="0">
                <a:ea typeface="Calibri"/>
                <a:cs typeface="Times New Roman"/>
              </a:rPr>
              <a:t>24 ноября 1995 г. № 181-ФЗ «О социальной защите инвалидов в Российской Федерации» </a:t>
            </a:r>
            <a:endParaRPr lang="ru-RU" sz="2400" b="1" i="1" dirty="0" smtClean="0"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ea typeface="Calibri"/>
                <a:cs typeface="Times New Roman"/>
              </a:rPr>
              <a:t>Ограничение </a:t>
            </a:r>
            <a:r>
              <a:rPr lang="ru-RU" sz="2400" dirty="0">
                <a:ea typeface="Calibri"/>
                <a:cs typeface="Times New Roman"/>
              </a:rPr>
              <a:t>жизнедеятельности - полная или частичная утрата лицом способности или возможности осуществлять самообслуживание, самостоятельно передвигаться, ориентироваться, общаться, контролировать свое поведение, обучаться и заниматься трудовой деятельностью.</a:t>
            </a: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ea typeface="Calibri"/>
                <a:cs typeface="Times New Roman"/>
              </a:rPr>
              <a:t>Подтверждается  справкой </a:t>
            </a:r>
            <a:r>
              <a:rPr lang="ru-RU" sz="2400" b="1" dirty="0">
                <a:ea typeface="Calibri"/>
                <a:cs typeface="Times New Roman"/>
              </a:rPr>
              <a:t>об инвалидности в государственной </a:t>
            </a:r>
            <a:r>
              <a:rPr lang="ru-RU" sz="2400" b="1" dirty="0" smtClean="0">
                <a:ea typeface="Calibri"/>
                <a:cs typeface="Times New Roman"/>
              </a:rPr>
              <a:t>организации – медико-социальной </a:t>
            </a:r>
            <a:r>
              <a:rPr lang="ru-RU" sz="2400" b="1" dirty="0">
                <a:ea typeface="Calibri"/>
                <a:cs typeface="Times New Roman"/>
              </a:rPr>
              <a:t>экспертной комиссии</a:t>
            </a:r>
            <a:endParaRPr lang="ru-RU" sz="2400" b="1" dirty="0">
              <a:latin typeface="Calibri"/>
              <a:ea typeface="Calibri"/>
              <a:cs typeface="Times New Roman"/>
            </a:endParaRPr>
          </a:p>
          <a:p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75472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BBB59">
                    <a:shade val="75000"/>
                  </a:srgbClr>
                </a:solidFill>
              </a:rPr>
              <a:t>Категория обучающихся «инвалид»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sz="2600" dirty="0"/>
              <a:t>Установление инвалидности у взрослых и детей осуществляется при предоставлении государственной услуги по проведению медико-социальной экспертизы</a:t>
            </a:r>
            <a:r>
              <a:rPr lang="ru-RU" sz="2600" dirty="0" smtClean="0"/>
              <a:t>.</a:t>
            </a:r>
            <a:endParaRPr lang="ru-RU" sz="2600" dirty="0"/>
          </a:p>
          <a:p>
            <a:pPr>
              <a:buFont typeface="Wingdings" pitchFamily="2" charset="2"/>
              <a:buChar char="Ø"/>
            </a:pPr>
            <a:r>
              <a:rPr lang="ru-RU" sz="2600" dirty="0"/>
              <a:t>В зависимости от степени расстройства функций организма гражданину, признанному инвалидом, устанавливается I, II или III группа инвалидности. </a:t>
            </a:r>
            <a:endParaRPr lang="ru-RU" sz="2600" dirty="0" smtClean="0"/>
          </a:p>
          <a:p>
            <a:pPr>
              <a:buFont typeface="Wingdings" pitchFamily="2" charset="2"/>
              <a:buChar char="Ø"/>
            </a:pPr>
            <a:r>
              <a:rPr lang="ru-RU" sz="2600" dirty="0" smtClean="0"/>
              <a:t>I </a:t>
            </a:r>
            <a:r>
              <a:rPr lang="ru-RU" sz="2600" dirty="0"/>
              <a:t>группа инвалидности устанавливается при наиболее тяжелых расстройствах функций организма, III группа инвалидности – при наиболее легких. </a:t>
            </a:r>
            <a:endParaRPr lang="ru-RU" sz="2600" dirty="0" smtClean="0"/>
          </a:p>
          <a:p>
            <a:pPr>
              <a:buFont typeface="Wingdings" pitchFamily="2" charset="2"/>
              <a:buChar char="Ø"/>
            </a:pPr>
            <a:r>
              <a:rPr lang="ru-RU" sz="2600" dirty="0" smtClean="0"/>
              <a:t>Ребенку </a:t>
            </a:r>
            <a:r>
              <a:rPr lang="ru-RU" sz="2600" dirty="0"/>
              <a:t>(лицу в возрасте до 18 лет) не зависимо от тяжести расстройства функций организма устанавливается категория «ребенок – инвалид».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863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534400" cy="75895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Индивидуальная 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программа реабилитации инвалида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(ИПР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Р</a:t>
            </a:r>
            <a:r>
              <a:rPr lang="ru-RU" dirty="0" smtClean="0"/>
              <a:t>азработанный </a:t>
            </a:r>
            <a:r>
              <a:rPr lang="ru-RU" dirty="0"/>
              <a:t>федеральными учреждениями медико-социальной экспертизы, комплекс оптимальных для инвалида реабилитационных мероприятий, включающий в себя отдельные виды, формы, объемы, сроки и порядок реализации медицинских, профессиональных и других реабилитационных мер, направленных на восстановление, компенсацию нарушенных или утраченных функций организма, восстановление, компенсацию способностей инвалида к выполнению определенных видов деятельности </a:t>
            </a:r>
            <a:endParaRPr lang="ru-RU" dirty="0" smtClean="0"/>
          </a:p>
          <a:p>
            <a:pPr marL="0" indent="0" algn="r">
              <a:buNone/>
            </a:pPr>
            <a:r>
              <a:rPr lang="ru-RU" dirty="0" smtClean="0"/>
              <a:t>(</a:t>
            </a:r>
            <a:r>
              <a:rPr lang="ru-RU" dirty="0"/>
              <a:t>статья 11 ФЗ № 181-ФЗ).</a:t>
            </a:r>
          </a:p>
        </p:txBody>
      </p:sp>
    </p:spTree>
    <p:extLst>
      <p:ext uri="{BB962C8B-B14F-4D97-AF65-F5344CB8AC3E}">
        <p14:creationId xmlns:p14="http://schemas.microsoft.com/office/powerpoint/2010/main" val="535839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Категория «обучающийся </a:t>
            </a:r>
            <a:r>
              <a:rPr lang="ru-RU" dirty="0"/>
              <a:t>с ограниченными возможностями </a:t>
            </a:r>
            <a:r>
              <a:rPr lang="ru-RU" dirty="0" smtClean="0"/>
              <a:t>здоровья (с ОВЗ)»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ea typeface="Calibri"/>
                <a:cs typeface="Times New Roman"/>
              </a:rPr>
              <a:t>Ф</a:t>
            </a:r>
            <a:r>
              <a:rPr lang="ru-RU" sz="2400" dirty="0" smtClean="0">
                <a:ea typeface="Calibri"/>
                <a:cs typeface="Times New Roman"/>
              </a:rPr>
              <a:t>изическое </a:t>
            </a:r>
            <a:r>
              <a:rPr lang="ru-RU" sz="2400" dirty="0">
                <a:ea typeface="Calibri"/>
                <a:cs typeface="Times New Roman"/>
              </a:rPr>
              <a:t>лицо, имеющее недостатки в физическом и (или) психологическом развитии, подтвержденные психолого-медико-педагогической комиссией и препятствующие получению образования без создания специальных </a:t>
            </a:r>
            <a:r>
              <a:rPr lang="ru-RU" sz="2400" dirty="0" smtClean="0">
                <a:ea typeface="Calibri"/>
                <a:cs typeface="Times New Roman"/>
              </a:rPr>
              <a:t>условий </a:t>
            </a: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i="1" dirty="0">
                <a:ea typeface="Calibri"/>
                <a:cs typeface="Times New Roman"/>
              </a:rPr>
              <a:t>(</a:t>
            </a:r>
            <a:r>
              <a:rPr lang="ru-RU" sz="2400" b="1" i="1" dirty="0" smtClean="0">
                <a:ea typeface="Calibri"/>
                <a:cs typeface="Times New Roman"/>
              </a:rPr>
              <a:t>ФЗ </a:t>
            </a:r>
            <a:r>
              <a:rPr lang="ru-RU" sz="2400" b="1" i="1" dirty="0" smtClean="0"/>
              <a:t>от </a:t>
            </a:r>
            <a:r>
              <a:rPr lang="ru-RU" sz="2400" b="1" i="1" dirty="0"/>
              <a:t>29 декабря 2012 г. № 273-ФЗ «Об образовании в Российской Федерации</a:t>
            </a:r>
            <a:r>
              <a:rPr lang="ru-RU" sz="2400" b="1" i="1" dirty="0" smtClean="0"/>
              <a:t>»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78570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28600"/>
            <a:ext cx="8728648" cy="824136"/>
          </a:xfrm>
        </p:spPr>
        <p:txBody>
          <a:bodyPr>
            <a:noAutofit/>
          </a:bodyPr>
          <a:lstStyle/>
          <a:p>
            <a:r>
              <a:rPr lang="ru-RU" sz="2400" dirty="0"/>
              <a:t>Проект федерального закона «О внесении изменений в </a:t>
            </a:r>
            <a:r>
              <a:rPr lang="ru-RU" sz="2400" dirty="0" smtClean="0"/>
              <a:t>ФЗ </a:t>
            </a:r>
            <a:r>
              <a:rPr lang="ru-RU" sz="2400" dirty="0"/>
              <a:t>«Об образовании в Российской Федерации»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Обучающийся </a:t>
            </a:r>
            <a:r>
              <a:rPr lang="ru-RU" b="1" dirty="0"/>
              <a:t>с </a:t>
            </a:r>
            <a:r>
              <a:rPr lang="ru-RU" b="1" dirty="0" smtClean="0"/>
              <a:t>ограниченными возможностями здоровья </a:t>
            </a:r>
            <a:r>
              <a:rPr lang="ru-RU" dirty="0" smtClean="0"/>
              <a:t>- </a:t>
            </a:r>
            <a:r>
              <a:rPr lang="ru-RU" dirty="0"/>
              <a:t>обучающийся с физическими, психическими, интеллектуальными, сенсорными или другими нарушениями, определяющими особые образовательные потребности и препятствующими получению образования без создания специальных </a:t>
            </a:r>
            <a:r>
              <a:rPr lang="ru-RU" dirty="0" smtClean="0"/>
              <a:t>условий.</a:t>
            </a:r>
            <a:endParaRPr lang="en-US" dirty="0" smtClean="0"/>
          </a:p>
          <a:p>
            <a:pPr marL="0" indent="0">
              <a:buNone/>
            </a:pPr>
            <a:r>
              <a:rPr lang="ru-RU" b="1" dirty="0" smtClean="0"/>
              <a:t>Лица </a:t>
            </a:r>
            <a:r>
              <a:rPr lang="ru-RU" b="1" dirty="0"/>
              <a:t>с инвалидностью включаются в категорию «обучающийся с ограниченными возможностями здоровья» при подтверждении </a:t>
            </a:r>
            <a:r>
              <a:rPr lang="ru-RU" b="1" dirty="0" smtClean="0"/>
              <a:t>психолого-медико-педагогической комиссией                                                                   </a:t>
            </a:r>
            <a:r>
              <a:rPr lang="ru-RU" dirty="0"/>
              <a:t>( </a:t>
            </a:r>
            <a:r>
              <a:rPr lang="ru-RU" dirty="0" smtClean="0"/>
              <a:t>п. </a:t>
            </a:r>
            <a:r>
              <a:rPr lang="ru-RU" dirty="0"/>
              <a:t>16 </a:t>
            </a:r>
            <a:r>
              <a:rPr lang="ru-RU" dirty="0" smtClean="0"/>
              <a:t>Ст. </a:t>
            </a:r>
            <a:r>
              <a:rPr lang="ru-RU" dirty="0"/>
              <a:t>2)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проект закона </a:t>
            </a:r>
            <a:r>
              <a:rPr lang="ru-RU" dirty="0"/>
              <a:t>внесены обе категории, с той точки зрения, что и тем, и </a:t>
            </a:r>
            <a:r>
              <a:rPr lang="ru-RU" dirty="0" smtClean="0"/>
              <a:t>другим </a:t>
            </a:r>
            <a:r>
              <a:rPr lang="ru-RU" dirty="0"/>
              <a:t>нужны особые условия </a:t>
            </a:r>
            <a:r>
              <a:rPr lang="ru-RU" dirty="0" smtClean="0"/>
              <a:t>обучения. Таким </a:t>
            </a:r>
            <a:r>
              <a:rPr lang="ru-RU" dirty="0"/>
              <a:t>образом, устраняется неоднозначность трактовки категории «обучающийся с ограниченными возможностями здоровья».</a:t>
            </a:r>
          </a:p>
        </p:txBody>
      </p:sp>
    </p:spTree>
    <p:extLst>
      <p:ext uri="{BB962C8B-B14F-4D97-AF65-F5344CB8AC3E}">
        <p14:creationId xmlns:p14="http://schemas.microsoft.com/office/powerpoint/2010/main" val="405416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01166"/>
            <a:ext cx="8988552" cy="1067594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 ФЗ-181 </a:t>
            </a:r>
            <a:r>
              <a:rPr lang="ru-RU" sz="3200" dirty="0" smtClean="0">
                <a:solidFill>
                  <a:srgbClr val="9BBB59">
                    <a:lumMod val="75000"/>
                  </a:srgbClr>
                </a:solidFill>
              </a:rPr>
              <a:t>«О </a:t>
            </a:r>
            <a:r>
              <a:rPr lang="ru-RU" sz="3200" dirty="0">
                <a:solidFill>
                  <a:srgbClr val="9BBB59">
                    <a:lumMod val="75000"/>
                  </a:srgbClr>
                </a:solidFill>
              </a:rPr>
              <a:t>социальной защите инвалидов </a:t>
            </a:r>
            <a:r>
              <a:rPr lang="ru-RU" sz="3200" dirty="0" smtClean="0">
                <a:solidFill>
                  <a:srgbClr val="9BBB59">
                    <a:lumMod val="75000"/>
                  </a:srgbClr>
                </a:solidFill>
              </a:rPr>
              <a:t/>
            </a:r>
            <a:br>
              <a:rPr lang="ru-RU" sz="3200" dirty="0" smtClean="0">
                <a:solidFill>
                  <a:srgbClr val="9BBB59">
                    <a:lumMod val="75000"/>
                  </a:srgbClr>
                </a:solidFill>
              </a:rPr>
            </a:br>
            <a:r>
              <a:rPr lang="ru-RU" sz="3200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ru-RU" sz="3200" dirty="0" smtClean="0">
                <a:solidFill>
                  <a:srgbClr val="9BBB59">
                    <a:lumMod val="75000"/>
                  </a:srgbClr>
                </a:solidFill>
              </a:rPr>
              <a:t>   в РФ» (ст. 19, образование инвалидов) 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6464" y="1340768"/>
            <a:ext cx="8784976" cy="478227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/>
              <a:t>Органы, осуществляющие управление в сфере образования, и образовательные организации совместно с органами социальной защиты населения и органами здравоохранения обеспечивают получение инвалидами общедоступного и бесплатного дошкольного, начального общего, основного общего, среднего общего образования и среднего профессионального образования, а также бесплатного высшего образования.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Общее </a:t>
            </a:r>
            <a:r>
              <a:rPr lang="ru-RU" sz="1600" dirty="0"/>
              <a:t>образование, профессиональное образование и профессиональное обучение инвалидов осуществляются в соответствии с адаптированными образовательными программами и индивидуальными программами реабилитации инвалидов.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/>
              <a:t>Инвалидам создаются необходимые условия для получения образования в организациях, осуществляющих образовательную деятельность по реализации основных общеобразовательных программ, в которых созданы специальные условия для получения образования обучающимися с ограниченными возможностями здоровья, а также в отдельных организациях, осуществляющих образовательную деятельность по адаптированным основным общеобразовательным программам.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Инвалидам </a:t>
            </a:r>
            <a:r>
              <a:rPr lang="ru-RU" sz="1600" dirty="0"/>
              <a:t>создаются необходимые условия для получения образования в организациях, осуществляющих образовательную деятельность по реализации основных общеобразовательных программ, в которых созданы специальные условия для получения образования обучающимися с ограниченными возможностями здоровья, а также в отдельных организациях, осуществляющих образовательную деятельность по адаптированным основным общеобразовательным программам.</a:t>
            </a:r>
          </a:p>
          <a:p>
            <a:pPr>
              <a:buFont typeface="Wingdings" pitchFamily="2" charset="2"/>
              <a:buChar char="Ø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69356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01752" y="235061"/>
            <a:ext cx="8495928" cy="7036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square" lIns="87271" tIns="43635" rIns="87271" bIns="43635">
            <a:spAutoFit/>
          </a:bodyPr>
          <a:lstStyle/>
          <a:p>
            <a:pPr algn="ctr" defTabSz="873125">
              <a:spcBef>
                <a:spcPct val="50000"/>
              </a:spcBef>
            </a:pPr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ФЗ-273 «Об </a:t>
            </a:r>
            <a:r>
              <a:rPr lang="ru-RU" sz="40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образовании в РФ» </a:t>
            </a:r>
            <a:endParaRPr lang="ru-RU" sz="10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14149" y="1700808"/>
            <a:ext cx="8352928" cy="451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551" tIns="42776" rIns="85551" bIns="42776">
            <a:spAutoFit/>
          </a:bodyPr>
          <a:lstStyle/>
          <a:p>
            <a:pPr defTabSz="873125"/>
            <a:r>
              <a:rPr lang="ru-RU" sz="2400" b="1" dirty="0" smtClean="0">
                <a:solidFill>
                  <a:srgbClr val="006600"/>
                </a:solidFill>
              </a:rPr>
              <a:t>Инклюзивное </a:t>
            </a:r>
            <a:r>
              <a:rPr lang="ru-RU" sz="2400" b="1" dirty="0">
                <a:solidFill>
                  <a:srgbClr val="006600"/>
                </a:solidFill>
              </a:rPr>
              <a:t>образование</a:t>
            </a:r>
            <a:r>
              <a:rPr lang="ru-RU" sz="2400" b="1" dirty="0"/>
              <a:t> </a:t>
            </a:r>
            <a:r>
              <a:rPr lang="ru-RU" sz="2400" dirty="0"/>
              <a:t>- обеспечение равного доступа к образованию для всех обучающихся с учетом разнообразия особых образовательных потребностей и индивидуальных </a:t>
            </a:r>
            <a:r>
              <a:rPr lang="ru-RU" sz="2400" dirty="0" smtClean="0"/>
              <a:t>возможностей.</a:t>
            </a:r>
          </a:p>
          <a:p>
            <a:pPr algn="r" defTabSz="873125"/>
            <a:r>
              <a:rPr lang="ru-RU" sz="2400" b="1" i="1" dirty="0"/>
              <a:t>(</a:t>
            </a:r>
            <a:r>
              <a:rPr lang="ru-RU" sz="2400" b="1" i="1" dirty="0" smtClean="0"/>
              <a:t>Ст.1)</a:t>
            </a:r>
          </a:p>
          <a:p>
            <a:pPr defTabSz="873125"/>
            <a:r>
              <a:rPr lang="ru-RU" sz="2400" dirty="0"/>
              <a:t>Профессиональными образовательными организациями и образовательными организациями высшего образования должны быть созданы </a:t>
            </a:r>
            <a:r>
              <a:rPr lang="ru-RU" sz="2400" b="1" dirty="0">
                <a:solidFill>
                  <a:srgbClr val="006600"/>
                </a:solidFill>
              </a:rPr>
              <a:t>специальные условия </a:t>
            </a:r>
            <a:r>
              <a:rPr lang="ru-RU" sz="2400" dirty="0"/>
              <a:t>для получения образования обучающимися с ограниченными возможностями </a:t>
            </a:r>
            <a:r>
              <a:rPr lang="ru-RU" sz="2400" dirty="0" smtClean="0"/>
              <a:t>здоровья.</a:t>
            </a:r>
          </a:p>
          <a:p>
            <a:pPr algn="r" defTabSz="873125"/>
            <a:r>
              <a:rPr lang="ru-RU" sz="2400" b="1" i="1" dirty="0"/>
              <a:t>(</a:t>
            </a:r>
            <a:r>
              <a:rPr lang="ru-RU" sz="2400" b="1" i="1" dirty="0" smtClean="0"/>
              <a:t>Ст.79)</a:t>
            </a:r>
            <a:endParaRPr lang="ru-RU" sz="2400" b="1" i="1" dirty="0"/>
          </a:p>
          <a:p>
            <a:pPr defTabSz="873125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02541420"/>
      </p:ext>
    </p:extLst>
  </p:cSld>
  <p:clrMapOvr>
    <a:masterClrMapping/>
  </p:clrMapOvr>
  <p:transition advTm="14281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57208" y="257239"/>
            <a:ext cx="8748464" cy="7036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square" lIns="87271" tIns="43635" rIns="87271" bIns="43635">
            <a:spAutoFit/>
          </a:bodyPr>
          <a:lstStyle/>
          <a:p>
            <a:pPr algn="ctr" defTabSz="873125">
              <a:spcBef>
                <a:spcPct val="50000"/>
              </a:spcBef>
            </a:pPr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ФЗ-273 «Об </a:t>
            </a:r>
            <a:r>
              <a:rPr lang="ru-RU" sz="4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образовании в РФ» </a:t>
            </a:r>
            <a:endParaRPr lang="ru-RU" sz="10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52744" y="1628800"/>
            <a:ext cx="8352928" cy="470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551" tIns="42776" rIns="85551" bIns="42776">
            <a:spAutoFit/>
          </a:bodyPr>
          <a:lstStyle/>
          <a:p>
            <a:pPr defTabSz="873125"/>
            <a:r>
              <a:rPr 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получения образования обучающимися с ограниченными возможностями здоровья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условия обучения, воспитания и развития таких обучающихся, включающие в себя использование специальных образовательных программ и методов обучения и воспитания, специальных учебников, учебных пособий и дидактических материалов, специальных технических средств обучения коллективного и индивидуального пользования, предоставление услуг ассистента (помощника), оказывающего обучающимся необходимую техническую помощь, проведение групповых и индивидуальных коррекционных занятий, обеспечение доступа в здания организаций, осуществляющих образовательную деятельность, и другие условия, </a:t>
            </a:r>
            <a:r>
              <a:rPr lang="ru-RU" sz="2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которых невозможно или затруднено освоение образовательных программ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обучающимися с ограниченными возможностями здоровья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 defTabSz="873125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Ст.79)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73125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082962"/>
      </p:ext>
    </p:extLst>
  </p:cSld>
  <p:clrMapOvr>
    <a:masterClrMapping/>
  </p:clrMapOvr>
  <p:transition advTm="14281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122" y="0"/>
            <a:ext cx="8842248" cy="155679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  <a:t>Профессиональный стандарт "Педагог профессионального обучения, профессионального образования и дополнительного профессионального образования" (утв. приказом Министерства труда и социальной защиты РФ от 8 сентября 2015 г. N 608н)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b="1" dirty="0" smtClean="0">
              <a:solidFill>
                <a:srgbClr val="005C2A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5C2A"/>
                </a:solidFill>
              </a:rPr>
              <a:t>Необходимые знания:</a:t>
            </a:r>
          </a:p>
          <a:p>
            <a:pPr marL="0" indent="0">
              <a:buNone/>
            </a:pPr>
            <a:r>
              <a:rPr lang="ru-RU" dirty="0" smtClean="0"/>
              <a:t>вопросы </a:t>
            </a:r>
            <a:r>
              <a:rPr lang="ru-RU" dirty="0"/>
              <a:t>индивидуализации обучения (</a:t>
            </a:r>
            <a:r>
              <a:rPr lang="ru-RU" b="1" dirty="0"/>
              <a:t>для обучения лиц с ограниченными возможностями здоровья </a:t>
            </a:r>
            <a:r>
              <a:rPr lang="ru-RU" dirty="0"/>
              <a:t>- особенности их психофизического развития, индивидуальные возможности)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5C2A"/>
                </a:solidFill>
              </a:rPr>
              <a:t>Необходимые умения:</a:t>
            </a:r>
          </a:p>
          <a:p>
            <a:pPr marL="0" indent="0">
              <a:buNone/>
            </a:pPr>
            <a:r>
              <a:rPr lang="ru-RU" dirty="0"/>
              <a:t>Использовать педагогически обоснованные формы</a:t>
            </a:r>
            <a:r>
              <a:rPr lang="ru-RU" dirty="0" smtClean="0"/>
              <a:t>, методы </a:t>
            </a:r>
            <a:r>
              <a:rPr lang="ru-RU" dirty="0"/>
              <a:t>и приемы организации деятельности обучающихся, применять современные технические средства обучения и образовательные </a:t>
            </a:r>
            <a:r>
              <a:rPr lang="ru-RU" dirty="0" smtClean="0"/>
              <a:t>технологии с учетом возрастных </a:t>
            </a:r>
            <a:r>
              <a:rPr lang="ru-RU" dirty="0"/>
              <a:t>и индивидуальных особенностей обучающихся (для обучения лиц с ограниченными возможностями здоровья - также с учетом особенностей их психофизического развития, индивидуальных возможностей</a:t>
            </a:r>
            <a:r>
              <a:rPr lang="ru-RU" dirty="0" smtClean="0"/>
              <a:t>).</a:t>
            </a:r>
          </a:p>
          <a:p>
            <a:pPr marL="0" indent="0">
              <a:buNone/>
            </a:pPr>
            <a:r>
              <a:rPr lang="ru-RU" dirty="0"/>
              <a:t>Использовать методы, формы, приемы и средства организации и коррекции общения и деятельности студентов группы с учетом их возрастных и индивидуальных </a:t>
            </a:r>
            <a:r>
              <a:rPr lang="ru-RU" dirty="0" smtClean="0"/>
              <a:t>особенностей.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6506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556792"/>
            <a:ext cx="8928992" cy="5112568"/>
          </a:xfrm>
        </p:spPr>
        <p:txBody>
          <a:bodyPr>
            <a:noAutofit/>
          </a:bodyPr>
          <a:lstStyle/>
          <a:p>
            <a:pPr>
              <a:buClr>
                <a:srgbClr val="336699"/>
              </a:buClr>
              <a:buFont typeface="Wingdings" pitchFamily="2" charset="2"/>
              <a:buChar char="Ø"/>
            </a:pPr>
            <a:r>
              <a:rPr lang="ru-RU" sz="2000" dirty="0" smtClean="0">
                <a:cs typeface="Times New Roman" panose="02020603050405020304" pitchFamily="18" charset="0"/>
              </a:rPr>
              <a:t>Порядок </a:t>
            </a:r>
            <a:r>
              <a:rPr lang="ru-RU" sz="2000" dirty="0">
                <a:cs typeface="Times New Roman" panose="02020603050405020304" pitchFamily="18" charset="0"/>
              </a:rPr>
              <a:t>организации и осуществления образовательной деятельности по основным программам профессионального обучения (утв. приказом Министерства образования и науки РФ</a:t>
            </a:r>
            <a:r>
              <a:rPr lang="ru-RU" sz="2000" dirty="0" smtClean="0">
                <a:cs typeface="Times New Roman" panose="02020603050405020304" pitchFamily="18" charset="0"/>
              </a:rPr>
              <a:t> </a:t>
            </a:r>
            <a:r>
              <a:rPr lang="ru-RU" sz="2000" dirty="0">
                <a:cs typeface="Times New Roman" panose="02020603050405020304" pitchFamily="18" charset="0"/>
              </a:rPr>
              <a:t>от 18 апреля 2013 г. № </a:t>
            </a:r>
            <a:r>
              <a:rPr lang="ru-RU" sz="2000" dirty="0" smtClean="0">
                <a:cs typeface="Times New Roman" panose="02020603050405020304" pitchFamily="18" charset="0"/>
              </a:rPr>
              <a:t>292). </a:t>
            </a:r>
            <a:endParaRPr lang="ru-RU" sz="2000" dirty="0">
              <a:cs typeface="Times New Roman" panose="02020603050405020304" pitchFamily="18" charset="0"/>
            </a:endParaRPr>
          </a:p>
          <a:p>
            <a:pPr>
              <a:buClr>
                <a:srgbClr val="336699"/>
              </a:buClr>
              <a:buFont typeface="Wingdings" pitchFamily="2" charset="2"/>
              <a:buChar char="Ø"/>
            </a:pPr>
            <a:r>
              <a:rPr lang="ru-RU" sz="2000" dirty="0" smtClean="0">
                <a:cs typeface="Times New Roman" panose="02020603050405020304" pitchFamily="18" charset="0"/>
              </a:rPr>
              <a:t>Порядок приема граждан на обучение по образовательным программам среднего профессионального образования (утвержден приказом Министерства образования и науки РФ от 23 января 2014 г. № 36).</a:t>
            </a:r>
          </a:p>
          <a:p>
            <a:pPr>
              <a:buClr>
                <a:srgbClr val="336699"/>
              </a:buCl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Порядок </a:t>
            </a:r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организации и осуществления образовательной деятельности по образовательным программам среднего профессионального образования (утвержден приказом Министерства образования и науки РФ от 14 июня 2013 г. № 464</a:t>
            </a:r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buClr>
                <a:srgbClr val="336699"/>
              </a:buCl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Порядок </a:t>
            </a:r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проведения государственной итоговой аттестации по образовательным программам среднего профессионального образования (утвержден приказом Министерства образования и науки РФ от 16 августа 2013 г. № 968</a:t>
            </a:r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404664"/>
            <a:ext cx="8534400" cy="758952"/>
          </a:xfrm>
        </p:spPr>
        <p:txBody>
          <a:bodyPr>
            <a:noAutofit/>
          </a:bodyPr>
          <a:lstStyle/>
          <a:p>
            <a:r>
              <a:rPr lang="ru-RU" sz="26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федеральной нормативной правовой базы в условиях действия ФЗ</a:t>
            </a:r>
            <a:r>
              <a:rPr lang="en-US" sz="26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-273</a:t>
            </a:r>
            <a:endParaRPr lang="ru-RU" sz="26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24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192087" y="402039"/>
            <a:ext cx="8951913" cy="57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508" tIns="42755" rIns="85508" bIns="42755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2" algn="ctr">
              <a:defRPr/>
            </a:pP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Arial"/>
              </a:rPr>
              <a:t>2015</a:t>
            </a: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Arial"/>
              </a:rPr>
              <a:t>/</a:t>
            </a: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Arial"/>
              </a:rPr>
              <a:t>16 учебный год - 92 студента–инвалида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192087" y="1556792"/>
            <a:ext cx="4429125" cy="531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5508" tIns="42755" rIns="85508" bIns="4275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2200" b="1" dirty="0">
                <a:solidFill>
                  <a:srgbClr val="006600"/>
                </a:solidFill>
                <a:latin typeface="Times New Roman" pitchFamily="18" charset="0"/>
              </a:rPr>
              <a:t>в том числе по факультетам:</a:t>
            </a:r>
          </a:p>
          <a:p>
            <a:pPr>
              <a:lnSpc>
                <a:spcPct val="80000"/>
              </a:lnSpc>
              <a:spcAft>
                <a:spcPct val="40000"/>
              </a:spcAft>
            </a:pPr>
            <a:endParaRPr lang="ru-RU" sz="7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Заочного и дистанционного обучения - </a:t>
            </a:r>
            <a:r>
              <a:rPr lang="en-US" sz="1800" b="1" dirty="0" smtClean="0">
                <a:solidFill>
                  <a:srgbClr val="000066"/>
                </a:solidFill>
                <a:latin typeface="Candara" pitchFamily="34" charset="0"/>
              </a:rPr>
              <a:t>26</a:t>
            </a:r>
            <a:endParaRPr lang="en-US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Экономический </a:t>
            </a: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- </a:t>
            </a:r>
            <a:r>
              <a:rPr lang="en-US" sz="1800" b="1" dirty="0">
                <a:solidFill>
                  <a:srgbClr val="000066"/>
                </a:solidFill>
                <a:latin typeface="Candara" pitchFamily="34" charset="0"/>
              </a:rPr>
              <a:t>1</a:t>
            </a: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4     </a:t>
            </a: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		</a:t>
            </a: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Факультет психологии и педагогики  </a:t>
            </a: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- </a:t>
            </a: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1</a:t>
            </a:r>
            <a:r>
              <a:rPr lang="en-US" sz="1800" b="1" dirty="0" smtClean="0">
                <a:solidFill>
                  <a:srgbClr val="000066"/>
                </a:solidFill>
                <a:latin typeface="Candara" pitchFamily="34" charset="0"/>
              </a:rPr>
              <a:t>3</a:t>
            </a: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endParaRPr lang="ru-RU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Институт права - </a:t>
            </a:r>
            <a:r>
              <a:rPr lang="en-US" sz="1800" b="1" dirty="0">
                <a:solidFill>
                  <a:srgbClr val="000066"/>
                </a:solidFill>
                <a:latin typeface="Candara" pitchFamily="34" charset="0"/>
              </a:rPr>
              <a:t>6</a:t>
            </a: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	</a:t>
            </a: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Биологический - 6</a:t>
            </a: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Институт </a:t>
            </a: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информационных </a:t>
            </a:r>
            <a:br>
              <a:rPr lang="ru-RU" sz="1800" b="1" dirty="0">
                <a:solidFill>
                  <a:srgbClr val="000066"/>
                </a:solidFill>
                <a:latin typeface="Candara" pitchFamily="34" charset="0"/>
              </a:rPr>
            </a:b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технологий – 6</a:t>
            </a: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Лингвистики и перевода - 5 </a:t>
            </a: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Историко-филологический - 3</a:t>
            </a: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Управления </a:t>
            </a: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– </a:t>
            </a: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3</a:t>
            </a:r>
            <a:endParaRPr lang="ru-RU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Математический - </a:t>
            </a: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3 </a:t>
            </a:r>
            <a:endParaRPr lang="ru-RU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Институт отраслей, бизнеса и администрирования – </a:t>
            </a: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2</a:t>
            </a:r>
            <a:endParaRPr lang="ru-RU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Физический </a:t>
            </a: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- </a:t>
            </a: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2</a:t>
            </a:r>
            <a:endParaRPr lang="ru-RU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Евразии </a:t>
            </a: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и Востока – </a:t>
            </a: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1</a:t>
            </a:r>
            <a:endParaRPr lang="ru-RU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Экологии – 1</a:t>
            </a: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Журналистики - 1</a:t>
            </a:r>
            <a:endParaRPr lang="en-US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endParaRPr lang="ru-RU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>
                <a:solidFill>
                  <a:srgbClr val="000066"/>
                </a:solidFill>
                <a:latin typeface="Times New Roman" pitchFamily="18" charset="0"/>
              </a:rPr>
              <a:t>	</a:t>
            </a: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4801245" y="1441320"/>
            <a:ext cx="4146550" cy="28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5508" tIns="42755" rIns="85508" bIns="4275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200" b="1" dirty="0">
                <a:solidFill>
                  <a:srgbClr val="006600"/>
                </a:solidFill>
                <a:latin typeface="Times New Roman" pitchFamily="18" charset="0"/>
              </a:rPr>
              <a:t>по формам обучения:</a:t>
            </a:r>
          </a:p>
          <a:p>
            <a:endParaRPr lang="ru-RU" sz="800" b="1" i="1" dirty="0">
              <a:solidFill>
                <a:srgbClr val="006600"/>
              </a:solidFill>
              <a:latin typeface="Times New Roman" pitchFamily="18" charset="0"/>
            </a:endParaRPr>
          </a:p>
          <a:p>
            <a:pPr>
              <a:spcAft>
                <a:spcPct val="30000"/>
              </a:spcAft>
            </a:pPr>
            <a:r>
              <a:rPr lang="ru-RU" sz="1800" b="1" dirty="0">
                <a:solidFill>
                  <a:srgbClr val="000066"/>
                </a:solidFill>
                <a:latin typeface="Times New Roman" pitchFamily="18" charset="0"/>
              </a:rPr>
              <a:t>очная – </a:t>
            </a:r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</a:rPr>
              <a:t>45;</a:t>
            </a:r>
            <a:endParaRPr lang="ru-RU" sz="18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>
              <a:spcAft>
                <a:spcPct val="30000"/>
              </a:spcAft>
            </a:pPr>
            <a:r>
              <a:rPr lang="ru-RU" sz="1800" b="1" dirty="0">
                <a:solidFill>
                  <a:srgbClr val="000066"/>
                </a:solidFill>
                <a:latin typeface="Times New Roman" pitchFamily="18" charset="0"/>
              </a:rPr>
              <a:t>заочная – </a:t>
            </a:r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</a:rPr>
              <a:t>47, </a:t>
            </a:r>
          </a:p>
          <a:p>
            <a:pPr>
              <a:spcAft>
                <a:spcPct val="30000"/>
              </a:spcAft>
            </a:pPr>
            <a:r>
              <a:rPr lang="ru-RU" sz="1800" b="1" dirty="0">
                <a:solidFill>
                  <a:srgbClr val="000066"/>
                </a:solidFill>
                <a:latin typeface="Times New Roman" pitchFamily="18" charset="0"/>
              </a:rPr>
              <a:t>в</a:t>
            </a:r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0066"/>
                </a:solidFill>
                <a:latin typeface="Times New Roman" pitchFamily="18" charset="0"/>
              </a:rPr>
              <a:t>т.ч</a:t>
            </a:r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</a:rPr>
              <a:t>. с </a:t>
            </a:r>
            <a:r>
              <a:rPr lang="ru-RU" sz="1800" b="1" dirty="0">
                <a:solidFill>
                  <a:srgbClr val="000066"/>
                </a:solidFill>
                <a:latin typeface="Times New Roman" pitchFamily="18" charset="0"/>
              </a:rPr>
              <a:t>использованием дистанционных образовательных технологий – </a:t>
            </a:r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</a:rPr>
              <a:t>30;</a:t>
            </a:r>
            <a:endParaRPr lang="ru-RU" sz="1800" b="1" dirty="0">
              <a:solidFill>
                <a:srgbClr val="000066"/>
              </a:solidFill>
              <a:latin typeface="Times New Roman" pitchFamily="18" charset="0"/>
            </a:endParaRPr>
          </a:p>
          <a:p>
            <a:endParaRPr lang="ru-RU" sz="1800" b="1" dirty="0">
              <a:solidFill>
                <a:srgbClr val="000066"/>
              </a:solidFill>
              <a:latin typeface="Times New Roman" pitchFamily="18" charset="0"/>
            </a:endParaRPr>
          </a:p>
          <a:p>
            <a:r>
              <a:rPr lang="ru-RU" sz="1800" b="1" dirty="0">
                <a:solidFill>
                  <a:srgbClr val="000066"/>
                </a:solidFill>
                <a:latin typeface="Times New Roman" pitchFamily="18" charset="0"/>
              </a:rPr>
              <a:t>На довузовской подготовке – </a:t>
            </a:r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</a:rPr>
              <a:t>10</a:t>
            </a:r>
            <a:endParaRPr lang="ru-RU" sz="1800" b="1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3851920" y="4865346"/>
            <a:ext cx="5095875" cy="76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5508" tIns="42755" rIns="85508" bIns="4275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200" b="1" dirty="0">
                <a:solidFill>
                  <a:srgbClr val="006600"/>
                </a:solidFill>
                <a:latin typeface="Times New Roman" pitchFamily="18" charset="0"/>
              </a:rPr>
              <a:t>С 1998 г. выпущено </a:t>
            </a:r>
            <a:r>
              <a:rPr lang="ru-RU" sz="2200" b="1" dirty="0" smtClean="0">
                <a:solidFill>
                  <a:srgbClr val="006600"/>
                </a:solidFill>
                <a:latin typeface="Times New Roman" pitchFamily="18" charset="0"/>
              </a:rPr>
              <a:t>367 человек, в </a:t>
            </a:r>
            <a:r>
              <a:rPr lang="ru-RU" sz="2200" b="1" dirty="0" err="1" smtClean="0">
                <a:solidFill>
                  <a:srgbClr val="006600"/>
                </a:solidFill>
                <a:latin typeface="Times New Roman" pitchFamily="18" charset="0"/>
              </a:rPr>
              <a:t>т.ч</a:t>
            </a:r>
            <a:r>
              <a:rPr lang="ru-RU" sz="2200" b="1" dirty="0" smtClean="0">
                <a:solidFill>
                  <a:srgbClr val="006600"/>
                </a:solidFill>
                <a:latin typeface="Times New Roman" pitchFamily="18" charset="0"/>
              </a:rPr>
              <a:t>. 31 – диплом с отличием.</a:t>
            </a:r>
            <a:endParaRPr lang="ru-RU" sz="2200" b="1" dirty="0">
              <a:solidFill>
                <a:srgbClr val="0066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68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551" y="476672"/>
            <a:ext cx="8534400" cy="75895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приема 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 с ограниченными возможностями 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здоровья на образовательные программы высшего образования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65551" y="1235624"/>
            <a:ext cx="8503920" cy="543373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800"/>
              </a:spcBef>
            </a:pPr>
            <a:endParaRPr lang="ru-RU" sz="2400" dirty="0" smtClean="0"/>
          </a:p>
          <a:p>
            <a:pPr>
              <a:lnSpc>
                <a:spcPct val="120000"/>
              </a:lnSpc>
              <a:spcBef>
                <a:spcPts val="800"/>
              </a:spcBef>
              <a:buFont typeface="Wingdings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  <a:cs typeface="Arial" panose="020B0604020202020204" pitchFamily="34" charset="0"/>
              </a:rPr>
              <a:t>Поступление </a:t>
            </a:r>
            <a:r>
              <a:rPr lang="ru-RU" sz="3200" dirty="0">
                <a:solidFill>
                  <a:schemeClr val="tx1"/>
                </a:solidFill>
                <a:cs typeface="Arial" panose="020B0604020202020204" pitchFamily="34" charset="0"/>
              </a:rPr>
              <a:t>на обучение по результатам общеобразовательных вступительных испытаний, проводимых </a:t>
            </a:r>
            <a:r>
              <a:rPr lang="ru-RU" sz="3200" dirty="0" smtClean="0">
                <a:solidFill>
                  <a:schemeClr val="tx1"/>
                </a:solidFill>
                <a:cs typeface="Arial" panose="020B0604020202020204" pitchFamily="34" charset="0"/>
              </a:rPr>
              <a:t>вузом самостоятельно </a:t>
            </a:r>
            <a:r>
              <a:rPr lang="ru-RU" sz="3200" dirty="0">
                <a:solidFill>
                  <a:schemeClr val="tx1"/>
                </a:solidFill>
                <a:cs typeface="Arial" panose="020B0604020202020204" pitchFamily="34" charset="0"/>
              </a:rPr>
              <a:t>или по результатам </a:t>
            </a:r>
            <a:r>
              <a:rPr lang="ru-RU" sz="3200" dirty="0" smtClean="0">
                <a:solidFill>
                  <a:schemeClr val="tx1"/>
                </a:solidFill>
                <a:cs typeface="Arial" panose="020B0604020202020204" pitchFamily="34" charset="0"/>
              </a:rPr>
              <a:t>ЕГЭ (по усмотрению абитуриента).</a:t>
            </a:r>
          </a:p>
          <a:p>
            <a:pPr>
              <a:lnSpc>
                <a:spcPct val="120000"/>
              </a:lnSpc>
              <a:spcBef>
                <a:spcPts val="800"/>
              </a:spcBef>
              <a:buFont typeface="Wingdings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  <a:cs typeface="Arial" panose="020B0604020202020204" pitchFamily="34" charset="0"/>
              </a:rPr>
              <a:t>Вуз обеспечивает </a:t>
            </a:r>
            <a:r>
              <a:rPr lang="ru-RU" sz="3200" dirty="0">
                <a:solidFill>
                  <a:schemeClr val="tx1"/>
                </a:solidFill>
                <a:cs typeface="Arial" panose="020B0604020202020204" pitchFamily="34" charset="0"/>
              </a:rPr>
              <a:t>необходимые специальные условия проведения вступительных испытаний для поступающих из числа лиц с ограниченными возможностями здоровья и (или) инвалидов  с учетом особенностей их психофизического развития, их индивидуальных возможностей и состояния здоровья.</a:t>
            </a:r>
          </a:p>
          <a:p>
            <a:pPr>
              <a:lnSpc>
                <a:spcPct val="120000"/>
              </a:lnSpc>
              <a:spcBef>
                <a:spcPts val="800"/>
              </a:spcBef>
              <a:buFont typeface="Wingdings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  <a:cs typeface="Arial" panose="020B0604020202020204" pitchFamily="34" charset="0"/>
              </a:rPr>
              <a:t>Дети-инвалиды</a:t>
            </a:r>
            <a:r>
              <a:rPr lang="ru-RU" sz="3200" dirty="0">
                <a:solidFill>
                  <a:schemeClr val="tx1"/>
                </a:solidFill>
                <a:cs typeface="Arial" panose="020B0604020202020204" pitchFamily="34" charset="0"/>
              </a:rPr>
              <a:t>, инвалиды I и II групп, инвалиды с детства, инвалиды вследствие военной травмы или заболевания, полученных в период прохождения военной службы, которым </a:t>
            </a:r>
            <a:r>
              <a:rPr lang="ru-RU" sz="3200" b="1" dirty="0">
                <a:solidFill>
                  <a:schemeClr val="tx1"/>
                </a:solidFill>
                <a:cs typeface="Arial" panose="020B0604020202020204" pitchFamily="34" charset="0"/>
              </a:rPr>
              <a:t>согласно заключению медико-социальной экспертизы не противопоказано обучение </a:t>
            </a:r>
            <a:r>
              <a:rPr lang="ru-RU" sz="32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в вузе</a:t>
            </a:r>
            <a:r>
              <a:rPr lang="ru-RU" sz="3200" dirty="0" smtClean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ru-RU" sz="3200" dirty="0">
                <a:solidFill>
                  <a:schemeClr val="tx1"/>
                </a:solidFill>
                <a:cs typeface="Arial" panose="020B0604020202020204" pitchFamily="34" charset="0"/>
              </a:rPr>
              <a:t>принимаются </a:t>
            </a:r>
            <a:r>
              <a:rPr lang="ru-RU" sz="3200" dirty="0" smtClean="0">
                <a:solidFill>
                  <a:schemeClr val="tx1"/>
                </a:solidFill>
                <a:cs typeface="Arial" panose="020B0604020202020204" pitchFamily="34" charset="0"/>
              </a:rPr>
              <a:t>с </a:t>
            </a:r>
            <a:r>
              <a:rPr lang="ru-RU" sz="3200" dirty="0">
                <a:solidFill>
                  <a:schemeClr val="tx1"/>
                </a:solidFill>
                <a:cs typeface="Arial" panose="020B0604020202020204" pitchFamily="34" charset="0"/>
              </a:rPr>
              <a:t>учетом выделенной квоты приёма на обучение по программам </a:t>
            </a:r>
            <a:r>
              <a:rPr lang="ru-RU" sz="3200" dirty="0" err="1">
                <a:solidFill>
                  <a:schemeClr val="tx1"/>
                </a:solidFill>
                <a:cs typeface="Arial" panose="020B0604020202020204" pitchFamily="34" charset="0"/>
              </a:rPr>
              <a:t>бакалавриата</a:t>
            </a:r>
            <a:r>
              <a:rPr lang="ru-RU" sz="3200" dirty="0">
                <a:solidFill>
                  <a:schemeClr val="tx1"/>
                </a:solidFill>
                <a:cs typeface="Arial" panose="020B0604020202020204" pitchFamily="34" charset="0"/>
              </a:rPr>
              <a:t>, программам </a:t>
            </a:r>
            <a:r>
              <a:rPr lang="ru-RU" sz="3200" dirty="0" err="1">
                <a:solidFill>
                  <a:schemeClr val="tx1"/>
                </a:solidFill>
                <a:cs typeface="Arial" panose="020B0604020202020204" pitchFamily="34" charset="0"/>
              </a:rPr>
              <a:t>специалитета</a:t>
            </a:r>
            <a:r>
              <a:rPr lang="ru-RU" sz="3200" dirty="0">
                <a:solidFill>
                  <a:schemeClr val="tx1"/>
                </a:solidFill>
                <a:cs typeface="Arial" panose="020B0604020202020204" pitchFamily="34" charset="0"/>
              </a:rPr>
              <a:t> за счёт бюджетных </a:t>
            </a:r>
            <a:r>
              <a:rPr lang="ru-RU" sz="3200" dirty="0" smtClean="0">
                <a:solidFill>
                  <a:schemeClr val="tx1"/>
                </a:solidFill>
                <a:cs typeface="Arial" panose="020B0604020202020204" pitchFamily="34" charset="0"/>
              </a:rPr>
              <a:t>ассигнований (не менее 10%)</a:t>
            </a:r>
          </a:p>
        </p:txBody>
      </p:sp>
    </p:spTree>
    <p:extLst>
      <p:ext uri="{BB962C8B-B14F-4D97-AF65-F5344CB8AC3E}">
        <p14:creationId xmlns:p14="http://schemas.microsoft.com/office/powerpoint/2010/main" val="196596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Проведение вступительных испытаний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980728"/>
            <a:ext cx="8712968" cy="5400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 smtClean="0"/>
              <a:t>вступительные </a:t>
            </a:r>
            <a:r>
              <a:rPr lang="ru-RU" sz="1800" dirty="0"/>
              <a:t>испытания для поступающих с ОВЗ проводятся в </a:t>
            </a:r>
            <a:r>
              <a:rPr lang="ru-RU" sz="1800" dirty="0" smtClean="0"/>
              <a:t>отдельной аудитории;</a:t>
            </a:r>
            <a:endParaRPr lang="ru-RU" sz="1800" dirty="0"/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 smtClean="0"/>
              <a:t>число </a:t>
            </a:r>
            <a:r>
              <a:rPr lang="ru-RU" sz="1800" dirty="0"/>
              <a:t>поступающих с ОВЗ в одной аудитории не должно превышать: при сдаче вступительного испытания в ВУЗ в письменной форме - 12 человек; при сдаче вступительного испытания в ВУЗ в устной форме, а также при сдаче вступительных испытаний в аспирантуру в устной и письменной форме - 6 человек;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 smtClean="0"/>
              <a:t>допускается проведение </a:t>
            </a:r>
            <a:r>
              <a:rPr lang="ru-RU" sz="1800" dirty="0"/>
              <a:t>вступительных испытаний для поступающих с ОВЗ в одной аудитории совместно с иными </a:t>
            </a:r>
            <a:r>
              <a:rPr lang="ru-RU" sz="1800" dirty="0" smtClean="0"/>
              <a:t>поступающими;</a:t>
            </a:r>
            <a:endParaRPr lang="ru-RU" sz="1800" dirty="0"/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 smtClean="0"/>
              <a:t>допускается </a:t>
            </a:r>
            <a:r>
              <a:rPr lang="ru-RU" sz="1800" dirty="0"/>
              <a:t>присутствие в аудитории во время сдачи вступительного испытания ассистента, оказывающего </a:t>
            </a:r>
            <a:r>
              <a:rPr lang="ru-RU" sz="1800" dirty="0" smtClean="0"/>
              <a:t>необходимую </a:t>
            </a:r>
            <a:r>
              <a:rPr lang="ru-RU" sz="1800" dirty="0"/>
              <a:t>техническую </a:t>
            </a:r>
            <a:r>
              <a:rPr lang="ru-RU" sz="1800" dirty="0" smtClean="0"/>
              <a:t>помощь;</a:t>
            </a:r>
            <a:endParaRPr lang="ru-RU" sz="1800" dirty="0"/>
          </a:p>
          <a:p>
            <a:pPr>
              <a:spcBef>
                <a:spcPts val="0"/>
              </a:spcBef>
              <a:buFont typeface="Wingdings" pitchFamily="2" charset="2"/>
              <a:buChar char="Ø"/>
              <a:tabLst>
                <a:tab pos="3683000" algn="l"/>
              </a:tabLst>
            </a:pPr>
            <a:r>
              <a:rPr lang="ru-RU" sz="1800" dirty="0" smtClean="0"/>
              <a:t>продолжительность </a:t>
            </a:r>
            <a:r>
              <a:rPr lang="ru-RU" sz="1800" dirty="0"/>
              <a:t>вступительного испытания для поступающих с ОВЗ увеличивается по решению организации, но не более чем на 1,5 </a:t>
            </a:r>
            <a:r>
              <a:rPr lang="ru-RU" sz="1800" dirty="0" smtClean="0"/>
              <a:t>часа;</a:t>
            </a:r>
            <a:endParaRPr lang="ru-RU" sz="1800" dirty="0"/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 smtClean="0"/>
              <a:t>поступающим </a:t>
            </a:r>
            <a:r>
              <a:rPr lang="ru-RU" sz="1800" dirty="0"/>
              <a:t>с ОВЗ предоставляется в доступной для них форме информация о порядке проведения вступительных испытаний.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 smtClean="0"/>
              <a:t> </a:t>
            </a:r>
            <a:r>
              <a:rPr lang="ru-RU" sz="1800" dirty="0"/>
              <a:t>поступающие с ОВЗ могут в процессе </a:t>
            </a:r>
            <a:r>
              <a:rPr lang="ru-RU" sz="1800" dirty="0" smtClean="0"/>
              <a:t>сдачи вступительного </a:t>
            </a:r>
            <a:r>
              <a:rPr lang="ru-RU" sz="1800" dirty="0"/>
              <a:t>испытания </a:t>
            </a:r>
            <a:r>
              <a:rPr lang="ru-RU" sz="1800" dirty="0" err="1" smtClean="0"/>
              <a:t>пользо-ваться</a:t>
            </a:r>
            <a:r>
              <a:rPr lang="ru-RU" sz="1800" dirty="0" smtClean="0"/>
              <a:t> </a:t>
            </a:r>
            <a:r>
              <a:rPr lang="ru-RU" sz="1800" dirty="0"/>
              <a:t>техническими средствами, необходимыми </a:t>
            </a:r>
            <a:r>
              <a:rPr lang="ru-RU" sz="1800" dirty="0" smtClean="0"/>
              <a:t>им  </a:t>
            </a:r>
            <a:r>
              <a:rPr lang="ru-RU" sz="1800" dirty="0"/>
              <a:t>в связи с их индивидуальными особенностями;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 smtClean="0"/>
              <a:t>материально-технические </a:t>
            </a:r>
            <a:r>
              <a:rPr lang="ru-RU" sz="1800" dirty="0"/>
              <a:t>условия должны обеспечивать возможность </a:t>
            </a:r>
            <a:r>
              <a:rPr lang="ru-RU" sz="1800" dirty="0" err="1" smtClean="0"/>
              <a:t>беспрепят-ственного</a:t>
            </a:r>
            <a:r>
              <a:rPr lang="ru-RU" sz="1800" dirty="0" smtClean="0"/>
              <a:t> </a:t>
            </a:r>
            <a:r>
              <a:rPr lang="ru-RU" sz="1800" dirty="0"/>
              <a:t>доступа поступающих в аудитории, туалетные и другие помещения, а также их пребывания в указанных </a:t>
            </a:r>
            <a:r>
              <a:rPr lang="ru-RU" sz="1800" dirty="0" smtClean="0"/>
              <a:t>помещениях.</a:t>
            </a:r>
            <a:endParaRPr lang="ru-RU" sz="1800" dirty="0"/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98808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37098" y="1406612"/>
            <a:ext cx="8503920" cy="9658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Возможен ли прием инвалидов и лиц с ОВЗ на обучение по </a:t>
            </a:r>
            <a:r>
              <a:rPr lang="ru-RU" sz="2000" dirty="0" smtClean="0"/>
              <a:t>образовательным </a:t>
            </a:r>
            <a:r>
              <a:rPr lang="ru-RU" sz="2000" dirty="0"/>
              <a:t>программам, предъявляющим требования к состоянию здоровья обучающихся?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534400" cy="75895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Особенности приема лиц с ограниченными возможностями здоровья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2522786"/>
            <a:ext cx="7288488" cy="147732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Рекомендуется при поступлении лиц с медицинскими противопоказаниями к соответствующим условиям и видам труда уведомить их в письменном виде под подпись о возможных последствиях (невозможность прохождения практики и завершения обучения).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44824" y="5043558"/>
            <a:ext cx="7276088" cy="120032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Процедура заявления об особых образовательных потребностей абитуриента не прописана. Рекомендуется включать в заявление абитуриента информацию о наличии инвалидности или ограниченных возможностей здоровья, а также необходимых условиях обучения.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4" descr="http://wellnesstut.by/images/stories/vosklitsateln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34" y="2630267"/>
            <a:ext cx="861725" cy="86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332232" y="4062799"/>
            <a:ext cx="8503920" cy="96584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Каким образом абитуриент, имеющий инвалидность или ограниченные возможности здоровья должен заявить о своих особых образовательных потребностях?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10" name="Picture 4" descr="http://wellnesstut.by/images/stories/vosklitsateln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33" y="5170749"/>
            <a:ext cx="861725" cy="86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40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16632"/>
            <a:ext cx="9252520" cy="86409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Особенности организации образовательной деятельности для инвалидов и лиц с ограниченными возможностями здоровья</a:t>
            </a: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822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/>
              <a:t>Образование </a:t>
            </a:r>
            <a:r>
              <a:rPr lang="ru-RU" sz="2400" dirty="0"/>
              <a:t>обучающихся с ограниченными возможностями здоровья может быть организовано как совместно с другими обучающимися, так и в отдельных классах, группах или в отдельных образовательных </a:t>
            </a:r>
            <a:r>
              <a:rPr lang="ru-RU" sz="2400" dirty="0" smtClean="0"/>
              <a:t>организациях.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Численность таких обучающихся </a:t>
            </a:r>
            <a:r>
              <a:rPr lang="ru-RU" sz="2400" dirty="0"/>
              <a:t>в учебной группе </a:t>
            </a:r>
            <a:r>
              <a:rPr lang="ru-RU" sz="2400" dirty="0" smtClean="0"/>
              <a:t>- до </a:t>
            </a:r>
            <a:r>
              <a:rPr lang="ru-RU" sz="2400" dirty="0"/>
              <a:t>15 </a:t>
            </a:r>
            <a:r>
              <a:rPr lang="ru-RU" sz="2400" dirty="0" smtClean="0"/>
              <a:t>человек.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Образовательной </a:t>
            </a:r>
            <a:r>
              <a:rPr lang="ru-RU" sz="2400" dirty="0"/>
              <a:t>организацией обеспечивается предоставление учебных, лекционных материалов в электронном виде</a:t>
            </a:r>
            <a:r>
              <a:rPr lang="ru-RU" sz="2400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Специальные условия для </a:t>
            </a:r>
            <a:r>
              <a:rPr lang="ru-RU" sz="2400" dirty="0"/>
              <a:t>обучающихся, имеющих нарушения </a:t>
            </a:r>
            <a:r>
              <a:rPr lang="ru-RU" sz="2400" dirty="0" smtClean="0"/>
              <a:t>зрения, слуха, опорно-двигательного аппарата.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34794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61102" cy="72008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9BBB59">
                    <a:lumMod val="75000"/>
                  </a:srgbClr>
                </a:solidFill>
              </a:rPr>
              <a:t>Особенности организации образовательной деятельности</a:t>
            </a:r>
            <a:br>
              <a:rPr lang="ru-RU" sz="2400" dirty="0">
                <a:solidFill>
                  <a:srgbClr val="9BBB59">
                    <a:lumMod val="75000"/>
                  </a:srgbClr>
                </a:solidFill>
              </a:rPr>
            </a:br>
            <a:r>
              <a:rPr lang="ru-RU" sz="2400" dirty="0">
                <a:solidFill>
                  <a:srgbClr val="9BBB59">
                    <a:lumMod val="75000"/>
                  </a:srgbClr>
                </a:solidFill>
              </a:rPr>
              <a:t>для </a:t>
            </a:r>
            <a:r>
              <a:rPr lang="ru-RU" sz="2400" dirty="0" smtClean="0">
                <a:solidFill>
                  <a:srgbClr val="9BBB59">
                    <a:lumMod val="75000"/>
                  </a:srgbClr>
                </a:solidFill>
              </a:rPr>
              <a:t>инвалидов и лиц </a:t>
            </a:r>
            <a:r>
              <a:rPr lang="ru-RU" sz="2400" dirty="0">
                <a:solidFill>
                  <a:srgbClr val="9BBB59">
                    <a:lumMod val="75000"/>
                  </a:srgbClr>
                </a:solidFill>
              </a:rPr>
              <a:t>с ограниченными возможностями здоровья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/>
              <a:t>Выбор методов и средств обучения, образовательных технологий и учебно-методического обеспечения реализации образовательной программы с учетом индивидуальных возможностей обучающихся из числа инвалидов и лиц с </a:t>
            </a:r>
            <a:r>
              <a:rPr lang="ru-RU" sz="2400" dirty="0" smtClean="0"/>
              <a:t>ОВЗ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При </a:t>
            </a:r>
            <a:r>
              <a:rPr lang="ru-RU" sz="2400" dirty="0"/>
              <a:t>обеспечении инклюзивного образования инвалидов и лиц с ограниченными возможностями здоровья организация включает в образовательную программу специализированные адаптационные дисциплины (модули</a:t>
            </a:r>
            <a:r>
              <a:rPr lang="ru-RU" sz="24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67964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758952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rgbClr val="9BBB59">
                    <a:lumMod val="75000"/>
                  </a:srgbClr>
                </a:solidFill>
              </a:rPr>
              <a:t>Особенности организации образовательной деятельности</a:t>
            </a:r>
            <a:br>
              <a:rPr lang="ru-RU" sz="2200" dirty="0">
                <a:solidFill>
                  <a:srgbClr val="9BBB59">
                    <a:lumMod val="75000"/>
                  </a:srgbClr>
                </a:solidFill>
              </a:rPr>
            </a:br>
            <a:r>
              <a:rPr lang="ru-RU" sz="2200" dirty="0">
                <a:solidFill>
                  <a:srgbClr val="9BBB59">
                    <a:lumMod val="75000"/>
                  </a:srgbClr>
                </a:solidFill>
              </a:rPr>
              <a:t>для инвалидов и лиц с ограниченными возможностями здоровья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8784976" cy="5070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/>
              <a:t>1.для </a:t>
            </a:r>
            <a:r>
              <a:rPr lang="ru-RU" sz="2000" b="1" dirty="0"/>
              <a:t>инвалидов и лиц с </a:t>
            </a:r>
            <a:r>
              <a:rPr lang="ru-RU" sz="2000" b="1" dirty="0" smtClean="0"/>
              <a:t>ОВЗ по зрению: 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наличие </a:t>
            </a:r>
            <a:r>
              <a:rPr lang="ru-RU" sz="2000" dirty="0"/>
              <a:t>альтернативной версии официального сайта организации в сети "Интернет" для слабовидящих;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/>
              <a:t>размещение в доступных для обучающихся, являющихся слепыми или слабовидящими, местах и в адаптированной форме справочной информации о расписании учебных занятий;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/>
              <a:t>присутствие ассистента, оказывающего обучающемуся необходимую помощь;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/>
              <a:t>обеспечение выпуска альтернативных форматов печатных материалов;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/>
              <a:t>обеспечение доступа обучающегося, являющегося слепым и использующего собаку-поводыря, к зданию организации;</a:t>
            </a:r>
          </a:p>
          <a:p>
            <a:pPr marL="0" indent="0">
              <a:buNone/>
            </a:pPr>
            <a:r>
              <a:rPr lang="ru-RU" sz="2000" b="1" dirty="0" smtClean="0"/>
              <a:t>2. </a:t>
            </a:r>
            <a:r>
              <a:rPr lang="ru-RU" sz="2000" b="1" dirty="0"/>
              <a:t>для инвалидов и лиц с </a:t>
            </a:r>
            <a:r>
              <a:rPr lang="ru-RU" sz="2000" b="1" dirty="0" smtClean="0"/>
              <a:t>ОВЗ по </a:t>
            </a:r>
            <a:r>
              <a:rPr lang="ru-RU" sz="2000" b="1" dirty="0"/>
              <a:t>слуху</a:t>
            </a:r>
            <a:r>
              <a:rPr lang="ru-RU" sz="2000" dirty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/>
              <a:t>дублирование звуковой справочной информации о расписании учебных занятий визуальной;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/>
              <a:t>обеспечение надлежащими звуковыми средствами воспроизведения информации;</a:t>
            </a:r>
          </a:p>
          <a:p>
            <a:pPr marL="0" indent="0">
              <a:buNone/>
            </a:pP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676575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758952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rgbClr val="9BBB59">
                    <a:lumMod val="75000"/>
                  </a:srgbClr>
                </a:solidFill>
              </a:rPr>
              <a:t>Особенности организации образовательной деятельности</a:t>
            </a:r>
            <a:br>
              <a:rPr lang="ru-RU" sz="2200" dirty="0">
                <a:solidFill>
                  <a:srgbClr val="9BBB59">
                    <a:lumMod val="75000"/>
                  </a:srgbClr>
                </a:solidFill>
              </a:rPr>
            </a:br>
            <a:r>
              <a:rPr lang="ru-RU" sz="2200" dirty="0">
                <a:solidFill>
                  <a:srgbClr val="9BBB59">
                    <a:lumMod val="75000"/>
                  </a:srgbClr>
                </a:solidFill>
              </a:rPr>
              <a:t>для инвалидов и лиц с ограниченными возможностями здоровья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484784"/>
            <a:ext cx="8784976" cy="5070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/>
              <a:t>3. для </a:t>
            </a:r>
            <a:r>
              <a:rPr lang="ru-RU" sz="2000" b="1" dirty="0"/>
              <a:t>инвалидов и лиц </a:t>
            </a:r>
            <a:r>
              <a:rPr lang="ru-RU" sz="2000" b="1" dirty="0" smtClean="0"/>
              <a:t>с ОВЗ, </a:t>
            </a:r>
            <a:r>
              <a:rPr lang="ru-RU" sz="2000" b="1" dirty="0"/>
              <a:t>имеющих нарушения опорно-двигательного аппарата, </a:t>
            </a:r>
            <a:r>
              <a:rPr lang="ru-RU" sz="2000" dirty="0"/>
              <a:t>материально-технические условия должны обеспечивать возможность беспрепятственного доступа </a:t>
            </a:r>
            <a:r>
              <a:rPr lang="ru-RU" sz="2000" dirty="0" smtClean="0"/>
              <a:t>я </a:t>
            </a:r>
            <a:r>
              <a:rPr lang="ru-RU" sz="2000" dirty="0"/>
              <a:t>в учебные помещения, столовые, туалетные и другие помещения организации, а также пребывания в указанных помещениях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При получении образования по образовательным программам обучающимся с ОВЗ предоставляются бесплатно специальные учебники и учебные пособия, иная учебная литература, а также услуги </a:t>
            </a:r>
            <a:r>
              <a:rPr lang="ru-RU" sz="2000" dirty="0" err="1"/>
              <a:t>сурдопереводчиков</a:t>
            </a:r>
            <a:r>
              <a:rPr lang="ru-RU" sz="2000" dirty="0"/>
              <a:t> и </a:t>
            </a:r>
            <a:r>
              <a:rPr lang="ru-RU" sz="2000" dirty="0" err="1"/>
              <a:t>тифлосурдопереводчиков</a:t>
            </a:r>
            <a:endParaRPr lang="ru-RU" sz="2000" dirty="0"/>
          </a:p>
          <a:p>
            <a:pPr marL="0" indent="0">
              <a:buNone/>
            </a:pP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38681199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32232" y="1556792"/>
            <a:ext cx="8503920" cy="9658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Если в образовательной организации не обучается ни один инвалид, должна ли она создавать специальные условия для получения образования для этой категории обучающихся?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2708920"/>
            <a:ext cx="7288488" cy="92333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Специальные условия для получения образования обучающимся с ограниченными возможностями здоровья должны быть созданы независимо от наличия соответствующих обучающихся</a:t>
            </a:r>
          </a:p>
        </p:txBody>
      </p:sp>
      <p:pic>
        <p:nvPicPr>
          <p:cNvPr id="8" name="Picture 4" descr="http://wellnesstut.by/images/stories/vosklitsateln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2721424"/>
            <a:ext cx="861725" cy="86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534400" cy="75895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  <a:ea typeface="+mn-ea"/>
                <a:cs typeface="+mn-cs"/>
              </a:rPr>
              <a:t>Если в образовательной организации не обучается ни один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a typeface="+mn-ea"/>
                <a:cs typeface="+mn-cs"/>
              </a:rPr>
              <a:t>инвалид?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235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268760"/>
            <a:ext cx="8964488" cy="5250296"/>
          </a:xfrm>
        </p:spPr>
        <p:txBody>
          <a:bodyPr>
            <a:normAutofit/>
          </a:bodyPr>
          <a:lstStyle/>
          <a:p>
            <a:pPr>
              <a:buClr>
                <a:srgbClr val="009900"/>
              </a:buClr>
              <a:buSzPct val="116000"/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Для </a:t>
            </a:r>
            <a:r>
              <a:rPr 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инвалидов и лиц с ограниченными возможностями здоровья выбор мест прохождения практик согласуется с требованием их доступности для данных обучающихся. </a:t>
            </a:r>
            <a:endParaRPr lang="ru-RU" sz="20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buClr>
                <a:srgbClr val="009900"/>
              </a:buClr>
              <a:buSzPct val="116000"/>
              <a:buFont typeface="Wingdings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При определении мест прохождения учебной и производственной практики обучающимся, имеющим инвалидность, образовательная организация должна учитывать рекомендации, данные по результатам медико-социальной экспертизы содержащиеся в индивидуальной программе реабилитации инвалида, относительно рекомендованных условий и видов труда. </a:t>
            </a:r>
          </a:p>
          <a:p>
            <a:pPr>
              <a:buClr>
                <a:srgbClr val="009900"/>
              </a:buClr>
              <a:buSzPct val="116000"/>
              <a:buFont typeface="Wingdings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При необходимости для прохождения практики должны быть созданы специальные рабочие места в соответствии с характером ограничений здоровья, а также с учетом профессии, характера труда, выполняемых инвалидом трудовых функций</a:t>
            </a: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009900"/>
              </a:buClr>
              <a:buSzPct val="116000"/>
              <a:buFont typeface="Wingdings" pitchFamily="2" charset="2"/>
              <a:buChar char="Ø"/>
            </a:pPr>
            <a:r>
              <a:rPr lang="ru-RU" sz="2000" dirty="0">
                <a:cs typeface="Arial" panose="020B0604020202020204" pitchFamily="34" charset="0"/>
              </a:rPr>
              <a:t>При  необходимости  в  образовательной  программе </a:t>
            </a:r>
            <a:r>
              <a:rPr lang="ru-RU" sz="2000" dirty="0" smtClean="0">
                <a:cs typeface="Arial" panose="020B0604020202020204" pitchFamily="34" charset="0"/>
              </a:rPr>
              <a:t> устанавливаются  </a:t>
            </a:r>
            <a:r>
              <a:rPr lang="ru-RU" sz="2000" dirty="0">
                <a:cs typeface="Arial" panose="020B0604020202020204" pitchFamily="34" charset="0"/>
              </a:rPr>
              <a:t>формы  проведения  практики  для  инвалидов  и  лиц  с </a:t>
            </a:r>
            <a:r>
              <a:rPr lang="ru-RU" sz="2000" dirty="0" smtClean="0">
                <a:cs typeface="Arial" panose="020B0604020202020204" pitchFamily="34" charset="0"/>
              </a:rPr>
              <a:t>ограниченными  </a:t>
            </a:r>
            <a:r>
              <a:rPr lang="ru-RU" sz="2000" dirty="0">
                <a:cs typeface="Arial" panose="020B0604020202020204" pitchFamily="34" charset="0"/>
              </a:rPr>
              <a:t>возможностями  здоровья  с  учетом  особенностей  их </a:t>
            </a:r>
            <a:r>
              <a:rPr lang="ru-RU" sz="2000" dirty="0" smtClean="0">
                <a:cs typeface="Arial" panose="020B0604020202020204" pitchFamily="34" charset="0"/>
              </a:rPr>
              <a:t>психофизического </a:t>
            </a:r>
            <a:r>
              <a:rPr lang="ru-RU" sz="2000" dirty="0">
                <a:cs typeface="Arial" panose="020B0604020202020204" pitchFamily="34" charset="0"/>
              </a:rPr>
              <a:t>развития, индивидуальных возможностей </a:t>
            </a:r>
            <a:r>
              <a:rPr lang="ru-RU" sz="2000" dirty="0" smtClean="0">
                <a:cs typeface="Arial" panose="020B0604020202020204" pitchFamily="34" charset="0"/>
              </a:rPr>
              <a:t>и </a:t>
            </a:r>
            <a:r>
              <a:rPr lang="ru-RU" sz="2000" dirty="0">
                <a:cs typeface="Arial" panose="020B0604020202020204" pitchFamily="34" charset="0"/>
              </a:rPr>
              <a:t>состояния </a:t>
            </a:r>
            <a:r>
              <a:rPr lang="ru-RU" sz="2000" dirty="0" smtClean="0">
                <a:cs typeface="Arial" panose="020B0604020202020204" pitchFamily="34" charset="0"/>
              </a:rPr>
              <a:t>здоровья).</a:t>
            </a:r>
            <a:endParaRPr lang="ru-RU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buClr>
                <a:srgbClr val="009900"/>
              </a:buClr>
              <a:buSzPct val="116000"/>
              <a:buFont typeface="Wingdings" panose="05000000000000000000" pitchFamily="2" charset="2"/>
              <a:buChar char="ü"/>
            </a:pP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9900"/>
              </a:buClr>
              <a:buSzPct val="116000"/>
              <a:buFont typeface="Wingdings" panose="05000000000000000000" pitchFamily="2" charset="2"/>
              <a:buChar char="ü"/>
            </a:pP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9900"/>
              </a:buClr>
              <a:buSzPct val="116000"/>
              <a:buFont typeface="Wingdings" panose="05000000000000000000" pitchFamily="2" charset="2"/>
              <a:buChar char="ü"/>
            </a:pP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27382" y="260648"/>
            <a:ext cx="8417227" cy="1152128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accent3">
                    <a:lumMod val="75000"/>
                  </a:schemeClr>
                </a:solidFill>
              </a:rPr>
              <a:t>Требования к организации практики </a:t>
            </a:r>
            <a:r>
              <a:rPr lang="ru-RU" sz="3100" dirty="0" smtClean="0">
                <a:solidFill>
                  <a:schemeClr val="accent3">
                    <a:lumMod val="75000"/>
                  </a:schemeClr>
                </a:solidFill>
              </a:rPr>
              <a:t>обучающихся</a:t>
            </a:r>
            <a:r>
              <a:rPr lang="ru-RU" sz="2400" b="1" dirty="0">
                <a:solidFill>
                  <a:srgbClr val="0070C0"/>
                </a:solidFill>
              </a:rPr>
              <a:t/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ru-RU" sz="2400" b="1" dirty="0">
                <a:solidFill>
                  <a:srgbClr val="0070C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0567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534400" cy="90296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Порядок проведения государственной итоговой аттестации для выпускников из числа лиц с ОВЗ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268760"/>
            <a:ext cx="8503920" cy="504056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sz="2600" dirty="0"/>
              <a:t>Процедура </a:t>
            </a:r>
            <a:r>
              <a:rPr lang="ru-RU" sz="2600" dirty="0" smtClean="0"/>
              <a:t>ГИА выпускников </a:t>
            </a:r>
            <a:r>
              <a:rPr lang="ru-RU" sz="2600" dirty="0"/>
              <a:t>с </a:t>
            </a:r>
            <a:r>
              <a:rPr lang="ru-RU" sz="2600" dirty="0" smtClean="0"/>
              <a:t>ОВЗ и </a:t>
            </a:r>
            <a:r>
              <a:rPr lang="ru-RU" sz="2600" dirty="0"/>
              <a:t>инвалидов </a:t>
            </a:r>
            <a:r>
              <a:rPr lang="ru-RU" sz="2600" dirty="0" smtClean="0"/>
              <a:t>предусматривает </a:t>
            </a:r>
            <a:r>
              <a:rPr lang="ru-RU" sz="2600" dirty="0"/>
              <a:t>предоставление необходимых технических средств и  </a:t>
            </a:r>
            <a:r>
              <a:rPr lang="ru-RU" sz="2600" dirty="0" smtClean="0"/>
              <a:t>оказание </a:t>
            </a:r>
            <a:r>
              <a:rPr lang="ru-RU" sz="2600" dirty="0"/>
              <a:t>технической помощи при необходимости.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/>
              <a:t>В случае проведения государственного экзамена форма его проведения для выпускников с </a:t>
            </a:r>
            <a:r>
              <a:rPr lang="ru-RU" sz="2600" dirty="0" smtClean="0"/>
              <a:t>ОВЗ и </a:t>
            </a:r>
            <a:r>
              <a:rPr lang="ru-RU" sz="2600" dirty="0"/>
              <a:t>инвалидов устанавливается с учетом индивидуальных психофизических особенностей (устно, письменно на бумаге, письменно на компьютере, в форме </a:t>
            </a:r>
            <a:r>
              <a:rPr lang="ru-RU" sz="2600" dirty="0" smtClean="0"/>
              <a:t>тестирования, письменно на </a:t>
            </a:r>
            <a:r>
              <a:rPr lang="ru-RU" sz="2600" dirty="0"/>
              <a:t>языке Брайля, с использованием услуг ассистента (</a:t>
            </a:r>
            <a:r>
              <a:rPr lang="ru-RU" sz="2600" dirty="0" err="1"/>
              <a:t>сурдопереводчика</a:t>
            </a:r>
            <a:r>
              <a:rPr lang="ru-RU" sz="2600" dirty="0"/>
              <a:t>, </a:t>
            </a:r>
            <a:r>
              <a:rPr lang="ru-RU" sz="2600" dirty="0" err="1"/>
              <a:t>тифлосурдопереводчика</a:t>
            </a:r>
            <a:r>
              <a:rPr lang="ru-RU" sz="2600" dirty="0"/>
              <a:t>), 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/>
              <a:t>При необходимости обучающимся </a:t>
            </a:r>
            <a:r>
              <a:rPr lang="ru-RU" sz="2600" dirty="0" smtClean="0"/>
              <a:t>предоставляется отдельная аудитория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/>
              <a:t>Выбор </a:t>
            </a:r>
            <a:r>
              <a:rPr lang="ru-RU" sz="2600" dirty="0"/>
              <a:t>формы представления заданий для выполнения, инструкции о порядке ГИА, формы </a:t>
            </a:r>
            <a:r>
              <a:rPr lang="ru-RU" sz="2600" dirty="0" smtClean="0"/>
              <a:t>ответа.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/>
              <a:t>При </a:t>
            </a:r>
            <a:r>
              <a:rPr lang="ru-RU" sz="2600" dirty="0"/>
              <a:t>необходимости обучающимся предоставляется дополнительное время для подготовки </a:t>
            </a:r>
            <a:r>
              <a:rPr lang="ru-RU" sz="2600" dirty="0" smtClean="0"/>
              <a:t>ответа, для перерыва </a:t>
            </a:r>
            <a:r>
              <a:rPr lang="ru-RU" sz="2600" dirty="0"/>
              <a:t>для приема пищи, лекарств и </a:t>
            </a:r>
            <a:r>
              <a:rPr lang="ru-RU" sz="2600" dirty="0" err="1"/>
              <a:t>др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78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695898"/>
              </p:ext>
            </p:extLst>
          </p:nvPr>
        </p:nvGraphicFramePr>
        <p:xfrm>
          <a:off x="539552" y="3536911"/>
          <a:ext cx="6423660" cy="3356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2003185"/>
              </p:ext>
            </p:extLst>
          </p:nvPr>
        </p:nvGraphicFramePr>
        <p:xfrm>
          <a:off x="-324544" y="332656"/>
          <a:ext cx="511256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857646"/>
              </p:ext>
            </p:extLst>
          </p:nvPr>
        </p:nvGraphicFramePr>
        <p:xfrm>
          <a:off x="4543000" y="260648"/>
          <a:ext cx="457200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769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79208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</a:rPr>
              <a:t>Порядок проведения государственной итоговой аттестации для выпускников из числа лиц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с ОВЗ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268760"/>
            <a:ext cx="9036496" cy="511256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/>
              <a:t>Допускается проведение ГИА </a:t>
            </a:r>
            <a:r>
              <a:rPr lang="ru-RU" sz="2400" dirty="0"/>
              <a:t>для лиц с </a:t>
            </a:r>
            <a:r>
              <a:rPr lang="ru-RU" sz="2400" dirty="0" smtClean="0"/>
              <a:t>ОВЗ в </a:t>
            </a:r>
            <a:r>
              <a:rPr lang="ru-RU" sz="2400" dirty="0"/>
              <a:t>одной аудитории совместно с выпускниками, не имеющими ограниченных возможностей </a:t>
            </a:r>
            <a:r>
              <a:rPr lang="ru-RU" sz="2400" dirty="0" smtClean="0"/>
              <a:t>здоровья.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Присутствие </a:t>
            </a:r>
            <a:r>
              <a:rPr lang="ru-RU" sz="2400" dirty="0"/>
              <a:t>в аудитории </a:t>
            </a:r>
            <a:r>
              <a:rPr lang="ru-RU" sz="2400" dirty="0" smtClean="0"/>
              <a:t>ассистента, пользование </a:t>
            </a:r>
            <a:r>
              <a:rPr lang="ru-RU" sz="2400" dirty="0"/>
              <a:t>необходимыми выпускникам техническими средствами, обеспечение возможности беспрепятственного доступа </a:t>
            </a:r>
            <a:r>
              <a:rPr lang="ru-RU" sz="2400" dirty="0" smtClean="0"/>
              <a:t>в </a:t>
            </a:r>
            <a:r>
              <a:rPr lang="ru-RU" sz="2400" dirty="0"/>
              <a:t>аудитории, туалетные и другие </a:t>
            </a:r>
            <a:r>
              <a:rPr lang="ru-RU" sz="2400" dirty="0" smtClean="0"/>
              <a:t>помещения.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Выпускники не </a:t>
            </a:r>
            <a:r>
              <a:rPr lang="ru-RU" sz="2400" dirty="0"/>
              <a:t>позднее чем за 3 месяца до начала </a:t>
            </a:r>
            <a:r>
              <a:rPr lang="ru-RU" sz="2400" dirty="0" smtClean="0"/>
              <a:t>ГИА государственной </a:t>
            </a:r>
            <a:r>
              <a:rPr lang="ru-RU" sz="2400" dirty="0"/>
              <a:t>итоговой аттестации, подают письменное заявление о необходимости создания для них специальных условий при </a:t>
            </a:r>
            <a:r>
              <a:rPr lang="ru-RU" sz="2400" dirty="0" smtClean="0"/>
              <a:t>проведении ГИА.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Возможно проведение ГИА с </a:t>
            </a:r>
            <a:r>
              <a:rPr lang="ru-RU" sz="2400" dirty="0"/>
              <a:t>применением электронного обучения, дистанционных образовательных </a:t>
            </a:r>
            <a:r>
              <a:rPr lang="ru-RU" sz="2400" dirty="0" smtClean="0"/>
              <a:t>технологий.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92818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Промежуточная аттестация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16992" y="1628800"/>
            <a:ext cx="8503920" cy="4572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/>
              <a:t>Форма </a:t>
            </a:r>
            <a:r>
              <a:rPr lang="ru-RU" dirty="0" smtClean="0"/>
              <a:t>промежуточной аттестации для </a:t>
            </a:r>
            <a:r>
              <a:rPr lang="ru-RU" dirty="0"/>
              <a:t>обучающихся с ограниченными возможностями здоровья и инвалидов устанавливается с учетом индивидуальных психофизических особенностей (устно, письменно на бумаге, письменно на компьютере, в форме тестирования и т.п.). 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/>
              <a:t>При необходимости </a:t>
            </a:r>
            <a:r>
              <a:rPr lang="ru-RU" dirty="0" smtClean="0"/>
              <a:t>предусматривается увеличение </a:t>
            </a:r>
            <a:r>
              <a:rPr lang="ru-RU" dirty="0"/>
              <a:t>времени на подготовку к зачетам и экзаменам, а также </a:t>
            </a:r>
            <a:r>
              <a:rPr lang="ru-RU" dirty="0" smtClean="0"/>
              <a:t>предоставляется </a:t>
            </a:r>
            <a:r>
              <a:rPr lang="ru-RU" dirty="0"/>
              <a:t>дополнительное время для подготовки ответа на зачете/экзамене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При необходимости </a:t>
            </a:r>
            <a:r>
              <a:rPr lang="ru-RU" dirty="0" smtClean="0"/>
              <a:t>промежуточная аттестация может </a:t>
            </a:r>
            <a:r>
              <a:rPr lang="ru-RU" dirty="0"/>
              <a:t>проводиться в несколько этапов.</a:t>
            </a:r>
          </a:p>
        </p:txBody>
      </p:sp>
    </p:spTree>
    <p:extLst>
      <p:ext uri="{BB962C8B-B14F-4D97-AF65-F5344CB8AC3E}">
        <p14:creationId xmlns:p14="http://schemas.microsoft.com/office/powerpoint/2010/main" val="1140320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-1323528"/>
            <a:ext cx="2880320" cy="8352928"/>
          </a:xfrm>
        </p:spPr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/>
              <a:t/>
            </a:r>
            <a:br>
              <a:rPr lang="ru-RU" b="0" dirty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/>
              <a:t/>
            </a:r>
            <a:br>
              <a:rPr lang="ru-RU" b="0" dirty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/>
              <a:t/>
            </a:r>
            <a:br>
              <a:rPr lang="ru-RU" b="0" dirty="0"/>
            </a:br>
            <a:endParaRPr lang="ru-RU" b="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836712"/>
            <a:ext cx="2491680" cy="3024336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j-lt"/>
              </a:rPr>
              <a:t>Нормативно-методическое обеспечение организации инклюзивного образования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lvl="0" indent="0" algn="ctr">
              <a:buClr>
                <a:srgbClr val="4F81BD"/>
              </a:buClr>
              <a:buNone/>
            </a:pPr>
            <a:r>
              <a:rPr lang="ru-RU" sz="2400" b="1" dirty="0">
                <a:solidFill>
                  <a:srgbClr val="0070C0"/>
                </a:solidFill>
                <a:latin typeface="Arial"/>
              </a:rPr>
              <a:t>Методические рекомендации по организации образовательного процесса для обучения инвалидов и лиц с ограниченными возможностями здоровья в образовательных организациях высшего образования, в том числе оснащенности образовательного процесса </a:t>
            </a:r>
            <a:endParaRPr lang="ru-RU" sz="2400" b="1" dirty="0" smtClean="0">
              <a:solidFill>
                <a:srgbClr val="0070C0"/>
              </a:solidFill>
              <a:latin typeface="Arial"/>
            </a:endParaRPr>
          </a:p>
          <a:p>
            <a:pPr marL="0" lvl="0" indent="0" algn="ctr">
              <a:buClr>
                <a:srgbClr val="4F81BD"/>
              </a:buClr>
              <a:buNone/>
            </a:pPr>
            <a:r>
              <a:rPr lang="ru-RU" sz="2000" b="1" dirty="0">
                <a:solidFill>
                  <a:srgbClr val="0070C0"/>
                </a:solidFill>
                <a:latin typeface="Arial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Arial"/>
              </a:rPr>
            </a:br>
            <a:r>
              <a:rPr lang="ru-RU" sz="2400" b="1" i="1" dirty="0">
                <a:solidFill>
                  <a:srgbClr val="0070C0"/>
                </a:solidFill>
              </a:rPr>
              <a:t>(утв. зам. Министра </a:t>
            </a:r>
            <a:r>
              <a:rPr lang="ru-RU" sz="2400" b="1" i="1" dirty="0" err="1">
                <a:solidFill>
                  <a:srgbClr val="0070C0"/>
                </a:solidFill>
              </a:rPr>
              <a:t>МОиН</a:t>
            </a:r>
            <a:r>
              <a:rPr lang="ru-RU" sz="2400" b="1" i="1" dirty="0">
                <a:solidFill>
                  <a:srgbClr val="0070C0"/>
                </a:solidFill>
              </a:rPr>
              <a:t> РФ А.А. Климовым 08.04.2014 № АК-44/05вн</a:t>
            </a:r>
            <a:r>
              <a:rPr lang="ru-RU" sz="2000" b="1" i="1" dirty="0">
                <a:solidFill>
                  <a:srgbClr val="0070C0"/>
                </a:solidFill>
              </a:rPr>
              <a:t>)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83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type="subTitle" idx="4294967295"/>
          </p:nvPr>
        </p:nvSpPr>
        <p:spPr>
          <a:xfrm>
            <a:off x="395536" y="548680"/>
            <a:ext cx="8389118" cy="5689054"/>
          </a:xfrm>
        </p:spPr>
        <p:txBody>
          <a:bodyPr>
            <a:noAutofit/>
          </a:bodyPr>
          <a:lstStyle/>
          <a:p>
            <a:pPr marL="457200" indent="-457200" algn="l">
              <a:buClr>
                <a:srgbClr val="0070C0"/>
              </a:buClr>
              <a:buFont typeface="+mj-lt"/>
              <a:buAutoNum type="arabicPeriod"/>
            </a:pPr>
            <a:r>
              <a:rPr lang="ru-RU" sz="2400" b="0" kern="0" cap="none" spc="0" dirty="0" smtClean="0">
                <a:solidFill>
                  <a:schemeClr val="tx1"/>
                </a:solidFill>
              </a:rPr>
              <a:t> Организационно-нормативные требования; </a:t>
            </a:r>
            <a:endParaRPr lang="ru-RU" sz="2400" b="0" kern="0" cap="none" spc="0" dirty="0">
              <a:solidFill>
                <a:schemeClr val="tx1"/>
              </a:solidFill>
            </a:endParaRPr>
          </a:p>
          <a:p>
            <a:pPr marL="457200" indent="-457200" algn="l">
              <a:buClr>
                <a:srgbClr val="0070C0"/>
              </a:buClr>
              <a:buFont typeface="+mj-lt"/>
              <a:buAutoNum type="arabicPeriod"/>
            </a:pPr>
            <a:r>
              <a:rPr lang="ru-RU" sz="2400" b="0" kern="0" cap="none" spc="0" dirty="0" smtClean="0">
                <a:solidFill>
                  <a:schemeClr val="tx1"/>
                </a:solidFill>
              </a:rPr>
              <a:t> Требования </a:t>
            </a:r>
            <a:r>
              <a:rPr lang="ru-RU" sz="2400" b="0" kern="0" cap="none" spc="0" dirty="0">
                <a:solidFill>
                  <a:schemeClr val="tx1"/>
                </a:solidFill>
              </a:rPr>
              <a:t>к кадровому обеспечению;</a:t>
            </a:r>
          </a:p>
          <a:p>
            <a:pPr marL="457200" indent="-457200" algn="l">
              <a:buClr>
                <a:srgbClr val="0070C0"/>
              </a:buClr>
              <a:buFont typeface="+mj-lt"/>
              <a:buAutoNum type="arabicPeriod"/>
            </a:pPr>
            <a:r>
              <a:rPr lang="ru-RU" sz="2400" b="0" kern="0" cap="none" spc="0" dirty="0" smtClean="0">
                <a:solidFill>
                  <a:schemeClr val="tx1"/>
                </a:solidFill>
              </a:rPr>
              <a:t> Работа </a:t>
            </a:r>
            <a:r>
              <a:rPr lang="ru-RU" sz="2400" b="0" kern="0" cap="none" spc="0" dirty="0">
                <a:solidFill>
                  <a:schemeClr val="tx1"/>
                </a:solidFill>
              </a:rPr>
              <a:t>с абитуриентами-инвалидами и абитуриентами с ограниченными возможностями здоровья;</a:t>
            </a:r>
          </a:p>
          <a:p>
            <a:pPr marL="457200" indent="-457200" algn="l">
              <a:buClr>
                <a:srgbClr val="0070C0"/>
              </a:buClr>
              <a:buFont typeface="+mj-lt"/>
              <a:buAutoNum type="arabicPeriod"/>
            </a:pPr>
            <a:r>
              <a:rPr lang="ru-RU" sz="2400" b="0" kern="0" cap="none" spc="0" dirty="0" smtClean="0">
                <a:solidFill>
                  <a:schemeClr val="tx1"/>
                </a:solidFill>
              </a:rPr>
              <a:t> Доступность </a:t>
            </a:r>
            <a:r>
              <a:rPr lang="ru-RU" sz="2400" b="0" kern="0" cap="none" spc="0" dirty="0">
                <a:solidFill>
                  <a:schemeClr val="tx1"/>
                </a:solidFill>
              </a:rPr>
              <a:t>зданий образовательных организаций и безопасное в них нахождение;</a:t>
            </a:r>
          </a:p>
          <a:p>
            <a:pPr marL="457200" indent="-457200" algn="l">
              <a:buClr>
                <a:srgbClr val="0070C0"/>
              </a:buClr>
              <a:buFont typeface="+mj-lt"/>
              <a:buAutoNum type="arabicPeriod"/>
            </a:pPr>
            <a:r>
              <a:rPr lang="ru-RU" sz="2400" b="0" kern="0" cap="none" spc="0" dirty="0" smtClean="0">
                <a:solidFill>
                  <a:schemeClr val="tx1"/>
                </a:solidFill>
              </a:rPr>
              <a:t> Материально-техническое </a:t>
            </a:r>
            <a:r>
              <a:rPr lang="ru-RU" sz="2400" b="0" kern="0" cap="none" spc="0" dirty="0">
                <a:solidFill>
                  <a:schemeClr val="tx1"/>
                </a:solidFill>
              </a:rPr>
              <a:t>обеспечение образовательного процесса;</a:t>
            </a:r>
          </a:p>
          <a:p>
            <a:pPr marL="457200" indent="-457200" algn="l">
              <a:buClr>
                <a:srgbClr val="0070C0"/>
              </a:buClr>
              <a:buFont typeface="+mj-lt"/>
              <a:buAutoNum type="arabicPeriod"/>
            </a:pPr>
            <a:r>
              <a:rPr lang="ru-RU" sz="2400" b="0" kern="0" cap="none" spc="0" dirty="0" smtClean="0">
                <a:solidFill>
                  <a:schemeClr val="tx1"/>
                </a:solidFill>
              </a:rPr>
              <a:t> Адаптация </a:t>
            </a:r>
            <a:r>
              <a:rPr lang="ru-RU" sz="2400" b="0" kern="0" cap="none" spc="0" dirty="0">
                <a:solidFill>
                  <a:schemeClr val="tx1"/>
                </a:solidFill>
              </a:rPr>
              <a:t>образовательных программ и учебно-методического обеспечения образовательного </a:t>
            </a:r>
            <a:r>
              <a:rPr lang="ru-RU" sz="2400" b="0" kern="0" cap="none" spc="0" dirty="0" smtClean="0">
                <a:solidFill>
                  <a:schemeClr val="tx1"/>
                </a:solidFill>
              </a:rPr>
              <a:t>процесса;</a:t>
            </a:r>
            <a:endParaRPr lang="ru-RU" sz="2400" b="0" kern="0" cap="none" spc="0" dirty="0">
              <a:solidFill>
                <a:schemeClr val="tx1"/>
              </a:solidFill>
            </a:endParaRPr>
          </a:p>
          <a:p>
            <a:pPr marL="457200" indent="-457200" algn="l">
              <a:buClr>
                <a:srgbClr val="0070C0"/>
              </a:buClr>
              <a:buFont typeface="+mj-lt"/>
              <a:buAutoNum type="arabicPeriod"/>
            </a:pPr>
            <a:r>
              <a:rPr lang="ru-RU" sz="2400" b="0" kern="0" cap="none" spc="0" dirty="0" smtClean="0">
                <a:solidFill>
                  <a:schemeClr val="tx1"/>
                </a:solidFill>
              </a:rPr>
              <a:t> Организация </a:t>
            </a:r>
            <a:r>
              <a:rPr lang="ru-RU" sz="2400" b="0" kern="0" cap="none" spc="0" dirty="0">
                <a:solidFill>
                  <a:schemeClr val="tx1"/>
                </a:solidFill>
              </a:rPr>
              <a:t>образовательного процесса с использованием дистанционных образовательных технологий;</a:t>
            </a:r>
          </a:p>
          <a:p>
            <a:pPr marL="457200" indent="-457200" algn="l">
              <a:buClr>
                <a:srgbClr val="0070C0"/>
              </a:buClr>
              <a:buFont typeface="+mj-lt"/>
              <a:buAutoNum type="arabicPeriod"/>
            </a:pPr>
            <a:r>
              <a:rPr lang="ru-RU" sz="2400" b="0" kern="0" cap="none" spc="0" dirty="0" smtClean="0">
                <a:solidFill>
                  <a:schemeClr val="tx1"/>
                </a:solidFill>
              </a:rPr>
              <a:t>Комплексное </a:t>
            </a:r>
            <a:r>
              <a:rPr lang="ru-RU" sz="2400" b="0" kern="0" cap="none" spc="0" dirty="0">
                <a:solidFill>
                  <a:schemeClr val="tx1"/>
                </a:solidFill>
              </a:rPr>
              <a:t>сопровождение образовательного процесса и </a:t>
            </a:r>
            <a:r>
              <a:rPr lang="ru-RU" sz="2400" b="0" kern="0" cap="none" spc="0" dirty="0" err="1" smtClean="0">
                <a:solidFill>
                  <a:schemeClr val="tx1"/>
                </a:solidFill>
              </a:rPr>
              <a:t>здоровьесбережение</a:t>
            </a:r>
            <a:r>
              <a:rPr lang="ru-RU" sz="2400" b="0" kern="0" cap="none" spc="0" dirty="0" smtClean="0">
                <a:solidFill>
                  <a:schemeClr val="tx1"/>
                </a:solidFill>
              </a:rPr>
              <a:t>.</a:t>
            </a:r>
            <a:endParaRPr lang="ru-RU" sz="2400" b="0" kern="0" cap="none" spc="0" dirty="0">
              <a:solidFill>
                <a:schemeClr val="tx1"/>
              </a:solidFill>
            </a:endParaRPr>
          </a:p>
          <a:p>
            <a:pPr algn="l"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2400" b="0" kern="0" cap="none" spc="0" dirty="0" smtClean="0">
              <a:solidFill>
                <a:schemeClr val="tx1"/>
              </a:solidFill>
            </a:endParaRPr>
          </a:p>
          <a:p>
            <a:pPr algn="l"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2400" b="0" kern="0" cap="none" spc="0" dirty="0">
              <a:solidFill>
                <a:schemeClr val="tx1"/>
              </a:solidFill>
            </a:endParaRPr>
          </a:p>
          <a:p>
            <a:pPr algn="l"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ru-RU" sz="2400" b="0" kern="0" cap="none" spc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0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449" y="40466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1.Требования </a:t>
            </a:r>
            <a:r>
              <a:rPr lang="ru-RU" dirty="0"/>
              <a:t>к организационному обеспечению </a:t>
            </a:r>
            <a:r>
              <a:rPr lang="ru-RU" dirty="0" smtClean="0"/>
              <a:t>образовательной организации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562809" cy="549135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>
                <a:cs typeface="Arial" pitchFamily="34" charset="0"/>
              </a:rPr>
              <a:t>Создание в образовательной организации специального структурного подразделения, ответственного за обучение инвалидов и лиц с ограниченными возможностями здоровья или придание соответствующих полномочий и ответственности существующим структурным подразделениям</a:t>
            </a:r>
            <a:r>
              <a:rPr lang="ru-RU" sz="2000" dirty="0" smtClean="0">
                <a:cs typeface="Arial" pitchFamily="34" charset="0"/>
              </a:rPr>
              <a:t>.</a:t>
            </a: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.</a:t>
            </a:r>
            <a:endParaRPr lang="ru-RU" sz="2000" dirty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Регулирование деятельности </a:t>
            </a: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образовательной организации по </a:t>
            </a: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образованию инвалидов и лиц с ограниченными возможностями здоровья локальными нормативными актами.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cs typeface="Arial" pitchFamily="34" charset="0"/>
              </a:rPr>
              <a:t> </a:t>
            </a:r>
            <a:r>
              <a:rPr lang="ru-RU" sz="2000" dirty="0">
                <a:cs typeface="Arial" pitchFamily="34" charset="0"/>
              </a:rPr>
              <a:t>Ведение специализированного учета инвалидов и лиц с ограниченными возможностями здоровья на этапах их поступления, обучения, трудоустройства.</a:t>
            </a:r>
            <a:endParaRPr lang="ru-RU" sz="2000" dirty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Размещение </a:t>
            </a: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информации о наличии условий для обучения инвалидов и лиц с ограниченными возможностями здоровья на сайте </a:t>
            </a:r>
            <a:r>
              <a:rPr lang="ru-RU" sz="2000" dirty="0">
                <a:cs typeface="Arial" pitchFamily="34" charset="0"/>
              </a:rPr>
              <a:t>образовательной </a:t>
            </a:r>
            <a:r>
              <a:rPr lang="ru-RU" sz="2000" dirty="0" smtClean="0">
                <a:cs typeface="Arial" pitchFamily="34" charset="0"/>
              </a:rPr>
              <a:t>организации.</a:t>
            </a:r>
            <a:endParaRPr lang="ru-RU" sz="2000" dirty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2.Требования </a:t>
            </a:r>
            <a:r>
              <a:rPr lang="ru-RU" dirty="0"/>
              <a:t>к кадровому обеспечению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040142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Введение в штат </a:t>
            </a:r>
            <a:r>
              <a:rPr lang="ru-RU" sz="2400" dirty="0">
                <a:cs typeface="Arial" pitchFamily="34" charset="0"/>
              </a:rPr>
              <a:t>образовательной организации должности 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педагога-психолога, который должен иметь профессиональную подготовку по программам инклюзивного образования.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Дополнительная подготовка преподавателей с целью получения знаний о психофизиологических особенностях инвалидов, специфике приема-передачи учебной информации, применения специальных технических средств обучения с учетом разных нозологий.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Введение в штат </a:t>
            </a:r>
            <a:r>
              <a:rPr lang="ru-RU" sz="2400" dirty="0" smtClean="0">
                <a:cs typeface="Arial" pitchFamily="34" charset="0"/>
              </a:rPr>
              <a:t>образовательных организаций </a:t>
            </a:r>
            <a:r>
              <a:rPr lang="ru-RU" sz="2400" dirty="0">
                <a:cs typeface="Arial" pitchFamily="34" charset="0"/>
              </a:rPr>
              <a:t>должности </a:t>
            </a:r>
            <a:r>
              <a:rPr lang="ru-RU" sz="2400" dirty="0" err="1">
                <a:solidFill>
                  <a:schemeClr val="tx1"/>
                </a:solidFill>
                <a:cs typeface="Arial" pitchFamily="34" charset="0"/>
              </a:rPr>
              <a:t>тьютора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 с целью педагогического сопровождения </a:t>
            </a:r>
            <a:r>
              <a:rPr lang="ru-RU" sz="2400" dirty="0" err="1" smtClean="0">
                <a:solidFill>
                  <a:schemeClr val="tx1"/>
                </a:solidFill>
                <a:cs typeface="Arial" pitchFamily="34" charset="0"/>
              </a:rPr>
              <a:t>образова</a:t>
            </a:r>
            <a:r>
              <a:rPr lang="ru-RU" sz="2400" dirty="0" smtClean="0">
                <a:solidFill>
                  <a:schemeClr val="tx1"/>
                </a:solidFill>
                <a:cs typeface="Arial" pitchFamily="34" charset="0"/>
              </a:rPr>
              <a:t>-тельного 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процесса инвалидов и студентов с ограниченными возможностями здоровья.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cs typeface="Arial" pitchFamily="34" charset="0"/>
              </a:rPr>
              <a:t>Введение 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в штат </a:t>
            </a:r>
            <a:r>
              <a:rPr lang="ru-RU" sz="2400" dirty="0" smtClean="0">
                <a:solidFill>
                  <a:schemeClr val="tx1"/>
                </a:solidFill>
                <a:cs typeface="Arial" pitchFamily="34" charset="0"/>
              </a:rPr>
              <a:t>должности </a:t>
            </a:r>
            <a:r>
              <a:rPr lang="ru-RU" sz="2400" dirty="0" err="1">
                <a:solidFill>
                  <a:schemeClr val="tx1"/>
                </a:solidFill>
                <a:cs typeface="Arial" pitchFamily="34" charset="0"/>
              </a:rPr>
              <a:t>сурдопереводчика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 для обеспечения образовательного процесса студентов с нарушением слуха</a:t>
            </a:r>
            <a:r>
              <a:rPr lang="ru-RU" sz="2400" dirty="0" smtClean="0">
                <a:solidFill>
                  <a:schemeClr val="tx1"/>
                </a:solidFill>
                <a:cs typeface="Arial" pitchFamily="34" charset="0"/>
              </a:rPr>
              <a:t>.</a:t>
            </a:r>
            <a:endParaRPr lang="ru-RU" sz="2400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65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Autofit/>
          </a:bodyPr>
          <a:lstStyle/>
          <a:p>
            <a:r>
              <a:rPr lang="ru-RU" sz="3200" spc="10" dirty="0">
                <a:solidFill>
                  <a:schemeClr val="accent3">
                    <a:lumMod val="75000"/>
                  </a:schemeClr>
                </a:solidFill>
                <a:ea typeface="Times New Roman"/>
                <a:cs typeface="Times New Roman"/>
              </a:rPr>
              <a:t>3. Требования к работе с абитуриентами-инвалидами и абитуриентами с ОВЗ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800100" lvl="0" indent="-457200" algn="just">
              <a:buClrTx/>
              <a:buSzTx/>
              <a:buFont typeface="Wingdings" pitchFamily="2" charset="2"/>
              <a:buChar char="Ø"/>
            </a:pPr>
            <a:r>
              <a:rPr lang="ru-RU" sz="2400" spc="1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Наличие в образовательной организации высшего образования системы </a:t>
            </a:r>
            <a:r>
              <a:rPr lang="ru-RU" sz="2400" spc="1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довузовской</a:t>
            </a:r>
            <a:r>
              <a:rPr lang="ru-RU" sz="2400" spc="1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подготовки абитуриентов-инвалидов.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800100" lvl="0" indent="-457200" algn="just">
              <a:buClrTx/>
              <a:buSzTx/>
              <a:buFont typeface="Wingdings" pitchFamily="2" charset="2"/>
              <a:buChar char="Ø"/>
            </a:pPr>
            <a:r>
              <a:rPr lang="ru-RU" sz="2400" spc="1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Организация </a:t>
            </a:r>
            <a:r>
              <a:rPr lang="ru-RU" sz="2400" spc="1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профориентационной</a:t>
            </a:r>
            <a:r>
              <a:rPr lang="ru-RU" sz="2400" spc="1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работы с абитуриентами-инвалидами.</a:t>
            </a:r>
          </a:p>
          <a:p>
            <a:pPr marL="800100" lvl="0" indent="-457200" algn="just">
              <a:buClrTx/>
              <a:buSzTx/>
              <a:buFont typeface="Wingdings" pitchFamily="2" charset="2"/>
              <a:buChar char="Ø"/>
            </a:pPr>
            <a:r>
              <a:rPr lang="ru-RU" sz="2400" spc="1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Сопровождение вступительных испытаний в вузе для абитуриентов-инвалидов.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81279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412776"/>
          </a:xfrm>
        </p:spPr>
        <p:txBody>
          <a:bodyPr>
            <a:noAutofit/>
          </a:bodyPr>
          <a:lstStyle/>
          <a:p>
            <a:r>
              <a:rPr lang="ru-RU" sz="2800" dirty="0"/>
              <a:t>4</a:t>
            </a:r>
            <a:r>
              <a:rPr lang="ru-RU" sz="2800" dirty="0" smtClean="0"/>
              <a:t>.Требования </a:t>
            </a:r>
            <a:r>
              <a:rPr lang="ru-RU" sz="2800" dirty="0"/>
              <a:t>к доступности зданий </a:t>
            </a:r>
            <a:r>
              <a:rPr lang="ru-RU" sz="2800" dirty="0" smtClean="0"/>
              <a:t>образовательных организаций  </a:t>
            </a:r>
            <a:r>
              <a:rPr lang="ru-RU" sz="2800" dirty="0"/>
              <a:t>и безопасного в них нахождения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9036496" cy="4824536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  <a:cs typeface="Arial" pitchFamily="34" charset="0"/>
              </a:rPr>
              <a:t>Обеспечение доступности прилегающей к </a:t>
            </a:r>
            <a:r>
              <a:rPr lang="ru-RU" sz="2800" dirty="0" smtClean="0">
                <a:cs typeface="Arial" pitchFamily="34" charset="0"/>
              </a:rPr>
              <a:t>образовательной организации </a:t>
            </a:r>
            <a:r>
              <a:rPr lang="ru-RU" sz="2800" dirty="0" smtClean="0">
                <a:solidFill>
                  <a:schemeClr val="tx1"/>
                </a:solidFill>
                <a:cs typeface="Arial" pitchFamily="34" charset="0"/>
              </a:rPr>
              <a:t>территории</a:t>
            </a:r>
            <a:r>
              <a:rPr lang="ru-RU" sz="2800" dirty="0">
                <a:solidFill>
                  <a:schemeClr val="tx1"/>
                </a:solidFill>
                <a:cs typeface="Arial" pitchFamily="34" charset="0"/>
              </a:rPr>
              <a:t>, входных путей, путей перемещения внутри здания для различных нозологий.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  <a:cs typeface="Arial" pitchFamily="34" charset="0"/>
              </a:rPr>
              <a:t>Наличие специальных мест в аудиториях для инвалидов и лиц с ограниченными возможностями здоровья.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  <a:cs typeface="Arial" pitchFamily="34" charset="0"/>
              </a:rPr>
              <a:t>Наличие оборудованных санитарно-гигиенических помещений для студентов  различных нозологий.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cs typeface="Arial" pitchFamily="34" charset="0"/>
              </a:rPr>
              <a:t>Наличие </a:t>
            </a:r>
            <a:r>
              <a:rPr lang="ru-RU" sz="2800" dirty="0">
                <a:solidFill>
                  <a:schemeClr val="tx1"/>
                </a:solidFill>
                <a:cs typeface="Arial" pitchFamily="34" charset="0"/>
              </a:rPr>
              <a:t>системы сигнализации и оповещения для студентов различных нозологий</a:t>
            </a:r>
            <a:r>
              <a:rPr lang="ru-RU" sz="2800" dirty="0" smtClean="0">
                <a:solidFill>
                  <a:schemeClr val="tx1"/>
                </a:solidFill>
                <a:cs typeface="Arial" pitchFamily="34" charset="0"/>
              </a:rPr>
              <a:t>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800" dirty="0" smtClean="0">
                <a:cs typeface="Arial" pitchFamily="34" charset="0"/>
              </a:rPr>
              <a:t>Обеспечение доступности студенческих общежитий</a:t>
            </a:r>
            <a:endParaRPr lang="ru-RU" sz="2800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75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534400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5.Требования </a:t>
            </a:r>
            <a:r>
              <a:rPr lang="ru-RU" dirty="0"/>
              <a:t>к материально-техническому обеспечению образовательного </a:t>
            </a:r>
            <a:r>
              <a:rPr lang="ru-RU" dirty="0" smtClean="0"/>
              <a:t>процесса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964488" cy="4968134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Наличие </a:t>
            </a:r>
            <a:r>
              <a:rPr lang="ru-RU" sz="2400" dirty="0" err="1">
                <a:solidFill>
                  <a:schemeClr val="tx1"/>
                </a:solidFill>
                <a:cs typeface="Arial" pitchFamily="34" charset="0"/>
              </a:rPr>
              <a:t>брайлевской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 компьютерной техники, электронных луп, </a:t>
            </a:r>
            <a:r>
              <a:rPr lang="ru-RU" sz="2400" dirty="0" err="1">
                <a:solidFill>
                  <a:schemeClr val="tx1"/>
                </a:solidFill>
                <a:cs typeface="Arial" pitchFamily="34" charset="0"/>
              </a:rPr>
              <a:t>видеоувеличителей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, программ </a:t>
            </a:r>
            <a:r>
              <a:rPr lang="ru-RU" sz="2400" dirty="0" err="1">
                <a:solidFill>
                  <a:schemeClr val="tx1"/>
                </a:solidFill>
                <a:cs typeface="Arial" pitchFamily="34" charset="0"/>
              </a:rPr>
              <a:t>невизуального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 доступа к информации, программ-синтезаторов речи и других технических средств приема-передачи учебной информации в доступных формах для студентов с нарушениями зрения.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cs typeface="Arial" pitchFamily="34" charset="0"/>
              </a:rPr>
              <a:t>Наличие 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звукоусиливающей аппаратуры, мультимедийных средств и других технических средств приема-передачи учебной информации в доступных формах для студентов с нарушениями слуха.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cs typeface="Arial" pitchFamily="34" charset="0"/>
              </a:rPr>
              <a:t>Наличие 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компьютерной техники, адаптированной для инвалидов со специальным программным обеспечением, альтернативных устройств ввода информации и других технических средств приема-передачи учебной информации в доступных формах для студентов с нарушениями опорно-двигательного аппарата</a:t>
            </a:r>
            <a:r>
              <a:rPr lang="ru-RU" sz="2400" dirty="0" smtClean="0">
                <a:solidFill>
                  <a:schemeClr val="tx1"/>
                </a:solidFill>
                <a:cs typeface="Arial" pitchFamily="34" charset="0"/>
              </a:rPr>
              <a:t>.</a:t>
            </a:r>
            <a:endParaRPr lang="ru-RU" sz="2400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1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852978" cy="1512168"/>
          </a:xfrm>
        </p:spPr>
        <p:txBody>
          <a:bodyPr>
            <a:noAutofit/>
          </a:bodyPr>
          <a:lstStyle/>
          <a:p>
            <a:r>
              <a:rPr lang="ru-RU" sz="2800" dirty="0" smtClean="0"/>
              <a:t>6.Требования </a:t>
            </a:r>
            <a:r>
              <a:rPr lang="ru-RU" sz="2800" dirty="0"/>
              <a:t>к организации образовательного процесса с использованием дистанционных образовательных технологий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311301" cy="4680519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cs typeface="Arial" pitchFamily="34" charset="0"/>
              </a:rPr>
              <a:t>Обеспечение сочетания </a:t>
            </a:r>
            <a:r>
              <a:rPr lang="ru-RU" sz="2400" dirty="0" err="1">
                <a:solidFill>
                  <a:schemeClr val="tx1"/>
                </a:solidFill>
                <a:cs typeface="Arial" pitchFamily="34" charset="0"/>
              </a:rPr>
              <a:t>on-line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 и </a:t>
            </a:r>
            <a:r>
              <a:rPr lang="ru-RU" sz="2400" dirty="0" err="1">
                <a:solidFill>
                  <a:schemeClr val="tx1"/>
                </a:solidFill>
                <a:cs typeface="Arial" pitchFamily="34" charset="0"/>
              </a:rPr>
              <a:t>off-line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 технологий, а также индивидуальных и коллективных форм работы в учебном процессе, осуществляемом с использованием дистанционных образовательных технологий.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cs typeface="Arial" pitchFamily="34" charset="0"/>
              </a:rPr>
              <a:t>Использование 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средств организации электронного обучения, позволяющих осуществлять прием-передачу информации в доступных формах в зависимости от нозологий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cs typeface="Arial" pitchFamily="34" charset="0"/>
              </a:rPr>
              <a:t>Обеспечение 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обучающихся инвалидов и лиц с ограниченными возможностями здоровья учебно-методическими ресурсами в формах, адаптированных к ограничениям их здоровья</a:t>
            </a:r>
            <a:r>
              <a:rPr lang="ru-RU" sz="2400" dirty="0" smtClean="0">
                <a:solidFill>
                  <a:schemeClr val="tx1"/>
                </a:solidFill>
                <a:cs typeface="Arial" pitchFamily="34" charset="0"/>
              </a:rPr>
              <a:t>.</a:t>
            </a:r>
            <a:endParaRPr lang="ru-RU" sz="2400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34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0" descr="rc_colo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2924944"/>
            <a:ext cx="3201120" cy="286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11"/>
          <p:cNvSpPr txBox="1">
            <a:spLocks noChangeArrowheads="1"/>
          </p:cNvSpPr>
          <p:nvPr/>
        </p:nvSpPr>
        <p:spPr bwMode="auto">
          <a:xfrm>
            <a:off x="131040" y="1651905"/>
            <a:ext cx="9012960" cy="106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3" tIns="41467" rIns="82933" bIns="41467">
            <a:spAutoFit/>
          </a:bodyPr>
          <a:lstStyle/>
          <a:p>
            <a:pPr algn="ctr" defTabSz="846423">
              <a:spcBef>
                <a:spcPct val="50000"/>
              </a:spcBef>
              <a:defRPr/>
            </a:pPr>
            <a:r>
              <a:rPr lang="ru-RU" sz="3200" b="1" dirty="0">
                <a:solidFill>
                  <a:srgbClr val="005C2A"/>
                </a:solidFill>
                <a:latin typeface="Candara" pitchFamily="34" charset="0"/>
              </a:rPr>
              <a:t>Региональный учебно-научный центр инклюзивного образования </a:t>
            </a: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2051720" y="2720534"/>
            <a:ext cx="6264696" cy="358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03" tIns="45200" rIns="90403" bIns="45200" anchor="ctr"/>
          <a:lstStyle>
            <a:lvl1pPr defTabSz="1006475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064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sz="2358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sz="2358" dirty="0">
                <a:solidFill>
                  <a:prstClr val="black"/>
                </a:solidFill>
                <a:latin typeface="Candara" panose="020E0502030303020204" pitchFamily="34" charset="0"/>
              </a:rPr>
              <a:t/>
            </a:r>
            <a:br>
              <a:rPr lang="ru-RU" sz="2358" dirty="0">
                <a:solidFill>
                  <a:prstClr val="black"/>
                </a:solidFill>
                <a:latin typeface="Candara" panose="020E0502030303020204" pitchFamily="34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/>
              </a:rPr>
              <a:t>С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</a:rPr>
              <a:t>оздание </a:t>
            </a:r>
            <a:r>
              <a:rPr lang="ru-RU" sz="2400" dirty="0">
                <a:solidFill>
                  <a:prstClr val="black"/>
                </a:solidFill>
                <a:latin typeface="Times New Roman"/>
              </a:rPr>
              <a:t>специальных условий, обеспечивающих доступность и инклюзивность высшего образования для инвалидов и лиц с ограниченными возможностями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</a:rPr>
              <a:t>здоровья.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400" b="1" i="1" dirty="0" smtClean="0">
                <a:solidFill>
                  <a:srgbClr val="005C2A"/>
                </a:solidFill>
                <a:latin typeface="Times New Roman"/>
              </a:rPr>
              <a:t>Положение о </a:t>
            </a:r>
            <a:r>
              <a:rPr lang="ru-RU" sz="2400" b="1" i="1" dirty="0">
                <a:solidFill>
                  <a:srgbClr val="005C2A"/>
                </a:solidFill>
                <a:latin typeface="Times New Roman"/>
              </a:rPr>
              <a:t>Региональном учебно-научном центре инклюзивного </a:t>
            </a:r>
            <a:r>
              <a:rPr lang="ru-RU" sz="2400" b="1" i="1" dirty="0" smtClean="0">
                <a:solidFill>
                  <a:srgbClr val="005C2A"/>
                </a:solidFill>
                <a:latin typeface="Times New Roman"/>
              </a:rPr>
              <a:t>образования утверждено приказом ректора ФГБОУ ВПО «ЧелГУ» 15.11.2013 №650-1.</a:t>
            </a:r>
            <a:endParaRPr lang="ru-RU" sz="2400" b="1" i="1" dirty="0">
              <a:solidFill>
                <a:srgbClr val="005C2A"/>
              </a:solidFill>
              <a:latin typeface="Times New Roman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sz="2358" dirty="0">
                <a:solidFill>
                  <a:prstClr val="black"/>
                </a:solidFill>
                <a:latin typeface="Candara" panose="020E0502030303020204" pitchFamily="34" charset="0"/>
              </a:rPr>
              <a:t/>
            </a:r>
            <a:br>
              <a:rPr lang="ru-RU" sz="2358" dirty="0">
                <a:solidFill>
                  <a:prstClr val="black"/>
                </a:solidFill>
                <a:latin typeface="Candara" panose="020E0502030303020204" pitchFamily="34" charset="0"/>
              </a:rPr>
            </a:br>
            <a:r>
              <a:rPr lang="ru-RU" sz="2358" dirty="0">
                <a:solidFill>
                  <a:prstClr val="black"/>
                </a:solidFill>
                <a:latin typeface="Candara" panose="020E0502030303020204" pitchFamily="34" charset="0"/>
              </a:rPr>
              <a:t/>
            </a:r>
            <a:br>
              <a:rPr lang="ru-RU" sz="2358" dirty="0">
                <a:solidFill>
                  <a:prstClr val="black"/>
                </a:solidFill>
                <a:latin typeface="Candara" panose="020E0502030303020204" pitchFamily="34" charset="0"/>
              </a:rPr>
            </a:br>
            <a:endParaRPr lang="ru-RU" sz="2358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8197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84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3930" indent="-259204">
              <a:spcBef>
                <a:spcPct val="20000"/>
              </a:spcBef>
              <a:buFont typeface="Arial" panose="020B0604020202020204" pitchFamily="34" charset="0"/>
              <a:buChar char="–"/>
              <a:defRPr sz="272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815" indent="-207363">
              <a:spcBef>
                <a:spcPct val="20000"/>
              </a:spcBef>
              <a:buFont typeface="Arial" panose="020B0604020202020204" pitchFamily="34" charset="0"/>
              <a:buChar char="•"/>
              <a:defRPr sz="2358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1541" indent="-207363">
              <a:spcBef>
                <a:spcPct val="20000"/>
              </a:spcBef>
              <a:buFont typeface="Arial" panose="020B0604020202020204" pitchFamily="34" charset="0"/>
              <a:buChar char="–"/>
              <a:defRPr sz="1905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268" indent="-207363">
              <a:spcBef>
                <a:spcPct val="20000"/>
              </a:spcBef>
              <a:buFont typeface="Arial" panose="020B0604020202020204" pitchFamily="34" charset="0"/>
              <a:buChar char="»"/>
              <a:defRPr sz="1905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280994" indent="-2073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5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95720" indent="-2073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5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10446" indent="-2073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5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25172" indent="-2073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5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25DD31-F5EC-484D-B283-34484C269989}" type="slidenum">
              <a:rPr lang="ru-RU" sz="1179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sz="1179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85861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Организационное обеспечение инклюзивного образования в ЧелГУ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97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3" y="188640"/>
            <a:ext cx="8313426" cy="108332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7.Требования </a:t>
            </a:r>
            <a:r>
              <a:rPr lang="ru-RU" sz="2800" dirty="0"/>
              <a:t>к комплексному сопровождению образовательного процесса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744987" cy="4752110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Осуществление комплексного сопровождения образовательного процесса инвалидов и лиц с ограниченными возможностями здоровья осуществляется в соответствии с рекомендациями службы медико-социальной экспертизы и/или психолого-медико-педагогической комиссии.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Использование </a:t>
            </a: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методик профессиональной диагностики с целью оптимального выбора инвалидом специальности (профессии) в соответствии с индивидуальной программой реабилитации инвалида.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Осуществление содействия трудоустройству выпускников-инвалидов и лиц с </a:t>
            </a: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ОВЗ и </a:t>
            </a: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их закреплению на рабочих местах.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Оснащение </a:t>
            </a: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образовательных учреждений спортивным оборудованием, адаптированным для инвалидов и лиц с ограниченными возможностями здоровья  различных нозологий.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Наличие </a:t>
            </a: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отделения поликлиники или медпункта в образовательном учреждении.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Создание в образовательном учреждении толерантной среды</a:t>
            </a: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.</a:t>
            </a:r>
            <a:endParaRPr lang="ru-RU" sz="2000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37417" cy="1152128"/>
          </a:xfrm>
        </p:spPr>
        <p:txBody>
          <a:bodyPr>
            <a:noAutofit/>
          </a:bodyPr>
          <a:lstStyle/>
          <a:p>
            <a:r>
              <a:rPr lang="ru-RU" sz="2400" dirty="0" smtClean="0"/>
              <a:t>8.Требования </a:t>
            </a:r>
            <a:r>
              <a:rPr lang="ru-RU" sz="2400" dirty="0"/>
              <a:t>к </a:t>
            </a:r>
            <a:r>
              <a:rPr lang="ru-RU" sz="2400" b="1" dirty="0"/>
              <a:t>адаптации образовательных программ </a:t>
            </a:r>
            <a:r>
              <a:rPr lang="ru-RU" sz="2400" dirty="0"/>
              <a:t>и учебно-методическому обеспечению образовательного процесса для инвалидов и лиц </a:t>
            </a:r>
            <a:r>
              <a:rPr lang="ru-RU" sz="2400" dirty="0" smtClean="0"/>
              <a:t>с ОВЗ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8825166" cy="5328592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Включение в вариативную часть образовательной программы </a:t>
            </a:r>
            <a:r>
              <a:rPr lang="ru-RU" sz="2000" dirty="0" err="1" smtClean="0">
                <a:solidFill>
                  <a:schemeClr val="tx1"/>
                </a:solidFill>
                <a:cs typeface="Arial" pitchFamily="34" charset="0"/>
              </a:rPr>
              <a:t>специализи-рованных</a:t>
            </a: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адаптационных дисциплин (модулей).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Разработка при необходимости индивидуальных учебных планов и </a:t>
            </a:r>
            <a:r>
              <a:rPr lang="ru-RU" sz="2000" dirty="0" err="1" smtClean="0">
                <a:solidFill>
                  <a:schemeClr val="tx1"/>
                </a:solidFill>
                <a:cs typeface="Arial" pitchFamily="34" charset="0"/>
              </a:rPr>
              <a:t>индиви</a:t>
            </a: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-дуальных </a:t>
            </a: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графиков обучения инвалидов и лиц </a:t>
            </a: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с ОВЗ.</a:t>
            </a:r>
            <a:endParaRPr lang="ru-RU" sz="2000" dirty="0">
              <a:solidFill>
                <a:schemeClr val="tx1"/>
              </a:solidFill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Проведение </a:t>
            </a: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текущей и итоговой аттестации с учетом особенностей нозологий инвалидов и лиц с ограниченными возможностями здоровья.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Установление </a:t>
            </a: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образовательным учреждением особого порядка освоения дисциплины «физическая культура».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Выбор </a:t>
            </a: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мест прохождения практик для инвалидов и лиц с </a:t>
            </a: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ОВЗ с </a:t>
            </a: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учетом требований их доступности для данных обучающихся. 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Выбор </a:t>
            </a: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методов обучения, осуществляемый образовательным учреждением, исходя из их доступности для инвалидов и лиц с ограниченными возможностями здоровья.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Обеспечение </a:t>
            </a:r>
            <a:r>
              <a:rPr lang="ru-RU" sz="2000" dirty="0">
                <a:solidFill>
                  <a:schemeClr val="tx1"/>
                </a:solidFill>
                <a:cs typeface="Arial" pitchFamily="34" charset="0"/>
              </a:rPr>
              <a:t>обучающихся инвалидов и лиц с ограниченными возможностями здоровья печатными и электронными образовательными ресурсами в формах, адаптированных к ограничениям их здоровья</a:t>
            </a: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.</a:t>
            </a:r>
            <a:endParaRPr lang="ru-RU" sz="2000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84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179512" y="980728"/>
            <a:ext cx="2808312" cy="532859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Адаптация образовательных программ</a:t>
            </a:r>
            <a:endParaRPr lang="ru-RU" sz="2800" dirty="0"/>
          </a:p>
          <a:p>
            <a:r>
              <a:rPr lang="ru-RU" sz="2800" dirty="0" smtClean="0"/>
              <a:t>ФЗ – 273 «Об образовании в РФ»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124200" y="548680"/>
            <a:ext cx="5912296" cy="5547320"/>
          </a:xfrm>
        </p:spPr>
        <p:txBody>
          <a:bodyPr>
            <a:noAutofit/>
          </a:bodyPr>
          <a:lstStyle/>
          <a:p>
            <a:pPr marL="0" lvl="0" indent="0" defTabSz="873125">
              <a:spcBef>
                <a:spcPts val="0"/>
              </a:spcBef>
              <a:buClrTx/>
              <a:buSzTx/>
              <a:buNone/>
            </a:pPr>
            <a:r>
              <a:rPr lang="ru-RU" sz="2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условия организации обучения и воспитания обучающихся с ограниченными возможностями здоровья определяются </a:t>
            </a:r>
            <a:r>
              <a:rPr lang="ru-RU" sz="23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адаптированной образовательной программой</a:t>
            </a: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для инвалидов также в соответствии с индивидуальной программой реабилитации инвалида</a:t>
            </a:r>
            <a:r>
              <a:rPr lang="ru-RU" sz="2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(Ст.79</a:t>
            </a:r>
            <a:r>
              <a:rPr lang="ru-RU" sz="2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lvl="0" indent="0" defTabSz="873125">
              <a:spcBef>
                <a:spcPts val="0"/>
              </a:spcBef>
              <a:buClrTx/>
              <a:buSzTx/>
              <a:buNone/>
            </a:pPr>
            <a:endParaRPr lang="ru-RU" sz="23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873125">
              <a:spcBef>
                <a:spcPts val="0"/>
              </a:spcBef>
              <a:buClrTx/>
              <a:buSzTx/>
              <a:buNone/>
            </a:pP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образовательных программ – одно из важнейших условий, позволяющих реализовать инклюзивное  профессиональное   образование лиц с ОВЗ и инвалидов, наряду с доступностью зданий образовательных организаций и других условий</a:t>
            </a:r>
          </a:p>
          <a:p>
            <a:pPr marL="0" lvl="0" indent="0" defTabSz="873125">
              <a:spcBef>
                <a:spcPts val="0"/>
              </a:spcBef>
              <a:buClrTx/>
              <a:buSzTx/>
              <a:buNone/>
            </a:pPr>
            <a:endParaRPr lang="ru-RU" sz="23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3665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179512" y="980728"/>
            <a:ext cx="2808312" cy="532859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Адаптация образовательных программ</a:t>
            </a:r>
          </a:p>
          <a:p>
            <a:r>
              <a:rPr lang="ru-RU" sz="2800" dirty="0" smtClean="0"/>
              <a:t>ФЗ -273 "Об образовании в РФ»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124200" y="548680"/>
            <a:ext cx="5912296" cy="5547320"/>
          </a:xfrm>
        </p:spPr>
        <p:txBody>
          <a:bodyPr>
            <a:noAutofit/>
          </a:bodyPr>
          <a:lstStyle/>
          <a:p>
            <a:pPr marL="0" lvl="0" indent="0" defTabSz="873125">
              <a:spcBef>
                <a:spcPts val="0"/>
              </a:spcBef>
              <a:buClrTx/>
              <a:buSzTx/>
              <a:buNone/>
            </a:pPr>
            <a:endParaRPr lang="ru-RU" sz="2300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873125">
              <a:spcBef>
                <a:spcPts val="0"/>
              </a:spcBef>
              <a:buClrTx/>
              <a:buSzTx/>
              <a:buNone/>
            </a:pPr>
            <a:r>
              <a:rPr lang="ru-RU" sz="23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Адаптированная</a:t>
            </a:r>
            <a:r>
              <a:rPr lang="ru-RU" sz="23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</a:t>
            </a: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образовательная программа, адаптированная для обучения лиц с ограниченными возможностями здоровья с учетом особенностей их психофизического развития, индивидуальных возможностей и при необходимости обеспечивающая коррекцию нарушений развития и социальную адаптацию указанных лиц. </a:t>
            </a:r>
          </a:p>
          <a:p>
            <a:pPr marL="0" lvl="0" indent="0" defTabSz="873125">
              <a:spcBef>
                <a:spcPts val="0"/>
              </a:spcBef>
              <a:buClrTx/>
              <a:buSzTx/>
              <a:buNone/>
            </a:pPr>
            <a:r>
              <a:rPr lang="ru-RU" sz="2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(Ст.2)</a:t>
            </a:r>
          </a:p>
          <a:p>
            <a:pPr>
              <a:buFont typeface="Courier New" panose="02070309020205020404" pitchFamily="49" charset="0"/>
              <a:buChar char="o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6655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62392" cy="864096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2800" dirty="0">
                <a:solidFill>
                  <a:schemeClr val="accent3">
                    <a:lumMod val="75000"/>
                  </a:schemeClr>
                </a:solidFill>
                <a:ea typeface="+mn-ea"/>
                <a:cs typeface="+mn-cs"/>
              </a:rPr>
              <a:t>Разработка и реализация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a typeface="+mn-ea"/>
                <a:cs typeface="+mn-cs"/>
              </a:rPr>
              <a:t>АОПВО ориентированы 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ea typeface="+mn-ea"/>
                <a:cs typeface="+mn-cs"/>
              </a:rPr>
              <a:t>на решение следующих задач: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268760"/>
            <a:ext cx="8482144" cy="525658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формирование </a:t>
            </a:r>
            <a:r>
              <a:rPr lang="ru-RU" sz="2000" dirty="0"/>
              <a:t>у обучающихся с ограниченными возможностями здоровья и обучающихся инвалидов компетенций, установленных соответствующими федеральными государственными образовательными стандартами высшего образования по соответствующему направлению подготовки (</a:t>
            </a:r>
            <a:r>
              <a:rPr lang="ru-RU" sz="2000" dirty="0" smtClean="0"/>
              <a:t>специальности</a:t>
            </a:r>
            <a:r>
              <a:rPr lang="ru-RU" sz="2000" dirty="0"/>
              <a:t>;</a:t>
            </a:r>
            <a:r>
              <a:rPr lang="ru-RU" sz="2000" dirty="0" smtClean="0"/>
              <a:t>.</a:t>
            </a:r>
          </a:p>
          <a:p>
            <a:pPr lvl="0">
              <a:buClr>
                <a:srgbClr val="4F81BD"/>
              </a:buClr>
              <a:buFont typeface="Wingdings" pitchFamily="2" charset="2"/>
              <a:buChar char="Ø"/>
            </a:pPr>
            <a:r>
              <a:rPr lang="ru-RU" sz="2000" dirty="0" smtClean="0"/>
              <a:t> </a:t>
            </a:r>
            <a:r>
              <a:rPr lang="ru-RU" sz="2000" dirty="0"/>
              <a:t>создание в образовательной организации высшего образования специальных условий, необходимых для получения высшего образования лицами с ограниченными возможностями здоровья и инвалидов, их адаптации  и социализации; </a:t>
            </a:r>
            <a:endParaRPr lang="ru-RU" sz="2000" dirty="0" smtClean="0"/>
          </a:p>
          <a:p>
            <a:pPr lvl="0">
              <a:buClr>
                <a:srgbClr val="4F81BD"/>
              </a:buClr>
              <a:buFont typeface="Wingdings" pitchFamily="2" charset="2"/>
              <a:buChar char="Ø"/>
            </a:pPr>
            <a:r>
              <a:rPr lang="ru-RU" sz="2000" dirty="0" smtClean="0">
                <a:solidFill>
                  <a:prstClr val="black"/>
                </a:solidFill>
              </a:rPr>
              <a:t>повышение </a:t>
            </a:r>
            <a:r>
              <a:rPr lang="ru-RU" sz="2000" dirty="0">
                <a:solidFill>
                  <a:prstClr val="black"/>
                </a:solidFill>
              </a:rPr>
              <a:t>уровня доступности и качества высшего образования для лиц с ограниченными возможностями здоровья и </a:t>
            </a:r>
            <a:r>
              <a:rPr lang="ru-RU" sz="2000" dirty="0" smtClean="0">
                <a:solidFill>
                  <a:prstClr val="black"/>
                </a:solidFill>
              </a:rPr>
              <a:t>инвалидов;</a:t>
            </a:r>
            <a:endParaRPr lang="ru-RU" sz="2000" dirty="0">
              <a:solidFill>
                <a:prstClr val="black"/>
              </a:solidFill>
            </a:endParaRPr>
          </a:p>
          <a:p>
            <a:pPr lvl="0">
              <a:buClr>
                <a:srgbClr val="4F81BD"/>
              </a:buClr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</a:rPr>
              <a:t>возможность формирования индивидуальной образовательной траектории для обучающегося с ограниченными возможностями здоровья или обучающегося   </a:t>
            </a:r>
            <a:r>
              <a:rPr lang="ru-RU" sz="2000" dirty="0" smtClean="0">
                <a:solidFill>
                  <a:prstClr val="black"/>
                </a:solidFill>
              </a:rPr>
              <a:t>инвалида;</a:t>
            </a:r>
            <a:endParaRPr lang="ru-RU" sz="2000" dirty="0">
              <a:solidFill>
                <a:prstClr val="black"/>
              </a:solidFill>
            </a:endParaRPr>
          </a:p>
          <a:p>
            <a:pPr lvl="0">
              <a:buClr>
                <a:srgbClr val="4F81BD"/>
              </a:buClr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</a:rPr>
              <a:t>формирование в образовательной организации высшего образования толерантной социокультурной среды. </a:t>
            </a:r>
          </a:p>
          <a:p>
            <a:pPr>
              <a:buFont typeface="Wingdings" pitchFamily="2" charset="2"/>
              <a:buChar char="Ø"/>
            </a:pPr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6471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12624" cy="72008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Рекомендации 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</a:rPr>
              <a:t>по </a:t>
            </a: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разработке АОПВО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908720"/>
            <a:ext cx="8503920" cy="5544616"/>
          </a:xfrm>
        </p:spPr>
        <p:txBody>
          <a:bodyPr>
            <a:noAutofit/>
          </a:bodyPr>
          <a:lstStyle/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2000" dirty="0" smtClean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</a:rPr>
              <a:t>в</a:t>
            </a:r>
            <a:r>
              <a:rPr lang="ru-RU" sz="2000" dirty="0" smtClean="0">
                <a:solidFill>
                  <a:prstClr val="black"/>
                </a:solidFill>
              </a:rPr>
              <a:t>ключение </a:t>
            </a:r>
            <a:r>
              <a:rPr lang="ru-RU" sz="2000" dirty="0">
                <a:solidFill>
                  <a:prstClr val="black"/>
                </a:solidFill>
              </a:rPr>
              <a:t>адаптационных </a:t>
            </a:r>
            <a:r>
              <a:rPr lang="ru-RU" sz="2000" dirty="0" smtClean="0">
                <a:solidFill>
                  <a:prstClr val="black"/>
                </a:solidFill>
              </a:rPr>
              <a:t>дисциплин</a:t>
            </a:r>
            <a:r>
              <a:rPr lang="en-US" sz="2000" dirty="0" smtClean="0">
                <a:solidFill>
                  <a:prstClr val="black"/>
                </a:solidFill>
              </a:rPr>
              <a:t> (</a:t>
            </a:r>
            <a:r>
              <a:rPr lang="ru-RU" sz="2000" dirty="0" smtClean="0">
                <a:solidFill>
                  <a:prstClr val="black"/>
                </a:solidFill>
              </a:rPr>
              <a:t>модулей) </a:t>
            </a:r>
            <a:r>
              <a:rPr lang="ru-RU" sz="2000" dirty="0">
                <a:solidFill>
                  <a:prstClr val="black"/>
                </a:solidFill>
              </a:rPr>
              <a:t>в вариативную часть образовательных программ, позволяющих индивидуально корректировать нарушения учебных и коммуникативных умений, профессиональной и социальной адаптации обучающихся.</a:t>
            </a: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</a:rPr>
              <a:t>в</a:t>
            </a:r>
            <a:r>
              <a:rPr lang="ru-RU" sz="2000" dirty="0" smtClean="0">
                <a:solidFill>
                  <a:prstClr val="black"/>
                </a:solidFill>
              </a:rPr>
              <a:t>ыбор </a:t>
            </a:r>
            <a:r>
              <a:rPr lang="ru-RU" sz="2000" dirty="0">
                <a:solidFill>
                  <a:prstClr val="black"/>
                </a:solidFill>
              </a:rPr>
              <a:t>методов обучения, обусловленный в каждом отдельном случае целями обучения, содержанием обучения, исходным уровнем имеющихся знаний, умений, навыков, уровнем профессиональной подготовки педагогов, методического и материально-технического обеспечения, особенностями восприятия информации обучающимися.</a:t>
            </a: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</a:rPr>
              <a:t>о</a:t>
            </a:r>
            <a:r>
              <a:rPr lang="ru-RU" sz="2000" dirty="0" smtClean="0">
                <a:solidFill>
                  <a:prstClr val="black"/>
                </a:solidFill>
              </a:rPr>
              <a:t>беспечение </a:t>
            </a:r>
            <a:r>
              <a:rPr lang="ru-RU" sz="2000" dirty="0">
                <a:solidFill>
                  <a:prstClr val="black"/>
                </a:solidFill>
              </a:rPr>
              <a:t>обучающихся инвалидов и лиц с ограниченными возможностями здоровья печатными и электронными образовательными ресурсами в формах, адаптированных к ограничениям их здоровья.</a:t>
            </a: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</a:rPr>
              <a:t>в</a:t>
            </a:r>
            <a:r>
              <a:rPr lang="ru-RU" sz="2000" dirty="0" smtClean="0">
                <a:solidFill>
                  <a:prstClr val="black"/>
                </a:solidFill>
              </a:rPr>
              <a:t>ыбор </a:t>
            </a:r>
            <a:r>
              <a:rPr lang="ru-RU" sz="2000" dirty="0">
                <a:solidFill>
                  <a:prstClr val="black"/>
                </a:solidFill>
              </a:rPr>
              <a:t>мест прохождения практики с учетом требований их доступности.</a:t>
            </a:r>
          </a:p>
          <a:p>
            <a:pPr marL="0" lvl="0" indent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None/>
            </a:pPr>
            <a:r>
              <a:rPr lang="ru-RU" sz="1800" b="1" i="1" dirty="0" smtClean="0">
                <a:solidFill>
                  <a:prstClr val="black"/>
                </a:solidFill>
              </a:rPr>
              <a:t>Письмо </a:t>
            </a:r>
            <a:r>
              <a:rPr lang="ru-RU" sz="1800" b="1" i="1" dirty="0">
                <a:solidFill>
                  <a:prstClr val="black"/>
                </a:solidFill>
              </a:rPr>
              <a:t>Зам</a:t>
            </a:r>
            <a:r>
              <a:rPr lang="ru-RU" sz="1800" b="1" i="1" dirty="0" smtClean="0">
                <a:solidFill>
                  <a:prstClr val="black"/>
                </a:solidFill>
              </a:rPr>
              <a:t>. Министра  </a:t>
            </a:r>
            <a:r>
              <a:rPr lang="ru-RU" sz="1800" b="1" i="1" dirty="0" err="1" smtClean="0">
                <a:solidFill>
                  <a:prstClr val="black"/>
                </a:solidFill>
              </a:rPr>
              <a:t>Минобрнауки</a:t>
            </a:r>
            <a:r>
              <a:rPr lang="ru-RU" sz="1800" b="1" i="1" dirty="0" smtClean="0">
                <a:solidFill>
                  <a:prstClr val="black"/>
                </a:solidFill>
              </a:rPr>
              <a:t> </a:t>
            </a:r>
            <a:r>
              <a:rPr lang="ru-RU" sz="1800" b="1" i="1" dirty="0">
                <a:solidFill>
                  <a:prstClr val="black"/>
                </a:solidFill>
              </a:rPr>
              <a:t>А.А. Климова от 26.03.2014 МОН-П-1159 «О разработке и внедрении специализированных программ профессионального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224069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34400" cy="64807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3">
                    <a:lumMod val="75000"/>
                  </a:schemeClr>
                </a:solidFill>
              </a:rPr>
              <a:t>Рекомендации по </a:t>
            </a: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разработке АОПВО 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052736"/>
            <a:ext cx="8503920" cy="5472608"/>
          </a:xfrm>
        </p:spPr>
        <p:txBody>
          <a:bodyPr>
            <a:normAutofit fontScale="47500" lnSpcReduction="20000"/>
          </a:bodyPr>
          <a:lstStyle/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4200" dirty="0">
                <a:solidFill>
                  <a:prstClr val="black"/>
                </a:solidFill>
              </a:rPr>
              <a:t>Проведение текущего контроля успеваемости, промежуточной и государственной итоговой аттестации обучающихся с учетом особенностей нарушений их здоровья. </a:t>
            </a:r>
            <a:endParaRPr lang="ru-RU" sz="4200" dirty="0" smtClean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4200" dirty="0" smtClean="0">
                <a:solidFill>
                  <a:prstClr val="black"/>
                </a:solidFill>
              </a:rPr>
              <a:t>Разработка </a:t>
            </a:r>
            <a:r>
              <a:rPr lang="ru-RU" sz="4200" dirty="0">
                <a:solidFill>
                  <a:prstClr val="black"/>
                </a:solidFill>
              </a:rPr>
              <a:t>при необходимости индивидуальных учебных планов и индивидуальных графиков обучающихся с ограниченными возможностями здоровья и инвалидов.</a:t>
            </a: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4200" dirty="0">
                <a:solidFill>
                  <a:prstClr val="black"/>
                </a:solidFill>
              </a:rPr>
              <a:t>Осуществление комплексного сопровождения образовательного процесса  лиц с ограниченными возможностями здоровья и инвалидов в соответствии с рекомендациями федеральных учреждений медико-социальной экспертизы или психолого-медико-педагогической комиссии.</a:t>
            </a: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4200" dirty="0">
                <a:solidFill>
                  <a:prstClr val="black"/>
                </a:solidFill>
              </a:rPr>
              <a:t>Установление особого порядка освоения дисциплины «физическая культура» на основе соблюдения  принципов </a:t>
            </a:r>
            <a:r>
              <a:rPr lang="ru-RU" sz="4200" dirty="0" err="1">
                <a:solidFill>
                  <a:prstClr val="black"/>
                </a:solidFill>
              </a:rPr>
              <a:t>здоровьесбережения</a:t>
            </a:r>
            <a:r>
              <a:rPr lang="ru-RU" sz="4200" dirty="0">
                <a:solidFill>
                  <a:prstClr val="black"/>
                </a:solidFill>
              </a:rPr>
              <a:t> и адаптивной физической культуры.</a:t>
            </a: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4200" dirty="0">
                <a:solidFill>
                  <a:prstClr val="black"/>
                </a:solidFill>
              </a:rPr>
              <a:t>Создание толерантной социокультурной среды, волонтерской помощи обучающимся с ограниченными возможностями здоровья и инвалидам.</a:t>
            </a:r>
          </a:p>
          <a:p>
            <a:pPr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4200" dirty="0">
                <a:solidFill>
                  <a:prstClr val="black"/>
                </a:solidFill>
              </a:rPr>
              <a:t>Использование в образовательном процессе дистанционных образовательных технологий</a:t>
            </a:r>
            <a:r>
              <a:rPr lang="ru-RU" sz="3800" dirty="0" smtClean="0">
                <a:solidFill>
                  <a:prstClr val="black"/>
                </a:solidFill>
              </a:rPr>
              <a:t>.</a:t>
            </a:r>
            <a:r>
              <a:rPr lang="ru-RU" sz="3800" b="1" i="1" dirty="0">
                <a:solidFill>
                  <a:prstClr val="black"/>
                </a:solidFill>
              </a:rPr>
              <a:t> </a:t>
            </a:r>
            <a:endParaRPr lang="ru-RU" sz="3800" b="1" i="1" dirty="0" smtClean="0">
              <a:solidFill>
                <a:prstClr val="black"/>
              </a:solidFill>
            </a:endParaRPr>
          </a:p>
          <a:p>
            <a:pPr marL="0" indent="0" eaLnBrk="0" fontAlgn="base" hangingPunct="0">
              <a:lnSpc>
                <a:spcPct val="120000"/>
              </a:lnSpc>
              <a:spcAft>
                <a:spcPct val="0"/>
              </a:spcAft>
              <a:buClr>
                <a:srgbClr val="336699"/>
              </a:buClr>
              <a:buSzPct val="100000"/>
              <a:buNone/>
            </a:pPr>
            <a:r>
              <a:rPr lang="ru-RU" sz="3800" b="1" i="1" dirty="0" smtClean="0">
                <a:solidFill>
                  <a:prstClr val="black"/>
                </a:solidFill>
              </a:rPr>
              <a:t>Письмо </a:t>
            </a:r>
            <a:r>
              <a:rPr lang="ru-RU" sz="3800" b="1" i="1" dirty="0">
                <a:solidFill>
                  <a:prstClr val="black"/>
                </a:solidFill>
              </a:rPr>
              <a:t>Зам</a:t>
            </a:r>
            <a:r>
              <a:rPr lang="ru-RU" sz="3800" b="1" i="1" dirty="0" smtClean="0">
                <a:solidFill>
                  <a:prstClr val="black"/>
                </a:solidFill>
              </a:rPr>
              <a:t>. Министра </a:t>
            </a:r>
            <a:r>
              <a:rPr lang="ru-RU" sz="3800" b="1" i="1" dirty="0" err="1">
                <a:solidFill>
                  <a:prstClr val="black"/>
                </a:solidFill>
              </a:rPr>
              <a:t>Минобрнауки</a:t>
            </a:r>
            <a:r>
              <a:rPr lang="ru-RU" sz="3800" b="1" i="1" dirty="0">
                <a:solidFill>
                  <a:prstClr val="black"/>
                </a:solidFill>
              </a:rPr>
              <a:t> А.А. Климова от 26.03.2014 МОН-П-1159 «О разработке и внедрении специализированных программ профессионального образования»</a:t>
            </a: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3800" dirty="0" smtClean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2400" dirty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2400" dirty="0" smtClean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2400" dirty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2400" dirty="0" smtClean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2400" dirty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2400" dirty="0" smtClean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2400" dirty="0">
              <a:solidFill>
                <a:prstClr val="black"/>
              </a:solidFill>
            </a:endParaRPr>
          </a:p>
          <a:p>
            <a:pPr marL="0" lvl="0" indent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None/>
            </a:pPr>
            <a:endParaRPr lang="ru-RU" sz="24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60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272" y="260648"/>
            <a:ext cx="8534400" cy="864096"/>
          </a:xfrm>
        </p:spPr>
        <p:txBody>
          <a:bodyPr>
            <a:normAutofit fontScale="90000"/>
          </a:bodyPr>
          <a:lstStyle/>
          <a:p>
            <a:r>
              <a:rPr lang="ru-RU" sz="3000" dirty="0" smtClean="0">
                <a:solidFill>
                  <a:srgbClr val="9BBB59">
                    <a:shade val="75000"/>
                  </a:srgbClr>
                </a:solidFill>
              </a:rPr>
              <a:t/>
            </a:r>
            <a:br>
              <a:rPr lang="ru-RU" sz="3000" dirty="0" smtClean="0">
                <a:solidFill>
                  <a:srgbClr val="9BBB59">
                    <a:shade val="75000"/>
                  </a:srgbClr>
                </a:solidFill>
              </a:rPr>
            </a:br>
            <a:r>
              <a:rPr lang="ru-RU" sz="3000" dirty="0">
                <a:solidFill>
                  <a:srgbClr val="9BBB59">
                    <a:shade val="75000"/>
                  </a:srgbClr>
                </a:solidFill>
              </a:rPr>
              <a:t/>
            </a:r>
            <a:br>
              <a:rPr lang="ru-RU" sz="3000" dirty="0">
                <a:solidFill>
                  <a:srgbClr val="9BBB59">
                    <a:shade val="75000"/>
                  </a:srgbClr>
                </a:solidFill>
              </a:rPr>
            </a:br>
            <a:r>
              <a:rPr lang="ru-RU" sz="3000" dirty="0" smtClean="0">
                <a:solidFill>
                  <a:srgbClr val="9BBB59">
                    <a:shade val="75000"/>
                  </a:srgbClr>
                </a:solidFill>
              </a:rPr>
              <a:t/>
            </a:r>
            <a:br>
              <a:rPr lang="ru-RU" sz="3000" dirty="0" smtClean="0">
                <a:solidFill>
                  <a:srgbClr val="9BBB59">
                    <a:shade val="75000"/>
                  </a:srgbClr>
                </a:solidFill>
              </a:rPr>
            </a:br>
            <a:r>
              <a:rPr lang="ru-RU" sz="3000" dirty="0">
                <a:solidFill>
                  <a:srgbClr val="9BBB59">
                    <a:shade val="75000"/>
                  </a:srgbClr>
                </a:solidFill>
              </a:rPr>
              <a:t/>
            </a:r>
            <a:br>
              <a:rPr lang="ru-RU" sz="3000" dirty="0">
                <a:solidFill>
                  <a:srgbClr val="9BBB59">
                    <a:shade val="75000"/>
                  </a:srgbClr>
                </a:solidFill>
              </a:rPr>
            </a:br>
            <a:r>
              <a:rPr lang="ru-RU" sz="3000" dirty="0" smtClean="0">
                <a:solidFill>
                  <a:srgbClr val="9BBB59">
                    <a:shade val="75000"/>
                  </a:srgbClr>
                </a:solidFill>
              </a:rPr>
              <a:t>Принципы </a:t>
            </a:r>
            <a:r>
              <a:rPr lang="ru-RU" sz="3000" dirty="0">
                <a:solidFill>
                  <a:srgbClr val="9BBB59">
                    <a:shade val="75000"/>
                  </a:srgbClr>
                </a:solidFill>
              </a:rPr>
              <a:t>разработки содержания и структуры АОПВО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262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 smtClean="0"/>
              <a:t>1. В части </a:t>
            </a:r>
            <a:r>
              <a:rPr lang="ru-RU" sz="2400" dirty="0"/>
              <a:t>характеристики профессиональной деятельности, обозначенной в адаптированной программе, за основу следует брать </a:t>
            </a:r>
            <a:r>
              <a:rPr lang="ru-RU" sz="2400" b="1" dirty="0"/>
              <a:t>принцип равных возможностей </a:t>
            </a:r>
            <a:r>
              <a:rPr lang="ru-RU" sz="2400" dirty="0"/>
              <a:t>в профессиональной </a:t>
            </a:r>
            <a:r>
              <a:rPr lang="ru-RU" sz="2400" dirty="0" smtClean="0"/>
              <a:t>деятельности</a:t>
            </a:r>
          </a:p>
          <a:p>
            <a:pPr marL="0" indent="0">
              <a:buNone/>
            </a:pPr>
            <a:r>
              <a:rPr lang="ru-RU" sz="2400" dirty="0" smtClean="0"/>
              <a:t>2. В отдельные </a:t>
            </a:r>
            <a:r>
              <a:rPr lang="ru-RU" sz="2400" dirty="0"/>
              <a:t>разделы адаптированной образовательной программы необходимо, </a:t>
            </a:r>
            <a:r>
              <a:rPr lang="ru-RU" sz="2400" b="1" dirty="0"/>
              <a:t>внести дополнения</a:t>
            </a:r>
            <a:r>
              <a:rPr lang="ru-RU" sz="2400" dirty="0"/>
              <a:t>, отвечающие требованиям инклюзивного образования лиц с ОВЗ и </a:t>
            </a:r>
            <a:r>
              <a:rPr lang="ru-RU" sz="2400" dirty="0" smtClean="0"/>
              <a:t>инвалидов</a:t>
            </a: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3.</a:t>
            </a:r>
            <a:r>
              <a:rPr lang="ru-RU" sz="2400" b="1" dirty="0" smtClean="0"/>
              <a:t>Поливариантность </a:t>
            </a:r>
            <a:r>
              <a:rPr lang="ru-RU" sz="2400" b="1" dirty="0"/>
              <a:t>и </a:t>
            </a:r>
            <a:r>
              <a:rPr lang="ru-RU" sz="2400" b="1" dirty="0" smtClean="0"/>
              <a:t>персонификация </a:t>
            </a:r>
            <a:r>
              <a:rPr lang="ru-RU" sz="2400" dirty="0"/>
              <a:t>адаптированных образовательных программ, обеспечивающих индивидуальные образовательные потребности и соответствующих возможностям обучающихся с ОВЗ и инвалидов, а также  учет и компенсацию их психофизических особенностей и ограничений здоровья.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i="1" dirty="0"/>
              <a:t>*</a:t>
            </a:r>
            <a:r>
              <a:rPr lang="ru-RU" sz="2400" i="1" dirty="0" smtClean="0"/>
              <a:t>Мартынова </a:t>
            </a:r>
            <a:r>
              <a:rPr lang="ru-RU" sz="2400" i="1" dirty="0"/>
              <a:t>Е.А.  Структура и содержание адаптированных образовательных программ высшего образования для лиц с ограниченными возможностями здоровья и инвалидов // Современные проблемы науки и образования. – 2015. – № 4; URL: http://www.science-education.ru/127-21370 (дата обращения: 19.08.2015). </a:t>
            </a:r>
          </a:p>
        </p:txBody>
      </p:sp>
    </p:spTree>
    <p:extLst>
      <p:ext uri="{BB962C8B-B14F-4D97-AF65-F5344CB8AC3E}">
        <p14:creationId xmlns:p14="http://schemas.microsoft.com/office/powerpoint/2010/main" val="372171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12624" cy="72008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Рекомендации 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</a:rPr>
              <a:t>по </a:t>
            </a: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разработке АОПВО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908720"/>
            <a:ext cx="8503920" cy="5544616"/>
          </a:xfrm>
        </p:spPr>
        <p:txBody>
          <a:bodyPr>
            <a:noAutofit/>
          </a:bodyPr>
          <a:lstStyle/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2000" dirty="0" smtClean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</a:rPr>
              <a:t>в</a:t>
            </a:r>
            <a:r>
              <a:rPr lang="ru-RU" sz="2000" dirty="0" smtClean="0">
                <a:solidFill>
                  <a:prstClr val="black"/>
                </a:solidFill>
              </a:rPr>
              <a:t>ключение </a:t>
            </a:r>
            <a:r>
              <a:rPr lang="ru-RU" sz="2000" dirty="0">
                <a:solidFill>
                  <a:prstClr val="black"/>
                </a:solidFill>
              </a:rPr>
              <a:t>адаптационных </a:t>
            </a:r>
            <a:r>
              <a:rPr lang="ru-RU" sz="2000" dirty="0" smtClean="0">
                <a:solidFill>
                  <a:prstClr val="black"/>
                </a:solidFill>
              </a:rPr>
              <a:t>дисциплин</a:t>
            </a:r>
            <a:r>
              <a:rPr lang="en-US" sz="2000" dirty="0" smtClean="0">
                <a:solidFill>
                  <a:prstClr val="black"/>
                </a:solidFill>
              </a:rPr>
              <a:t> (</a:t>
            </a:r>
            <a:r>
              <a:rPr lang="ru-RU" sz="2000" dirty="0" smtClean="0">
                <a:solidFill>
                  <a:prstClr val="black"/>
                </a:solidFill>
              </a:rPr>
              <a:t>модулей) </a:t>
            </a:r>
            <a:r>
              <a:rPr lang="ru-RU" sz="2000" dirty="0">
                <a:solidFill>
                  <a:prstClr val="black"/>
                </a:solidFill>
              </a:rPr>
              <a:t>в вариативную часть образовательных программ, позволяющих индивидуально корректировать нарушения учебных и коммуникативных умений, профессиональной и социальной адаптации обучающихся.</a:t>
            </a: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</a:rPr>
              <a:t>в</a:t>
            </a:r>
            <a:r>
              <a:rPr lang="ru-RU" sz="2000" dirty="0" smtClean="0">
                <a:solidFill>
                  <a:prstClr val="black"/>
                </a:solidFill>
              </a:rPr>
              <a:t>ыбор </a:t>
            </a:r>
            <a:r>
              <a:rPr lang="ru-RU" sz="2000" dirty="0">
                <a:solidFill>
                  <a:prstClr val="black"/>
                </a:solidFill>
              </a:rPr>
              <a:t>методов обучения, обусловленный в каждом отдельном случае целями обучения, содержанием обучения, исходным уровнем имеющихся знаний, умений, навыков, уровнем профессиональной подготовки педагогов, методического и материально-технического обеспечения, особенностями восприятия информации обучающимися.</a:t>
            </a: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</a:rPr>
              <a:t>о</a:t>
            </a:r>
            <a:r>
              <a:rPr lang="ru-RU" sz="2000" dirty="0" smtClean="0">
                <a:solidFill>
                  <a:prstClr val="black"/>
                </a:solidFill>
              </a:rPr>
              <a:t>беспечение </a:t>
            </a:r>
            <a:r>
              <a:rPr lang="ru-RU" sz="2000" dirty="0">
                <a:solidFill>
                  <a:prstClr val="black"/>
                </a:solidFill>
              </a:rPr>
              <a:t>обучающихся инвалидов и лиц с ограниченными возможностями здоровья печатными и электронными образовательными ресурсами в формах, адаптированных к ограничениям их здоровья.</a:t>
            </a: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</a:rPr>
              <a:t>в</a:t>
            </a:r>
            <a:r>
              <a:rPr lang="ru-RU" sz="2000" dirty="0" smtClean="0">
                <a:solidFill>
                  <a:prstClr val="black"/>
                </a:solidFill>
              </a:rPr>
              <a:t>ыбор </a:t>
            </a:r>
            <a:r>
              <a:rPr lang="ru-RU" sz="2000" dirty="0">
                <a:solidFill>
                  <a:prstClr val="black"/>
                </a:solidFill>
              </a:rPr>
              <a:t>мест прохождения практики с учетом требований их доступности.</a:t>
            </a:r>
          </a:p>
          <a:p>
            <a:pPr marL="0" lvl="0" indent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None/>
            </a:pPr>
            <a:r>
              <a:rPr lang="ru-RU" sz="1800" b="1" i="1" dirty="0" smtClean="0">
                <a:solidFill>
                  <a:prstClr val="black"/>
                </a:solidFill>
              </a:rPr>
              <a:t>Письмо </a:t>
            </a:r>
            <a:r>
              <a:rPr lang="ru-RU" sz="1800" b="1" i="1" dirty="0">
                <a:solidFill>
                  <a:prstClr val="black"/>
                </a:solidFill>
              </a:rPr>
              <a:t>Зам</a:t>
            </a:r>
            <a:r>
              <a:rPr lang="ru-RU" sz="1800" b="1" i="1" dirty="0" smtClean="0">
                <a:solidFill>
                  <a:prstClr val="black"/>
                </a:solidFill>
              </a:rPr>
              <a:t>. Министра  </a:t>
            </a:r>
            <a:r>
              <a:rPr lang="ru-RU" sz="1800" b="1" i="1" dirty="0" err="1" smtClean="0">
                <a:solidFill>
                  <a:prstClr val="black"/>
                </a:solidFill>
              </a:rPr>
              <a:t>Минобрнауки</a:t>
            </a:r>
            <a:r>
              <a:rPr lang="ru-RU" sz="1800" b="1" i="1" dirty="0" smtClean="0">
                <a:solidFill>
                  <a:prstClr val="black"/>
                </a:solidFill>
              </a:rPr>
              <a:t> </a:t>
            </a:r>
            <a:r>
              <a:rPr lang="ru-RU" sz="1800" b="1" i="1" dirty="0">
                <a:solidFill>
                  <a:prstClr val="black"/>
                </a:solidFill>
              </a:rPr>
              <a:t>А.А. Климова от 26.03.2014 МОН-П-1159 «О разработке и внедрении специализированных программ профессионального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347741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34400" cy="64807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3">
                    <a:lumMod val="75000"/>
                  </a:schemeClr>
                </a:solidFill>
              </a:rPr>
              <a:t>Рекомендации по </a:t>
            </a: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разработке АОПВО 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052736"/>
            <a:ext cx="8503920" cy="5472608"/>
          </a:xfrm>
        </p:spPr>
        <p:txBody>
          <a:bodyPr>
            <a:normAutofit fontScale="47500" lnSpcReduction="20000"/>
          </a:bodyPr>
          <a:lstStyle/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4200" dirty="0">
                <a:solidFill>
                  <a:prstClr val="black"/>
                </a:solidFill>
              </a:rPr>
              <a:t>Проведение текущего контроля успеваемости, промежуточной и государственной итоговой аттестации обучающихся с учетом особенностей нарушений их здоровья. </a:t>
            </a:r>
            <a:endParaRPr lang="ru-RU" sz="4200" dirty="0" smtClean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4200" dirty="0" smtClean="0">
                <a:solidFill>
                  <a:prstClr val="black"/>
                </a:solidFill>
              </a:rPr>
              <a:t>Разработка </a:t>
            </a:r>
            <a:r>
              <a:rPr lang="ru-RU" sz="4200" dirty="0">
                <a:solidFill>
                  <a:prstClr val="black"/>
                </a:solidFill>
              </a:rPr>
              <a:t>при необходимости индивидуальных учебных планов и индивидуальных графиков обучающихся с ограниченными возможностями здоровья и инвалидов.</a:t>
            </a: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4200" dirty="0">
                <a:solidFill>
                  <a:prstClr val="black"/>
                </a:solidFill>
              </a:rPr>
              <a:t>Осуществление комплексного сопровождения образовательного процесса  лиц с ограниченными возможностями здоровья и инвалидов в соответствии с рекомендациями федеральных учреждений медико-социальной экспертизы или психолого-медико-педагогической комиссии.</a:t>
            </a: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4200" dirty="0">
                <a:solidFill>
                  <a:prstClr val="black"/>
                </a:solidFill>
              </a:rPr>
              <a:t>Установление особого порядка освоения дисциплины «физическая культура» на основе соблюдения  принципов </a:t>
            </a:r>
            <a:r>
              <a:rPr lang="ru-RU" sz="4200" dirty="0" err="1">
                <a:solidFill>
                  <a:prstClr val="black"/>
                </a:solidFill>
              </a:rPr>
              <a:t>здоровьесбережения</a:t>
            </a:r>
            <a:r>
              <a:rPr lang="ru-RU" sz="4200" dirty="0">
                <a:solidFill>
                  <a:prstClr val="black"/>
                </a:solidFill>
              </a:rPr>
              <a:t> и адаптивной физической культуры.</a:t>
            </a: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4200" dirty="0">
                <a:solidFill>
                  <a:prstClr val="black"/>
                </a:solidFill>
              </a:rPr>
              <a:t>Создание толерантной социокультурной среды, волонтерской помощи обучающимся с ограниченными возможностями здоровья и инвалидам.</a:t>
            </a:r>
          </a:p>
          <a:p>
            <a:pPr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r>
              <a:rPr lang="ru-RU" sz="4200" dirty="0">
                <a:solidFill>
                  <a:prstClr val="black"/>
                </a:solidFill>
              </a:rPr>
              <a:t>Использование в образовательном процессе дистанционных образовательных технологий</a:t>
            </a:r>
            <a:r>
              <a:rPr lang="ru-RU" sz="3800" dirty="0" smtClean="0">
                <a:solidFill>
                  <a:prstClr val="black"/>
                </a:solidFill>
              </a:rPr>
              <a:t>.</a:t>
            </a:r>
            <a:r>
              <a:rPr lang="ru-RU" sz="3800" b="1" i="1" dirty="0">
                <a:solidFill>
                  <a:prstClr val="black"/>
                </a:solidFill>
              </a:rPr>
              <a:t> </a:t>
            </a:r>
            <a:endParaRPr lang="ru-RU" sz="3800" b="1" i="1" dirty="0" smtClean="0">
              <a:solidFill>
                <a:prstClr val="black"/>
              </a:solidFill>
            </a:endParaRPr>
          </a:p>
          <a:p>
            <a:pPr marL="0" indent="0" eaLnBrk="0" fontAlgn="base" hangingPunct="0">
              <a:lnSpc>
                <a:spcPct val="120000"/>
              </a:lnSpc>
              <a:spcAft>
                <a:spcPct val="0"/>
              </a:spcAft>
              <a:buClr>
                <a:srgbClr val="336699"/>
              </a:buClr>
              <a:buSzPct val="100000"/>
              <a:buNone/>
            </a:pPr>
            <a:r>
              <a:rPr lang="ru-RU" sz="3800" b="1" i="1" dirty="0" smtClean="0">
                <a:solidFill>
                  <a:prstClr val="black"/>
                </a:solidFill>
              </a:rPr>
              <a:t>Письмо </a:t>
            </a:r>
            <a:r>
              <a:rPr lang="ru-RU" sz="3800" b="1" i="1" dirty="0">
                <a:solidFill>
                  <a:prstClr val="black"/>
                </a:solidFill>
              </a:rPr>
              <a:t>Зам</a:t>
            </a:r>
            <a:r>
              <a:rPr lang="ru-RU" sz="3800" b="1" i="1" dirty="0" smtClean="0">
                <a:solidFill>
                  <a:prstClr val="black"/>
                </a:solidFill>
              </a:rPr>
              <a:t>. Министра </a:t>
            </a:r>
            <a:r>
              <a:rPr lang="ru-RU" sz="3800" b="1" i="1" dirty="0" err="1">
                <a:solidFill>
                  <a:prstClr val="black"/>
                </a:solidFill>
              </a:rPr>
              <a:t>Минобрнауки</a:t>
            </a:r>
            <a:r>
              <a:rPr lang="ru-RU" sz="3800" b="1" i="1" dirty="0">
                <a:solidFill>
                  <a:prstClr val="black"/>
                </a:solidFill>
              </a:rPr>
              <a:t> А.А. Климова от 26.03.2014 МОН-П-1159 «О разработке и внедрении специализированных программ профессионального образования»</a:t>
            </a: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3800" dirty="0" smtClean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2400" dirty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2400" dirty="0" smtClean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2400" dirty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2400" dirty="0" smtClean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2400" dirty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2400" dirty="0" smtClean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Ø"/>
            </a:pPr>
            <a:endParaRPr lang="ru-RU" sz="2400" dirty="0">
              <a:solidFill>
                <a:prstClr val="black"/>
              </a:solidFill>
            </a:endParaRPr>
          </a:p>
          <a:p>
            <a:pPr marL="0" lvl="0" indent="0" eaLnBrk="0" fontAlgn="base" hangingPunct="0">
              <a:spcAft>
                <a:spcPct val="0"/>
              </a:spcAft>
              <a:buClr>
                <a:srgbClr val="336699"/>
              </a:buClr>
              <a:buSzPct val="100000"/>
              <a:buNone/>
            </a:pPr>
            <a:endParaRPr lang="ru-RU" sz="24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67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1963316"/>
            <a:ext cx="5597995" cy="1656184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Инклюзия в образовании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25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Разделы программы, в которые вносятся дополнения 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6200" dirty="0" smtClean="0"/>
              <a:t>Требования </a:t>
            </a:r>
            <a:r>
              <a:rPr lang="ru-RU" sz="6200" dirty="0"/>
              <a:t>к </a:t>
            </a:r>
            <a:r>
              <a:rPr lang="ru-RU" sz="6200" dirty="0" smtClean="0"/>
              <a:t>абитуриенту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6200" dirty="0"/>
              <a:t>Учебный </a:t>
            </a:r>
            <a:r>
              <a:rPr lang="ru-RU" sz="6200" dirty="0" smtClean="0"/>
              <a:t>план,  добавляются </a:t>
            </a:r>
            <a:r>
              <a:rPr lang="ru-RU" sz="6200" dirty="0"/>
              <a:t>адаптационные модули.</a:t>
            </a:r>
            <a:endParaRPr lang="ru-RU" sz="6200" dirty="0" smtClean="0"/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6200" dirty="0" smtClean="0"/>
              <a:t>Программы практик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6200" dirty="0" smtClean="0"/>
              <a:t>Контроль </a:t>
            </a:r>
            <a:r>
              <a:rPr lang="ru-RU" sz="6200" dirty="0"/>
              <a:t>качества </a:t>
            </a:r>
            <a:r>
              <a:rPr lang="ru-RU" sz="6200" dirty="0" smtClean="0"/>
              <a:t>освоения. Промежуточная аттестация.</a:t>
            </a:r>
            <a:r>
              <a:rPr lang="ru-RU" sz="6200" dirty="0"/>
              <a:t> Государственная итоговая аттестация выпускников </a:t>
            </a:r>
            <a:r>
              <a:rPr lang="ru-RU" sz="6200" dirty="0" smtClean="0"/>
              <a:t>вуза.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6200" dirty="0"/>
              <a:t>Характеристика условий реализации образовательной </a:t>
            </a:r>
            <a:r>
              <a:rPr lang="ru-RU" sz="6200" dirty="0" smtClean="0"/>
              <a:t>программы. </a:t>
            </a:r>
            <a:r>
              <a:rPr lang="ru-RU" sz="6200" dirty="0"/>
              <a:t>Профессорско-преподавательский </a:t>
            </a:r>
            <a:r>
              <a:rPr lang="ru-RU" sz="6200" dirty="0" smtClean="0"/>
              <a:t>состав. Учебно-методическое </a:t>
            </a:r>
            <a:r>
              <a:rPr lang="ru-RU" sz="6200" dirty="0"/>
              <a:t>и информационное </a:t>
            </a:r>
            <a:r>
              <a:rPr lang="ru-RU" sz="6200" dirty="0" smtClean="0"/>
              <a:t>обеспечение. </a:t>
            </a:r>
            <a:r>
              <a:rPr lang="ru-RU" sz="6200" dirty="0" err="1"/>
              <a:t>Безбарьерная</a:t>
            </a:r>
            <a:r>
              <a:rPr lang="ru-RU" sz="6200" dirty="0"/>
              <a:t> среда. Образовательные технологии. Выбор форм и видов самостоятельной и индивидуальной работы. </a:t>
            </a:r>
            <a:r>
              <a:rPr lang="ru-RU" sz="6200" dirty="0" smtClean="0"/>
              <a:t>Порядок </a:t>
            </a:r>
            <a:r>
              <a:rPr lang="ru-RU" sz="6200" dirty="0"/>
              <a:t>и формы </a:t>
            </a:r>
            <a:r>
              <a:rPr lang="ru-RU" sz="6200" dirty="0" smtClean="0"/>
              <a:t>освоения </a:t>
            </a:r>
            <a:r>
              <a:rPr lang="ru-RU" sz="6200" dirty="0"/>
              <a:t>дисциплины «Физическая культура</a:t>
            </a:r>
            <a:r>
              <a:rPr lang="ru-RU" sz="6200" dirty="0" smtClean="0"/>
              <a:t>». Рекомендации </a:t>
            </a:r>
            <a:r>
              <a:rPr lang="ru-RU" sz="6200" dirty="0"/>
              <a:t>по сопровождению учебного процесса. Рекомендации  по созданию толерантной социокультурной среды образовательной </a:t>
            </a:r>
            <a:r>
              <a:rPr lang="ru-RU" sz="6200" dirty="0" smtClean="0"/>
              <a:t>организации.</a:t>
            </a:r>
            <a:endParaRPr lang="ru-RU" sz="6200" dirty="0"/>
          </a:p>
          <a:p>
            <a:endParaRPr lang="ru-RU" sz="20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2290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Порядок разработки АОПВО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83090" y="1484784"/>
            <a:ext cx="8503920" cy="504056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АОПВО </a:t>
            </a:r>
            <a:r>
              <a:rPr lang="ru-RU" dirty="0"/>
              <a:t>разрабатывается и утверждается образовательной организацией самостоятельно на основе соответствующего ФГОС ВО по направлению подготовки, требований профессионального стандарта в соответствии с особыми образовательными потребностями инвалидов и лиц с ограниченными возможностями здоровья с учетом особенностей их психофизического развития и индивидуальных возможностей. 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Зачисление </a:t>
            </a:r>
            <a:r>
              <a:rPr lang="ru-RU" dirty="0"/>
              <a:t>на обучение по АОПВО осуществляется по личному заявлению поступающего инвалида или поступающего с ограниченными возможностями здоровья на основании рекомендаций, данных по результатам медико-социальной экспертизы или психолого-медико-педагогической комиссии. 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Адаптация </a:t>
            </a:r>
            <a:r>
              <a:rPr lang="ru-RU" dirty="0"/>
              <a:t>образовательных программ ВО осуществляется с учетом рекомендаций, данных обучающимся по заключению психолого-медико-педагогической комиссии или индивидуальной программы реабилитации </a:t>
            </a:r>
            <a:r>
              <a:rPr lang="ru-RU" dirty="0" smtClean="0"/>
              <a:t>или </a:t>
            </a:r>
            <a:r>
              <a:rPr lang="ru-RU" dirty="0" err="1" smtClean="0"/>
              <a:t>абилитации</a:t>
            </a:r>
            <a:r>
              <a:rPr lang="ru-RU" dirty="0" smtClean="0"/>
              <a:t> инвалида </a:t>
            </a:r>
            <a:r>
              <a:rPr lang="ru-RU" dirty="0"/>
              <a:t>(ребенка-инвалида). </a:t>
            </a:r>
          </a:p>
        </p:txBody>
      </p:sp>
    </p:spTree>
    <p:extLst>
      <p:ext uri="{BB962C8B-B14F-4D97-AF65-F5344CB8AC3E}">
        <p14:creationId xmlns:p14="http://schemas.microsoft.com/office/powerpoint/2010/main" val="289036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801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Порядок разработки АОПВО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836712"/>
            <a:ext cx="8575928" cy="561662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АОПВО </a:t>
            </a:r>
            <a:r>
              <a:rPr lang="ru-RU" sz="2000" dirty="0"/>
              <a:t>может быть разработана как в отношении учебной группы инвалидов и лиц с ограниченными возможностями здоровья, так и индивидуально для конкретного обучающегося.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/>
              <a:t>АОПВО может быть разработана в отношении обучающихся с конкретными видами ограничений здоровья (нарушения слуха (</a:t>
            </a:r>
            <a:r>
              <a:rPr lang="ru-RU" sz="2000" dirty="0" smtClean="0"/>
              <a:t>глухие - </a:t>
            </a:r>
            <a:r>
              <a:rPr lang="ru-RU" sz="2000" i="1" dirty="0" err="1" smtClean="0"/>
              <a:t>неслышащи</a:t>
            </a:r>
            <a:r>
              <a:rPr lang="ru-RU" sz="2000" dirty="0" err="1" smtClean="0"/>
              <a:t>е</a:t>
            </a:r>
            <a:r>
              <a:rPr lang="ru-RU" sz="2000" dirty="0" smtClean="0"/>
              <a:t>, </a:t>
            </a:r>
            <a:r>
              <a:rPr lang="ru-RU" sz="2000" dirty="0"/>
              <a:t>слабослышащие), нарушения зрения (</a:t>
            </a:r>
            <a:r>
              <a:rPr lang="ru-RU" sz="2000" dirty="0" smtClean="0"/>
              <a:t>слепые - </a:t>
            </a:r>
            <a:r>
              <a:rPr lang="ru-RU" sz="2000" i="1" dirty="0" smtClean="0"/>
              <a:t>незрячи</a:t>
            </a:r>
            <a:r>
              <a:rPr lang="ru-RU" sz="2000" dirty="0" smtClean="0"/>
              <a:t>е, </a:t>
            </a:r>
            <a:r>
              <a:rPr lang="ru-RU" sz="2000" dirty="0"/>
              <a:t>слабовидящие), нарушения опорно-двигательного </a:t>
            </a:r>
            <a:r>
              <a:rPr lang="ru-RU" sz="2000" dirty="0" smtClean="0"/>
              <a:t>аппарата</a:t>
            </a:r>
            <a:r>
              <a:rPr lang="ru-RU" sz="2000" dirty="0"/>
              <a:t>, </a:t>
            </a:r>
            <a:r>
              <a:rPr lang="ru-RU" sz="2000" i="1" dirty="0"/>
              <a:t>обучающиеся с интеллектуальными нарушениями </a:t>
            </a:r>
            <a:r>
              <a:rPr lang="ru-RU" sz="2000" dirty="0"/>
              <a:t>и пр.) </a:t>
            </a:r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Реализация </a:t>
            </a:r>
            <a:r>
              <a:rPr lang="ru-RU" sz="2000" dirty="0"/>
              <a:t>АОПВО может осуществляется с использованием различных форм обучения, в том числе с использованием дистанционных технологий и электронного обучения.</a:t>
            </a:r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</a:t>
            </a:r>
            <a:r>
              <a:rPr lang="ru-RU" sz="2000" dirty="0"/>
              <a:t>Для разработки АОПВО рекомендуется привлекать </a:t>
            </a:r>
            <a:r>
              <a:rPr lang="ru-RU" sz="2000" dirty="0" err="1"/>
              <a:t>тьюторов</a:t>
            </a:r>
            <a:r>
              <a:rPr lang="ru-RU" sz="2000" dirty="0"/>
              <a:t>, психологов (педагогов-психологов, специальных психологов), социальных педагогов (социальных работников), специалистов по специальным техническим и программным средствам обучения, а также при необходимости сурдопедагога, </a:t>
            </a:r>
            <a:r>
              <a:rPr lang="ru-RU" sz="2000" dirty="0" err="1"/>
              <a:t>сурдопереводчика</a:t>
            </a:r>
            <a:r>
              <a:rPr lang="ru-RU" sz="2000" dirty="0"/>
              <a:t>, тифлопедагога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239781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8440616" cy="608112"/>
          </a:xfrm>
        </p:spPr>
        <p:txBody>
          <a:bodyPr/>
          <a:lstStyle/>
          <a:p>
            <a:r>
              <a:rPr lang="ru-RU" dirty="0" smtClean="0"/>
              <a:t>Порядок разработки АОПВО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196752"/>
            <a:ext cx="8503920" cy="51845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100" b="1" dirty="0" smtClean="0"/>
              <a:t>Составление АОПВО персонифицируется </a:t>
            </a:r>
            <a:r>
              <a:rPr lang="ru-RU" sz="3100" b="1" dirty="0"/>
              <a:t>по следующим </a:t>
            </a:r>
            <a:r>
              <a:rPr lang="ru-RU" sz="3100" b="1" dirty="0" smtClean="0"/>
              <a:t>критериям:</a:t>
            </a:r>
          </a:p>
          <a:p>
            <a:pPr>
              <a:buFont typeface="Wingdings" pitchFamily="2" charset="2"/>
              <a:buChar char="Ø"/>
            </a:pPr>
            <a:r>
              <a:rPr lang="ru-RU" sz="3400" dirty="0" smtClean="0"/>
              <a:t>по </a:t>
            </a:r>
            <a:r>
              <a:rPr lang="ru-RU" sz="3400" dirty="0"/>
              <a:t>сроку обучения – с продлением срока обучения на год по индивидуальному учебному плану или без продления срока при обучении по общему учебному плану; </a:t>
            </a:r>
            <a:endParaRPr lang="ru-RU" sz="3400" dirty="0" smtClean="0"/>
          </a:p>
          <a:p>
            <a:pPr>
              <a:buFont typeface="Wingdings" pitchFamily="2" charset="2"/>
              <a:buChar char="Ø"/>
            </a:pPr>
            <a:r>
              <a:rPr lang="ru-RU" sz="3400" dirty="0"/>
              <a:t>п</a:t>
            </a:r>
            <a:r>
              <a:rPr lang="ru-RU" sz="3400" dirty="0" smtClean="0"/>
              <a:t>о </a:t>
            </a:r>
            <a:r>
              <a:rPr lang="ru-RU" sz="3400" dirty="0"/>
              <a:t>определению состава и характера специальных условий обучения персонально для данного обучающегося – с указанием:</a:t>
            </a:r>
          </a:p>
          <a:p>
            <a:pPr>
              <a:buFont typeface="Wingdings" pitchFamily="2" charset="2"/>
              <a:buChar char="Ø"/>
            </a:pPr>
            <a:r>
              <a:rPr lang="ru-RU" sz="3400" dirty="0" smtClean="0"/>
              <a:t>унифицированного </a:t>
            </a:r>
            <a:r>
              <a:rPr lang="ru-RU" sz="3400" dirty="0"/>
              <a:t>комплекса условий, которые требуются  для любого из  обучающихся с ограниченными возможностями здоровья,  в соответствии с общим для всех ФГОС </a:t>
            </a:r>
            <a:r>
              <a:rPr lang="ru-RU" sz="3400" dirty="0" smtClean="0"/>
              <a:t>ВО;</a:t>
            </a:r>
            <a:endParaRPr lang="ru-RU" sz="3400" dirty="0"/>
          </a:p>
          <a:p>
            <a:pPr>
              <a:buFont typeface="Wingdings" pitchFamily="2" charset="2"/>
              <a:buChar char="Ø"/>
            </a:pPr>
            <a:r>
              <a:rPr lang="ru-RU" sz="3400" dirty="0" smtClean="0"/>
              <a:t>дополненного </a:t>
            </a:r>
            <a:r>
              <a:rPr lang="ru-RU" sz="3400" dirty="0"/>
              <a:t>и расширенного комплекса условий, требуемых индивидуально для данного обучающегося (унифицированный комплекс, дополненный индивидуально необходимыми специфическими условиями);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45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Порядок разработки АОПВО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268760"/>
            <a:ext cx="8503920" cy="54006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4200" b="1" dirty="0"/>
              <a:t>Составление АОПВО персонифицируется по следующим критериям:</a:t>
            </a:r>
          </a:p>
          <a:p>
            <a:pPr>
              <a:buFont typeface="Wingdings" pitchFamily="2" charset="2"/>
              <a:buChar char="Ø"/>
            </a:pPr>
            <a:r>
              <a:rPr lang="ru-RU" sz="4400" dirty="0"/>
              <a:t>с</a:t>
            </a:r>
            <a:r>
              <a:rPr lang="ru-RU" sz="4400" dirty="0" smtClean="0"/>
              <a:t> </a:t>
            </a:r>
            <a:r>
              <a:rPr lang="ru-RU" sz="4400" dirty="0"/>
              <a:t>указанием   необходимого  по составу и количеству  адаптационных модулей, которые включаются в АОПВО для данного обучающегося с ограниченными возможностями здоровья</a:t>
            </a:r>
            <a:r>
              <a:rPr lang="ru-RU" sz="4400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4400" dirty="0" smtClean="0"/>
              <a:t> </a:t>
            </a:r>
            <a:r>
              <a:rPr lang="ru-RU" sz="4400" dirty="0"/>
              <a:t>перечень, количество и содержание адаптационных модулей определяется образовательной организацией самостоятельно, исходя из особенностей контингента обучающихся с ограниченными возможностями здоровья и инвалидов и их образовательных </a:t>
            </a:r>
            <a:r>
              <a:rPr lang="ru-RU" sz="4400" dirty="0" smtClean="0"/>
              <a:t>потребностей; </a:t>
            </a:r>
            <a:endParaRPr lang="ru-RU" sz="4400" dirty="0"/>
          </a:p>
          <a:p>
            <a:pPr>
              <a:buFont typeface="Wingdings" pitchFamily="2" charset="2"/>
              <a:buChar char="Ø"/>
            </a:pPr>
            <a:r>
              <a:rPr lang="ru-RU" sz="4400" dirty="0"/>
              <a:t>п</a:t>
            </a:r>
            <a:r>
              <a:rPr lang="ru-RU" sz="4400" dirty="0" smtClean="0"/>
              <a:t>о </a:t>
            </a:r>
            <a:r>
              <a:rPr lang="ru-RU" sz="4400" dirty="0"/>
              <a:t>определению степени применения  дистанционных образовательных технологий – в качестве вспомогательных или </a:t>
            </a:r>
            <a:r>
              <a:rPr lang="ru-RU" sz="4400" dirty="0" smtClean="0"/>
              <a:t>основных</a:t>
            </a:r>
          </a:p>
          <a:p>
            <a:pPr>
              <a:buFont typeface="Wingdings" pitchFamily="2" charset="2"/>
              <a:buChar char="Ø"/>
            </a:pPr>
            <a:endParaRPr lang="ru-RU" sz="3600" dirty="0"/>
          </a:p>
          <a:p>
            <a:pPr marL="0" indent="0">
              <a:buNone/>
            </a:pPr>
            <a:r>
              <a:rPr lang="ru-RU" sz="4200" i="1" dirty="0" smtClean="0"/>
              <a:t>*Мартынова </a:t>
            </a:r>
            <a:r>
              <a:rPr lang="ru-RU" sz="4200" i="1" dirty="0"/>
              <a:t>Е.А., </a:t>
            </a:r>
            <a:r>
              <a:rPr lang="ru-RU" sz="4200" i="1" dirty="0" err="1"/>
              <a:t>Романенкова</a:t>
            </a:r>
            <a:r>
              <a:rPr lang="ru-RU" sz="4200" i="1" dirty="0"/>
              <a:t>  Д.Ф. Подходы к разработке адаптированных образовательных программ для профессионального образования инвалидов и лиц с ограниченными возможностями здоровья // Современные проблемы науки и образования. – 2014. – № 3. – С.211; url: http://www.science-education.ru/117-13203 (дата обращения: 22.05.2014).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26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179512" y="980728"/>
            <a:ext cx="2808312" cy="532859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Адаптационные модули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124200" y="548680"/>
            <a:ext cx="5912296" cy="5547320"/>
          </a:xfrm>
        </p:spPr>
        <p:txBody>
          <a:bodyPr>
            <a:noAutofit/>
          </a:bodyPr>
          <a:lstStyle/>
          <a:p>
            <a:pPr lvl="0">
              <a:buClr>
                <a:srgbClr val="4F81BD"/>
              </a:buClr>
              <a:buFont typeface="Wingdings" pitchFamily="2" charset="2"/>
              <a:buChar char="Ø"/>
            </a:pPr>
            <a:r>
              <a:rPr lang="ru-RU" sz="2200" b="1" dirty="0">
                <a:solidFill>
                  <a:prstClr val="black"/>
                </a:solidFill>
              </a:rPr>
              <a:t>Адаптационный модуль (дисциплина) – </a:t>
            </a:r>
            <a:r>
              <a:rPr lang="ru-RU" sz="2200" dirty="0">
                <a:solidFill>
                  <a:prstClr val="black"/>
                </a:solidFill>
              </a:rPr>
              <a:t>это элемент адаптированной образовательной программы высшего образования, направленный на минимизацию и устранение влияния ограничений здоровья  обучающихся с ограниченными возможностями здоровья и обучающихся инвалидов на формирование общекультурных, и при необходимости, профессиональных компетенций, а также индивидуальную коррекцию учебных и коммуникативных умений  с целью достижения запланированных результатов освоения образовательной программы.</a:t>
            </a:r>
          </a:p>
          <a:p>
            <a:pPr>
              <a:buFont typeface="Courier New" panose="02070309020205020404" pitchFamily="49" charset="0"/>
              <a:buChar char="o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2068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84632" cy="836712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ea typeface="+mn-ea"/>
                <a:cs typeface="+mn-cs"/>
              </a:rPr>
              <a:t>Адаптационные 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ea typeface="+mn-ea"/>
                <a:cs typeface="+mn-cs"/>
              </a:rPr>
              <a:t>модули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340768"/>
            <a:ext cx="8928992" cy="504056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Педагогическая </a:t>
            </a:r>
            <a:r>
              <a:rPr lang="ru-RU" sz="2000" dirty="0"/>
              <a:t>направленность адаптационных модулей – содействие полноценному формированию у лиц с ограниченными возможностями здоровья и инвалидов системы компетенций, необходимых для успешного освоения программы подготовки в целом по выбранному направлению. </a:t>
            </a:r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Эти </a:t>
            </a:r>
            <a:r>
              <a:rPr lang="ru-RU" sz="2000" dirty="0"/>
              <a:t>модули «поддерживают» изучение базовой и вариативной части образовательной программы, направлены на социализацию, профессионализацию и адаптацию обучающихся с ограниченными возможностями здоровья и инвалидов, способствуют их адекватному профессиональному самоопределению, возможности самостоятельного построения индивидуальной образовательной траектории</a:t>
            </a:r>
            <a:r>
              <a:rPr lang="ru-RU" sz="2000" dirty="0" smtClean="0"/>
              <a:t>.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endParaRPr lang="ru-RU" sz="20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prstClr val="black"/>
                </a:solidFill>
              </a:rPr>
              <a:t>Коррекционная </a:t>
            </a:r>
            <a:r>
              <a:rPr lang="ru-RU" sz="2000" dirty="0">
                <a:solidFill>
                  <a:prstClr val="black"/>
                </a:solidFill>
              </a:rPr>
              <a:t>направленность адаптационных модулей – </a:t>
            </a:r>
            <a:r>
              <a:rPr lang="ru-RU" sz="2000" dirty="0" smtClean="0">
                <a:solidFill>
                  <a:prstClr val="black"/>
                </a:solidFill>
              </a:rPr>
              <a:t>совершен-</a:t>
            </a:r>
            <a:r>
              <a:rPr lang="ru-RU" sz="2000" dirty="0" err="1" smtClean="0">
                <a:solidFill>
                  <a:prstClr val="black"/>
                </a:solidFill>
              </a:rPr>
              <a:t>ствование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самосознания, развитие личностных эмоционально-волевых, интеллектуальных и познавательных качеств у обучающихся с </a:t>
            </a:r>
            <a:r>
              <a:rPr lang="ru-RU" sz="2000" dirty="0" smtClean="0">
                <a:solidFill>
                  <a:prstClr val="black"/>
                </a:solidFill>
              </a:rPr>
              <a:t>ОВЗ и </a:t>
            </a:r>
            <a:r>
              <a:rPr lang="ru-RU" sz="2000" dirty="0">
                <a:solidFill>
                  <a:prstClr val="black"/>
                </a:solidFill>
              </a:rPr>
              <a:t>инвалидов. Существенная составляющая этой направленности адаптационных модулей –  компенсация недостатков предыдущих уровней обучения, коррекционная помощь со стороны педагогов специального образования.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62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84632" cy="98072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Адаптационные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 модули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412776"/>
            <a:ext cx="8503920" cy="4932040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sz="8000" dirty="0" smtClean="0"/>
              <a:t>Состав </a:t>
            </a:r>
            <a:r>
              <a:rPr lang="ru-RU" sz="8000" dirty="0"/>
              <a:t>и перечень адаптационных модулей определяется  образовательной организацией самостоятельно, исходя из контингента обучающихся с ограниченными возможностями здоровья и их нозологий. </a:t>
            </a:r>
            <a:endParaRPr lang="ru-RU" sz="8000" dirty="0" smtClean="0"/>
          </a:p>
          <a:p>
            <a:pPr>
              <a:buFont typeface="Wingdings" pitchFamily="2" charset="2"/>
              <a:buChar char="Ø"/>
            </a:pPr>
            <a:r>
              <a:rPr lang="ru-RU" sz="8000" dirty="0"/>
              <a:t>Адаптационные </a:t>
            </a:r>
            <a:r>
              <a:rPr lang="ru-RU" sz="8000" dirty="0" smtClean="0"/>
              <a:t>модули могут </a:t>
            </a:r>
            <a:r>
              <a:rPr lang="ru-RU" sz="8000" dirty="0"/>
              <a:t>вводиться в учебные планы как вариативные </a:t>
            </a:r>
            <a:r>
              <a:rPr lang="ru-RU" sz="8000" dirty="0" smtClean="0"/>
              <a:t>модули и </a:t>
            </a:r>
            <a:r>
              <a:rPr lang="ru-RU" sz="8000" dirty="0"/>
              <a:t>как факультативные.</a:t>
            </a:r>
          </a:p>
          <a:p>
            <a:pPr>
              <a:buFont typeface="Wingdings" pitchFamily="2" charset="2"/>
              <a:buChar char="Ø"/>
            </a:pPr>
            <a:r>
              <a:rPr lang="ru-RU" sz="8000" dirty="0"/>
              <a:t>В состав адаптационных модулей рекомендуется вносить не менее трех модулей, реализуемых в 1-4 </a:t>
            </a:r>
            <a:r>
              <a:rPr lang="ru-RU" sz="8000" dirty="0" smtClean="0"/>
              <a:t>семестрах.</a:t>
            </a:r>
          </a:p>
          <a:p>
            <a:pPr>
              <a:buFont typeface="Wingdings" pitchFamily="2" charset="2"/>
              <a:buChar char="Ø"/>
            </a:pPr>
            <a:r>
              <a:rPr lang="ru-RU" sz="8000" dirty="0" smtClean="0"/>
              <a:t>Рекомендуемый объем модуля - 2 зачетных единицы</a:t>
            </a:r>
          </a:p>
          <a:p>
            <a:pPr>
              <a:buFont typeface="Wingdings" pitchFamily="2" charset="2"/>
              <a:buChar char="Ø"/>
            </a:pPr>
            <a:r>
              <a:rPr lang="ru-RU" sz="8000" dirty="0" smtClean="0"/>
              <a:t>Адаптационные </a:t>
            </a:r>
            <a:r>
              <a:rPr lang="ru-RU" sz="8000" dirty="0"/>
              <a:t>модули в зависимости от конкретных обстоятельств (количество обучающихся с ограниченными возможностями здоровья и обучающихся инвалидов, их распределение по видам и степени ограничений здоровья – нарушения зрения, слуха, опорно-двигательного аппарата, соматические заболевания) могут вводиться в учебные планы как для группы обучающихся, так и в индивидуальные планы</a:t>
            </a:r>
          </a:p>
          <a:p>
            <a:pPr>
              <a:buFont typeface="Wingdings" pitchFamily="2" charset="2"/>
              <a:buChar char="Ø"/>
            </a:pPr>
            <a:r>
              <a:rPr lang="ru-RU" sz="8000" dirty="0"/>
              <a:t>При этом каждый модуль, в свою очередь, может варьироваться для обучающихся с ограниченными возможностями здоровья и инвалидов, сгруппированных в зависимости от видов ограничений их здоровья. </a:t>
            </a:r>
          </a:p>
          <a:p>
            <a:pPr>
              <a:buFont typeface="Wingdings" pitchFamily="2" charset="2"/>
              <a:buChar char="Ø"/>
            </a:pPr>
            <a:endParaRPr lang="ru-RU" sz="5600" dirty="0" smtClean="0"/>
          </a:p>
          <a:p>
            <a:pPr>
              <a:buFont typeface="Wingdings" pitchFamily="2" charset="2"/>
              <a:buChar char="Ø"/>
            </a:pPr>
            <a:endParaRPr lang="ru-RU" sz="11200" dirty="0"/>
          </a:p>
          <a:p>
            <a:pPr marL="0" indent="0">
              <a:buNone/>
            </a:pPr>
            <a:r>
              <a:rPr lang="ru-RU" sz="11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88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Autofit/>
          </a:bodyPr>
          <a:lstStyle/>
          <a:p>
            <a:r>
              <a:rPr lang="ru-RU" sz="3200" dirty="0" smtClean="0"/>
              <a:t>Адаптационные модули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 smtClean="0"/>
              <a:t>Адаптационные </a:t>
            </a:r>
            <a:r>
              <a:rPr lang="ru-RU" sz="1800" dirty="0"/>
              <a:t>модули в зависимости от конкретных обстоятельств (количество обучающихся с ограниченными возможностями здоровья и обучающихся инвалидов, их распределение по видам и степени ограничений здоровья – нарушения зрения, слуха, опорно-двигательного аппарата, соматические заболевания) могут вводиться в учебные планы </a:t>
            </a:r>
            <a:r>
              <a:rPr lang="ru-RU" sz="1800" dirty="0" smtClean="0"/>
              <a:t>как для группы обучающихся, </a:t>
            </a:r>
            <a:r>
              <a:rPr lang="ru-RU" sz="1800" dirty="0"/>
              <a:t>так и </a:t>
            </a:r>
            <a:r>
              <a:rPr lang="ru-RU" sz="1800" dirty="0" smtClean="0"/>
              <a:t>в индивидуальные планы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При </a:t>
            </a:r>
            <a:r>
              <a:rPr lang="ru-RU" sz="1800" dirty="0"/>
              <a:t>этом каждый модуль, в свою очередь, может варьироваться для обучающихся с ограниченными возможностями здоровья и инвалидов, сгруппированных в зависимости от видов ограничений их здоровья. </a:t>
            </a:r>
            <a:endParaRPr lang="ru-RU" sz="1800" dirty="0" smtClean="0"/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Адаптационные </a:t>
            </a:r>
            <a:r>
              <a:rPr lang="ru-RU" sz="1800" dirty="0"/>
              <a:t>модули не являются обязательными, их выбор осуществляется обучающимися с ограниченными возможностями здоровья и инвалидами в зависимости от их индивидуальных потребностей и фиксируется в индивидуальном учебном плане.  Обучающийся может выбрать любое количество адаптационных модулей – как все, так и ни одного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93847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8600"/>
            <a:ext cx="8584632" cy="752128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3200" dirty="0" smtClean="0"/>
              <a:t>Адаптационные модули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sz="2600" dirty="0"/>
              <a:t> </a:t>
            </a:r>
            <a:r>
              <a:rPr lang="ru-RU" sz="2400" dirty="0"/>
              <a:t>При этом образовательная организация оказывает квалифицированное содействие адекватному выбору адаптационных модулей обучающимися с ограниченными возможностями здоровья и инвалидами с учетом оценки особенностей их психофизического развития и индивидуальных образовательных потребностей.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С </a:t>
            </a:r>
            <a:r>
              <a:rPr lang="ru-RU" sz="2400" dirty="0"/>
              <a:t>целью освоения </a:t>
            </a:r>
            <a:r>
              <a:rPr lang="ru-RU" sz="2400" dirty="0" smtClean="0"/>
              <a:t>адаптационных  </a:t>
            </a:r>
            <a:r>
              <a:rPr lang="ru-RU" sz="2400" dirty="0"/>
              <a:t>модулей образовательная организация высшего образования может создавать сводные группы обучающихся с ограниченными возможностями здоровья и инвалидов, выбравших тот или иной адаптационный модуль, и соответственно организует расписание занятий для каждой группы в графике общего расписания учебных занятий. </a:t>
            </a:r>
            <a:endParaRPr lang="ru-RU" sz="2400" dirty="0" smtClean="0"/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Рабочие </a:t>
            </a:r>
            <a:r>
              <a:rPr lang="ru-RU" sz="2400" dirty="0"/>
              <a:t>программы адаптационных модулей (дисциплин) составляются в том же формате, что и все рабочие программы других дисциплин</a:t>
            </a:r>
          </a:p>
        </p:txBody>
      </p:sp>
    </p:spTree>
    <p:extLst>
      <p:ext uri="{BB962C8B-B14F-4D97-AF65-F5344CB8AC3E}">
        <p14:creationId xmlns:p14="http://schemas.microsoft.com/office/powerpoint/2010/main" val="286864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Инклюзивное образование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О</a:t>
            </a:r>
            <a:r>
              <a:rPr lang="ru-RU" sz="2400" dirty="0" smtClean="0"/>
              <a:t>рганизация </a:t>
            </a:r>
            <a:r>
              <a:rPr lang="ru-RU" sz="2400" dirty="0"/>
              <a:t>процесса обучения, при которой </a:t>
            </a:r>
            <a:r>
              <a:rPr lang="ru-RU" sz="2400" dirty="0" smtClean="0"/>
              <a:t>все обучающиеся, </a:t>
            </a:r>
            <a:r>
              <a:rPr lang="ru-RU" sz="2400" dirty="0"/>
              <a:t>независимо от их </a:t>
            </a:r>
            <a:r>
              <a:rPr lang="ru-RU" sz="2400" dirty="0" smtClean="0"/>
              <a:t>особенностей</a:t>
            </a:r>
            <a:r>
              <a:rPr lang="ru-RU" sz="2400" dirty="0"/>
              <a:t>, включены в общую систему образования и обучаются </a:t>
            </a:r>
            <a:r>
              <a:rPr lang="ru-RU" sz="2400" dirty="0" smtClean="0"/>
              <a:t>вместе </a:t>
            </a:r>
            <a:r>
              <a:rPr lang="ru-RU" sz="2400" dirty="0"/>
              <a:t>со своими сверстниками </a:t>
            </a:r>
            <a:r>
              <a:rPr lang="ru-RU" sz="2400" dirty="0" smtClean="0"/>
              <a:t>в образовательных организациях общего </a:t>
            </a:r>
            <a:r>
              <a:rPr lang="ru-RU" sz="2400" dirty="0"/>
              <a:t>типа, которые учитывают их особые образовательные потребности и оказывают своим </a:t>
            </a:r>
            <a:r>
              <a:rPr lang="ru-RU" sz="2400" dirty="0" smtClean="0"/>
              <a:t>обучающимся необходимую </a:t>
            </a:r>
            <a:r>
              <a:rPr lang="ru-RU" sz="2400" dirty="0"/>
              <a:t>специальную поддержку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994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34400" cy="9361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Адаптационные модули</a:t>
            </a:r>
            <a:b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Челябинский государственный университет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3446" y="1556792"/>
            <a:ext cx="850392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«Технологии интеллектуального труда» </a:t>
            </a:r>
            <a:r>
              <a:rPr lang="ru-RU" sz="2000" dirty="0" smtClean="0"/>
              <a:t>- формирование </a:t>
            </a:r>
            <a:r>
              <a:rPr lang="ru-RU" sz="2000" dirty="0"/>
              <a:t>у обучающихся с ограниченными возможностями здоровья и обучающихся инвалидов </a:t>
            </a:r>
            <a:r>
              <a:rPr lang="ru-RU" sz="2000" dirty="0" smtClean="0"/>
              <a:t>способности </a:t>
            </a:r>
            <a:r>
              <a:rPr lang="ru-RU" sz="2000" dirty="0"/>
              <a:t>к самоорганизации учебной деятельности и индивидуальная коррекция учебных умений средствами информационных и коммуникационных технологий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b="1" dirty="0"/>
              <a:t>«Средства коммуникации </a:t>
            </a:r>
            <a:r>
              <a:rPr lang="ru-RU" sz="2000" b="1" dirty="0" smtClean="0"/>
              <a:t>в </a:t>
            </a:r>
            <a:r>
              <a:rPr lang="ru-RU" sz="2000" b="1" dirty="0"/>
              <a:t>учебной и профессиональной деятельности» - </a:t>
            </a:r>
            <a:r>
              <a:rPr lang="ru-RU" sz="2000" dirty="0" smtClean="0"/>
              <a:t>формирование  способности  </a:t>
            </a:r>
            <a:r>
              <a:rPr lang="ru-RU" sz="2000" dirty="0"/>
              <a:t>выстраивать межличностное взаимодействие в учебной и профессиональной деятельности с учетом ограничений здоровья у обучающихся с ограниченными возможностями здоровья и обучающихся </a:t>
            </a:r>
            <a:r>
              <a:rPr lang="ru-RU" sz="2000" dirty="0" smtClean="0"/>
              <a:t>инвалидов.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b="1" dirty="0"/>
              <a:t>«Социальная адаптация </a:t>
            </a:r>
            <a:r>
              <a:rPr lang="ru-RU" sz="2000" b="1" dirty="0" smtClean="0"/>
              <a:t>и </a:t>
            </a:r>
            <a:r>
              <a:rPr lang="ru-RU" sz="2000" b="1" dirty="0"/>
              <a:t>основы социально-правовых знаний</a:t>
            </a:r>
            <a:r>
              <a:rPr lang="ru-RU" sz="2000" b="1" dirty="0" smtClean="0"/>
              <a:t>» -</a:t>
            </a:r>
          </a:p>
          <a:p>
            <a:pPr marL="0" indent="0">
              <a:buNone/>
            </a:pPr>
            <a:r>
              <a:rPr lang="ru-RU" sz="2000" dirty="0" smtClean="0"/>
              <a:t>формирование </a:t>
            </a:r>
            <a:r>
              <a:rPr lang="ru-RU" sz="2000" dirty="0"/>
              <a:t>у обучающихся с ограниченными возможностями здоровья и обучающихся инвалидов </a:t>
            </a:r>
            <a:r>
              <a:rPr lang="ru-RU" sz="2000" dirty="0" smtClean="0"/>
              <a:t>способности </a:t>
            </a:r>
            <a:r>
              <a:rPr lang="ru-RU" sz="2000" dirty="0"/>
              <a:t>адаптироваться к различным жизненным и профессиональным условиям с учетом ограничений здоровья. 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92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0"/>
            <a:ext cx="8615362" cy="98072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4000" dirty="0" smtClean="0">
                <a:solidFill>
                  <a:srgbClr val="005C2A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4000" dirty="0" smtClean="0">
                <a:solidFill>
                  <a:srgbClr val="005C2A"/>
                </a:solidFill>
                <a:latin typeface="Calibri"/>
                <a:ea typeface="Calibri"/>
                <a:cs typeface="Times New Roman"/>
              </a:rPr>
            </a:br>
            <a:r>
              <a:rPr lang="ru-RU" sz="4000" dirty="0">
                <a:solidFill>
                  <a:srgbClr val="005C2A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solidFill>
                  <a:srgbClr val="005C2A"/>
                </a:solidFill>
                <a:latin typeface="Calibri"/>
                <a:ea typeface="Calibri"/>
                <a:cs typeface="Times New Roman"/>
              </a:rPr>
            </a:br>
            <a:r>
              <a:rPr lang="ru-RU" sz="4000" dirty="0" smtClean="0">
                <a:solidFill>
                  <a:srgbClr val="005C2A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4000" dirty="0" smtClean="0">
                <a:solidFill>
                  <a:srgbClr val="005C2A"/>
                </a:solidFill>
                <a:latin typeface="Calibri"/>
                <a:ea typeface="Calibri"/>
                <a:cs typeface="Times New Roman"/>
              </a:rPr>
            </a:br>
            <a:r>
              <a:rPr lang="ru-RU" sz="4000" dirty="0">
                <a:solidFill>
                  <a:srgbClr val="005C2A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solidFill>
                  <a:srgbClr val="005C2A"/>
                </a:solidFill>
                <a:latin typeface="Calibri"/>
                <a:ea typeface="Calibri"/>
                <a:cs typeface="Times New Roman"/>
              </a:rPr>
            </a:br>
            <a:r>
              <a:rPr lang="ru-RU" sz="4000" dirty="0" smtClean="0">
                <a:solidFill>
                  <a:srgbClr val="005C2A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4000" dirty="0" smtClean="0">
                <a:solidFill>
                  <a:srgbClr val="005C2A"/>
                </a:solidFill>
                <a:latin typeface="Calibri"/>
                <a:ea typeface="Calibri"/>
                <a:cs typeface="Times New Roman"/>
              </a:rPr>
            </a:br>
            <a:r>
              <a:rPr lang="ru-RU" sz="4000" dirty="0">
                <a:solidFill>
                  <a:srgbClr val="005C2A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solidFill>
                  <a:srgbClr val="005C2A"/>
                </a:solidFill>
                <a:latin typeface="Calibri"/>
                <a:ea typeface="Calibri"/>
                <a:cs typeface="Times New Roman"/>
              </a:rPr>
            </a:br>
            <a:r>
              <a:rPr lang="ru-RU" sz="4000" dirty="0">
                <a:solidFill>
                  <a:srgbClr val="005C2A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solidFill>
                  <a:srgbClr val="005C2A"/>
                </a:solidFill>
                <a:latin typeface="Calibri"/>
                <a:ea typeface="Calibri"/>
                <a:cs typeface="Times New Roman"/>
              </a:rPr>
            </a:br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1.Технологии интеллектуального труда</a:t>
            </a:r>
            <a:endParaRPr lang="ru-RU" sz="4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412776"/>
            <a:ext cx="8712968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1.Курс – 1,  семестр – 1.</a:t>
            </a:r>
          </a:p>
          <a:p>
            <a:pPr marL="0" indent="0">
              <a:buNone/>
            </a:pPr>
            <a:r>
              <a:rPr lang="ru-RU" sz="2000" dirty="0"/>
              <a:t>2.Форма обучения – очная, заочная, с использованием дистанционных образовательных технологий. Семестр 1.</a:t>
            </a:r>
          </a:p>
          <a:p>
            <a:pPr marL="0" indent="0">
              <a:buNone/>
            </a:pPr>
            <a:r>
              <a:rPr lang="ru-RU" sz="2000" dirty="0"/>
              <a:t>3. Общая трудоемкость модуля составляет </a:t>
            </a:r>
            <a:r>
              <a:rPr lang="ru-RU" sz="2000" dirty="0" smtClean="0"/>
              <a:t>2 </a:t>
            </a:r>
            <a:r>
              <a:rPr lang="ru-RU" sz="2000" dirty="0"/>
              <a:t>зачетные единицы, </a:t>
            </a:r>
            <a:r>
              <a:rPr lang="ru-RU" sz="2000" dirty="0" smtClean="0"/>
              <a:t>72 </a:t>
            </a:r>
            <a:r>
              <a:rPr lang="ru-RU" sz="2000" dirty="0"/>
              <a:t>часов. в том числе: </a:t>
            </a:r>
            <a:r>
              <a:rPr lang="ru-RU" sz="2000" dirty="0" smtClean="0"/>
              <a:t>лекции 18; практические </a:t>
            </a:r>
            <a:r>
              <a:rPr lang="ru-RU" sz="2000" dirty="0"/>
              <a:t>занятия </a:t>
            </a:r>
            <a:r>
              <a:rPr lang="ru-RU" sz="2000" dirty="0" smtClean="0"/>
              <a:t>18; самостоятельная </a:t>
            </a:r>
            <a:r>
              <a:rPr lang="ru-RU" sz="2000" dirty="0"/>
              <a:t>работа 36.</a:t>
            </a:r>
          </a:p>
          <a:p>
            <a:pPr marL="0" indent="0">
              <a:buNone/>
            </a:pPr>
            <a:r>
              <a:rPr lang="ru-RU" sz="2000" dirty="0" smtClean="0"/>
              <a:t>4.Планируемые </a:t>
            </a:r>
            <a:r>
              <a:rPr lang="ru-RU" sz="2000" dirty="0"/>
              <a:t>результаты обучения по модулю - формируемые компетенции: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/>
              <a:t>ОК-7 </a:t>
            </a:r>
            <a:r>
              <a:rPr lang="ru-RU" sz="2000" dirty="0"/>
              <a:t>Способность к самоорганизации и самообразованию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/>
              <a:t>ОПК-4 </a:t>
            </a:r>
            <a:r>
              <a:rPr lang="ru-RU" sz="2000" dirty="0"/>
              <a:t>Способность к самостоятельному поиску, обработке, анализу и оценке профессиональной информации, приобретению новых знаний с использованием современных образовательных и информационных </a:t>
            </a:r>
            <a:r>
              <a:rPr lang="ru-RU" sz="2000" dirty="0" smtClean="0"/>
              <a:t>технологий </a:t>
            </a:r>
          </a:p>
          <a:p>
            <a:pPr marL="0" indent="0">
              <a:buNone/>
            </a:pPr>
            <a:r>
              <a:rPr lang="ru-RU" sz="2000" dirty="0" smtClean="0"/>
              <a:t>5.Содержание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Раздел </a:t>
            </a:r>
            <a:r>
              <a:rPr lang="ru-RU" sz="2000" dirty="0"/>
              <a:t>1. Адаптивные информационные и коммуникационные технологии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/>
              <a:t>Раздел 2. Основы интеллектуального труда</a:t>
            </a:r>
          </a:p>
          <a:p>
            <a:pPr>
              <a:buFont typeface="Wingdings" pitchFamily="2" charset="2"/>
              <a:buChar char="Ø"/>
            </a:pP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30657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освоения модуля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052736"/>
            <a:ext cx="8503920" cy="561662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 smtClean="0"/>
              <a:t>Ознакомление </a:t>
            </a:r>
            <a:r>
              <a:rPr lang="ru-RU" sz="1600" dirty="0"/>
              <a:t>обучающихся с основными видами интеллектуального учебного труда студента и современными технологиями работы с учебной </a:t>
            </a:r>
            <a:r>
              <a:rPr lang="ru-RU" sz="1600" dirty="0" smtClean="0"/>
              <a:t>информацией;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развитие </a:t>
            </a:r>
            <a:r>
              <a:rPr lang="ru-RU" sz="1600" dirty="0"/>
              <a:t>познавательного интереса, интеллектуальных и творческих способностей путем освоения и использования основ методики самостоятельной работы; создание предпосылок к непрерывному саморазвитию, самообразованию и самосовершенствованию в течение всей жизни;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формирование </a:t>
            </a:r>
            <a:r>
              <a:rPr lang="ru-RU" sz="1600" dirty="0"/>
              <a:t>практических навыков использования приемов и методов познавательной деятельности, необходимых для успешной адаптации в информационно-образовательной среде;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выработка </a:t>
            </a:r>
            <a:r>
              <a:rPr lang="ru-RU" sz="1600" dirty="0"/>
              <a:t>умений обоснованно выбирать и эффективно использовать средства универсальных и специальных информационных и коммуникационных технологий в зависимости от вида и характера ограниченных возможностей здоровья;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овладение </a:t>
            </a:r>
            <a:r>
              <a:rPr lang="ru-RU" sz="1600" dirty="0"/>
              <a:t>способами представления информации в соответствии с задачами и ее преобразования в формат, наиболее подходящий для восприятия с учетом физических ограничений;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приобретение </a:t>
            </a:r>
            <a:r>
              <a:rPr lang="ru-RU" sz="1600" dirty="0"/>
              <a:t>опыта использования специальных информационных и коммуникационных технологий в индивидуальной и коллективной учебной и будущей профессиональной деятельности;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освоение </a:t>
            </a:r>
            <a:r>
              <a:rPr lang="ru-RU" sz="1600" dirty="0"/>
              <a:t>приемов эффективного представления результатов интеллектуального труда и навыков </a:t>
            </a:r>
            <a:r>
              <a:rPr lang="ru-RU" sz="1600" dirty="0" err="1"/>
              <a:t>самопрезентации</a:t>
            </a:r>
            <a:r>
              <a:rPr lang="ru-RU" sz="1600" dirty="0"/>
              <a:t>.</a:t>
            </a:r>
          </a:p>
          <a:p>
            <a:pPr>
              <a:buFont typeface="Wingdings" pitchFamily="2" charset="2"/>
              <a:buChar char="Ø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9508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126876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5C2A"/>
                </a:solidFill>
              </a:rPr>
              <a:t>2.Средства коммуникации в учебной и профессиональной деятельности</a:t>
            </a:r>
            <a:endParaRPr lang="ru-RU" dirty="0">
              <a:solidFill>
                <a:srgbClr val="005C2A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662736" cy="511256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spc="-30" dirty="0">
                <a:solidFill>
                  <a:srgbClr val="000000"/>
                </a:solidFill>
                <a:ea typeface="Times New Roman"/>
                <a:cs typeface="Times New Roman"/>
              </a:rPr>
              <a:t>1.Курс – 1,  семестр – 2.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spc="-30" dirty="0">
                <a:solidFill>
                  <a:srgbClr val="000000"/>
                </a:solidFill>
                <a:ea typeface="Times New Roman"/>
                <a:cs typeface="Times New Roman"/>
              </a:rPr>
              <a:t>2.Форма обучения – очная, заочная, с использованием дистанционных образовательных технологий.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spc="-30" dirty="0" smtClean="0">
                <a:ea typeface="Times New Roman"/>
                <a:cs typeface="Times New Roman"/>
              </a:rPr>
              <a:t>3.Общая </a:t>
            </a:r>
            <a:r>
              <a:rPr lang="ru-RU" sz="1600" spc="-30" dirty="0">
                <a:ea typeface="Times New Roman"/>
                <a:cs typeface="Times New Roman"/>
              </a:rPr>
              <a:t>трудоемкость модуля составляет 2 зачетные единицы, 72 часов. в том числе: лекции 18; практические занятия 18; самостоятельная работа </a:t>
            </a:r>
            <a:r>
              <a:rPr lang="ru-RU" sz="1600" spc="-30" dirty="0" smtClean="0">
                <a:ea typeface="Times New Roman"/>
                <a:cs typeface="Times New Roman"/>
              </a:rPr>
              <a:t>36.  Семестр </a:t>
            </a:r>
            <a:r>
              <a:rPr lang="ru-RU" sz="1600" spc="-30" dirty="0">
                <a:ea typeface="Times New Roman"/>
                <a:cs typeface="Times New Roman"/>
              </a:rPr>
              <a:t>1.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spc="-30" dirty="0">
                <a:ea typeface="Times New Roman"/>
                <a:cs typeface="Times New Roman"/>
              </a:rPr>
              <a:t>4.Планируемые результаты обучения по </a:t>
            </a:r>
            <a:r>
              <a:rPr lang="ru-RU" sz="1600" spc="-35" dirty="0">
                <a:ea typeface="Times New Roman"/>
                <a:cs typeface="Times New Roman"/>
              </a:rPr>
              <a:t>модулю - ф</a:t>
            </a:r>
            <a:r>
              <a:rPr lang="ru-RU" sz="1600" spc="-25" dirty="0">
                <a:ea typeface="Calibri"/>
                <a:cs typeface="Times New Roman"/>
              </a:rPr>
              <a:t>ормируемые компетенции: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1600" b="1" spc="-25" dirty="0">
                <a:ea typeface="Calibri"/>
                <a:cs typeface="Times New Roman"/>
              </a:rPr>
              <a:t>ОК-5 </a:t>
            </a:r>
            <a:r>
              <a:rPr lang="ru-RU" sz="1600" spc="-25" dirty="0">
                <a:ea typeface="Calibri"/>
                <a:cs typeface="Times New Roman"/>
              </a:rPr>
              <a:t>Способность к коммуникации в устной и письменной формах на русском и иностранном языках для решения задач межличностного и межкультурного взаимодействия.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1600" b="1" spc="-35" dirty="0">
                <a:ea typeface="Times New Roman"/>
                <a:cs typeface="Times New Roman"/>
              </a:rPr>
              <a:t>ОК-6</a:t>
            </a:r>
            <a:r>
              <a:rPr lang="ru-RU" sz="1600" spc="-35" dirty="0">
                <a:ea typeface="Times New Roman"/>
                <a:cs typeface="Times New Roman"/>
              </a:rPr>
              <a:t> Способность работать в команде, толерантно воспринимая социальные, этнические, конфессиональные и культурные различия.</a:t>
            </a:r>
            <a:r>
              <a:rPr lang="ru-RU" sz="1600" dirty="0">
                <a:latin typeface="Calibri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1600" b="1" spc="-35" dirty="0">
                <a:ea typeface="Times New Roman"/>
                <a:cs typeface="Times New Roman"/>
              </a:rPr>
              <a:t>ОК-7</a:t>
            </a:r>
            <a:r>
              <a:rPr lang="ru-RU" sz="1600" spc="-35" dirty="0">
                <a:ea typeface="Times New Roman"/>
                <a:cs typeface="Times New Roman"/>
              </a:rPr>
              <a:t> Способность к самоорганизации и самообразованию.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ru-RU" sz="1800" dirty="0" smtClean="0"/>
              <a:t>Содержание</a:t>
            </a:r>
          </a:p>
          <a:p>
            <a:pPr marL="0" indent="0">
              <a:buNone/>
            </a:pPr>
            <a:r>
              <a:rPr lang="ru-RU" sz="1800" dirty="0" smtClean="0"/>
              <a:t>Раздел </a:t>
            </a:r>
            <a:r>
              <a:rPr lang="ru-RU" sz="1800" dirty="0"/>
              <a:t>1. Психологические особенности личности и их проявление  в межличностном </a:t>
            </a:r>
            <a:r>
              <a:rPr lang="ru-RU" sz="1800" dirty="0" smtClean="0"/>
              <a:t>общении</a:t>
            </a:r>
          </a:p>
          <a:p>
            <a:pPr marL="0" indent="0">
              <a:buNone/>
            </a:pPr>
            <a:r>
              <a:rPr lang="ru-RU" sz="1800" dirty="0" smtClean="0"/>
              <a:t>Раздел </a:t>
            </a:r>
            <a:r>
              <a:rPr lang="ru-RU" sz="1800" dirty="0"/>
              <a:t>2. Адаптивные информационные и коммуникационные технологии.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Раздел </a:t>
            </a:r>
            <a:r>
              <a:rPr lang="ru-RU" sz="1800" dirty="0"/>
              <a:t>3. Основы коммуникативных технологий в учебной и  профессиональной деятельности</a:t>
            </a:r>
            <a:r>
              <a:rPr lang="ru-RU" sz="1800" dirty="0" smtClean="0"/>
              <a:t>.  </a:t>
            </a:r>
          </a:p>
          <a:p>
            <a:pPr marL="0" indent="0">
              <a:buNone/>
            </a:pPr>
            <a:r>
              <a:rPr lang="ru-RU" sz="1800" dirty="0" smtClean="0"/>
              <a:t>4. </a:t>
            </a:r>
            <a:r>
              <a:rPr lang="ru-RU" sz="1800" dirty="0"/>
              <a:t>Коммуникативный практикум </a:t>
            </a: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81771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 Задачи освоения модуля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lvl="0" algn="just">
              <a:spcAft>
                <a:spcPts val="0"/>
              </a:spcAft>
              <a:buFont typeface="Wingdings" pitchFamily="2" charset="2"/>
              <a:buChar char="Ø"/>
              <a:tabLst>
                <a:tab pos="3021965" algn="l"/>
              </a:tabLst>
            </a:pPr>
            <a:r>
              <a:rPr lang="ru-RU" sz="2800" dirty="0"/>
              <a:t>повышение общей психологической, профессиональной и деловой культуры общения обучающихся с ограниченными возможностями здоровья и обучающихся инвалидов;</a:t>
            </a:r>
            <a:endParaRPr lang="ru-RU" dirty="0"/>
          </a:p>
          <a:p>
            <a:pPr lvl="0" algn="just">
              <a:spcAft>
                <a:spcPts val="0"/>
              </a:spcAft>
              <a:buFont typeface="Wingdings" pitchFamily="2" charset="2"/>
              <a:buChar char="Ø"/>
              <a:tabLst>
                <a:tab pos="3021965" algn="l"/>
              </a:tabLst>
            </a:pPr>
            <a:r>
              <a:rPr lang="ru-RU" sz="2800" dirty="0"/>
              <a:t>развитие адекватного представления о себе и окружающих;</a:t>
            </a:r>
            <a:endParaRPr lang="ru-RU" dirty="0"/>
          </a:p>
          <a:p>
            <a:pPr lvl="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</a:rPr>
              <a:t>выработка умений устанавливать и поддерживать отношения с людьми разных социальных групп в процессе совместной деятельности и общения с учетом ограничений здоровья;</a:t>
            </a:r>
            <a:endParaRPr lang="ru-RU" dirty="0"/>
          </a:p>
          <a:p>
            <a:pPr lvl="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</a:rPr>
              <a:t>приобретение навыков самоанализа в сфере коммуникации (действий, мыслей, ощущений, опыта, успехов и неудач);</a:t>
            </a:r>
            <a:endParaRPr lang="ru-RU" dirty="0"/>
          </a:p>
          <a:p>
            <a:pPr lvl="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</a:rPr>
              <a:t>овладение навыками использования альтернативных средств коммуникации в учебной и будущей профессиональной деятельности;</a:t>
            </a:r>
            <a:endParaRPr lang="ru-RU" dirty="0"/>
          </a:p>
          <a:p>
            <a:pPr lvl="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0000"/>
                </a:solidFill>
              </a:rPr>
              <a:t>практическое </a:t>
            </a:r>
            <a:r>
              <a:rPr lang="ru-RU" sz="2800" dirty="0">
                <a:solidFill>
                  <a:srgbClr val="000000"/>
                </a:solidFill>
              </a:rPr>
              <a:t>обучение приемам освоения  коммуникативных навыков, необходимых в сфере активного  общения.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751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590728" cy="1008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3.Основы </a:t>
            </a:r>
            <a:r>
              <a:rPr lang="ru-RU" dirty="0"/>
              <a:t>социальной адаптации 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правовых </a:t>
            </a:r>
            <a:r>
              <a:rPr lang="ru-RU" dirty="0"/>
              <a:t>знаний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124744"/>
            <a:ext cx="8928992" cy="5733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1.Курс – </a:t>
            </a:r>
            <a:r>
              <a:rPr lang="ru-RU" sz="2000" dirty="0" smtClean="0"/>
              <a:t>2,  </a:t>
            </a:r>
            <a:r>
              <a:rPr lang="ru-RU" sz="2000" dirty="0"/>
              <a:t>семестр – </a:t>
            </a:r>
            <a:r>
              <a:rPr lang="ru-RU" sz="2000" dirty="0" smtClean="0"/>
              <a:t>3.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2.Форма обучения – очная, заочная, с использованием дистанционных образовательных технологий. Семестр 1</a:t>
            </a:r>
          </a:p>
          <a:p>
            <a:pPr marL="0" indent="0">
              <a:buNone/>
            </a:pPr>
            <a:r>
              <a:rPr lang="ru-RU" sz="2000" dirty="0" smtClean="0"/>
              <a:t>3.Общая </a:t>
            </a:r>
            <a:r>
              <a:rPr lang="ru-RU" sz="2000" dirty="0"/>
              <a:t>трудоемкость модуля составляет 2 зачетные единицы, 72 часов. в том числе: лекции 18; практические занятия 18; самостоятельная работа 36.  </a:t>
            </a:r>
          </a:p>
          <a:p>
            <a:pPr marL="0" indent="0">
              <a:buNone/>
            </a:pPr>
            <a:r>
              <a:rPr lang="ru-RU" sz="2000" dirty="0"/>
              <a:t>4.Планируемые результаты обучения по модулю - формируемые компетенции: 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/>
              <a:t>ОК-4</a:t>
            </a:r>
            <a:r>
              <a:rPr lang="ru-RU" sz="2000" dirty="0"/>
              <a:t>. Способность использовать основы правовых  знаний в различных сферах жизнедеятельности.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/>
              <a:t>ОК-6. </a:t>
            </a:r>
            <a:r>
              <a:rPr lang="ru-RU" sz="2000" dirty="0"/>
              <a:t>Способность работать в команде, толерантно воспринимая социальные, этнические, конфессиональные и культурные различия.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/>
              <a:t>ОК-7. </a:t>
            </a:r>
            <a:r>
              <a:rPr lang="ru-RU" sz="2000" dirty="0"/>
              <a:t>Способность к самоорганизации и самообразованию</a:t>
            </a:r>
            <a:r>
              <a:rPr lang="ru-RU" sz="2400" dirty="0"/>
              <a:t>.</a:t>
            </a:r>
          </a:p>
          <a:p>
            <a:pPr marL="0" indent="0">
              <a:buNone/>
            </a:pPr>
            <a:r>
              <a:rPr lang="ru-RU" sz="2000" dirty="0"/>
              <a:t>Раздел 1. Социальная и профессиональная адаптация.</a:t>
            </a:r>
          </a:p>
          <a:p>
            <a:pPr marL="0" indent="0">
              <a:buNone/>
            </a:pPr>
            <a:r>
              <a:rPr lang="ru-RU" sz="2000" dirty="0" smtClean="0"/>
              <a:t>    Тема </a:t>
            </a:r>
            <a:r>
              <a:rPr lang="ru-RU" sz="2000" dirty="0"/>
              <a:t>1. Психика и организм человека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</a:t>
            </a:r>
            <a:r>
              <a:rPr lang="ru-RU" sz="2000" dirty="0"/>
              <a:t>Тема 2. Профессиональное самоопределение и развитие.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Раздел </a:t>
            </a:r>
            <a:r>
              <a:rPr lang="ru-RU" sz="2000" dirty="0"/>
              <a:t>2. Основы социально-правовых знаний </a:t>
            </a:r>
          </a:p>
        </p:txBody>
      </p:sp>
    </p:spTree>
    <p:extLst>
      <p:ext uri="{BB962C8B-B14F-4D97-AF65-F5344CB8AC3E}">
        <p14:creationId xmlns:p14="http://schemas.microsoft.com/office/powerpoint/2010/main" val="26894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 Задачи освоения модуля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lvl="0" algn="just">
              <a:spcAft>
                <a:spcPts val="0"/>
              </a:spcAft>
              <a:buFont typeface="Wingdings" pitchFamily="2" charset="2"/>
              <a:buChar char="Ø"/>
              <a:tabLst>
                <a:tab pos="3021965" algn="l"/>
              </a:tabLst>
            </a:pPr>
            <a:r>
              <a:rPr lang="ru-RU" sz="2800" dirty="0"/>
              <a:t>повышение общей психологической, профессиональной и деловой культуры общения обучающихся с ограниченными возможностями здоровья и обучающихся инвалидов;</a:t>
            </a:r>
            <a:endParaRPr lang="ru-RU" dirty="0"/>
          </a:p>
          <a:p>
            <a:pPr lvl="0" algn="just">
              <a:spcAft>
                <a:spcPts val="0"/>
              </a:spcAft>
              <a:buFont typeface="Wingdings" pitchFamily="2" charset="2"/>
              <a:buChar char="Ø"/>
              <a:tabLst>
                <a:tab pos="3021965" algn="l"/>
              </a:tabLst>
            </a:pPr>
            <a:r>
              <a:rPr lang="ru-RU" sz="2800" dirty="0"/>
              <a:t>развитие адекватного представления о себе и окружающих;</a:t>
            </a:r>
            <a:endParaRPr lang="ru-RU" dirty="0"/>
          </a:p>
          <a:p>
            <a:pPr lvl="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</a:rPr>
              <a:t>выработка умений устанавливать и поддерживать отношения с людьми разных социальных групп в процессе совместной деятельности и общения с учетом ограничений здоровья;</a:t>
            </a:r>
            <a:endParaRPr lang="ru-RU" dirty="0"/>
          </a:p>
          <a:p>
            <a:pPr lvl="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</a:rPr>
              <a:t>приобретение навыков самоанализа в сфере коммуникации (действий, мыслей, ощущений, опыта, успехов и неудач);</a:t>
            </a:r>
            <a:endParaRPr lang="ru-RU" dirty="0"/>
          </a:p>
          <a:p>
            <a:pPr lvl="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</a:rPr>
              <a:t>овладение навыками использования альтернативных средств коммуникации в учебной и будущей профессиональной деятельности;</a:t>
            </a:r>
            <a:endParaRPr lang="ru-RU" dirty="0"/>
          </a:p>
          <a:p>
            <a:pPr lvl="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0000"/>
                </a:solidFill>
              </a:rPr>
              <a:t>практическое </a:t>
            </a:r>
            <a:r>
              <a:rPr lang="ru-RU" sz="2800" dirty="0">
                <a:solidFill>
                  <a:srgbClr val="000000"/>
                </a:solidFill>
              </a:rPr>
              <a:t>обучение приемам освоения  коммуникативных навыков, необходимых в сфере активного  общения.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58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ВУЗах РФ, 2015 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19944" cy="4788024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buClr>
                <a:srgbClr val="4F81BD"/>
              </a:buClr>
              <a:buFont typeface="Wingdings" pitchFamily="2" charset="2"/>
              <a:buChar char="Ø"/>
            </a:pP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из 582 вузов РФ (вузы </a:t>
            </a:r>
            <a:r>
              <a:rPr lang="ru-RU" sz="2400" dirty="0" err="1" smtClean="0">
                <a:solidFill>
                  <a:prstClr val="black"/>
                </a:solidFill>
                <a:ea typeface="Calibri"/>
                <a:cs typeface="Times New Roman"/>
              </a:rPr>
              <a:t>Минобнауки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, негосударственные, ведомственные), прошедших 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мониторинг, 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в 464 вузах 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по программам высшего образования (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специалитет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,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бакалавриат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) обучается 15605 студентов с ОВЗ и 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с инвалидностью,</a:t>
            </a:r>
            <a:endParaRPr lang="ru-RU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20000"/>
              </a:lnSpc>
              <a:buClr>
                <a:srgbClr val="4F81BD"/>
              </a:buClr>
              <a:buFont typeface="Wingdings" pitchFamily="2" charset="2"/>
              <a:buChar char="Ø"/>
            </a:pP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адаптированные 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образовательные программы высшего образования реализуют 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35% 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от 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этих 464 вузов,</a:t>
            </a:r>
          </a:p>
          <a:p>
            <a:pPr lvl="0">
              <a:lnSpc>
                <a:spcPct val="120000"/>
              </a:lnSpc>
              <a:buClr>
                <a:srgbClr val="4F81BD"/>
              </a:buClr>
              <a:buFont typeface="Wingdings" pitchFamily="2" charset="2"/>
              <a:buChar char="Ø"/>
            </a:pP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30% от всех 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студентов  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с ОВЗ и 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инвалидностью 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обучается 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по адаптированным образовательным программам </a:t>
            </a:r>
            <a:endParaRPr lang="ru-RU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70000"/>
              </a:lnSpc>
              <a:buClr>
                <a:srgbClr val="4F81BD"/>
              </a:buClr>
              <a:buFont typeface="Wingdings" pitchFamily="2" charset="2"/>
              <a:buChar char="Ø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5334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Формы </a:t>
            </a:r>
            <a:r>
              <a:rPr lang="ru-RU" dirty="0"/>
              <a:t>адаптации образовательных программ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692696"/>
            <a:ext cx="8512624" cy="5760640"/>
          </a:xfrm>
        </p:spPr>
        <p:txBody>
          <a:bodyPr>
            <a:normAutofit fontScale="32500" lnSpcReduction="20000"/>
          </a:bodyPr>
          <a:lstStyle/>
          <a:p>
            <a:pPr>
              <a:buFont typeface="Wingdings" pitchFamily="2" charset="2"/>
              <a:buChar char="Ø"/>
            </a:pPr>
            <a:endParaRPr lang="ru-RU" sz="2400" dirty="0" smtClean="0"/>
          </a:p>
          <a:p>
            <a:pPr>
              <a:buFont typeface="Wingdings" pitchFamily="2" charset="2"/>
              <a:buChar char="Ø"/>
            </a:pPr>
            <a:r>
              <a:rPr lang="ru-RU" sz="7400" dirty="0" smtClean="0"/>
              <a:t>выбор </a:t>
            </a:r>
            <a:r>
              <a:rPr lang="ru-RU" sz="7400" dirty="0"/>
              <a:t>мест прохождения практики с учетом требований их доступности </a:t>
            </a:r>
            <a:r>
              <a:rPr lang="ru-RU" sz="7400" dirty="0" smtClean="0"/>
              <a:t>- 83% вузов</a:t>
            </a:r>
            <a:r>
              <a:rPr lang="ru-RU" sz="6000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7400" dirty="0" smtClean="0"/>
              <a:t>учет особенностей </a:t>
            </a:r>
            <a:r>
              <a:rPr lang="ru-RU" sz="7400" dirty="0"/>
              <a:t>нарушений здоровья </a:t>
            </a:r>
            <a:r>
              <a:rPr lang="ru-RU" sz="7400" dirty="0" smtClean="0"/>
              <a:t>при проведении </a:t>
            </a:r>
            <a:r>
              <a:rPr lang="ru-RU" sz="7400" dirty="0"/>
              <a:t>текущего контроля успеваемости, промежуточной и государственной итоговой </a:t>
            </a:r>
            <a:r>
              <a:rPr lang="ru-RU" sz="7400" dirty="0" smtClean="0"/>
              <a:t>аттестации-73% вузов;</a:t>
            </a:r>
          </a:p>
          <a:p>
            <a:pPr>
              <a:buFont typeface="Wingdings" pitchFamily="2" charset="2"/>
              <a:buChar char="Ø"/>
            </a:pPr>
            <a:r>
              <a:rPr lang="ru-RU" sz="7400" dirty="0" smtClean="0"/>
              <a:t>применение </a:t>
            </a:r>
            <a:r>
              <a:rPr lang="ru-RU" sz="7400" dirty="0"/>
              <a:t>в образовательном процессе </a:t>
            </a:r>
            <a:r>
              <a:rPr lang="ru-RU" sz="7400" dirty="0" smtClean="0"/>
              <a:t>методов </a:t>
            </a:r>
            <a:r>
              <a:rPr lang="ru-RU" sz="7400" dirty="0"/>
              <a:t>обучения, </a:t>
            </a:r>
            <a:r>
              <a:rPr lang="ru-RU" sz="7400" dirty="0" smtClean="0"/>
              <a:t>доступных </a:t>
            </a:r>
            <a:r>
              <a:rPr lang="ru-RU" sz="7400" dirty="0"/>
              <a:t>для обучающихся с ОВЗ и </a:t>
            </a:r>
            <a:r>
              <a:rPr lang="ru-RU" sz="7400" dirty="0" smtClean="0"/>
              <a:t>инвалидов</a:t>
            </a:r>
            <a:r>
              <a:rPr lang="ru-RU" sz="7400" dirty="0"/>
              <a:t> </a:t>
            </a:r>
            <a:r>
              <a:rPr lang="ru-RU" sz="7400" dirty="0" smtClean="0"/>
              <a:t>- 69% вузов</a:t>
            </a:r>
            <a:r>
              <a:rPr lang="ru-RU" sz="6000" dirty="0" smtClean="0"/>
              <a:t>; </a:t>
            </a:r>
          </a:p>
          <a:p>
            <a:pPr>
              <a:buFont typeface="Wingdings" pitchFamily="2" charset="2"/>
              <a:buChar char="Ø"/>
            </a:pPr>
            <a:r>
              <a:rPr lang="ru-RU" sz="7400" dirty="0" smtClean="0"/>
              <a:t>разработка </a:t>
            </a:r>
            <a:r>
              <a:rPr lang="ru-RU" sz="7400" dirty="0"/>
              <a:t>индивидуальных учебных планов и </a:t>
            </a:r>
            <a:r>
              <a:rPr lang="ru-RU" sz="7400" dirty="0" smtClean="0"/>
              <a:t>графиков– 57% </a:t>
            </a:r>
            <a:r>
              <a:rPr lang="ru-RU" sz="7400" dirty="0"/>
              <a:t>вузов; </a:t>
            </a:r>
            <a:endParaRPr lang="ru-RU" sz="7400" dirty="0" smtClean="0"/>
          </a:p>
          <a:p>
            <a:pPr>
              <a:buFont typeface="Wingdings" pitchFamily="2" charset="2"/>
              <a:buChar char="Ø"/>
            </a:pPr>
            <a:r>
              <a:rPr lang="ru-RU" sz="7400" dirty="0" smtClean="0"/>
              <a:t>обеспечение печатными </a:t>
            </a:r>
            <a:r>
              <a:rPr lang="ru-RU" sz="7400" dirty="0"/>
              <a:t>и электронными образовательными ресурсами в формах, адаптированных к ограничениям </a:t>
            </a:r>
            <a:r>
              <a:rPr lang="ru-RU" sz="7400" dirty="0" smtClean="0"/>
              <a:t> </a:t>
            </a:r>
            <a:r>
              <a:rPr lang="ru-RU" sz="7400" dirty="0"/>
              <a:t>здоровья</a:t>
            </a:r>
            <a:r>
              <a:rPr lang="ru-RU" sz="7400" dirty="0" smtClean="0"/>
              <a:t>, - 43% </a:t>
            </a:r>
            <a:r>
              <a:rPr lang="ru-RU" sz="7400" dirty="0"/>
              <a:t>вузов</a:t>
            </a:r>
            <a:r>
              <a:rPr lang="ru-RU" sz="7400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6000" dirty="0" smtClean="0"/>
              <a:t> </a:t>
            </a:r>
            <a:r>
              <a:rPr lang="ru-RU" sz="7400" dirty="0" smtClean="0"/>
              <a:t>включение адаптационных дисциплин </a:t>
            </a:r>
            <a:r>
              <a:rPr lang="ru-RU" sz="7400" dirty="0"/>
              <a:t>(</a:t>
            </a:r>
            <a:r>
              <a:rPr lang="ru-RU" sz="7400" dirty="0" smtClean="0"/>
              <a:t>модулей)  в образовательные программы -25% вузов</a:t>
            </a:r>
          </a:p>
          <a:p>
            <a:pPr>
              <a:buFont typeface="Wingdings" pitchFamily="2" charset="2"/>
              <a:buChar char="Ø"/>
            </a:pPr>
            <a:r>
              <a:rPr lang="ru-RU" sz="7400" dirty="0" smtClean="0"/>
              <a:t>применение   дистанционных </a:t>
            </a:r>
            <a:r>
              <a:rPr lang="ru-RU" sz="7400" dirty="0"/>
              <a:t>образовательных технологий для инвалидов и лиц с ограниченными возможностями </a:t>
            </a:r>
            <a:r>
              <a:rPr lang="ru-RU" sz="7400" dirty="0" smtClean="0"/>
              <a:t>здоровья-10% вузов </a:t>
            </a:r>
          </a:p>
          <a:p>
            <a:pPr marL="0" indent="0" algn="just">
              <a:buNone/>
            </a:pP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69571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17" y="24340"/>
            <a:ext cx="8534400" cy="115212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Примеры адаптационных модулей </a:t>
            </a:r>
            <a:b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различных вузов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/>
              <a:t>Основы </a:t>
            </a:r>
            <a:r>
              <a:rPr lang="ru-RU" sz="2400" dirty="0"/>
              <a:t>социализации </a:t>
            </a:r>
            <a:r>
              <a:rPr lang="ru-RU" sz="2400" dirty="0" smtClean="0"/>
              <a:t>личности,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Культура </a:t>
            </a:r>
            <a:r>
              <a:rPr lang="ru-RU" sz="2400" dirty="0"/>
              <a:t>умственного </a:t>
            </a:r>
            <a:r>
              <a:rPr lang="ru-RU" sz="2400" dirty="0" smtClean="0"/>
              <a:t>труда,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Технология </a:t>
            </a:r>
            <a:r>
              <a:rPr lang="ru-RU" sz="2400" dirty="0"/>
              <a:t>и методика </a:t>
            </a:r>
            <a:r>
              <a:rPr lang="ru-RU" sz="2400" dirty="0" smtClean="0"/>
              <a:t>самоорганизации,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Основы </a:t>
            </a:r>
            <a:r>
              <a:rPr lang="ru-RU" sz="2400" dirty="0"/>
              <a:t>методики самостоятельной </a:t>
            </a:r>
            <a:r>
              <a:rPr lang="ru-RU" sz="2400" dirty="0" smtClean="0"/>
              <a:t>работы, 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Специальные </a:t>
            </a:r>
            <a:r>
              <a:rPr lang="ru-RU" sz="2400" dirty="0"/>
              <a:t>информационные </a:t>
            </a:r>
            <a:r>
              <a:rPr lang="ru-RU" sz="2400" dirty="0" smtClean="0"/>
              <a:t>технологии,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 Введение в дистанционное обучение,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 Технология исследовательской деятельности,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 Методика </a:t>
            </a:r>
            <a:r>
              <a:rPr lang="ru-RU" sz="2400" dirty="0"/>
              <a:t>работы с учебным </a:t>
            </a:r>
            <a:r>
              <a:rPr lang="ru-RU" sz="2400" dirty="0" smtClean="0"/>
              <a:t>текстом,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 Психология жизнестойкости,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 Профориентация </a:t>
            </a:r>
            <a:r>
              <a:rPr lang="ru-RU" sz="2400" dirty="0"/>
              <a:t>и психология </a:t>
            </a:r>
            <a:r>
              <a:rPr lang="ru-RU" sz="2400" dirty="0" smtClean="0"/>
              <a:t>личности,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Практика </a:t>
            </a:r>
            <a:r>
              <a:rPr lang="ru-RU" sz="2400" dirty="0"/>
              <a:t>межличностного </a:t>
            </a:r>
            <a:r>
              <a:rPr lang="ru-RU" sz="2400" dirty="0" smtClean="0"/>
              <a:t>общения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1867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«Барьеры» инклюзивного образования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" y="1340768"/>
            <a:ext cx="8503920" cy="4758280"/>
          </a:xfrm>
        </p:spPr>
        <p:txBody>
          <a:bodyPr>
            <a:normAutofit/>
          </a:bodyPr>
          <a:lstStyle/>
          <a:p>
            <a:pPr lvl="0">
              <a:buClr>
                <a:srgbClr val="4F81BD"/>
              </a:buClr>
              <a:buFont typeface="Wingdings" pitchFamily="2" charset="2"/>
              <a:buChar char="Ø"/>
            </a:pPr>
            <a:r>
              <a:rPr lang="ru-RU" sz="2400" dirty="0" smtClean="0">
                <a:solidFill>
                  <a:prstClr val="black"/>
                </a:solidFill>
              </a:rPr>
              <a:t>ограничения здоровья обучающихся</a:t>
            </a:r>
            <a:endParaRPr lang="ru-RU" sz="2400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барьеры </a:t>
            </a:r>
            <a:r>
              <a:rPr lang="ru-RU" sz="2400" dirty="0"/>
              <a:t>«архитектурного» </a:t>
            </a:r>
            <a:r>
              <a:rPr lang="ru-RU" sz="2400" dirty="0" smtClean="0"/>
              <a:t>окружения – </a:t>
            </a:r>
            <a:r>
              <a:rPr lang="ru-RU" sz="2400" dirty="0"/>
              <a:t>физическая недоступность окружающей </a:t>
            </a:r>
            <a:r>
              <a:rPr lang="ru-RU" sz="2400" dirty="0" smtClean="0"/>
              <a:t>среды</a:t>
            </a:r>
            <a:endParaRPr lang="ru-RU" sz="2400" dirty="0"/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барьеры </a:t>
            </a:r>
            <a:r>
              <a:rPr lang="ru-RU" sz="2400" dirty="0"/>
              <a:t>социальных отношений - </a:t>
            </a:r>
            <a:r>
              <a:rPr lang="ru-RU" sz="2400" dirty="0" smtClean="0"/>
              <a:t>в </a:t>
            </a:r>
            <a:r>
              <a:rPr lang="ru-RU" sz="2400" dirty="0"/>
              <a:t>школе, </a:t>
            </a:r>
            <a:r>
              <a:rPr lang="ru-RU" sz="2400" dirty="0" smtClean="0"/>
              <a:t>в колледже, в вузе, в обществе</a:t>
            </a:r>
            <a:r>
              <a:rPr lang="ru-RU" sz="2400" dirty="0"/>
              <a:t>, в </a:t>
            </a:r>
            <a:r>
              <a:rPr lang="ru-RU" sz="2400" dirty="0" smtClean="0"/>
              <a:t>социальной </a:t>
            </a:r>
            <a:r>
              <a:rPr lang="ru-RU" sz="2400" dirty="0"/>
              <a:t>политике, в </a:t>
            </a:r>
            <a:r>
              <a:rPr lang="ru-RU" sz="2400" dirty="0" smtClean="0"/>
              <a:t>системе законодательства, с</a:t>
            </a:r>
            <a:r>
              <a:rPr lang="ru-RU" sz="2400" dirty="0" smtClean="0">
                <a:solidFill>
                  <a:prstClr val="black"/>
                </a:solidFill>
              </a:rPr>
              <a:t>оциальная </a:t>
            </a:r>
            <a:r>
              <a:rPr lang="ru-RU" sz="2400" dirty="0" err="1" smtClean="0">
                <a:solidFill>
                  <a:prstClr val="black"/>
                </a:solidFill>
              </a:rPr>
              <a:t>дезадаптация</a:t>
            </a:r>
            <a:endParaRPr lang="ru-RU" sz="2400" dirty="0" smtClean="0">
              <a:solidFill>
                <a:prstClr val="black"/>
              </a:solidFill>
            </a:endParaRPr>
          </a:p>
          <a:p>
            <a:pPr lvl="0">
              <a:buClr>
                <a:srgbClr val="4F81BD"/>
              </a:buClr>
              <a:buFont typeface="Wingdings" pitchFamily="2" charset="2"/>
              <a:buChar char="Ø"/>
            </a:pPr>
            <a:r>
              <a:rPr lang="ru-RU" sz="2400" dirty="0"/>
              <a:t>п</a:t>
            </a:r>
            <a:r>
              <a:rPr lang="ru-RU" sz="2400" dirty="0" smtClean="0"/>
              <a:t>сихологические барьеры </a:t>
            </a:r>
          </a:p>
          <a:p>
            <a:pPr lvl="0">
              <a:buClr>
                <a:srgbClr val="4F81BD"/>
              </a:buClr>
              <a:buFont typeface="Wingdings" pitchFamily="2" charset="2"/>
              <a:buChar char="Ø"/>
            </a:pPr>
            <a:r>
              <a:rPr lang="ru-RU" sz="2400" dirty="0"/>
              <a:t>и</a:t>
            </a:r>
            <a:r>
              <a:rPr lang="ru-RU" sz="2400" dirty="0" smtClean="0"/>
              <a:t>нформационная и </a:t>
            </a:r>
            <a:r>
              <a:rPr lang="ru-RU" sz="2400" dirty="0"/>
              <a:t>когнитивная </a:t>
            </a:r>
            <a:r>
              <a:rPr lang="ru-RU" sz="2400" dirty="0" err="1" smtClean="0"/>
              <a:t>дезатаптация</a:t>
            </a:r>
            <a:endParaRPr lang="ru-RU" sz="2400" dirty="0" smtClean="0"/>
          </a:p>
          <a:p>
            <a:pPr lvl="0">
              <a:buClr>
                <a:srgbClr val="4F81BD"/>
              </a:buClr>
              <a:buFont typeface="Wingdings" pitchFamily="2" charset="2"/>
              <a:buChar char="Ø"/>
            </a:pPr>
            <a:r>
              <a:rPr lang="ru-RU" sz="2400" dirty="0" smtClean="0"/>
              <a:t>финансовые </a:t>
            </a:r>
            <a:r>
              <a:rPr lang="ru-RU" sz="2400" dirty="0"/>
              <a:t>барьеры - необходимость дополнительных расходов на организацию специальной педагогической поддержки</a:t>
            </a:r>
          </a:p>
        </p:txBody>
      </p:sp>
    </p:spTree>
    <p:extLst>
      <p:ext uri="{BB962C8B-B14F-4D97-AF65-F5344CB8AC3E}">
        <p14:creationId xmlns:p14="http://schemas.microsoft.com/office/powerpoint/2010/main" val="384295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17" y="24340"/>
            <a:ext cx="8534400" cy="115212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Примеры адаптационных модулей </a:t>
            </a:r>
            <a:b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различных вузов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/>
              <a:t>Основы </a:t>
            </a:r>
            <a:r>
              <a:rPr lang="ru-RU" sz="2400" dirty="0"/>
              <a:t>социализации </a:t>
            </a:r>
            <a:r>
              <a:rPr lang="ru-RU" sz="2400" dirty="0" smtClean="0"/>
              <a:t>личности,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Культура </a:t>
            </a:r>
            <a:r>
              <a:rPr lang="ru-RU" sz="2400" dirty="0"/>
              <a:t>умственного </a:t>
            </a:r>
            <a:r>
              <a:rPr lang="ru-RU" sz="2400" dirty="0" smtClean="0"/>
              <a:t>труда,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Технология </a:t>
            </a:r>
            <a:r>
              <a:rPr lang="ru-RU" sz="2400" dirty="0"/>
              <a:t>и методика </a:t>
            </a:r>
            <a:r>
              <a:rPr lang="ru-RU" sz="2400" dirty="0" smtClean="0"/>
              <a:t>самоорганизации,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Основы </a:t>
            </a:r>
            <a:r>
              <a:rPr lang="ru-RU" sz="2400" dirty="0"/>
              <a:t>методики самостоятельной </a:t>
            </a:r>
            <a:r>
              <a:rPr lang="ru-RU" sz="2400" dirty="0" smtClean="0"/>
              <a:t>работы, 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Специальные </a:t>
            </a:r>
            <a:r>
              <a:rPr lang="ru-RU" sz="2400" dirty="0"/>
              <a:t>информационные </a:t>
            </a:r>
            <a:r>
              <a:rPr lang="ru-RU" sz="2400" dirty="0" smtClean="0"/>
              <a:t>технологии,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 Введение в дистанционное обучение,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 Технология исследовательской деятельности,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 Методика </a:t>
            </a:r>
            <a:r>
              <a:rPr lang="ru-RU" sz="2400" dirty="0"/>
              <a:t>работы с учебным </a:t>
            </a:r>
            <a:r>
              <a:rPr lang="ru-RU" sz="2400" dirty="0" smtClean="0"/>
              <a:t>текстом,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 Психология жизнестойкости,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 Профориентация </a:t>
            </a:r>
            <a:r>
              <a:rPr lang="ru-RU" sz="2400" dirty="0"/>
              <a:t>и психология </a:t>
            </a:r>
            <a:r>
              <a:rPr lang="ru-RU" sz="2400" dirty="0" smtClean="0"/>
              <a:t>личности,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Практика </a:t>
            </a:r>
            <a:r>
              <a:rPr lang="ru-RU" sz="2400" dirty="0"/>
              <a:t>межличностного </a:t>
            </a:r>
            <a:r>
              <a:rPr lang="ru-RU" sz="2400" dirty="0" smtClean="0"/>
              <a:t>общения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1867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836712"/>
            <a:ext cx="6192688" cy="3672408"/>
          </a:xfrm>
        </p:spPr>
        <p:txBody>
          <a:bodyPr>
            <a:noAutofit/>
          </a:bodyPr>
          <a:lstStyle/>
          <a:p>
            <a:r>
              <a:rPr lang="ru-RU" sz="2100" b="1" dirty="0" smtClean="0"/>
              <a:t>Челябинский государственный университет</a:t>
            </a:r>
            <a:endParaRPr lang="ru-RU" sz="2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2934444" y="5594068"/>
            <a:ext cx="6011415" cy="729737"/>
          </a:xfrm>
        </p:spPr>
        <p:txBody>
          <a:bodyPr>
            <a:noAutofit/>
          </a:bodyPr>
          <a:lstStyle/>
          <a:p>
            <a:endParaRPr lang="ru-RU" sz="2400" b="1" i="1" cap="none" spc="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4444" y="3670682"/>
            <a:ext cx="68035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BBB59">
                    <a:lumMod val="75000"/>
                  </a:srgbClr>
                </a:solidFill>
                <a:latin typeface="Arial"/>
              </a:rPr>
              <a:t>Инклюзивное образование в Челябинском государственном университете: </a:t>
            </a:r>
          </a:p>
          <a:p>
            <a:r>
              <a:rPr lang="ru-RU" sz="2800" b="1" dirty="0" smtClean="0">
                <a:solidFill>
                  <a:srgbClr val="9BBB59">
                    <a:lumMod val="75000"/>
                  </a:srgbClr>
                </a:solidFill>
                <a:latin typeface="Arial"/>
              </a:rPr>
              <a:t>развитие и ресурсы</a:t>
            </a:r>
            <a:endParaRPr lang="ru-RU" sz="2800" b="1" dirty="0">
              <a:solidFill>
                <a:srgbClr val="9BBB59">
                  <a:lumMod val="75000"/>
                </a:srgbClr>
              </a:solidFill>
              <a:latin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258917"/>
            <a:ext cx="6361570" cy="23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9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192087" y="402039"/>
            <a:ext cx="8702675" cy="54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08" tIns="42755" rIns="85508" bIns="42755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2" algn="ctr">
              <a:defRPr/>
            </a:pPr>
            <a:r>
              <a:rPr lang="ru-RU" sz="3000" b="1" dirty="0" smtClean="0">
                <a:solidFill>
                  <a:srgbClr val="0070C0"/>
                </a:solidFill>
                <a:latin typeface="Arial"/>
              </a:rPr>
              <a:t>2015</a:t>
            </a:r>
            <a:r>
              <a:rPr lang="en-US" sz="3000" b="1" dirty="0" smtClean="0">
                <a:solidFill>
                  <a:srgbClr val="0070C0"/>
                </a:solidFill>
                <a:latin typeface="Arial"/>
              </a:rPr>
              <a:t>/</a:t>
            </a:r>
            <a:r>
              <a:rPr lang="ru-RU" sz="3000" b="1" dirty="0" smtClean="0">
                <a:solidFill>
                  <a:srgbClr val="0070C0"/>
                </a:solidFill>
                <a:latin typeface="Arial"/>
              </a:rPr>
              <a:t>16 учебный год - 92 студента–инвалида</a:t>
            </a:r>
            <a:endParaRPr lang="ru-RU" sz="3000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192087" y="1556792"/>
            <a:ext cx="4429125" cy="531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5508" tIns="42755" rIns="85508" bIns="4275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2200" b="1" i="1" dirty="0">
                <a:solidFill>
                  <a:srgbClr val="006600"/>
                </a:solidFill>
                <a:latin typeface="Times New Roman" pitchFamily="18" charset="0"/>
              </a:rPr>
              <a:t>в том числе по факультетам:</a:t>
            </a:r>
            <a:endParaRPr lang="ru-RU" sz="2200" b="1" dirty="0">
              <a:solidFill>
                <a:srgbClr val="0066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spcAft>
                <a:spcPct val="40000"/>
              </a:spcAft>
            </a:pPr>
            <a:endParaRPr lang="ru-RU" sz="7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Заочного и дистанционного обучения - </a:t>
            </a:r>
            <a:r>
              <a:rPr lang="en-US" sz="1800" b="1" dirty="0" smtClean="0">
                <a:solidFill>
                  <a:srgbClr val="000066"/>
                </a:solidFill>
                <a:latin typeface="Candara" pitchFamily="34" charset="0"/>
              </a:rPr>
              <a:t>26</a:t>
            </a:r>
            <a:endParaRPr lang="en-US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Экономический </a:t>
            </a: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- </a:t>
            </a:r>
            <a:r>
              <a:rPr lang="en-US" sz="1800" b="1" dirty="0">
                <a:solidFill>
                  <a:srgbClr val="000066"/>
                </a:solidFill>
                <a:latin typeface="Candara" pitchFamily="34" charset="0"/>
              </a:rPr>
              <a:t>1</a:t>
            </a: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4     </a:t>
            </a: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		</a:t>
            </a: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Факультет психологии и педагогики  </a:t>
            </a: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- </a:t>
            </a: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1</a:t>
            </a:r>
            <a:r>
              <a:rPr lang="en-US" sz="1800" b="1" dirty="0" smtClean="0">
                <a:solidFill>
                  <a:srgbClr val="000066"/>
                </a:solidFill>
                <a:latin typeface="Candara" pitchFamily="34" charset="0"/>
              </a:rPr>
              <a:t>3</a:t>
            </a: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endParaRPr lang="ru-RU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Институт права - </a:t>
            </a:r>
            <a:r>
              <a:rPr lang="en-US" sz="1800" b="1" dirty="0">
                <a:solidFill>
                  <a:srgbClr val="000066"/>
                </a:solidFill>
                <a:latin typeface="Candara" pitchFamily="34" charset="0"/>
              </a:rPr>
              <a:t>6</a:t>
            </a: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	</a:t>
            </a: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Биологический - 6</a:t>
            </a: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Институт </a:t>
            </a: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информационных </a:t>
            </a:r>
            <a:br>
              <a:rPr lang="ru-RU" sz="1800" b="1" dirty="0">
                <a:solidFill>
                  <a:srgbClr val="000066"/>
                </a:solidFill>
                <a:latin typeface="Candara" pitchFamily="34" charset="0"/>
              </a:rPr>
            </a:b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технологий – 6</a:t>
            </a: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Лингвистики и перевода - 5 </a:t>
            </a: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Историко-филологический - 3</a:t>
            </a: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Управления </a:t>
            </a: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– </a:t>
            </a: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3</a:t>
            </a:r>
            <a:endParaRPr lang="ru-RU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Математический - </a:t>
            </a: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3 </a:t>
            </a:r>
            <a:endParaRPr lang="ru-RU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Институт отраслей, бизнеса и администрирования – </a:t>
            </a: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2</a:t>
            </a:r>
            <a:endParaRPr lang="ru-RU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Физический </a:t>
            </a: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- </a:t>
            </a: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2</a:t>
            </a:r>
            <a:endParaRPr lang="ru-RU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Евразии </a:t>
            </a:r>
            <a:r>
              <a:rPr lang="ru-RU" sz="1800" b="1" dirty="0">
                <a:solidFill>
                  <a:srgbClr val="000066"/>
                </a:solidFill>
                <a:latin typeface="Candara" pitchFamily="34" charset="0"/>
              </a:rPr>
              <a:t>и Востока – </a:t>
            </a: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1</a:t>
            </a:r>
            <a:endParaRPr lang="ru-RU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Экологии – 1</a:t>
            </a: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 smtClean="0">
                <a:solidFill>
                  <a:srgbClr val="000066"/>
                </a:solidFill>
                <a:latin typeface="Candara" pitchFamily="34" charset="0"/>
              </a:rPr>
              <a:t>Журналистики - 1</a:t>
            </a:r>
            <a:endParaRPr lang="en-US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endParaRPr lang="ru-RU" sz="1800" b="1" dirty="0">
              <a:solidFill>
                <a:srgbClr val="000066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spcAft>
                <a:spcPts val="275"/>
              </a:spcAft>
            </a:pPr>
            <a:r>
              <a:rPr lang="ru-RU" sz="1800" b="1" dirty="0">
                <a:solidFill>
                  <a:srgbClr val="000066"/>
                </a:solidFill>
                <a:latin typeface="Times New Roman" pitchFamily="18" charset="0"/>
              </a:rPr>
              <a:t>	</a:t>
            </a: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4801245" y="1441320"/>
            <a:ext cx="4146550" cy="28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5508" tIns="42755" rIns="85508" bIns="4275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200" b="1" i="1" dirty="0">
                <a:solidFill>
                  <a:srgbClr val="006600"/>
                </a:solidFill>
                <a:latin typeface="Times New Roman" pitchFamily="18" charset="0"/>
              </a:rPr>
              <a:t>по формам обучения:</a:t>
            </a:r>
          </a:p>
          <a:p>
            <a:endParaRPr lang="ru-RU" sz="800" b="1" i="1" dirty="0">
              <a:solidFill>
                <a:srgbClr val="006600"/>
              </a:solidFill>
              <a:latin typeface="Times New Roman" pitchFamily="18" charset="0"/>
            </a:endParaRPr>
          </a:p>
          <a:p>
            <a:pPr>
              <a:spcAft>
                <a:spcPct val="30000"/>
              </a:spcAft>
            </a:pPr>
            <a:r>
              <a:rPr lang="ru-RU" sz="1800" b="1" dirty="0">
                <a:solidFill>
                  <a:srgbClr val="000066"/>
                </a:solidFill>
                <a:latin typeface="Times New Roman" pitchFamily="18" charset="0"/>
              </a:rPr>
              <a:t>очная – </a:t>
            </a:r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</a:rPr>
              <a:t>45;</a:t>
            </a:r>
            <a:endParaRPr lang="ru-RU" sz="18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>
              <a:spcAft>
                <a:spcPct val="30000"/>
              </a:spcAft>
            </a:pPr>
            <a:r>
              <a:rPr lang="ru-RU" sz="1800" b="1" dirty="0">
                <a:solidFill>
                  <a:srgbClr val="000066"/>
                </a:solidFill>
                <a:latin typeface="Times New Roman" pitchFamily="18" charset="0"/>
              </a:rPr>
              <a:t>заочная – </a:t>
            </a:r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</a:rPr>
              <a:t>47, </a:t>
            </a:r>
          </a:p>
          <a:p>
            <a:pPr>
              <a:spcAft>
                <a:spcPct val="30000"/>
              </a:spcAft>
            </a:pPr>
            <a:r>
              <a:rPr lang="ru-RU" sz="1800" b="1" dirty="0">
                <a:solidFill>
                  <a:srgbClr val="000066"/>
                </a:solidFill>
                <a:latin typeface="Times New Roman" pitchFamily="18" charset="0"/>
              </a:rPr>
              <a:t>в</a:t>
            </a:r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0066"/>
                </a:solidFill>
                <a:latin typeface="Times New Roman" pitchFamily="18" charset="0"/>
              </a:rPr>
              <a:t>т.ч</a:t>
            </a:r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</a:rPr>
              <a:t>. с </a:t>
            </a:r>
            <a:r>
              <a:rPr lang="ru-RU" sz="1800" b="1" dirty="0">
                <a:solidFill>
                  <a:srgbClr val="000066"/>
                </a:solidFill>
                <a:latin typeface="Times New Roman" pitchFamily="18" charset="0"/>
              </a:rPr>
              <a:t>использованием дистанционных образовательных технологий – </a:t>
            </a:r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</a:rPr>
              <a:t>30;</a:t>
            </a:r>
            <a:endParaRPr lang="ru-RU" sz="1800" b="1" dirty="0">
              <a:solidFill>
                <a:srgbClr val="000066"/>
              </a:solidFill>
              <a:latin typeface="Times New Roman" pitchFamily="18" charset="0"/>
            </a:endParaRPr>
          </a:p>
          <a:p>
            <a:endParaRPr lang="ru-RU" sz="1800" b="1" dirty="0">
              <a:solidFill>
                <a:srgbClr val="000066"/>
              </a:solidFill>
              <a:latin typeface="Times New Roman" pitchFamily="18" charset="0"/>
            </a:endParaRPr>
          </a:p>
          <a:p>
            <a:r>
              <a:rPr lang="ru-RU" sz="1800" b="1" dirty="0">
                <a:solidFill>
                  <a:srgbClr val="000066"/>
                </a:solidFill>
                <a:latin typeface="Times New Roman" pitchFamily="18" charset="0"/>
              </a:rPr>
              <a:t>На довузовской подготовке – </a:t>
            </a:r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</a:rPr>
              <a:t>10</a:t>
            </a:r>
            <a:endParaRPr lang="ru-RU" sz="1800" b="1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3851920" y="4865346"/>
            <a:ext cx="5095875" cy="76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5508" tIns="42755" rIns="85508" bIns="4275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200" b="1" dirty="0">
                <a:solidFill>
                  <a:srgbClr val="006600"/>
                </a:solidFill>
                <a:latin typeface="Times New Roman" pitchFamily="18" charset="0"/>
              </a:rPr>
              <a:t>С 1998 г. выпущено </a:t>
            </a:r>
            <a:r>
              <a:rPr lang="ru-RU" sz="2200" b="1" dirty="0" smtClean="0">
                <a:solidFill>
                  <a:srgbClr val="006600"/>
                </a:solidFill>
                <a:latin typeface="Times New Roman" pitchFamily="18" charset="0"/>
              </a:rPr>
              <a:t>367 человек, в </a:t>
            </a:r>
            <a:r>
              <a:rPr lang="ru-RU" sz="2200" b="1" dirty="0" err="1" smtClean="0">
                <a:solidFill>
                  <a:srgbClr val="006600"/>
                </a:solidFill>
                <a:latin typeface="Times New Roman" pitchFamily="18" charset="0"/>
              </a:rPr>
              <a:t>т.ч</a:t>
            </a:r>
            <a:r>
              <a:rPr lang="ru-RU" sz="2200" b="1" dirty="0" smtClean="0">
                <a:solidFill>
                  <a:srgbClr val="006600"/>
                </a:solidFill>
                <a:latin typeface="Times New Roman" pitchFamily="18" charset="0"/>
              </a:rPr>
              <a:t>. 31 – диплом с отличием.</a:t>
            </a:r>
            <a:endParaRPr lang="ru-RU" sz="2200" b="1" dirty="0">
              <a:solidFill>
                <a:srgbClr val="0066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46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0" descr="rc_colo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2924944"/>
            <a:ext cx="3201120" cy="286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11"/>
          <p:cNvSpPr txBox="1">
            <a:spLocks noChangeArrowheads="1"/>
          </p:cNvSpPr>
          <p:nvPr/>
        </p:nvSpPr>
        <p:spPr bwMode="auto">
          <a:xfrm>
            <a:off x="131040" y="1651905"/>
            <a:ext cx="9012960" cy="106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3" tIns="41467" rIns="82933" bIns="41467">
            <a:spAutoFit/>
          </a:bodyPr>
          <a:lstStyle/>
          <a:p>
            <a:pPr algn="ctr" defTabSz="846423">
              <a:spcBef>
                <a:spcPct val="50000"/>
              </a:spcBef>
              <a:defRPr/>
            </a:pPr>
            <a:r>
              <a:rPr lang="ru-RU" sz="3200" b="1" dirty="0">
                <a:solidFill>
                  <a:srgbClr val="005C2A"/>
                </a:solidFill>
                <a:latin typeface="Candara" pitchFamily="34" charset="0"/>
              </a:rPr>
              <a:t>Региональный учебно-научный центр инклюзивного образования </a:t>
            </a: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2051720" y="3068960"/>
            <a:ext cx="6264696" cy="304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03" tIns="45200" rIns="90403" bIns="45200" anchor="ctr"/>
          <a:lstStyle>
            <a:lvl1pPr defTabSz="1006475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064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sz="2358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sz="2358" dirty="0">
                <a:solidFill>
                  <a:prstClr val="black"/>
                </a:solidFill>
                <a:latin typeface="Candara" panose="020E0502030303020204" pitchFamily="34" charset="0"/>
              </a:rPr>
              <a:t/>
            </a:r>
            <a:br>
              <a:rPr lang="ru-RU" sz="2358" dirty="0">
                <a:solidFill>
                  <a:prstClr val="black"/>
                </a:solidFill>
                <a:latin typeface="Candara" panose="020E0502030303020204" pitchFamily="34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/>
              </a:rPr>
              <a:t>С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</a:rPr>
              <a:t>оздание </a:t>
            </a:r>
            <a:r>
              <a:rPr lang="ru-RU" sz="2400" b="1" dirty="0">
                <a:solidFill>
                  <a:prstClr val="black"/>
                </a:solidFill>
                <a:latin typeface="Times New Roman"/>
              </a:rPr>
              <a:t>специальных условий, обеспечивающих доступность и инклюзивность высшего образования для инвалидов и лиц с ограниченными возможностями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</a:rPr>
              <a:t>здоровья.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400" b="1" i="1" dirty="0" smtClean="0">
                <a:solidFill>
                  <a:srgbClr val="005C2A"/>
                </a:solidFill>
                <a:latin typeface="Times New Roman"/>
              </a:rPr>
              <a:t>Положение о </a:t>
            </a:r>
            <a:r>
              <a:rPr lang="ru-RU" sz="2400" b="1" i="1" dirty="0">
                <a:solidFill>
                  <a:srgbClr val="005C2A"/>
                </a:solidFill>
                <a:latin typeface="Times New Roman"/>
              </a:rPr>
              <a:t>Региональном учебно-научном центре инклюзивного </a:t>
            </a:r>
            <a:r>
              <a:rPr lang="ru-RU" sz="2400" b="1" i="1" dirty="0" smtClean="0">
                <a:solidFill>
                  <a:srgbClr val="005C2A"/>
                </a:solidFill>
                <a:latin typeface="Times New Roman"/>
              </a:rPr>
              <a:t>образования утверждено приказом ректора ФГБОУ ВПО «ЧелГУ» 15.11.2013 №650-1.</a:t>
            </a:r>
            <a:endParaRPr lang="ru-RU" sz="2400" b="1" i="1" dirty="0">
              <a:solidFill>
                <a:srgbClr val="005C2A"/>
              </a:solidFill>
              <a:latin typeface="Times New Roman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sz="2358" dirty="0">
                <a:solidFill>
                  <a:prstClr val="black"/>
                </a:solidFill>
                <a:latin typeface="Candara" panose="020E0502030303020204" pitchFamily="34" charset="0"/>
              </a:rPr>
              <a:t/>
            </a:r>
            <a:br>
              <a:rPr lang="ru-RU" sz="2358" dirty="0">
                <a:solidFill>
                  <a:prstClr val="black"/>
                </a:solidFill>
                <a:latin typeface="Candara" panose="020E0502030303020204" pitchFamily="34" charset="0"/>
              </a:rPr>
            </a:br>
            <a:r>
              <a:rPr lang="ru-RU" sz="2358" dirty="0">
                <a:solidFill>
                  <a:prstClr val="black"/>
                </a:solidFill>
                <a:latin typeface="Candara" panose="020E0502030303020204" pitchFamily="34" charset="0"/>
              </a:rPr>
              <a:t/>
            </a:r>
            <a:br>
              <a:rPr lang="ru-RU" sz="2358" dirty="0">
                <a:solidFill>
                  <a:prstClr val="black"/>
                </a:solidFill>
                <a:latin typeface="Candara" panose="020E0502030303020204" pitchFamily="34" charset="0"/>
              </a:rPr>
            </a:br>
            <a:endParaRPr lang="ru-RU" sz="2358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8197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84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3930" indent="-259204">
              <a:spcBef>
                <a:spcPct val="20000"/>
              </a:spcBef>
              <a:buFont typeface="Arial" panose="020B0604020202020204" pitchFamily="34" charset="0"/>
              <a:buChar char="–"/>
              <a:defRPr sz="272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815" indent="-207363">
              <a:spcBef>
                <a:spcPct val="20000"/>
              </a:spcBef>
              <a:buFont typeface="Arial" panose="020B0604020202020204" pitchFamily="34" charset="0"/>
              <a:buChar char="•"/>
              <a:defRPr sz="2358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1541" indent="-207363">
              <a:spcBef>
                <a:spcPct val="20000"/>
              </a:spcBef>
              <a:buFont typeface="Arial" panose="020B0604020202020204" pitchFamily="34" charset="0"/>
              <a:buChar char="–"/>
              <a:defRPr sz="1905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268" indent="-207363">
              <a:spcBef>
                <a:spcPct val="20000"/>
              </a:spcBef>
              <a:buFont typeface="Arial" panose="020B0604020202020204" pitchFamily="34" charset="0"/>
              <a:buChar char="»"/>
              <a:defRPr sz="1905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280994" indent="-2073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5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95720" indent="-2073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5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10446" indent="-2073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5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25172" indent="-2073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5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25DD31-F5EC-484D-B283-34484C269989}" type="slidenum">
              <a:rPr lang="ru-RU" sz="1179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83</a:t>
            </a:fld>
            <a:endParaRPr lang="ru-RU" sz="1179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8586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Организационное обеспечение инклюзивного образования в ЧелГУ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553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252537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Функции Регионального учебно-научного центра инклюзивного образования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268760"/>
            <a:ext cx="820891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AutoNum type="arabicPeriod"/>
            </a:pPr>
            <a:r>
              <a:rPr lang="ru-RU" sz="2400" b="1" dirty="0" smtClean="0">
                <a:solidFill>
                  <a:srgbClr val="005C2A"/>
                </a:solidFill>
              </a:rPr>
              <a:t>Организационно-педагогическая деятельность</a:t>
            </a: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</a:rPr>
              <a:t>Профориентационная работа.</a:t>
            </a:r>
            <a:endParaRPr lang="ru-RU" sz="24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</a:rPr>
              <a:t>Довузовская подготовка </a:t>
            </a:r>
            <a:r>
              <a:rPr lang="ru-RU" sz="2400" dirty="0">
                <a:solidFill>
                  <a:prstClr val="black"/>
                </a:solidFill>
              </a:rPr>
              <a:t>по инновационной </a:t>
            </a:r>
            <a:r>
              <a:rPr lang="ru-RU" sz="2400" dirty="0" smtClean="0">
                <a:solidFill>
                  <a:prstClr val="black"/>
                </a:solidFill>
              </a:rPr>
              <a:t>адаптационно-образовательной </a:t>
            </a:r>
            <a:r>
              <a:rPr lang="ru-RU" sz="2400" dirty="0">
                <a:solidFill>
                  <a:prstClr val="black"/>
                </a:solidFill>
              </a:rPr>
              <a:t>программе.</a:t>
            </a: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</a:rPr>
              <a:t>Специализированный учет инвалидов и лиц с ОВЗ.</a:t>
            </a:r>
            <a:endParaRPr lang="ru-RU" sz="24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</a:rPr>
              <a:t>Организационно-педагогическое, психолого-педагогическое, технологическое, медицинско-оздоровительное, социальное сопровождение </a:t>
            </a:r>
            <a:r>
              <a:rPr lang="ru-RU" sz="2400" dirty="0">
                <a:solidFill>
                  <a:prstClr val="black"/>
                </a:solidFill>
              </a:rPr>
              <a:t>учебы </a:t>
            </a:r>
            <a:r>
              <a:rPr lang="ru-RU" sz="2400" dirty="0" smtClean="0">
                <a:solidFill>
                  <a:prstClr val="black"/>
                </a:solidFill>
              </a:rPr>
              <a:t>инвалидов </a:t>
            </a:r>
            <a:r>
              <a:rPr lang="ru-RU" sz="2400" dirty="0">
                <a:solidFill>
                  <a:prstClr val="black"/>
                </a:solidFill>
              </a:rPr>
              <a:t>и лиц </a:t>
            </a:r>
            <a:r>
              <a:rPr lang="ru-RU" sz="2400" dirty="0" smtClean="0">
                <a:solidFill>
                  <a:prstClr val="black"/>
                </a:solidFill>
              </a:rPr>
              <a:t>с ОВЗ.</a:t>
            </a:r>
            <a:endParaRPr lang="ru-RU" sz="24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</a:rPr>
              <a:t>Социокультурная реабилитация.</a:t>
            </a:r>
            <a:endParaRPr lang="ru-RU" sz="24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</a:rPr>
              <a:t>Развитие </a:t>
            </a:r>
            <a:r>
              <a:rPr lang="ru-RU" sz="2400" dirty="0">
                <a:solidFill>
                  <a:prstClr val="black"/>
                </a:solidFill>
              </a:rPr>
              <a:t>адаптивной физической культуры и </a:t>
            </a:r>
            <a:r>
              <a:rPr lang="ru-RU" sz="2400" dirty="0" smtClean="0">
                <a:solidFill>
                  <a:prstClr val="black"/>
                </a:solidFill>
              </a:rPr>
              <a:t>спорта.</a:t>
            </a:r>
            <a:endParaRPr lang="ru-RU" sz="24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</a:rPr>
              <a:t>Содействие </a:t>
            </a:r>
            <a:r>
              <a:rPr lang="ru-RU" sz="2400" dirty="0">
                <a:solidFill>
                  <a:prstClr val="black"/>
                </a:solidFill>
              </a:rPr>
              <a:t>трудоустройству выпускников-инвалидов и выпускников с </a:t>
            </a:r>
            <a:r>
              <a:rPr lang="ru-RU" sz="2400" dirty="0" smtClean="0">
                <a:solidFill>
                  <a:prstClr val="black"/>
                </a:solidFill>
              </a:rPr>
              <a:t>ОВЗ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  <a:endParaRPr lang="ru-RU" sz="2000" dirty="0">
              <a:solidFill>
                <a:prstClr val="black"/>
              </a:solidFill>
            </a:endParaRPr>
          </a:p>
          <a:p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260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758" y="-88848"/>
            <a:ext cx="8229600" cy="1252537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Функции Регионального учебно-научного центра инклюзивного образования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758" y="1196752"/>
            <a:ext cx="878497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C2A"/>
                </a:solidFill>
              </a:rPr>
              <a:t>2. Научная </a:t>
            </a:r>
            <a:r>
              <a:rPr lang="ru-RU" sz="2400" b="1" dirty="0">
                <a:solidFill>
                  <a:srgbClr val="005C2A"/>
                </a:solidFill>
              </a:rPr>
              <a:t>и </a:t>
            </a:r>
            <a:r>
              <a:rPr lang="ru-RU" sz="2400" b="1" dirty="0" smtClean="0">
                <a:solidFill>
                  <a:srgbClr val="005C2A"/>
                </a:solidFill>
              </a:rPr>
              <a:t>методическая деятельность</a:t>
            </a: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</a:rPr>
              <a:t>Фундаментальные </a:t>
            </a:r>
            <a:r>
              <a:rPr lang="ru-RU" sz="2400" dirty="0">
                <a:solidFill>
                  <a:prstClr val="black"/>
                </a:solidFill>
              </a:rPr>
              <a:t>и </a:t>
            </a:r>
            <a:r>
              <a:rPr lang="ru-RU" sz="2400" dirty="0" smtClean="0">
                <a:solidFill>
                  <a:prstClr val="black"/>
                </a:solidFill>
              </a:rPr>
              <a:t>прикладные научно-исследовательские работы </a:t>
            </a:r>
            <a:r>
              <a:rPr lang="ru-RU" sz="2400" dirty="0">
                <a:solidFill>
                  <a:prstClr val="black"/>
                </a:solidFill>
              </a:rPr>
              <a:t>по проблемам </a:t>
            </a:r>
            <a:r>
              <a:rPr lang="ru-RU" sz="2400" dirty="0" smtClean="0">
                <a:solidFill>
                  <a:prstClr val="black"/>
                </a:solidFill>
              </a:rPr>
              <a:t>инклюзии</a:t>
            </a: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</a:rPr>
              <a:t>Анализ и внедрение современных технических </a:t>
            </a:r>
            <a:r>
              <a:rPr lang="ru-RU" sz="2400" dirty="0">
                <a:solidFill>
                  <a:prstClr val="black"/>
                </a:solidFill>
              </a:rPr>
              <a:t>средств </a:t>
            </a:r>
            <a:r>
              <a:rPr lang="ru-RU" sz="2400" dirty="0" smtClean="0">
                <a:solidFill>
                  <a:prstClr val="black"/>
                </a:solidFill>
              </a:rPr>
              <a:t>обучения, информационных </a:t>
            </a:r>
            <a:r>
              <a:rPr lang="ru-RU" sz="2400" dirty="0">
                <a:solidFill>
                  <a:prstClr val="black"/>
                </a:solidFill>
              </a:rPr>
              <a:t>и специальных образовательных </a:t>
            </a:r>
            <a:r>
              <a:rPr lang="ru-RU" sz="2400" dirty="0" smtClean="0">
                <a:solidFill>
                  <a:prstClr val="black"/>
                </a:solidFill>
              </a:rPr>
              <a:t>и реабилитационных технологий в учебный процесс </a:t>
            </a:r>
            <a:r>
              <a:rPr lang="ru-RU" sz="2400" dirty="0">
                <a:solidFill>
                  <a:prstClr val="black"/>
                </a:solidFill>
              </a:rPr>
              <a:t>для инвалидов и лиц с ОВЗ . </a:t>
            </a: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</a:rPr>
              <a:t>Подготовка методических </a:t>
            </a:r>
            <a:r>
              <a:rPr lang="ru-RU" sz="2400" dirty="0">
                <a:solidFill>
                  <a:prstClr val="black"/>
                </a:solidFill>
              </a:rPr>
              <a:t>разработок в целях обеспечения адаптации, инклюзивного обучения и сопровождения учебы </a:t>
            </a:r>
            <a:r>
              <a:rPr lang="ru-RU" sz="2400" dirty="0" smtClean="0">
                <a:solidFill>
                  <a:prstClr val="black"/>
                </a:solidFill>
              </a:rPr>
              <a:t>инвалидов и лиц с ОВЗ.</a:t>
            </a:r>
            <a:endParaRPr lang="ru-RU" sz="24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</a:rPr>
              <a:t>Разработка </a:t>
            </a:r>
            <a:r>
              <a:rPr lang="ru-RU" sz="2400" dirty="0">
                <a:solidFill>
                  <a:prstClr val="black"/>
                </a:solidFill>
              </a:rPr>
              <a:t>и реализация дистанционных </a:t>
            </a:r>
            <a:r>
              <a:rPr lang="ru-RU" sz="2400" dirty="0" err="1">
                <a:solidFill>
                  <a:prstClr val="black"/>
                </a:solidFill>
              </a:rPr>
              <a:t>on-line</a:t>
            </a:r>
            <a:r>
              <a:rPr lang="ru-RU" sz="2400" dirty="0">
                <a:solidFill>
                  <a:prstClr val="black"/>
                </a:solidFill>
              </a:rPr>
              <a:t> и </a:t>
            </a:r>
            <a:r>
              <a:rPr lang="ru-RU" sz="2400" dirty="0" err="1">
                <a:solidFill>
                  <a:prstClr val="black"/>
                </a:solidFill>
              </a:rPr>
              <a:t>off-line</a:t>
            </a:r>
            <a:r>
              <a:rPr lang="ru-RU" sz="2400" dirty="0">
                <a:solidFill>
                  <a:prstClr val="black"/>
                </a:solidFill>
              </a:rPr>
              <a:t> технологий, </a:t>
            </a:r>
            <a:r>
              <a:rPr lang="ru-RU" sz="2400" dirty="0" smtClean="0">
                <a:solidFill>
                  <a:prstClr val="black"/>
                </a:solidFill>
              </a:rPr>
              <a:t>индивидуальных, </a:t>
            </a:r>
            <a:r>
              <a:rPr lang="ru-RU" sz="2400" dirty="0">
                <a:solidFill>
                  <a:prstClr val="black"/>
                </a:solidFill>
              </a:rPr>
              <a:t>коллективных форм </a:t>
            </a:r>
            <a:r>
              <a:rPr lang="ru-RU" sz="2400" dirty="0" smtClean="0">
                <a:solidFill>
                  <a:prstClr val="black"/>
                </a:solidFill>
              </a:rPr>
              <a:t>работы. </a:t>
            </a:r>
            <a:endParaRPr lang="ru-RU" sz="24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</a:rPr>
              <a:t>Участие </a:t>
            </a:r>
            <a:r>
              <a:rPr lang="ru-RU" sz="2400" dirty="0">
                <a:solidFill>
                  <a:prstClr val="black"/>
                </a:solidFill>
              </a:rPr>
              <a:t>в </a:t>
            </a:r>
            <a:r>
              <a:rPr lang="ru-RU" sz="2400" dirty="0" smtClean="0">
                <a:solidFill>
                  <a:prstClr val="black"/>
                </a:solidFill>
              </a:rPr>
              <a:t>подготовке и </a:t>
            </a:r>
            <a:r>
              <a:rPr lang="ru-RU" sz="2400" dirty="0">
                <a:solidFill>
                  <a:prstClr val="black"/>
                </a:solidFill>
              </a:rPr>
              <a:t>повышении квалификации кадров в области инклюзивного </a:t>
            </a:r>
            <a:r>
              <a:rPr lang="ru-RU" sz="2400" dirty="0" smtClean="0">
                <a:solidFill>
                  <a:prstClr val="black"/>
                </a:solidFill>
              </a:rPr>
              <a:t>образования</a:t>
            </a:r>
            <a:r>
              <a:rPr lang="ru-RU" sz="1900" dirty="0" smtClean="0">
                <a:solidFill>
                  <a:prstClr val="black"/>
                </a:solidFill>
              </a:rPr>
              <a:t>.</a:t>
            </a:r>
            <a:endParaRPr lang="ru-RU" sz="1900" dirty="0">
              <a:solidFill>
                <a:prstClr val="black"/>
              </a:solidFill>
            </a:endParaRPr>
          </a:p>
          <a:p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667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252537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Функции Регионального учебно-научного центра инклюзивного образования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468" y="1272004"/>
            <a:ext cx="8856984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C2A"/>
                </a:solidFill>
              </a:rPr>
              <a:t>    3. Информационно-просветительская </a:t>
            </a:r>
          </a:p>
          <a:p>
            <a:pPr algn="ctr"/>
            <a:r>
              <a:rPr lang="ru-RU" sz="2400" b="1" dirty="0">
                <a:solidFill>
                  <a:srgbClr val="005C2A"/>
                </a:solidFill>
              </a:rPr>
              <a:t> </a:t>
            </a:r>
            <a:r>
              <a:rPr lang="ru-RU" sz="2400" b="1" dirty="0" smtClean="0">
                <a:solidFill>
                  <a:srgbClr val="005C2A"/>
                </a:solidFill>
              </a:rPr>
              <a:t>    и координационная деятельность</a:t>
            </a:r>
            <a:endParaRPr lang="ru-RU" sz="2000" b="1" dirty="0" smtClean="0">
              <a:solidFill>
                <a:srgbClr val="005C2A"/>
              </a:solidFill>
            </a:endParaRP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prstClr val="black"/>
                </a:solidFill>
              </a:rPr>
              <a:t>Организация деятельности </a:t>
            </a:r>
            <a:r>
              <a:rPr lang="ru-RU" sz="2200" dirty="0">
                <a:solidFill>
                  <a:prstClr val="black"/>
                </a:solidFill>
              </a:rPr>
              <a:t>ЧелГУ как базового </a:t>
            </a:r>
            <a:r>
              <a:rPr lang="ru-RU" sz="2200" dirty="0" smtClean="0">
                <a:solidFill>
                  <a:prstClr val="black"/>
                </a:solidFill>
              </a:rPr>
              <a:t>вуза, </a:t>
            </a:r>
            <a:r>
              <a:rPr lang="ru-RU" sz="2200" dirty="0">
                <a:solidFill>
                  <a:prstClr val="black"/>
                </a:solidFill>
              </a:rPr>
              <a:t>обеспечивающего условия для обучения инвалидов и лиц с ограниченными возможностями здоровья в </a:t>
            </a:r>
            <a:r>
              <a:rPr lang="ru-RU" sz="2200" dirty="0" err="1" smtClean="0">
                <a:solidFill>
                  <a:prstClr val="black"/>
                </a:solidFill>
              </a:rPr>
              <a:t>УрФО</a:t>
            </a:r>
            <a:r>
              <a:rPr lang="ru-RU" sz="2200" dirty="0" smtClean="0">
                <a:solidFill>
                  <a:prstClr val="black"/>
                </a:solidFill>
              </a:rPr>
              <a:t>.</a:t>
            </a:r>
            <a:endParaRPr lang="ru-RU" sz="22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prstClr val="black"/>
                </a:solidFill>
              </a:rPr>
              <a:t>Сотрудничество </a:t>
            </a:r>
            <a:r>
              <a:rPr lang="ru-RU" sz="2200" dirty="0">
                <a:solidFill>
                  <a:prstClr val="black"/>
                </a:solidFill>
              </a:rPr>
              <a:t>с </a:t>
            </a:r>
            <a:r>
              <a:rPr lang="ru-RU" sz="2200" dirty="0" smtClean="0">
                <a:solidFill>
                  <a:prstClr val="black"/>
                </a:solidFill>
              </a:rPr>
              <a:t>факультетами</a:t>
            </a:r>
            <a:r>
              <a:rPr lang="ru-RU" sz="2200" dirty="0">
                <a:solidFill>
                  <a:prstClr val="black"/>
                </a:solidFill>
              </a:rPr>
              <a:t>, отделами и службами ЧелГУ с целью реализации инклюзивного обучения и сопровождения </a:t>
            </a:r>
            <a:r>
              <a:rPr lang="ru-RU" sz="2200" dirty="0" smtClean="0">
                <a:solidFill>
                  <a:prstClr val="black"/>
                </a:solidFill>
              </a:rPr>
              <a:t>учебы.</a:t>
            </a:r>
            <a:endParaRPr lang="ru-RU" sz="22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prstClr val="black"/>
                </a:solidFill>
              </a:rPr>
              <a:t>Сотрудничество </a:t>
            </a:r>
            <a:r>
              <a:rPr lang="ru-RU" sz="2200" dirty="0">
                <a:solidFill>
                  <a:prstClr val="black"/>
                </a:solidFill>
              </a:rPr>
              <a:t>по вопросам профессионального образования и трудоустройства инвалидов и лиц с </a:t>
            </a:r>
            <a:r>
              <a:rPr lang="ru-RU" sz="2200" dirty="0" smtClean="0">
                <a:solidFill>
                  <a:prstClr val="black"/>
                </a:solidFill>
              </a:rPr>
              <a:t>ОВЗ </a:t>
            </a:r>
            <a:r>
              <a:rPr lang="ru-RU" sz="2200" dirty="0">
                <a:solidFill>
                  <a:prstClr val="black"/>
                </a:solidFill>
              </a:rPr>
              <a:t>с </a:t>
            </a:r>
            <a:r>
              <a:rPr lang="ru-RU" sz="2200" dirty="0" smtClean="0">
                <a:solidFill>
                  <a:prstClr val="black"/>
                </a:solidFill>
              </a:rPr>
              <a:t>региональными органами </a:t>
            </a:r>
            <a:r>
              <a:rPr lang="ru-RU" sz="2200" dirty="0">
                <a:solidFill>
                  <a:prstClr val="black"/>
                </a:solidFill>
              </a:rPr>
              <a:t>государственной власти и управления, </a:t>
            </a:r>
            <a:r>
              <a:rPr lang="ru-RU" sz="2200" dirty="0" smtClean="0">
                <a:solidFill>
                  <a:prstClr val="black"/>
                </a:solidFill>
              </a:rPr>
              <a:t>общественными </a:t>
            </a:r>
            <a:r>
              <a:rPr lang="ru-RU" sz="2200" dirty="0">
                <a:solidFill>
                  <a:prstClr val="black"/>
                </a:solidFill>
              </a:rPr>
              <a:t>объединениями.</a:t>
            </a: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prstClr val="black"/>
                </a:solidFill>
              </a:rPr>
              <a:t>Сотрудничество </a:t>
            </a:r>
            <a:r>
              <a:rPr lang="ru-RU" sz="2200" dirty="0">
                <a:solidFill>
                  <a:prstClr val="black"/>
                </a:solidFill>
              </a:rPr>
              <a:t>с органами управления образованием, образовательными </a:t>
            </a:r>
            <a:r>
              <a:rPr lang="ru-RU" sz="2200" dirty="0" smtClean="0">
                <a:solidFill>
                  <a:prstClr val="black"/>
                </a:solidFill>
              </a:rPr>
              <a:t>организациями, </a:t>
            </a:r>
            <a:r>
              <a:rPr lang="ru-RU" sz="2200" dirty="0">
                <a:solidFill>
                  <a:prstClr val="black"/>
                </a:solidFill>
              </a:rPr>
              <a:t>приемной комиссией и факультетами ЧелГУ  по </a:t>
            </a:r>
            <a:r>
              <a:rPr lang="ru-RU" sz="2200" dirty="0" smtClean="0">
                <a:solidFill>
                  <a:prstClr val="black"/>
                </a:solidFill>
              </a:rPr>
              <a:t>обеспечению </a:t>
            </a:r>
            <a:r>
              <a:rPr lang="ru-RU" sz="2200" dirty="0">
                <a:solidFill>
                  <a:prstClr val="black"/>
                </a:solidFill>
              </a:rPr>
              <a:t>приема абитуриентов-инвалидов и абитуриентов с </a:t>
            </a:r>
            <a:r>
              <a:rPr lang="ru-RU" sz="2200" dirty="0" smtClean="0">
                <a:solidFill>
                  <a:prstClr val="black"/>
                </a:solidFill>
              </a:rPr>
              <a:t>ОВЗ в </a:t>
            </a:r>
            <a:r>
              <a:rPr lang="ru-RU" sz="2200" dirty="0">
                <a:solidFill>
                  <a:prstClr val="black"/>
                </a:solidFill>
              </a:rPr>
              <a:t>ЧелГУ.</a:t>
            </a:r>
          </a:p>
          <a:p>
            <a:endParaRPr lang="ru-RU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037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301608" cy="136815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/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Функции Регионального учебно-научного центра инклюзивного образования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052736"/>
            <a:ext cx="8568952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5C2A"/>
                </a:solidFill>
              </a:rPr>
              <a:t>  </a:t>
            </a:r>
          </a:p>
          <a:p>
            <a:pPr algn="ctr"/>
            <a:r>
              <a:rPr lang="ru-RU" sz="2400" b="1" dirty="0" smtClean="0">
                <a:solidFill>
                  <a:srgbClr val="005C2A"/>
                </a:solidFill>
              </a:rPr>
              <a:t>3. Информационно-просветительская </a:t>
            </a:r>
          </a:p>
          <a:p>
            <a:pPr algn="ctr"/>
            <a:r>
              <a:rPr lang="ru-RU" sz="2400" b="1" dirty="0" smtClean="0">
                <a:solidFill>
                  <a:srgbClr val="005C2A"/>
                </a:solidFill>
              </a:rPr>
              <a:t>    и координационная деятельность</a:t>
            </a:r>
            <a:endParaRPr lang="ru-RU" sz="2400" b="1" dirty="0">
              <a:solidFill>
                <a:prstClr val="black"/>
              </a:solidFill>
            </a:endParaRP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150" dirty="0" smtClean="0">
                <a:solidFill>
                  <a:prstClr val="black"/>
                </a:solidFill>
              </a:rPr>
              <a:t>Проведение мониторингов, </a:t>
            </a:r>
            <a:r>
              <a:rPr lang="ru-RU" sz="2150" dirty="0">
                <a:solidFill>
                  <a:prstClr val="black"/>
                </a:solidFill>
              </a:rPr>
              <a:t>социологических опросов, открытых мероприятий, в том числе конференций и семинаров, публикация изданий научно-методического, информационного и рекламного характера. </a:t>
            </a: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150" dirty="0" smtClean="0">
                <a:solidFill>
                  <a:prstClr val="black"/>
                </a:solidFill>
              </a:rPr>
              <a:t>Сотрудничество </a:t>
            </a:r>
            <a:r>
              <a:rPr lang="ru-RU" sz="2150" dirty="0">
                <a:solidFill>
                  <a:prstClr val="black"/>
                </a:solidFill>
              </a:rPr>
              <a:t>со </a:t>
            </a:r>
            <a:r>
              <a:rPr lang="ru-RU" sz="2150" dirty="0" smtClean="0">
                <a:solidFill>
                  <a:prstClr val="black"/>
                </a:solidFill>
              </a:rPr>
              <a:t>СМИ с </a:t>
            </a:r>
            <a:r>
              <a:rPr lang="ru-RU" sz="2150" dirty="0">
                <a:solidFill>
                  <a:prstClr val="black"/>
                </a:solidFill>
              </a:rPr>
              <a:t>целью формирования общественного мнения по </a:t>
            </a:r>
            <a:r>
              <a:rPr lang="ru-RU" sz="2150" dirty="0" smtClean="0">
                <a:solidFill>
                  <a:prstClr val="black"/>
                </a:solidFill>
              </a:rPr>
              <a:t>проблемам инклюзивного </a:t>
            </a:r>
            <a:r>
              <a:rPr lang="ru-RU" sz="2150" dirty="0">
                <a:solidFill>
                  <a:prstClr val="black"/>
                </a:solidFill>
              </a:rPr>
              <a:t>профессионального </a:t>
            </a:r>
            <a:r>
              <a:rPr lang="ru-RU" sz="2150" dirty="0" smtClean="0">
                <a:solidFill>
                  <a:prstClr val="black"/>
                </a:solidFill>
              </a:rPr>
              <a:t>образования.</a:t>
            </a:r>
            <a:endParaRPr lang="ru-RU" sz="215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150" dirty="0" smtClean="0">
                <a:solidFill>
                  <a:prstClr val="black"/>
                </a:solidFill>
              </a:rPr>
              <a:t>Создание </a:t>
            </a:r>
            <a:r>
              <a:rPr lang="ru-RU" sz="2150" dirty="0">
                <a:solidFill>
                  <a:prstClr val="black"/>
                </a:solidFill>
              </a:rPr>
              <a:t>и поддержка баз данных и </a:t>
            </a:r>
            <a:r>
              <a:rPr lang="ru-RU" sz="2150" dirty="0" smtClean="0">
                <a:solidFill>
                  <a:prstClr val="black"/>
                </a:solidFill>
              </a:rPr>
              <a:t>сайтов </a:t>
            </a:r>
            <a:r>
              <a:rPr lang="ru-RU" sz="2150" dirty="0">
                <a:solidFill>
                  <a:prstClr val="black"/>
                </a:solidFill>
              </a:rPr>
              <a:t>в </a:t>
            </a:r>
            <a:r>
              <a:rPr lang="ru-RU" sz="2150" dirty="0" smtClean="0">
                <a:solidFill>
                  <a:prstClr val="black"/>
                </a:solidFill>
              </a:rPr>
              <a:t>сети </a:t>
            </a:r>
            <a:r>
              <a:rPr lang="ru-RU" sz="2150" dirty="0">
                <a:solidFill>
                  <a:prstClr val="black"/>
                </a:solidFill>
              </a:rPr>
              <a:t>Интернет по вопросам </a:t>
            </a:r>
            <a:r>
              <a:rPr lang="ru-RU" sz="2150" dirty="0" smtClean="0">
                <a:solidFill>
                  <a:prstClr val="black"/>
                </a:solidFill>
              </a:rPr>
              <a:t>инклюзивного образования. </a:t>
            </a:r>
            <a:endParaRPr lang="ru-RU" sz="215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150" dirty="0" smtClean="0">
                <a:solidFill>
                  <a:prstClr val="black"/>
                </a:solidFill>
              </a:rPr>
              <a:t>Обмен </a:t>
            </a:r>
            <a:r>
              <a:rPr lang="ru-RU" sz="2150" dirty="0">
                <a:solidFill>
                  <a:prstClr val="black"/>
                </a:solidFill>
              </a:rPr>
              <a:t>опытом и участие в международных, российских, региональных научных и научно-методических </a:t>
            </a:r>
            <a:r>
              <a:rPr lang="ru-RU" sz="2150" dirty="0" smtClean="0">
                <a:solidFill>
                  <a:prstClr val="black"/>
                </a:solidFill>
              </a:rPr>
              <a:t>конференциях. </a:t>
            </a:r>
            <a:endParaRPr lang="ru-RU" sz="215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9BBB59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ru-RU" sz="2150" dirty="0" smtClean="0">
                <a:solidFill>
                  <a:prstClr val="black"/>
                </a:solidFill>
              </a:rPr>
              <a:t>Участие </a:t>
            </a:r>
            <a:r>
              <a:rPr lang="ru-RU" sz="2150" dirty="0">
                <a:solidFill>
                  <a:prstClr val="black"/>
                </a:solidFill>
              </a:rPr>
              <a:t>в международных </a:t>
            </a:r>
            <a:r>
              <a:rPr lang="ru-RU" sz="2150" dirty="0" smtClean="0">
                <a:solidFill>
                  <a:prstClr val="black"/>
                </a:solidFill>
              </a:rPr>
              <a:t>связях ЧелГУ.</a:t>
            </a:r>
            <a:endParaRPr lang="ru-RU" sz="2150" dirty="0">
              <a:solidFill>
                <a:prstClr val="black"/>
              </a:solidFill>
            </a:endParaRPr>
          </a:p>
          <a:p>
            <a:r>
              <a:rPr lang="ru-RU" sz="1400" dirty="0" smtClean="0">
                <a:solidFill>
                  <a:prstClr val="black"/>
                </a:solidFill>
              </a:rPr>
              <a:t>   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345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Локальные нормативные документы ЧелГУ, направленные на обеспечение инклюзии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260" y="1412776"/>
            <a:ext cx="82809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</a:rPr>
              <a:t>Правила приема абитуриентов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</a:rPr>
              <a:t>Положение </a:t>
            </a:r>
            <a:r>
              <a:rPr lang="ru-RU" sz="2000" dirty="0">
                <a:solidFill>
                  <a:prstClr val="black"/>
                </a:solidFill>
              </a:rPr>
              <a:t>о дисциплинах по выбору при освоении образовательных программам высшего </a:t>
            </a:r>
            <a:r>
              <a:rPr lang="ru-RU" sz="2000" dirty="0" smtClean="0">
                <a:solidFill>
                  <a:prstClr val="black"/>
                </a:solidFill>
              </a:rPr>
              <a:t>образования</a:t>
            </a:r>
            <a:endParaRPr lang="ru-RU" sz="20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prstClr val="black"/>
                </a:solidFill>
              </a:rPr>
              <a:t>Положение о факультативных </a:t>
            </a:r>
            <a:r>
              <a:rPr lang="ru-RU" sz="2000" dirty="0" smtClean="0">
                <a:solidFill>
                  <a:prstClr val="black"/>
                </a:solidFill>
              </a:rPr>
              <a:t>дисциплинах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prstClr val="black"/>
                </a:solidFill>
              </a:rPr>
              <a:t>Положение об организации учебных и производственных </a:t>
            </a:r>
            <a:r>
              <a:rPr lang="ru-RU" sz="2000" dirty="0" smtClean="0">
                <a:solidFill>
                  <a:prstClr val="black"/>
                </a:solidFill>
              </a:rPr>
              <a:t>практик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</a:rPr>
              <a:t>Положение о порядке проведения и объеме подготовки по дисциплинам физической культуры и спорта по программам бакалавриата и </a:t>
            </a:r>
            <a:r>
              <a:rPr lang="ru-RU" sz="2000" dirty="0" err="1" smtClean="0">
                <a:solidFill>
                  <a:prstClr val="black"/>
                </a:solidFill>
              </a:rPr>
              <a:t>специалитета</a:t>
            </a:r>
            <a:endParaRPr lang="ru-RU" sz="20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</a:rPr>
              <a:t>Положение </a:t>
            </a:r>
            <a:r>
              <a:rPr lang="ru-RU" sz="2000" dirty="0">
                <a:solidFill>
                  <a:prstClr val="black"/>
                </a:solidFill>
              </a:rPr>
              <a:t>об итоговой государственной </a:t>
            </a:r>
            <a:r>
              <a:rPr lang="ru-RU" sz="2000" dirty="0" smtClean="0">
                <a:solidFill>
                  <a:prstClr val="black"/>
                </a:solidFill>
              </a:rPr>
              <a:t>аттестации выпускников по программам бакалавриата, </a:t>
            </a:r>
            <a:r>
              <a:rPr lang="ru-RU" sz="2000" dirty="0" err="1" smtClean="0">
                <a:solidFill>
                  <a:prstClr val="black"/>
                </a:solidFill>
              </a:rPr>
              <a:t>специалитета</a:t>
            </a:r>
            <a:r>
              <a:rPr lang="ru-RU" sz="2000" dirty="0" smtClean="0">
                <a:solidFill>
                  <a:prstClr val="black"/>
                </a:solidFill>
              </a:rPr>
              <a:t>, магистратуры. </a:t>
            </a:r>
            <a:endParaRPr lang="ru-RU" sz="20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</a:rPr>
              <a:t>Положение </a:t>
            </a:r>
            <a:r>
              <a:rPr lang="ru-RU" sz="2000" dirty="0">
                <a:solidFill>
                  <a:prstClr val="black"/>
                </a:solidFill>
              </a:rPr>
              <a:t>о порядке перевода студентов на обучение по индивидуальному учебному </a:t>
            </a:r>
            <a:r>
              <a:rPr lang="ru-RU" sz="2000" dirty="0" smtClean="0">
                <a:solidFill>
                  <a:prstClr val="black"/>
                </a:solidFill>
              </a:rPr>
              <a:t>плану.</a:t>
            </a:r>
            <a:endParaRPr lang="ru-RU" sz="20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</a:rPr>
              <a:t>Положению </a:t>
            </a:r>
            <a:r>
              <a:rPr lang="ru-RU" sz="2000" dirty="0">
                <a:solidFill>
                  <a:prstClr val="black"/>
                </a:solidFill>
              </a:rPr>
              <a:t>о стипендиальном обеспечении и других формах социальной поддержки студентов, аспирантов и докторантов ЧелГУ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</a:rPr>
              <a:t>Положение </a:t>
            </a:r>
            <a:r>
              <a:rPr lang="ru-RU" sz="2000" dirty="0">
                <a:solidFill>
                  <a:prstClr val="black"/>
                </a:solidFill>
              </a:rPr>
              <a:t>о льготах по оплате за обучение в </a:t>
            </a:r>
            <a:r>
              <a:rPr lang="ru-RU" sz="2000" dirty="0" smtClean="0">
                <a:solidFill>
                  <a:prstClr val="black"/>
                </a:solidFill>
              </a:rPr>
              <a:t>ЧелГУ (проект)</a:t>
            </a:r>
            <a:endParaRPr lang="ru-RU" sz="2000" dirty="0">
              <a:solidFill>
                <a:prstClr val="black"/>
              </a:solidFill>
            </a:endParaRPr>
          </a:p>
          <a:p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384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38" y="228600"/>
            <a:ext cx="5215492" cy="41093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844824"/>
            <a:ext cx="5628941" cy="4452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6136" y="228600"/>
            <a:ext cx="2880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</a:rPr>
              <a:t>Разделы на сайте ЧелГУ</a:t>
            </a:r>
          </a:p>
          <a:p>
            <a:r>
              <a:rPr lang="en-US" sz="2800" b="1" dirty="0" smtClean="0">
                <a:solidFill>
                  <a:srgbClr val="F79646">
                    <a:lumMod val="50000"/>
                  </a:srgbClr>
                </a:solidFill>
              </a:rPr>
              <a:t>www.csu.ru</a:t>
            </a:r>
            <a:endParaRPr lang="ru-RU" sz="2800" b="1" dirty="0">
              <a:solidFill>
                <a:srgbClr val="F7964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94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Модели инвалидности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4116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6600"/>
                </a:solidFill>
              </a:rPr>
              <a:t>Медицинская</a:t>
            </a:r>
          </a:p>
          <a:p>
            <a:pPr marL="0" indent="0">
              <a:buNone/>
            </a:pPr>
            <a:r>
              <a:rPr lang="ru-RU" sz="2400" dirty="0"/>
              <a:t>определяет инвалидность как нарушение здоровья и ограничивает поддержку людям с инвалидностью социальной защитой больных и </a:t>
            </a:r>
            <a:r>
              <a:rPr lang="ru-RU" sz="2400" dirty="0" smtClean="0"/>
              <a:t>неспособных.</a:t>
            </a: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25144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6600"/>
                </a:solidFill>
              </a:rPr>
              <a:t>Социальная</a:t>
            </a:r>
          </a:p>
          <a:p>
            <a:pPr marL="0" indent="0">
              <a:buNone/>
            </a:pPr>
            <a:r>
              <a:rPr lang="ru-RU" sz="2400" dirty="0"/>
              <a:t>причина инвалидности находится не в самом заболевании как </a:t>
            </a:r>
            <a:r>
              <a:rPr lang="ru-RU" sz="2400" dirty="0" smtClean="0"/>
              <a:t>таковом, а в существующих </a:t>
            </a:r>
            <a:r>
              <a:rPr lang="ru-RU" sz="2400" dirty="0"/>
              <a:t>в обществе </a:t>
            </a:r>
            <a:r>
              <a:rPr lang="ru-RU" sz="2400" dirty="0" smtClean="0"/>
              <a:t>физических </a:t>
            </a:r>
            <a:r>
              <a:rPr lang="ru-RU" sz="2400" dirty="0"/>
              <a:t>(«</a:t>
            </a:r>
            <a:r>
              <a:rPr lang="ru-RU" sz="2400" dirty="0" smtClean="0"/>
              <a:t>архитектурных») </a:t>
            </a:r>
            <a:r>
              <a:rPr lang="ru-RU" sz="2400" dirty="0"/>
              <a:t>и </a:t>
            </a:r>
            <a:r>
              <a:rPr lang="ru-RU" sz="2400" dirty="0" smtClean="0"/>
              <a:t>организационных </a:t>
            </a:r>
            <a:r>
              <a:rPr lang="ru-RU" sz="2400" dirty="0"/>
              <a:t>(«</a:t>
            </a:r>
            <a:r>
              <a:rPr lang="ru-RU" sz="2400" dirty="0" err="1" smtClean="0"/>
              <a:t>отношенческих</a:t>
            </a:r>
            <a:r>
              <a:rPr lang="ru-RU" sz="2400" dirty="0" smtClean="0"/>
              <a:t>») барьерах, стереотипах </a:t>
            </a:r>
            <a:r>
              <a:rPr lang="ru-RU" sz="2400" dirty="0"/>
              <a:t>и </a:t>
            </a:r>
            <a:r>
              <a:rPr lang="ru-RU" sz="2400" dirty="0" smtClean="0"/>
              <a:t>предрассудках.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68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Кадровое обеспечение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0652" y="1484784"/>
            <a:ext cx="82966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5C2A"/>
                </a:solidFill>
              </a:rPr>
              <a:t>Специалисты сопровождения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</a:rPr>
              <a:t>специальный психолог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</a:rPr>
              <a:t>специалист по социальной работе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</a:rPr>
              <a:t>специалист </a:t>
            </a:r>
            <a:r>
              <a:rPr lang="ru-RU" sz="2400" dirty="0">
                <a:solidFill>
                  <a:prstClr val="black"/>
                </a:solidFill>
              </a:rPr>
              <a:t>по специальным техническим и программным средствам  обучения </a:t>
            </a:r>
            <a:endParaRPr lang="ru-RU" sz="24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</a:rPr>
              <a:t>специалист по безбарьерной среде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>
              <a:solidFill>
                <a:prstClr val="black"/>
              </a:solidFill>
            </a:endParaRPr>
          </a:p>
          <a:p>
            <a:r>
              <a:rPr lang="ru-RU" sz="2400" b="1" dirty="0" smtClean="0">
                <a:solidFill>
                  <a:srgbClr val="005C2A"/>
                </a:solidFill>
              </a:rPr>
              <a:t>Дополнительные профессиональные </a:t>
            </a:r>
            <a:r>
              <a:rPr lang="ru-RU" sz="2400" b="1" dirty="0">
                <a:solidFill>
                  <a:srgbClr val="005C2A"/>
                </a:solidFill>
              </a:rPr>
              <a:t>программы повышения квалификации </a:t>
            </a:r>
            <a:endParaRPr lang="ru-RU" sz="2400" b="1" dirty="0" smtClean="0">
              <a:solidFill>
                <a:srgbClr val="005C2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</a:rPr>
              <a:t>Организация </a:t>
            </a:r>
            <a:r>
              <a:rPr lang="ru-RU" sz="2400" dirty="0">
                <a:solidFill>
                  <a:prstClr val="black"/>
                </a:solidFill>
              </a:rPr>
              <a:t>инклюзивного образования в образовательной организации высшего </a:t>
            </a:r>
            <a:r>
              <a:rPr lang="ru-RU" sz="2400" dirty="0" smtClean="0">
                <a:solidFill>
                  <a:prstClr val="black"/>
                </a:solidFill>
              </a:rPr>
              <a:t>образования – 72 часа.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prstClr val="black"/>
                </a:solidFill>
              </a:rPr>
              <a:t>Педагогика инклюзивного высшего </a:t>
            </a:r>
            <a:r>
              <a:rPr lang="ru-RU" sz="2400" dirty="0" smtClean="0">
                <a:solidFill>
                  <a:prstClr val="black"/>
                </a:solidFill>
              </a:rPr>
              <a:t>образования – 72 часа.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000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4288" y="1952625"/>
            <a:ext cx="3917950" cy="3036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301752" y="1382219"/>
            <a:ext cx="4960689" cy="491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551" tIns="42776" rIns="85551" bIns="42776">
            <a:spAutoFit/>
          </a:bodyPr>
          <a:lstStyle/>
          <a:p>
            <a:pPr marL="320675" indent="-320675" defTabSz="873125">
              <a:spcBef>
                <a:spcPct val="50000"/>
              </a:spcBef>
            </a:pPr>
            <a:r>
              <a:rPr lang="ru-RU" sz="2400" b="1" dirty="0">
                <a:solidFill>
                  <a:srgbClr val="005C2A"/>
                </a:solidFill>
              </a:rPr>
              <a:t>Профориентационная программа</a:t>
            </a:r>
          </a:p>
          <a:p>
            <a:pPr marL="320675" indent="-320675" defTabSz="873125">
              <a:spcBef>
                <a:spcPct val="50000"/>
              </a:spcBef>
              <a:buClr>
                <a:srgbClr val="008000"/>
              </a:buClr>
              <a:buSzPct val="120000"/>
              <a:buFontTx/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Профессиональное </a:t>
            </a:r>
            <a:r>
              <a:rPr lang="ru-RU" sz="2000" dirty="0">
                <a:solidFill>
                  <a:prstClr val="black"/>
                </a:solidFill>
              </a:rPr>
              <a:t>просвещение (ознакомление с профессиями).</a:t>
            </a:r>
          </a:p>
          <a:p>
            <a:pPr marL="320675" indent="-320675" defTabSz="873125">
              <a:spcBef>
                <a:spcPct val="50000"/>
              </a:spcBef>
              <a:buClr>
                <a:srgbClr val="008000"/>
              </a:buClr>
              <a:buSzPct val="120000"/>
              <a:buFontTx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Профессиональная консультация психологов, врачей, педагогов.</a:t>
            </a:r>
          </a:p>
          <a:p>
            <a:pPr marL="320675" indent="-320675" defTabSz="873125">
              <a:spcBef>
                <a:spcPct val="50000"/>
              </a:spcBef>
              <a:buClr>
                <a:srgbClr val="008000"/>
              </a:buClr>
              <a:buSzPct val="120000"/>
              <a:buFontTx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 Профессиональная диагностика с использованием методик изучения интересов, мотивов, ценностных ориентаций, состояния здоровья.</a:t>
            </a:r>
          </a:p>
          <a:p>
            <a:pPr marL="320675" indent="-320675" defTabSz="873125">
              <a:spcBef>
                <a:spcPct val="50000"/>
              </a:spcBef>
              <a:buClr>
                <a:srgbClr val="008000"/>
              </a:buClr>
              <a:buSzPct val="120000"/>
              <a:buFontTx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Профессиональный отбор на этапе поступления в вуз.</a:t>
            </a:r>
          </a:p>
          <a:p>
            <a:pPr marL="320675" indent="-320675" defTabSz="873125">
              <a:spcBef>
                <a:spcPct val="50000"/>
              </a:spcBef>
              <a:buClr>
                <a:srgbClr val="008000"/>
              </a:buClr>
              <a:buSzPct val="120000"/>
              <a:buFontTx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Профессиональная адаптация в процессе трудовой деятельности.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Работа с абитуриентами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130339"/>
      </p:ext>
    </p:extLst>
  </p:cSld>
  <p:clrMapOvr>
    <a:masterClrMapping/>
  </p:clrMapOvr>
  <p:transition advTm="8984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1279826"/>
            <a:ext cx="5400600" cy="826786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square" lIns="87271" tIns="43635" rIns="87271" bIns="43635">
            <a:spAutoFit/>
          </a:bodyPr>
          <a:lstStyle/>
          <a:p>
            <a:pPr algn="ctr" defTabSz="873125">
              <a:spcBef>
                <a:spcPct val="50000"/>
              </a:spcBef>
            </a:pPr>
            <a:r>
              <a:rPr lang="ru-RU" sz="2400" b="1" dirty="0" smtClean="0">
                <a:solidFill>
                  <a:srgbClr val="00B050"/>
                </a:solidFill>
              </a:rPr>
              <a:t>Образовательно-адаптационная программа </a:t>
            </a:r>
            <a:r>
              <a:rPr lang="ru-RU" sz="2400" b="1" dirty="0">
                <a:solidFill>
                  <a:srgbClr val="00B050"/>
                </a:solidFill>
              </a:rPr>
              <a:t>довузовской подготовки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214282" y="2048896"/>
            <a:ext cx="5337206" cy="439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530" tIns="42765" rIns="85530" bIns="42765">
            <a:spAutoFit/>
          </a:bodyPr>
          <a:lstStyle/>
          <a:p>
            <a:pPr defTabSz="873125">
              <a:spcBef>
                <a:spcPct val="50000"/>
              </a:spcBef>
            </a:pPr>
            <a:r>
              <a:rPr lang="ru-RU" sz="2000" dirty="0">
                <a:solidFill>
                  <a:prstClr val="black"/>
                </a:solidFill>
              </a:rPr>
              <a:t>Обучение в </a:t>
            </a:r>
            <a:r>
              <a:rPr lang="ru-RU" sz="2000" dirty="0" smtClean="0">
                <a:solidFill>
                  <a:prstClr val="black"/>
                </a:solidFill>
              </a:rPr>
              <a:t>РУНЦИО в </a:t>
            </a:r>
            <a:r>
              <a:rPr lang="ru-RU" sz="2000" dirty="0">
                <a:solidFill>
                  <a:prstClr val="black"/>
                </a:solidFill>
              </a:rPr>
              <a:t>течение учебного года по </a:t>
            </a:r>
            <a:r>
              <a:rPr lang="ru-RU" sz="2000" dirty="0" smtClean="0">
                <a:solidFill>
                  <a:prstClr val="black"/>
                </a:solidFill>
              </a:rPr>
              <a:t>образовательно-адаптационной </a:t>
            </a:r>
            <a:r>
              <a:rPr lang="ru-RU" sz="2000" dirty="0">
                <a:solidFill>
                  <a:prstClr val="black"/>
                </a:solidFill>
              </a:rPr>
              <a:t>программе, включающей </a:t>
            </a:r>
            <a:r>
              <a:rPr lang="ru-RU" sz="2000" dirty="0" smtClean="0">
                <a:solidFill>
                  <a:prstClr val="black"/>
                </a:solidFill>
              </a:rPr>
              <a:t>предметно-образовательный и адаптационный модули. </a:t>
            </a:r>
          </a:p>
          <a:p>
            <a:pPr defTabSz="873125">
              <a:spcBef>
                <a:spcPct val="50000"/>
              </a:spcBef>
            </a:pPr>
            <a:r>
              <a:rPr lang="ru-RU" sz="2000" i="1" dirty="0" smtClean="0">
                <a:solidFill>
                  <a:prstClr val="black"/>
                </a:solidFill>
              </a:rPr>
              <a:t>Дисциплины</a:t>
            </a:r>
            <a:r>
              <a:rPr lang="ru-RU" sz="2000" dirty="0" smtClean="0">
                <a:solidFill>
                  <a:prstClr val="black"/>
                </a:solidFill>
              </a:rPr>
              <a:t>: основы интеллектуального труда, профориентация и психология личности, адаптивные информационные технологии, основы социально-правовых знаний, русский язык, математика, обществознание, история, биология и др</a:t>
            </a:r>
            <a:r>
              <a:rPr lang="ru-RU" sz="2000" dirty="0" smtClean="0">
                <a:solidFill>
                  <a:prstClr val="black"/>
                </a:solidFill>
                <a:latin typeface="Candara" pitchFamily="34" charset="0"/>
              </a:rPr>
              <a:t>.</a:t>
            </a:r>
          </a:p>
          <a:p>
            <a:pPr defTabSz="873125">
              <a:spcBef>
                <a:spcPct val="50000"/>
              </a:spcBef>
            </a:pPr>
            <a:r>
              <a:rPr lang="ru-RU" sz="2000" i="1" dirty="0" smtClean="0">
                <a:solidFill>
                  <a:prstClr val="black"/>
                </a:solidFill>
              </a:rPr>
              <a:t>Формы обучения: очная и заочная  с использованием дистанционных образовательных технологий </a:t>
            </a:r>
            <a:endParaRPr lang="ru-RU" sz="2000" i="1" dirty="0">
              <a:solidFill>
                <a:prstClr val="black"/>
              </a:solidFill>
            </a:endParaRP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1488" y="1389063"/>
            <a:ext cx="3175000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331640" y="437147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Arial"/>
              </a:rPr>
              <a:t>Работа с абитуриентами</a:t>
            </a:r>
            <a:endParaRPr lang="ru-RU" sz="36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225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Работа с абитуриентами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5C2A"/>
                </a:solidFill>
              </a:rPr>
              <a:t>Сопровождение вступительных испытаний</a:t>
            </a:r>
          </a:p>
          <a:p>
            <a:r>
              <a:rPr lang="ru-RU" dirty="0" smtClean="0"/>
              <a:t>Проведение вступительных испытаний в специализированных аудиториях-</a:t>
            </a:r>
            <a:r>
              <a:rPr lang="ru-RU" dirty="0" err="1" smtClean="0"/>
              <a:t>тифлоаудитории</a:t>
            </a:r>
            <a:r>
              <a:rPr lang="ru-RU" dirty="0" smtClean="0"/>
              <a:t>, </a:t>
            </a:r>
            <a:r>
              <a:rPr lang="ru-RU" dirty="0" err="1" smtClean="0"/>
              <a:t>сурдоаудитории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Предоставление специальных технических средств- </a:t>
            </a:r>
            <a:r>
              <a:rPr lang="ru-RU" dirty="0" err="1" smtClean="0"/>
              <a:t>брайлевский</a:t>
            </a:r>
            <a:r>
              <a:rPr lang="ru-RU" dirty="0" smtClean="0"/>
              <a:t> компьютер, телевизионное увеличивающее устройство, программы речевой навигации.</a:t>
            </a:r>
          </a:p>
          <a:p>
            <a:r>
              <a:rPr lang="ru-RU" dirty="0" smtClean="0"/>
              <a:t>Присутствие специалиста сопровождения.</a:t>
            </a:r>
          </a:p>
          <a:p>
            <a:r>
              <a:rPr lang="ru-RU" dirty="0" smtClean="0"/>
              <a:t>Медицинское сопровождение.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5108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-11113" y="76200"/>
            <a:ext cx="9144001" cy="5667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5530" tIns="42765" rIns="85530" bIns="4276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000" b="1" dirty="0" smtClean="0">
                <a:solidFill>
                  <a:srgbClr val="0070C0"/>
                </a:solidFill>
                <a:latin typeface="Arial"/>
              </a:rPr>
              <a:t>Доступность зданий ЧелГУ</a:t>
            </a:r>
            <a:endParaRPr lang="ru-RU" sz="3000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47650" y="3187700"/>
            <a:ext cx="3802063" cy="3325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5530" tIns="42765" rIns="85530" bIns="4276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>
                <a:solidFill>
                  <a:prstClr val="black"/>
                </a:solidFill>
              </a:rPr>
              <a:t>Пандус у входа в </a:t>
            </a:r>
            <a:r>
              <a:rPr lang="ru-RU" sz="1600" b="1" dirty="0" smtClean="0">
                <a:solidFill>
                  <a:prstClr val="black"/>
                </a:solidFill>
              </a:rPr>
              <a:t>первый корпус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049713" y="3237732"/>
            <a:ext cx="4873625" cy="3317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5530" tIns="42765" rIns="85530" bIns="4276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dirty="0">
                <a:solidFill>
                  <a:prstClr val="black"/>
                </a:solidFill>
              </a:rPr>
              <a:t>Пандус на переходе внутри </a:t>
            </a:r>
            <a:r>
              <a:rPr lang="ru-RU" sz="1600" dirty="0" smtClean="0">
                <a:solidFill>
                  <a:prstClr val="black"/>
                </a:solidFill>
              </a:rPr>
              <a:t>первого корпуса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07504" y="6274121"/>
            <a:ext cx="4211960" cy="57880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85530" tIns="42765" rIns="85530" bIns="4276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>
                <a:solidFill>
                  <a:prstClr val="black"/>
                </a:solidFill>
              </a:rPr>
              <a:t>Лифт </a:t>
            </a:r>
            <a:r>
              <a:rPr lang="ru-RU" sz="1600" b="1" dirty="0" smtClean="0">
                <a:solidFill>
                  <a:prstClr val="black"/>
                </a:solidFill>
              </a:rPr>
              <a:t>в первом корпусе для </a:t>
            </a:r>
            <a:r>
              <a:rPr lang="ru-RU" sz="1600" b="1" dirty="0">
                <a:solidFill>
                  <a:prstClr val="black"/>
                </a:solidFill>
              </a:rPr>
              <a:t>студентов-инвалидов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738601" y="6286599"/>
            <a:ext cx="4427984" cy="3325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85530" tIns="42765" rIns="85530" bIns="4276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 smtClean="0">
                <a:solidFill>
                  <a:prstClr val="black"/>
                </a:solidFill>
              </a:rPr>
              <a:t>Пандус у входа во второй корпус</a:t>
            </a: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22535" name="Object 2"/>
          <p:cNvGraphicFramePr>
            <a:graphicFrameLocks noChangeAspect="1"/>
          </p:cNvGraphicFramePr>
          <p:nvPr/>
        </p:nvGraphicFramePr>
        <p:xfrm>
          <a:off x="327025" y="546100"/>
          <a:ext cx="3260725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Image" r:id="rId3" imgW="3593651" imgH="2704762" progId="Photoshop.Image.7">
                  <p:embed/>
                </p:oleObj>
              </mc:Choice>
              <mc:Fallback>
                <p:oleObj name="Image" r:id="rId3" imgW="3593651" imgH="270476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" y="546100"/>
                        <a:ext cx="3260725" cy="264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6" name="Object 3"/>
          <p:cNvGraphicFramePr>
            <a:graphicFrameLocks noChangeAspect="1"/>
          </p:cNvGraphicFramePr>
          <p:nvPr/>
        </p:nvGraphicFramePr>
        <p:xfrm>
          <a:off x="4767263" y="615950"/>
          <a:ext cx="2873375" cy="272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Image" r:id="rId5" imgW="3593651" imgH="3161905" progId="Photoshop.Image.7">
                  <p:embed/>
                </p:oleObj>
              </mc:Choice>
              <mc:Fallback>
                <p:oleObj name="Image" r:id="rId5" imgW="3593651" imgH="316190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7263" y="615950"/>
                        <a:ext cx="2873375" cy="272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7" name="Object 4"/>
          <p:cNvGraphicFramePr>
            <a:graphicFrameLocks noChangeAspect="1"/>
          </p:cNvGraphicFramePr>
          <p:nvPr/>
        </p:nvGraphicFramePr>
        <p:xfrm>
          <a:off x="522288" y="3568700"/>
          <a:ext cx="2808287" cy="267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Image" r:id="rId7" imgW="3593651" imgH="3174603" progId="Photoshop.Image.7">
                  <p:embed/>
                </p:oleObj>
              </mc:Choice>
              <mc:Fallback>
                <p:oleObj name="Image" r:id="rId7" imgW="3593651" imgH="317460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3568700"/>
                        <a:ext cx="2808287" cy="2671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63" name="Picture 3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887" y="3861803"/>
            <a:ext cx="3556199" cy="237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81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887" y="2214052"/>
            <a:ext cx="4287226" cy="322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087255" y="5459413"/>
            <a:ext cx="4639618" cy="64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551" tIns="42776" rIns="85551" bIns="42776">
            <a:spAutoFit/>
          </a:bodyPr>
          <a:lstStyle/>
          <a:p>
            <a:pPr algn="ctr" defTabSz="873125">
              <a:spcBef>
                <a:spcPct val="50000"/>
              </a:spcBef>
            </a:pPr>
            <a:r>
              <a:rPr lang="ru-RU" b="1" dirty="0" smtClean="0">
                <a:solidFill>
                  <a:prstClr val="black"/>
                </a:solidFill>
              </a:rPr>
              <a:t>Специализированный туалет для инвалидов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1113" y="76200"/>
            <a:ext cx="9144001" cy="5667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5530" tIns="42765" rIns="85530" bIns="4276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000" b="1" dirty="0">
                <a:solidFill>
                  <a:srgbClr val="0070C0"/>
                </a:solidFill>
                <a:latin typeface="Arial"/>
              </a:rPr>
              <a:t>Доступность зданий ЧелГУ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409" y="3631273"/>
            <a:ext cx="3267479" cy="298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797" y="683743"/>
            <a:ext cx="3795916" cy="29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046325" y="1572532"/>
            <a:ext cx="4195775" cy="35169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79433" tIns="39717" rIns="79433" bIns="3971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764" b="1" dirty="0">
                <a:solidFill>
                  <a:prstClr val="black"/>
                </a:solidFill>
              </a:rPr>
              <a:t>Подъемник в театральном корпусе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046324" y="6099798"/>
            <a:ext cx="4195775" cy="35720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79433" tIns="39717" rIns="79433" bIns="3971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Пандус в театральном корпусе</a:t>
            </a:r>
          </a:p>
        </p:txBody>
      </p:sp>
    </p:spTree>
    <p:extLst>
      <p:ext uri="{BB962C8B-B14F-4D97-AF65-F5344CB8AC3E}">
        <p14:creationId xmlns:p14="http://schemas.microsoft.com/office/powerpoint/2010/main" val="338320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973048"/>
            <a:ext cx="3595336" cy="337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1554402"/>
            <a:ext cx="3516195" cy="324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918864" y="4958953"/>
            <a:ext cx="4875213" cy="377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5530" tIns="42765" rIns="85530" bIns="4276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900" b="1" dirty="0" smtClean="0">
                <a:solidFill>
                  <a:prstClr val="black"/>
                </a:solidFill>
              </a:rPr>
              <a:t>Контрастная маркировка входной двери</a:t>
            </a:r>
            <a:endParaRPr lang="ru-RU" sz="1900" b="1" dirty="0">
              <a:solidFill>
                <a:prstClr val="black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67544" y="4581128"/>
            <a:ext cx="4875213" cy="377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5530" tIns="42765" rIns="85530" bIns="4276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900" b="1" dirty="0" smtClean="0">
                <a:solidFill>
                  <a:prstClr val="black"/>
                </a:solidFill>
              </a:rPr>
              <a:t>Контрастная окраска лестниц</a:t>
            </a:r>
            <a:endParaRPr lang="ru-RU" sz="1900" b="1" dirty="0">
              <a:solidFill>
                <a:prstClr val="black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0" y="98425"/>
            <a:ext cx="9144000" cy="5667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5530" tIns="42765" rIns="85530" bIns="4276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000" b="1" dirty="0">
                <a:solidFill>
                  <a:srgbClr val="0070C0"/>
                </a:solidFill>
                <a:latin typeface="Candara" pitchFamily="34" charset="0"/>
              </a:rPr>
              <a:t>Доступность зданий ЧелГУ</a:t>
            </a:r>
          </a:p>
        </p:txBody>
      </p:sp>
    </p:spTree>
    <p:extLst>
      <p:ext uri="{BB962C8B-B14F-4D97-AF65-F5344CB8AC3E}">
        <p14:creationId xmlns:p14="http://schemas.microsoft.com/office/powerpoint/2010/main" val="74477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6050" y="757238"/>
            <a:ext cx="3746500" cy="448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2509663" y="5477547"/>
            <a:ext cx="4875213" cy="377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5530" tIns="42765" rIns="85530" bIns="4276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900" b="1" dirty="0">
                <a:solidFill>
                  <a:prstClr val="black"/>
                </a:solidFill>
              </a:rPr>
              <a:t>Подъемники для студентов-инвалидов</a:t>
            </a:r>
          </a:p>
        </p:txBody>
      </p:sp>
      <p:sp>
        <p:nvSpPr>
          <p:cNvPr id="23556" name="Text Box 10"/>
          <p:cNvSpPr txBox="1">
            <a:spLocks noChangeArrowheads="1"/>
          </p:cNvSpPr>
          <p:nvPr/>
        </p:nvSpPr>
        <p:spPr bwMode="auto">
          <a:xfrm>
            <a:off x="-181361" y="190500"/>
            <a:ext cx="9144000" cy="5667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5530" tIns="42765" rIns="85530" bIns="4276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000" b="1" dirty="0">
                <a:solidFill>
                  <a:srgbClr val="0070C0"/>
                </a:solidFill>
                <a:latin typeface="Arial"/>
              </a:rPr>
              <a:t>Доступность зданий ЧелГУ</a:t>
            </a:r>
          </a:p>
        </p:txBody>
      </p:sp>
      <p:pic>
        <p:nvPicPr>
          <p:cNvPr id="23557" name="Picture 11" descr="CIMG273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3" y="827088"/>
            <a:ext cx="4572000" cy="421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695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7201" y="2840760"/>
            <a:ext cx="3912480" cy="355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161" y="1719001"/>
            <a:ext cx="4121280" cy="30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801" y="634902"/>
            <a:ext cx="82728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</a:rPr>
              <a:t>Доступность зданий ЧелГУ</a:t>
            </a:r>
          </a:p>
        </p:txBody>
      </p:sp>
    </p:spTree>
    <p:extLst>
      <p:ext uri="{BB962C8B-B14F-4D97-AF65-F5344CB8AC3E}">
        <p14:creationId xmlns:p14="http://schemas.microsoft.com/office/powerpoint/2010/main" val="130220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9176" y="205812"/>
            <a:ext cx="8272800" cy="5497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972" b="1" dirty="0">
                <a:solidFill>
                  <a:srgbClr val="0070C0"/>
                </a:solidFill>
                <a:latin typeface="Arial"/>
              </a:rPr>
              <a:t>Доступность прилегающей территории</a:t>
            </a:r>
          </a:p>
        </p:txBody>
      </p:sp>
      <p:pic>
        <p:nvPicPr>
          <p:cNvPr id="18435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3075840" cy="433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5916354" y="5589240"/>
            <a:ext cx="3075840" cy="63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453" tIns="39727" rIns="79453" bIns="39727">
            <a:spAutoFit/>
          </a:bodyPr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000000"/>
                </a:solidFill>
                <a:latin typeface="Times New Roman"/>
              </a:rPr>
              <a:t>Переход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со 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звуковым сигналом</a:t>
            </a: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2183096"/>
            <a:ext cx="3009600" cy="444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808738"/>
            <a:ext cx="3585528" cy="304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3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f5dd3b5eab04799935286d652a75b776e2b83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3537</TotalTime>
  <Words>9249</Words>
  <Application>Microsoft Office PowerPoint</Application>
  <PresentationFormat>Экран (4:3)</PresentationFormat>
  <Paragraphs>777</Paragraphs>
  <Slides>120</Slides>
  <Notes>19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120</vt:i4>
      </vt:variant>
    </vt:vector>
  </HeadingPairs>
  <TitlesOfParts>
    <vt:vector size="122" baseType="lpstr">
      <vt:lpstr>Официальная</vt:lpstr>
      <vt:lpstr>Image</vt:lpstr>
      <vt:lpstr>Челябинский государственный университет</vt:lpstr>
      <vt:lpstr>Сегодня ЧелГУ:</vt:lpstr>
      <vt:lpstr>Презентация PowerPoint</vt:lpstr>
      <vt:lpstr>Презентация PowerPoint</vt:lpstr>
      <vt:lpstr>Организационное обеспечение инклюзивного образования в ЧелГУ</vt:lpstr>
      <vt:lpstr>Инклюзия в образовании</vt:lpstr>
      <vt:lpstr>Инклюзивное образование </vt:lpstr>
      <vt:lpstr>«Барьеры» инклюзивного образования</vt:lpstr>
      <vt:lpstr>Модели инвалидности</vt:lpstr>
      <vt:lpstr>Различные подходы в образовании: медицинский и социальный (на примере школы)</vt:lpstr>
      <vt:lpstr>Различная организация системы образования: общее/специальное — интегрированное — инклюзивное (на примере школы)</vt:lpstr>
      <vt:lpstr>Презентация PowerPoint</vt:lpstr>
      <vt:lpstr>Конвенция ООН о правах инвалидов</vt:lpstr>
      <vt:lpstr>Презентация PowerPoint</vt:lpstr>
      <vt:lpstr>Принципы инклюзивного образования:</vt:lpstr>
      <vt:lpstr>Законодательство Российской Федерации в области инклюзивного образования инвалидов и лиц с ограниченными возможностями здоровья</vt:lpstr>
      <vt:lpstr>Презентация PowerPoint</vt:lpstr>
      <vt:lpstr>Федеральная нормативная правовая база</vt:lpstr>
      <vt:lpstr>Категории обучающихся</vt:lpstr>
      <vt:lpstr>Категория обучающихся «инвалид»</vt:lpstr>
      <vt:lpstr>Категория обучающихся «инвалид»</vt:lpstr>
      <vt:lpstr>Индивидуальная программа реабилитации инвалида (ИПР)</vt:lpstr>
      <vt:lpstr>Категория «обучающийся с ограниченными возможностями здоровья (с ОВЗ)» </vt:lpstr>
      <vt:lpstr>Проект федерального закона «О внесении изменений в ФЗ «Об образовании в Российской Федерации» </vt:lpstr>
      <vt:lpstr> ФЗ-181 «О социальной защите инвалидов      в РФ» (ст. 19, образование инвалидов) </vt:lpstr>
      <vt:lpstr>Презентация PowerPoint</vt:lpstr>
      <vt:lpstr>Презентация PowerPoint</vt:lpstr>
      <vt:lpstr>Профессиональный стандарт "Педагог профессионального обучения, профессионального образования и дополнительного профессионального образования" (утв. приказом Министерства труда и социальной защиты РФ от 8 сентября 2015 г. N 608н)</vt:lpstr>
      <vt:lpstr>Совершенствование федеральной нормативной правовой базы в условиях действия ФЗ-273</vt:lpstr>
      <vt:lpstr>Особенности приема лиц с ограниченными возможностями здоровья на образовательные программы высшего образования</vt:lpstr>
      <vt:lpstr>Проведение вступительных испытаний</vt:lpstr>
      <vt:lpstr>Особенности приема лиц с ограниченными возможностями здоровья</vt:lpstr>
      <vt:lpstr>Особенности организации образовательной деятельности для инвалидов и лиц с ограниченными возможностями здоровья</vt:lpstr>
      <vt:lpstr>Особенности организации образовательной деятельности для инвалидов и лиц с ограниченными возможностями здоровья</vt:lpstr>
      <vt:lpstr>Особенности организации образовательной деятельности для инвалидов и лиц с ограниченными возможностями здоровья</vt:lpstr>
      <vt:lpstr>Особенности организации образовательной деятельности для инвалидов и лиц с ограниченными возможностями здоровья</vt:lpstr>
      <vt:lpstr>Если в образовательной организации не обучается ни один инвалид?</vt:lpstr>
      <vt:lpstr>Требования к организации практики обучающихся  </vt:lpstr>
      <vt:lpstr>Порядок проведения государственной итоговой аттестации для выпускников из числа лиц с ОВЗ</vt:lpstr>
      <vt:lpstr>Порядок проведения государственной итоговой аттестации для выпускников из числа лиц с ОВЗ</vt:lpstr>
      <vt:lpstr>Промежуточная аттестация</vt:lpstr>
      <vt:lpstr>      </vt:lpstr>
      <vt:lpstr>Презентация PowerPoint</vt:lpstr>
      <vt:lpstr>1.Требования к организационному обеспечению образовательной организации</vt:lpstr>
      <vt:lpstr>2.Требования к кадровому обеспечению</vt:lpstr>
      <vt:lpstr>3. Требования к работе с абитуриентами-инвалидами и абитуриентами с ОВЗ</vt:lpstr>
      <vt:lpstr>4.Требования к доступности зданий образовательных организаций  и безопасного в них нахождения </vt:lpstr>
      <vt:lpstr>5.Требования к материально-техническому обеспечению образовательного процесса</vt:lpstr>
      <vt:lpstr>6.Требования к организации образовательного процесса с использованием дистанционных образовательных технологий</vt:lpstr>
      <vt:lpstr>7.Требования к комплексному сопровождению образовательного процесса</vt:lpstr>
      <vt:lpstr>8.Требования к адаптации образовательных программ и учебно-методическому обеспечению образовательного процесса для инвалидов и лиц с ОВЗ</vt:lpstr>
      <vt:lpstr>Презентация PowerPoint</vt:lpstr>
      <vt:lpstr>Презентация PowerPoint</vt:lpstr>
      <vt:lpstr>Разработка и реализация АОПВО ориентированы на решение следующих задач:</vt:lpstr>
      <vt:lpstr>Рекомендации по разработке АОПВО</vt:lpstr>
      <vt:lpstr>Рекомендации по разработке АОПВО </vt:lpstr>
      <vt:lpstr>    Принципы разработки содержания и структуры АОПВО</vt:lpstr>
      <vt:lpstr>Рекомендации по разработке АОПВО</vt:lpstr>
      <vt:lpstr>Рекомендации по разработке АОПВО </vt:lpstr>
      <vt:lpstr>Разделы программы, в которые вносятся дополнения </vt:lpstr>
      <vt:lpstr>Порядок разработки АОПВО</vt:lpstr>
      <vt:lpstr>     Порядок разработки АОПВО</vt:lpstr>
      <vt:lpstr>Порядок разработки АОПВО</vt:lpstr>
      <vt:lpstr>Порядок разработки АОПВО</vt:lpstr>
      <vt:lpstr>Презентация PowerPoint</vt:lpstr>
      <vt:lpstr>Адаптационные модули</vt:lpstr>
      <vt:lpstr>Адаптационные модули</vt:lpstr>
      <vt:lpstr>Адаптационные модули</vt:lpstr>
      <vt:lpstr> Адаптационные модули</vt:lpstr>
      <vt:lpstr>Адаптационные модули  Челябинский государственный университет</vt:lpstr>
      <vt:lpstr>       1.Технологии интеллектуального труда</vt:lpstr>
      <vt:lpstr>Задачи освоения модуля</vt:lpstr>
      <vt:lpstr>2.Средства коммуникации в учебной и профессиональной деятельности</vt:lpstr>
      <vt:lpstr> Задачи освоения модуля</vt:lpstr>
      <vt:lpstr> 3.Основы социальной адаптации и  правовых знаний</vt:lpstr>
      <vt:lpstr> Задачи освоения модуля</vt:lpstr>
      <vt:lpstr>В ВУЗах РФ, 2015 г.</vt:lpstr>
      <vt:lpstr>Формы адаптации образовательных программ </vt:lpstr>
      <vt:lpstr>Примеры адаптационных модулей  различных вузов</vt:lpstr>
      <vt:lpstr>Примеры адаптационных модулей  различных вузов</vt:lpstr>
      <vt:lpstr>Челябинский государственный университет</vt:lpstr>
      <vt:lpstr>Презентация PowerPoint</vt:lpstr>
      <vt:lpstr>Организационное обеспечение инклюзивного образования в ЧелГУ</vt:lpstr>
      <vt:lpstr>Функции Регионального учебно-научного центра инклюзивного образования</vt:lpstr>
      <vt:lpstr>Функции Регионального учебно-научного центра инклюзивного образования</vt:lpstr>
      <vt:lpstr>Функции Регионального учебно-научного центра инклюзивного образования</vt:lpstr>
      <vt:lpstr>   Функции Регионального учебно-научного центра инклюзивного образования</vt:lpstr>
      <vt:lpstr>Локальные нормативные документы ЧелГУ, направленные на обеспечение инклюзии</vt:lpstr>
      <vt:lpstr>Презентация PowerPoint</vt:lpstr>
      <vt:lpstr>Кадровое обеспечение</vt:lpstr>
      <vt:lpstr>Работа с абитуриентами</vt:lpstr>
      <vt:lpstr>Презентация PowerPoint</vt:lpstr>
      <vt:lpstr>Работа с абитуриентами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Дистанционные образовательные технологии</vt:lpstr>
      <vt:lpstr>Образовательные программы с использованием дистанционных образовательных технологий</vt:lpstr>
      <vt:lpstr>Презентация PowerPoint</vt:lpstr>
      <vt:lpstr>Презентация PowerPoint</vt:lpstr>
      <vt:lpstr>Особый порядок освоения дисциплины «физическая культура»</vt:lpstr>
      <vt:lpstr>Презентация PowerPoint</vt:lpstr>
      <vt:lpstr>Задачи программы</vt:lpstr>
      <vt:lpstr>Ожидаемые результаты реализации программы</vt:lpstr>
      <vt:lpstr>Государственные задания на выполнение  НИР (ВПО)   Руководитель: Мартынова Е.А.</vt:lpstr>
      <vt:lpstr>Результаты НИР</vt:lpstr>
      <vt:lpstr>Результаты НИР</vt:lpstr>
      <vt:lpstr>Портал информационной и методической поддержки инклюзивного высшего образования www.wil.ru </vt:lpstr>
      <vt:lpstr>  Государственные задания на выполнение НИР (СПО) Руководитель: Романенкова Д.Ф.</vt:lpstr>
      <vt:lpstr>Результаты НИР</vt:lpstr>
      <vt:lpstr>Челябинский государственный университет</vt:lpstr>
    </vt:vector>
  </TitlesOfParts>
  <Company>qqq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ПЕДАГОГИЧЕСКОЕ СОПРОВОЖДЕНИЕ ДИСТАНЦИОННОГО ОБУЧЕНИЯ</dc:title>
  <dc:creator>Дарья Феликсовна Романенкова</dc:creator>
  <cp:lastModifiedBy>dns</cp:lastModifiedBy>
  <cp:revision>175</cp:revision>
  <dcterms:created xsi:type="dcterms:W3CDTF">2012-04-17T09:36:40Z</dcterms:created>
  <dcterms:modified xsi:type="dcterms:W3CDTF">2016-06-13T17:58:14Z</dcterms:modified>
</cp:coreProperties>
</file>