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3"/>
  </p:notesMasterIdLst>
  <p:sldIdLst>
    <p:sldId id="258" r:id="rId2"/>
  </p:sldIdLst>
  <p:sldSz cx="21386800" cy="30279975"/>
  <p:notesSz cx="6858000" cy="9144000"/>
  <p:defaultTextStyle>
    <a:defPPr>
      <a:defRPr lang="ru-RU"/>
    </a:defPPr>
    <a:lvl1pPr marL="0" algn="l" defTabSz="417419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87096" algn="l" defTabSz="417419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74196" algn="l" defTabSz="417419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261292" algn="l" defTabSz="417419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348388" algn="l" defTabSz="417419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435491" algn="l" defTabSz="417419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522584" algn="l" defTabSz="417419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609677" algn="l" defTabSz="417419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696783" algn="l" defTabSz="417419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7">
          <p15:clr>
            <a:srgbClr val="A4A3A4"/>
          </p15:clr>
        </p15:guide>
        <p15:guide id="2" pos="13483">
          <p15:clr>
            <a:srgbClr val="A4A3A4"/>
          </p15:clr>
        </p15:guide>
        <p15:guide id="3" pos="67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Ivanova" initials="MI" lastIdx="21" clrIdx="0">
    <p:extLst/>
  </p:cmAuthor>
  <p:cmAuthor id="2" name="Студент НИУ ВШЭ" initials="СНВ" lastIdx="1" clrIdx="1"/>
  <p:cmAuthor id="3" name="User" initials="U" lastIdx="15" clrIdx="2"/>
  <p:cmAuthor id="4" name="Yulia Akinina" initials="YuA" lastIdx="11" clrIdx="3">
    <p:extLst/>
  </p:cmAuthor>
  <p:cmAuthor id="5" name="221-1" initials="2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16" autoAdjust="0"/>
    <p:restoredTop sz="94985" autoAdjust="0"/>
  </p:normalViewPr>
  <p:slideViewPr>
    <p:cSldViewPr>
      <p:cViewPr>
        <p:scale>
          <a:sx n="40" d="100"/>
          <a:sy n="40" d="100"/>
        </p:scale>
        <p:origin x="-2742" y="2646"/>
      </p:cViewPr>
      <p:guideLst>
        <p:guide orient="horz" pos="9537"/>
        <p:guide pos="13483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951141643214708E-2"/>
          <c:y val="5.8118219409771132E-2"/>
          <c:w val="0.8758499287930076"/>
          <c:h val="0.839101340157440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NBD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5.5552293455770306E-2"/>
                  <c:y val="5.39089031578154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1615271067346523E-2"/>
                  <c:y val="-8.74051596524786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2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Лист1!$D$2:$D$3</c:f>
                <c:numCache>
                  <c:formatCode>General</c:formatCode>
                  <c:ptCount val="2"/>
                  <c:pt idx="0">
                    <c:v>220.5907953045521</c:v>
                  </c:pt>
                  <c:pt idx="1">
                    <c:v>137.56434742183004</c:v>
                  </c:pt>
                </c:numCache>
              </c:numRef>
            </c:plus>
            <c:minus>
              <c:numRef>
                <c:f>Лист1!$D$2:$D$3</c:f>
                <c:numCache>
                  <c:formatCode>General</c:formatCode>
                  <c:ptCount val="2"/>
                  <c:pt idx="0">
                    <c:v>220.5907953045521</c:v>
                  </c:pt>
                  <c:pt idx="1">
                    <c:v>137.56434742183004</c:v>
                  </c:pt>
                </c:numCache>
              </c:numRef>
            </c:minus>
            <c:spPr>
              <a:ln>
                <a:solidFill>
                  <a:schemeClr val="bg1"/>
                </a:solidFill>
              </a:ln>
            </c:spPr>
          </c:errBars>
          <c:cat>
            <c:strRef>
              <c:f>Лист1!$A$2:$A$3</c:f>
              <c:strCache>
                <c:ptCount val="2"/>
                <c:pt idx="0">
                  <c:v>Reaction time - verbs</c:v>
                </c:pt>
                <c:pt idx="1">
                  <c:v>Reaction time - nouns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1889.21882997639</c:v>
                </c:pt>
                <c:pt idx="1">
                  <c:v>1518.77782532233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PWA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8.2137952777510292E-2"/>
                  <c:y val="-3.34925389417345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8858339126546193E-2"/>
                  <c:y val="3.34925389417345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2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Лист1!$E$2:$E$3</c:f>
                <c:numCache>
                  <c:formatCode>General</c:formatCode>
                  <c:ptCount val="2"/>
                  <c:pt idx="0">
                    <c:v>632.39105336805994</c:v>
                  </c:pt>
                  <c:pt idx="1">
                    <c:v>232.71580148441205</c:v>
                  </c:pt>
                </c:numCache>
              </c:numRef>
            </c:plus>
            <c:minus>
              <c:numRef>
                <c:f>Лист1!$E$2:$E$3</c:f>
                <c:numCache>
                  <c:formatCode>General</c:formatCode>
                  <c:ptCount val="2"/>
                  <c:pt idx="0">
                    <c:v>632.39105336805994</c:v>
                  </c:pt>
                  <c:pt idx="1">
                    <c:v>232.71580148441205</c:v>
                  </c:pt>
                </c:numCache>
              </c:numRef>
            </c:minus>
            <c:spPr>
              <a:ln>
                <a:solidFill>
                  <a:schemeClr val="bg1"/>
                </a:solidFill>
              </a:ln>
            </c:spPr>
          </c:errBars>
          <c:cat>
            <c:strRef>
              <c:f>Лист1!$A$2:$A$3</c:f>
              <c:strCache>
                <c:ptCount val="2"/>
                <c:pt idx="0">
                  <c:v>Reaction time - verbs</c:v>
                </c:pt>
                <c:pt idx="1">
                  <c:v>Reaction time - nouns</c:v>
                </c:pt>
              </c:strCache>
            </c:strRef>
          </c:cat>
          <c:val>
            <c:numRef>
              <c:f>Лист1!$C$2:$C$3</c:f>
              <c:numCache>
                <c:formatCode>0</c:formatCode>
                <c:ptCount val="2"/>
                <c:pt idx="0">
                  <c:v>2719.4444322812192</c:v>
                </c:pt>
                <c:pt idx="1">
                  <c:v>1894.8846332785961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8"/>
        <c:overlap val="9"/>
        <c:axId val="83244160"/>
        <c:axId val="83245696"/>
      </c:barChart>
      <c:catAx>
        <c:axId val="83244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lang="en-US" sz="2200">
                <a:solidFill>
                  <a:schemeClr val="bg1"/>
                </a:solidFill>
              </a:defRPr>
            </a:pPr>
            <a:endParaRPr lang="ru-RU"/>
          </a:p>
        </c:txPr>
        <c:crossAx val="83245696"/>
        <c:crosses val="autoZero"/>
        <c:auto val="1"/>
        <c:lblAlgn val="ctr"/>
        <c:lblOffset val="1"/>
        <c:noMultiLvlLbl val="0"/>
      </c:catAx>
      <c:valAx>
        <c:axId val="83245696"/>
        <c:scaling>
          <c:orientation val="minMax"/>
          <c:max val="5000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lang="en-US" sz="2200">
                <a:solidFill>
                  <a:schemeClr val="bg1"/>
                </a:solidFill>
              </a:defRPr>
            </a:pPr>
            <a:endParaRPr lang="ru-RU"/>
          </a:p>
        </c:txPr>
        <c:crossAx val="83244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16712895976258"/>
          <c:y val="1.90067058445311E-2"/>
          <c:w val="0.23381294964028776"/>
          <c:h val="0.21187865291840405"/>
        </c:manualLayout>
      </c:layout>
      <c:overlay val="0"/>
      <c:txPr>
        <a:bodyPr/>
        <a:lstStyle/>
        <a:p>
          <a:pPr>
            <a:defRPr lang="en-US" sz="22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951141643214694E-2"/>
          <c:y val="5.8118219409771132E-2"/>
          <c:w val="0.65881736043274719"/>
          <c:h val="0.712883844912185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Verbs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0.1045574223008533"/>
                  <c:y val="-1.21769343113375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2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Лист1!$B$3</c:f>
                <c:numCache>
                  <c:formatCode>General</c:formatCode>
                  <c:ptCount val="1"/>
                  <c:pt idx="0">
                    <c:v>1148.3333325526296</c:v>
                  </c:pt>
                </c:numCache>
              </c:numRef>
            </c:plus>
            <c:minus>
              <c:numRef>
                <c:f>Лист1!$B$3</c:f>
                <c:numCache>
                  <c:formatCode>General</c:formatCode>
                  <c:ptCount val="1"/>
                  <c:pt idx="0">
                    <c:v>1148.3333325526296</c:v>
                  </c:pt>
                </c:numCache>
              </c:numRef>
            </c:minus>
            <c:spPr>
              <a:ln>
                <a:solidFill>
                  <a:schemeClr val="bg1"/>
                </a:solidFill>
              </a:ln>
            </c:spPr>
          </c:errBars>
          <c:cat>
            <c:strRef>
              <c:f>Лист1!$A$2</c:f>
              <c:strCache>
                <c:ptCount val="1"/>
                <c:pt idx="0">
                  <c:v>Reaction time</c:v>
                </c:pt>
              </c:strCache>
            </c:strRef>
          </c:cat>
          <c:val>
            <c:numRef>
              <c:f>Лист1!$B$2</c:f>
              <c:numCache>
                <c:formatCode>0</c:formatCode>
                <c:ptCount val="1"/>
                <c:pt idx="0">
                  <c:v>2992.4091842704474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Nouns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</c:spPr>
          <c:invertIfNegative val="0"/>
          <c:dLbls>
            <c:dLbl>
              <c:idx val="0"/>
              <c:layout>
                <c:manualLayout>
                  <c:x val="0.12608944508213804"/>
                  <c:y val="-2.08894131480730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lang="en-US" sz="22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22785570082526"/>
                      <c:h val="0.111756760276699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2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Лист1!$C$3</c:f>
                <c:numCache>
                  <c:formatCode>General</c:formatCode>
                  <c:ptCount val="1"/>
                  <c:pt idx="0">
                    <c:v>663.19168851231302</c:v>
                  </c:pt>
                </c:numCache>
              </c:numRef>
            </c:plus>
            <c:minus>
              <c:numRef>
                <c:f>Лист1!$C$3</c:f>
                <c:numCache>
                  <c:formatCode>General</c:formatCode>
                  <c:ptCount val="1"/>
                  <c:pt idx="0">
                    <c:v>663.19168851231302</c:v>
                  </c:pt>
                </c:numCache>
              </c:numRef>
            </c:minus>
            <c:spPr>
              <a:ln>
                <a:solidFill>
                  <a:schemeClr val="bg1"/>
                </a:solidFill>
              </a:ln>
            </c:spPr>
          </c:errBars>
          <c:cat>
            <c:strRef>
              <c:f>Лист1!$A$2</c:f>
              <c:strCache>
                <c:ptCount val="1"/>
                <c:pt idx="0">
                  <c:v>Reaction time</c:v>
                </c:pt>
              </c:strCache>
            </c:strRef>
          </c:cat>
          <c:val>
            <c:numRef>
              <c:f>Лист1!$C$2</c:f>
              <c:numCache>
                <c:formatCode>0</c:formatCode>
                <c:ptCount val="1"/>
                <c:pt idx="0">
                  <c:v>2070.835269736926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8"/>
        <c:axId val="84837504"/>
        <c:axId val="84839040"/>
      </c:barChart>
      <c:catAx>
        <c:axId val="84837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lang="en-US" sz="2200">
                <a:solidFill>
                  <a:schemeClr val="bg1"/>
                </a:solidFill>
              </a:defRPr>
            </a:pPr>
            <a:endParaRPr lang="ru-RU"/>
          </a:p>
        </c:txPr>
        <c:crossAx val="84839040"/>
        <c:crosses val="autoZero"/>
        <c:auto val="1"/>
        <c:lblAlgn val="ctr"/>
        <c:lblOffset val="1"/>
        <c:noMultiLvlLbl val="0"/>
      </c:catAx>
      <c:valAx>
        <c:axId val="848390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lang="en-US" sz="2200">
                <a:solidFill>
                  <a:schemeClr val="bg1"/>
                </a:solidFill>
              </a:defRPr>
            </a:pPr>
            <a:endParaRPr lang="ru-RU"/>
          </a:p>
        </c:txPr>
        <c:crossAx val="84837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238381334094565"/>
          <c:y val="2.4638701363041998E-2"/>
          <c:w val="0.33538338601789536"/>
          <c:h val="0.22872985458754949"/>
        </c:manualLayout>
      </c:layout>
      <c:overlay val="0"/>
      <c:txPr>
        <a:bodyPr/>
        <a:lstStyle/>
        <a:p>
          <a:pPr>
            <a:defRPr lang="en-US" sz="22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821493876061407"/>
          <c:y val="0.12431597273394662"/>
          <c:w val="0.74051937196194217"/>
          <c:h val="0.525315723433296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NBD</c:v>
                </c:pt>
              </c:strCache>
            </c:strRef>
          </c:tx>
          <c:spPr>
            <a:solidFill>
              <a:schemeClr val="accent1"/>
            </a:solidFill>
            <a:ln w="63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2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Лист1!$D$2:$D$4</c:f>
                <c:numCache>
                  <c:formatCode>General</c:formatCode>
                  <c:ptCount val="3"/>
                  <c:pt idx="0">
                    <c:v>2.4799999999999999E-2</c:v>
                  </c:pt>
                  <c:pt idx="1">
                    <c:v>1.9900000000000008E-2</c:v>
                  </c:pt>
                  <c:pt idx="2">
                    <c:v>1.3700000000000006E-2</c:v>
                  </c:pt>
                </c:numCache>
              </c:numRef>
            </c:plus>
            <c:minus>
              <c:numRef>
                <c:f>Лист1!$D$2:$D$4</c:f>
                <c:numCache>
                  <c:formatCode>General</c:formatCode>
                  <c:ptCount val="3"/>
                  <c:pt idx="0">
                    <c:v>2.4799999999999999E-2</c:v>
                  </c:pt>
                  <c:pt idx="1">
                    <c:v>1.9900000000000008E-2</c:v>
                  </c:pt>
                  <c:pt idx="2">
                    <c:v>1.3700000000000006E-2</c:v>
                  </c:pt>
                </c:numCache>
              </c:numRef>
            </c:minus>
            <c:spPr>
              <a:noFill/>
              <a:ln w="635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</c:errBars>
          <c:cat>
            <c:strRef>
              <c:f>Лист1!$A$2:$A$4</c:f>
              <c:strCache>
                <c:ptCount val="3"/>
                <c:pt idx="0">
                  <c:v>Correct answers</c:v>
                </c:pt>
                <c:pt idx="1">
                  <c:v>Semantic foils</c:v>
                </c:pt>
                <c:pt idx="2">
                  <c:v>Phonologic foils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0.97829999999999995</c:v>
                </c:pt>
                <c:pt idx="1">
                  <c:v>6.700000000000002E-3</c:v>
                </c:pt>
                <c:pt idx="2">
                  <c:v>1.3299999999999998E-2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PWA</c:v>
                </c:pt>
              </c:strCache>
            </c:strRef>
          </c:tx>
          <c:spPr>
            <a:solidFill>
              <a:schemeClr val="accent3"/>
            </a:solidFill>
            <a:ln w="635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7.11106133990312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7405955747174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629422249596277E-2"/>
                  <c:y val="-8.017241813843680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2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Лист1!$E$2:$E$4</c:f>
                <c:numCache>
                  <c:formatCode>General</c:formatCode>
                  <c:ptCount val="3"/>
                  <c:pt idx="0">
                    <c:v>0.18250000000000005</c:v>
                  </c:pt>
                  <c:pt idx="1">
                    <c:v>6.88E-2</c:v>
                  </c:pt>
                  <c:pt idx="2">
                    <c:v>8.14E-2</c:v>
                  </c:pt>
                </c:numCache>
              </c:numRef>
            </c:plus>
            <c:minus>
              <c:numRef>
                <c:f>Лист1!$E$2:$E$4</c:f>
                <c:numCache>
                  <c:formatCode>General</c:formatCode>
                  <c:ptCount val="3"/>
                  <c:pt idx="0">
                    <c:v>0.18250000000000005</c:v>
                  </c:pt>
                  <c:pt idx="1">
                    <c:v>6.88E-2</c:v>
                  </c:pt>
                  <c:pt idx="2">
                    <c:v>8.14E-2</c:v>
                  </c:pt>
                </c:numCache>
              </c:numRef>
            </c:minus>
            <c:spPr>
              <a:noFill/>
              <a:ln w="635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</c:errBars>
          <c:cat>
            <c:strRef>
              <c:f>Лист1!$A$2:$A$4</c:f>
              <c:strCache>
                <c:ptCount val="3"/>
                <c:pt idx="0">
                  <c:v>Correct answers</c:v>
                </c:pt>
                <c:pt idx="1">
                  <c:v>Semantic foils</c:v>
                </c:pt>
                <c:pt idx="2">
                  <c:v>Phonologic foils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0.84480000000000022</c:v>
                </c:pt>
                <c:pt idx="1">
                  <c:v>7.7100000000000002E-2</c:v>
                </c:pt>
                <c:pt idx="2">
                  <c:v>5.1000000000000004E-2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1"/>
        <c:axId val="94189056"/>
        <c:axId val="94190592"/>
      </c:barChart>
      <c:catAx>
        <c:axId val="94189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bg1"/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en-US"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190592"/>
        <c:crosses val="autoZero"/>
        <c:auto val="1"/>
        <c:lblAlgn val="ctr"/>
        <c:lblOffset val="1"/>
        <c:noMultiLvlLbl val="0"/>
      </c:catAx>
      <c:valAx>
        <c:axId val="94190592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bg1"/>
            </a:solidFill>
            <a:prstDash val="solid"/>
            <a:round/>
          </a:ln>
          <a:effectLst/>
        </c:spPr>
        <c:txPr>
          <a:bodyPr rot="-60000" spcFirstLastPara="1" vertOverflow="ellipsis" vert="horz" wrap="square" anchor="t" anchorCtr="1"/>
          <a:lstStyle/>
          <a:p>
            <a:pPr>
              <a:defRPr lang="en-US" sz="2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189056"/>
        <c:crosses val="autoZero"/>
        <c:crossBetween val="between"/>
        <c:majorUnit val="0.2"/>
      </c:valAx>
      <c:spPr>
        <a:noFill/>
        <a:ln>
          <a:solidFill>
            <a:prstClr val="white"/>
          </a:solidFill>
        </a:ln>
        <a:effectLst/>
      </c:spPr>
    </c:plotArea>
    <c:legend>
      <c:legendPos val="r"/>
      <c:layout>
        <c:manualLayout>
          <c:xMode val="edge"/>
          <c:yMode val="edge"/>
          <c:x val="0.71515885204358176"/>
          <c:y val="6.9212114000951924E-2"/>
          <c:w val="0.28484114795642157"/>
          <c:h val="0.227363914213029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951141643214694E-2"/>
          <c:y val="0.11941776417029437"/>
          <c:w val="0.56241405839958436"/>
          <c:h val="0.598042372564751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NBD</c:v>
                </c:pt>
              </c:strCache>
            </c:strRef>
          </c:tx>
          <c:spPr>
            <a:solidFill>
              <a:schemeClr val="accent1"/>
            </a:solidFill>
            <a:ln w="63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3.17269219691551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72692196915524E-2"/>
                  <c:y val="-2.3147718728075659E-1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2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Лист1!$D$2:$D$3</c:f>
                <c:numCache>
                  <c:formatCode>General</c:formatCode>
                  <c:ptCount val="2"/>
                  <c:pt idx="0">
                    <c:v>221</c:v>
                  </c:pt>
                  <c:pt idx="1">
                    <c:v>138</c:v>
                  </c:pt>
                </c:numCache>
              </c:numRef>
            </c:plus>
            <c:minus>
              <c:numRef>
                <c:f>Лист1!$D$2:$D$3</c:f>
                <c:numCache>
                  <c:formatCode>General</c:formatCode>
                  <c:ptCount val="2"/>
                  <c:pt idx="0">
                    <c:v>221</c:v>
                  </c:pt>
                  <c:pt idx="1">
                    <c:v>138</c:v>
                  </c:pt>
                </c:numCache>
              </c:numRef>
            </c:minus>
            <c:spPr>
              <a:noFill/>
              <a:ln w="635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</c:errBars>
          <c:cat>
            <c:strRef>
              <c:f>Лист1!$A$2:$A$3</c:f>
              <c:strCache>
                <c:ptCount val="2"/>
                <c:pt idx="0">
                  <c:v>Verb subtest</c:v>
                </c:pt>
                <c:pt idx="1">
                  <c:v>Noun subtest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1889</c:v>
                </c:pt>
                <c:pt idx="1">
                  <c:v>1519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PWA</c:v>
                </c:pt>
              </c:strCache>
            </c:strRef>
          </c:tx>
          <c:spPr>
            <a:solidFill>
              <a:schemeClr val="accent3"/>
            </a:solidFill>
            <a:ln w="635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0.11291708679472998"/>
                  <c:y val="1.00602426340408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4673670538180312E-2"/>
                  <c:y val="1.00603263779800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2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Лист1!$E$2:$E$3</c:f>
                <c:numCache>
                  <c:formatCode>General</c:formatCode>
                  <c:ptCount val="2"/>
                  <c:pt idx="0">
                    <c:v>2221</c:v>
                  </c:pt>
                  <c:pt idx="1">
                    <c:v>1586</c:v>
                  </c:pt>
                </c:numCache>
              </c:numRef>
            </c:plus>
            <c:minus>
              <c:numRef>
                <c:f>Лист1!$E$2:$E$3</c:f>
                <c:numCache>
                  <c:formatCode>General</c:formatCode>
                  <c:ptCount val="2"/>
                  <c:pt idx="0">
                    <c:v>2221</c:v>
                  </c:pt>
                  <c:pt idx="1">
                    <c:v>1586</c:v>
                  </c:pt>
                </c:numCache>
              </c:numRef>
            </c:minus>
            <c:spPr>
              <a:noFill/>
              <a:ln w="635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</c:errBars>
          <c:cat>
            <c:strRef>
              <c:f>Лист1!$A$2:$A$3</c:f>
              <c:strCache>
                <c:ptCount val="2"/>
                <c:pt idx="0">
                  <c:v>Verb subtest</c:v>
                </c:pt>
                <c:pt idx="1">
                  <c:v>Noun subtest</c:v>
                </c:pt>
              </c:strCache>
            </c:strRef>
          </c:cat>
          <c:val>
            <c:numRef>
              <c:f>Лист1!$C$2:$C$3</c:f>
              <c:numCache>
                <c:formatCode>0</c:formatCode>
                <c:ptCount val="2"/>
                <c:pt idx="0">
                  <c:v>3946</c:v>
                </c:pt>
                <c:pt idx="1">
                  <c:v>2959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94369664"/>
        <c:axId val="94371200"/>
      </c:barChart>
      <c:catAx>
        <c:axId val="94369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bg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371200"/>
        <c:crosses val="autoZero"/>
        <c:auto val="1"/>
        <c:lblAlgn val="ctr"/>
        <c:lblOffset val="1"/>
        <c:noMultiLvlLbl val="0"/>
      </c:catAx>
      <c:valAx>
        <c:axId val="94371200"/>
        <c:scaling>
          <c:orientation val="minMax"/>
          <c:max val="5000"/>
          <c:min val="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bg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36966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581679980639549"/>
          <c:y val="2.1467131919882354E-3"/>
          <c:w val="0.2441832001936039"/>
          <c:h val="0.225239722907647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936080326456188"/>
          <c:y val="0.28335603316247243"/>
          <c:w val="0.64732994907619379"/>
          <c:h val="0.427828671862196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Fluent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Лист1!$D$2:$D$3</c:f>
                <c:numCache>
                  <c:formatCode>General</c:formatCode>
                  <c:ptCount val="2"/>
                  <c:pt idx="0">
                    <c:v>0.13</c:v>
                  </c:pt>
                  <c:pt idx="1">
                    <c:v>0.05</c:v>
                  </c:pt>
                </c:numCache>
              </c:numRef>
            </c:plus>
            <c:minus>
              <c:numRef>
                <c:f>Лист1!$D$2:$D$3</c:f>
                <c:numCache>
                  <c:formatCode>General</c:formatCode>
                  <c:ptCount val="2"/>
                  <c:pt idx="0">
                    <c:v>0.13</c:v>
                  </c:pt>
                  <c:pt idx="1">
                    <c:v>0.05</c:v>
                  </c:pt>
                </c:numCache>
              </c:numRef>
            </c:minus>
            <c:spPr>
              <a:ln>
                <a:solidFill>
                  <a:schemeClr val="bg1"/>
                </a:solidFill>
              </a:ln>
            </c:spPr>
          </c:errBars>
          <c:cat>
            <c:strRef>
              <c:f>Лист1!$A$2:$A$3</c:f>
              <c:strCache>
                <c:ptCount val="2"/>
                <c:pt idx="0">
                  <c:v>Verb subtest</c:v>
                </c:pt>
                <c:pt idx="1">
                  <c:v>Noun subtest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0.86000000000000065</c:v>
                </c:pt>
                <c:pt idx="1">
                  <c:v>0.94000000000000061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Non-fluent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Лист1!$E$2:$E$3</c:f>
                <c:numCache>
                  <c:formatCode>General</c:formatCode>
                  <c:ptCount val="2"/>
                  <c:pt idx="0">
                    <c:v>0.2</c:v>
                  </c:pt>
                  <c:pt idx="1">
                    <c:v>0.17</c:v>
                  </c:pt>
                </c:numCache>
              </c:numRef>
            </c:plus>
            <c:minus>
              <c:numRef>
                <c:f>Лист1!$E$2:$E$3</c:f>
                <c:numCache>
                  <c:formatCode>General</c:formatCode>
                  <c:ptCount val="2"/>
                  <c:pt idx="0">
                    <c:v>0.2</c:v>
                  </c:pt>
                  <c:pt idx="1">
                    <c:v>0.17</c:v>
                  </c:pt>
                </c:numCache>
              </c:numRef>
            </c:minus>
            <c:spPr>
              <a:ln>
                <a:solidFill>
                  <a:schemeClr val="bg1"/>
                </a:solidFill>
              </a:ln>
            </c:spPr>
          </c:errBars>
          <c:cat>
            <c:strRef>
              <c:f>Лист1!$A$2:$A$3</c:f>
              <c:strCache>
                <c:ptCount val="2"/>
                <c:pt idx="0">
                  <c:v>Verb subtest</c:v>
                </c:pt>
                <c:pt idx="1">
                  <c:v>Noun subtest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0.84000000000000064</c:v>
                </c:pt>
                <c:pt idx="1">
                  <c:v>0.89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8"/>
        <c:axId val="94917376"/>
        <c:axId val="94918912"/>
      </c:barChart>
      <c:catAx>
        <c:axId val="94917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 rot="-60000000" vert="horz"/>
          <a:lstStyle/>
          <a:p>
            <a:pPr>
              <a:defRPr lang="en-US" sz="2200">
                <a:solidFill>
                  <a:schemeClr val="bg1"/>
                </a:solidFill>
              </a:defRPr>
            </a:pPr>
            <a:endParaRPr lang="ru-RU"/>
          </a:p>
        </c:txPr>
        <c:crossAx val="94918912"/>
        <c:crosses val="autoZero"/>
        <c:auto val="1"/>
        <c:lblAlgn val="ctr"/>
        <c:lblOffset val="1"/>
        <c:noMultiLvlLbl val="0"/>
      </c:catAx>
      <c:valAx>
        <c:axId val="94918912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ln>
            <a:solidFill>
              <a:schemeClr val="bg1"/>
            </a:solidFill>
          </a:ln>
        </c:spPr>
        <c:txPr>
          <a:bodyPr rot="-60000000" vert="horz"/>
          <a:lstStyle/>
          <a:p>
            <a:pPr>
              <a:defRPr lang="en-US" sz="2200">
                <a:solidFill>
                  <a:schemeClr val="bg1"/>
                </a:solidFill>
              </a:defRPr>
            </a:pPr>
            <a:endParaRPr lang="ru-RU"/>
          </a:p>
        </c:txPr>
        <c:crossAx val="94917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59589101631861"/>
          <c:y val="4.7137894911522451E-3"/>
          <c:w val="0.27040410898368139"/>
          <c:h val="0.26450755413665211"/>
        </c:manualLayout>
      </c:layout>
      <c:overlay val="0"/>
      <c:txPr>
        <a:bodyPr rot="0" vert="horz"/>
        <a:lstStyle/>
        <a:p>
          <a:pPr>
            <a:defRPr lang="en-US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064854127359538"/>
          <c:y val="0.12023567381946024"/>
          <c:w val="0.73953012585613687"/>
          <c:h val="0.647012796319805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Fluent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4.9827332948693195E-2"/>
                  <c:y val="2.14513710508680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5568912892987519E-2"/>
                  <c:y val="-3.48588870125086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lang="en-US" sz="2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Лист1!$D$2:$D$3</c:f>
                <c:numCache>
                  <c:formatCode>General</c:formatCode>
                  <c:ptCount val="2"/>
                  <c:pt idx="0">
                    <c:v>298</c:v>
                  </c:pt>
                  <c:pt idx="1">
                    <c:v>673</c:v>
                  </c:pt>
                </c:numCache>
              </c:numRef>
            </c:plus>
            <c:minus>
              <c:numRef>
                <c:f>Лист1!$D$2:$D$3</c:f>
                <c:numCache>
                  <c:formatCode>General</c:formatCode>
                  <c:ptCount val="2"/>
                  <c:pt idx="0">
                    <c:v>298</c:v>
                  </c:pt>
                  <c:pt idx="1">
                    <c:v>673</c:v>
                  </c:pt>
                </c:numCache>
              </c:numRef>
            </c:minus>
            <c:spPr>
              <a:ln>
                <a:solidFill>
                  <a:schemeClr val="bg1"/>
                </a:solidFill>
              </a:ln>
            </c:spPr>
          </c:errBars>
          <c:cat>
            <c:strRef>
              <c:f>Лист1!$A$2:$A$3</c:f>
              <c:strCache>
                <c:ptCount val="2"/>
                <c:pt idx="0">
                  <c:v>Verb subtest</c:v>
                </c:pt>
                <c:pt idx="1">
                  <c:v>Noun subtest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2770</c:v>
                </c:pt>
                <c:pt idx="1">
                  <c:v>2005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Non-fluent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7.8292795203714183E-2"/>
                  <c:y val="9.35975244795701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4509787662219121E-2"/>
                  <c:y val="1.0028093695197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96538431279980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lang="en-US" sz="2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Лист1!$E$2:$E$3</c:f>
                <c:numCache>
                  <c:formatCode>General</c:formatCode>
                  <c:ptCount val="2"/>
                  <c:pt idx="0">
                    <c:v>1326</c:v>
                  </c:pt>
                  <c:pt idx="1">
                    <c:v>1042</c:v>
                  </c:pt>
                </c:numCache>
              </c:numRef>
            </c:plus>
            <c:minus>
              <c:numRef>
                <c:f>Лист1!$E$2:$E$3</c:f>
                <c:numCache>
                  <c:formatCode>General</c:formatCode>
                  <c:ptCount val="2"/>
                  <c:pt idx="0">
                    <c:v>1326</c:v>
                  </c:pt>
                  <c:pt idx="1">
                    <c:v>1042</c:v>
                  </c:pt>
                </c:numCache>
              </c:numRef>
            </c:minus>
            <c:spPr>
              <a:ln>
                <a:solidFill>
                  <a:schemeClr val="bg1"/>
                </a:solidFill>
              </a:ln>
            </c:spPr>
          </c:errBars>
          <c:cat>
            <c:strRef>
              <c:f>Лист1!$A$2:$A$3</c:f>
              <c:strCache>
                <c:ptCount val="2"/>
                <c:pt idx="0">
                  <c:v>Verb subtest</c:v>
                </c:pt>
                <c:pt idx="1">
                  <c:v>Noun subtest</c:v>
                </c:pt>
              </c:strCache>
            </c:strRef>
          </c:cat>
          <c:val>
            <c:numRef>
              <c:f>Лист1!$C$2:$C$3</c:f>
              <c:numCache>
                <c:formatCode>0</c:formatCode>
                <c:ptCount val="2"/>
                <c:pt idx="0">
                  <c:v>3477</c:v>
                </c:pt>
                <c:pt idx="1">
                  <c:v>2648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8"/>
        <c:axId val="96575872"/>
        <c:axId val="96577408"/>
      </c:barChart>
      <c:catAx>
        <c:axId val="96575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 rot="-60000000" vert="horz"/>
          <a:lstStyle/>
          <a:p>
            <a:pPr>
              <a:defRPr lang="en-US" sz="2200">
                <a:solidFill>
                  <a:schemeClr val="bg1"/>
                </a:solidFill>
              </a:defRPr>
            </a:pPr>
            <a:endParaRPr lang="ru-RU"/>
          </a:p>
        </c:txPr>
        <c:crossAx val="96577408"/>
        <c:crosses val="autoZero"/>
        <c:auto val="1"/>
        <c:lblAlgn val="ctr"/>
        <c:lblOffset val="1"/>
        <c:noMultiLvlLbl val="0"/>
      </c:catAx>
      <c:valAx>
        <c:axId val="96577408"/>
        <c:scaling>
          <c:orientation val="minMax"/>
          <c:max val="5000"/>
          <c:min val="0"/>
        </c:scaling>
        <c:delete val="0"/>
        <c:axPos val="l"/>
        <c:numFmt formatCode="0" sourceLinked="1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txPr>
          <a:bodyPr rot="-60000000" vert="horz"/>
          <a:lstStyle/>
          <a:p>
            <a:pPr>
              <a:defRPr lang="en-US" sz="2200">
                <a:solidFill>
                  <a:schemeClr val="bg1"/>
                </a:solidFill>
              </a:defRPr>
            </a:pPr>
            <a:endParaRPr lang="ru-RU"/>
          </a:p>
        </c:txPr>
        <c:crossAx val="96575872"/>
        <c:crosses val="autoZero"/>
        <c:crossBetween val="between"/>
        <c:majorUnit val="25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821493876061418"/>
          <c:y val="0.12431597273394662"/>
          <c:w val="0.74051937196194195"/>
          <c:h val="0.525315723433296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NBD</c:v>
                </c:pt>
              </c:strCache>
            </c:strRef>
          </c:tx>
          <c:spPr>
            <a:solidFill>
              <a:schemeClr val="accent1"/>
            </a:solidFill>
            <a:ln w="63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2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Лист1!$D$2:$D$4</c:f>
                <c:numCache>
                  <c:formatCode>General</c:formatCode>
                  <c:ptCount val="3"/>
                  <c:pt idx="0">
                    <c:v>1.8300000000000007E-2</c:v>
                  </c:pt>
                  <c:pt idx="1">
                    <c:v>1.7399999999999999E-2</c:v>
                  </c:pt>
                  <c:pt idx="2">
                    <c:v>7.5000000000000032E-3</c:v>
                  </c:pt>
                </c:numCache>
              </c:numRef>
            </c:plus>
            <c:minus>
              <c:numRef>
                <c:f>Лист1!$D$2:$D$4</c:f>
                <c:numCache>
                  <c:formatCode>General</c:formatCode>
                  <c:ptCount val="3"/>
                  <c:pt idx="0">
                    <c:v>1.8300000000000007E-2</c:v>
                  </c:pt>
                  <c:pt idx="1">
                    <c:v>1.7399999999999999E-2</c:v>
                  </c:pt>
                  <c:pt idx="2">
                    <c:v>7.5000000000000032E-3</c:v>
                  </c:pt>
                </c:numCache>
              </c:numRef>
            </c:minus>
            <c:spPr>
              <a:noFill/>
              <a:ln w="635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</c:errBars>
          <c:cat>
            <c:strRef>
              <c:f>Лист1!$A$2:$A$4</c:f>
              <c:strCache>
                <c:ptCount val="3"/>
                <c:pt idx="0">
                  <c:v>Correct answers</c:v>
                </c:pt>
                <c:pt idx="1">
                  <c:v>Semantic foils</c:v>
                </c:pt>
                <c:pt idx="2">
                  <c:v>Phonologic foils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0.99</c:v>
                </c:pt>
                <c:pt idx="1">
                  <c:v>1.0000000000000004E-2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PWA</c:v>
                </c:pt>
              </c:strCache>
            </c:strRef>
          </c:tx>
          <c:spPr>
            <a:solidFill>
              <a:schemeClr val="accent3"/>
            </a:solidFill>
            <a:ln w="635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4.44441333743945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2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Лист1!$E$2:$E$4</c:f>
                <c:numCache>
                  <c:formatCode>General</c:formatCode>
                  <c:ptCount val="3"/>
                  <c:pt idx="0">
                    <c:v>0.15550000000000005</c:v>
                  </c:pt>
                  <c:pt idx="1">
                    <c:v>8.7500000000000008E-2</c:v>
                  </c:pt>
                  <c:pt idx="2">
                    <c:v>5.0200000000000002E-2</c:v>
                  </c:pt>
                </c:numCache>
              </c:numRef>
            </c:plus>
            <c:minus>
              <c:numRef>
                <c:f>Лист1!$E$2:$E$4</c:f>
                <c:numCache>
                  <c:formatCode>General</c:formatCode>
                  <c:ptCount val="3"/>
                  <c:pt idx="0">
                    <c:v>0.15550000000000005</c:v>
                  </c:pt>
                  <c:pt idx="1">
                    <c:v>8.7500000000000008E-2</c:v>
                  </c:pt>
                  <c:pt idx="2">
                    <c:v>5.0200000000000002E-2</c:v>
                  </c:pt>
                </c:numCache>
              </c:numRef>
            </c:minus>
            <c:spPr>
              <a:noFill/>
              <a:ln w="635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</c:errBars>
          <c:cat>
            <c:strRef>
              <c:f>Лист1!$A$2:$A$4</c:f>
              <c:strCache>
                <c:ptCount val="3"/>
                <c:pt idx="0">
                  <c:v>Correct answers</c:v>
                </c:pt>
                <c:pt idx="1">
                  <c:v>Semantic foils</c:v>
                </c:pt>
                <c:pt idx="2">
                  <c:v>Phonologic foils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0.9</c:v>
                </c:pt>
                <c:pt idx="1">
                  <c:v>6.0000000000000019E-2</c:v>
                </c:pt>
                <c:pt idx="2">
                  <c:v>3.0000000000000002E-2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1"/>
        <c:axId val="96674176"/>
        <c:axId val="96675712"/>
      </c:barChart>
      <c:catAx>
        <c:axId val="96674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bg1"/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en-US"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675712"/>
        <c:crosses val="autoZero"/>
        <c:auto val="1"/>
        <c:lblAlgn val="ctr"/>
        <c:lblOffset val="1"/>
        <c:noMultiLvlLbl val="0"/>
      </c:catAx>
      <c:valAx>
        <c:axId val="96675712"/>
        <c:scaling>
          <c:orientation val="minMax"/>
          <c:max val="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bg1"/>
            </a:solidFill>
            <a:prstDash val="solid"/>
            <a:round/>
          </a:ln>
          <a:effectLst/>
        </c:spPr>
        <c:txPr>
          <a:bodyPr rot="-60000" spcFirstLastPara="1" vertOverflow="ellipsis" vert="horz" wrap="square" anchor="ctr" anchorCtr="0"/>
          <a:lstStyle/>
          <a:p>
            <a:pPr algn="just">
              <a:defRPr lang="en-US" sz="2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674176"/>
        <c:crosses val="autoZero"/>
        <c:crossBetween val="between"/>
        <c:majorUnit val="0.2"/>
      </c:valAx>
      <c:spPr>
        <a:noFill/>
        <a:ln>
          <a:solidFill>
            <a:prstClr val="white"/>
          </a:solidFill>
        </a:ln>
        <a:effectLst/>
      </c:spPr>
    </c:plotArea>
    <c:legend>
      <c:legendPos val="r"/>
      <c:layout>
        <c:manualLayout>
          <c:xMode val="edge"/>
          <c:yMode val="edge"/>
          <c:x val="0.71515885204358243"/>
          <c:y val="6.9212114000951924E-2"/>
          <c:w val="0.28484114795642157"/>
          <c:h val="0.227363914213029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0.28205</cdr:x>
      <cdr:y>0</cdr:y>
    </cdr:from>
    <cdr:to>
      <cdr:x>0.98925</cdr:x>
      <cdr:y>0.13463</cdr:y>
    </cdr:to>
    <cdr:sp macro="" textlink="">
      <cdr:nvSpPr>
        <cdr:cNvPr id="6" name="Прямоугольник 9"/>
        <cdr:cNvSpPr/>
      </cdr:nvSpPr>
      <cdr:spPr>
        <a:xfrm xmlns:a="http://schemas.openxmlformats.org/drawingml/2006/main">
          <a:off x="1672374" y="0"/>
          <a:ext cx="4193239" cy="461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24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0.28205</cdr:x>
      <cdr:y>0</cdr:y>
    </cdr:from>
    <cdr:to>
      <cdr:x>0.98925</cdr:x>
      <cdr:y>0.13463</cdr:y>
    </cdr:to>
    <cdr:sp macro="" textlink="">
      <cdr:nvSpPr>
        <cdr:cNvPr id="2" name="Прямоугольник 9"/>
        <cdr:cNvSpPr/>
      </cdr:nvSpPr>
      <cdr:spPr>
        <a:xfrm xmlns:a="http://schemas.openxmlformats.org/drawingml/2006/main">
          <a:off x="1672374" y="0"/>
          <a:ext cx="4193239" cy="461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24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0.28205</cdr:x>
      <cdr:y>0</cdr:y>
    </cdr:from>
    <cdr:to>
      <cdr:x>0.98925</cdr:x>
      <cdr:y>0.13463</cdr:y>
    </cdr:to>
    <cdr:sp macro="" textlink="">
      <cdr:nvSpPr>
        <cdr:cNvPr id="6" name="Прямоугольник 9"/>
        <cdr:cNvSpPr/>
      </cdr:nvSpPr>
      <cdr:spPr>
        <a:xfrm xmlns:a="http://schemas.openxmlformats.org/drawingml/2006/main">
          <a:off x="1672374" y="0"/>
          <a:ext cx="4193239" cy="461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24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0.28205</cdr:x>
      <cdr:y>0</cdr:y>
    </cdr:from>
    <cdr:to>
      <cdr:x>0.98925</cdr:x>
      <cdr:y>0.13463</cdr:y>
    </cdr:to>
    <cdr:sp macro="" textlink="">
      <cdr:nvSpPr>
        <cdr:cNvPr id="2" name="Прямоугольник 9"/>
        <cdr:cNvSpPr/>
      </cdr:nvSpPr>
      <cdr:spPr>
        <a:xfrm xmlns:a="http://schemas.openxmlformats.org/drawingml/2006/main">
          <a:off x="1672374" y="0"/>
          <a:ext cx="4193239" cy="461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2400" dirty="0">
            <a:solidFill>
              <a:sysClr val="windowText" lastClr="0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1BC40-120B-4FC2-BF51-BCE611CA1733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6C953-2A94-4F98-ACBC-23DBE0A405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56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4196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7096" algn="l" defTabSz="4174196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4196" algn="l" defTabSz="4174196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1292" algn="l" defTabSz="4174196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48388" algn="l" defTabSz="4174196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35491" algn="l" defTabSz="4174196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2584" algn="l" defTabSz="4174196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09677" algn="l" defTabSz="4174196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696783" algn="l" defTabSz="4174196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6C953-2A94-4F98-ACBC-23DBE0A405B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750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010" y="9406433"/>
            <a:ext cx="18178780" cy="64905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5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1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7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3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9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5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0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6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410" y="19457703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410" y="12833952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584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1687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753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337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92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507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091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675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842" indent="0">
              <a:buNone/>
              <a:defRPr sz="6500" b="1"/>
            </a:lvl2pPr>
            <a:lvl3pPr marL="2951687" indent="0">
              <a:buNone/>
              <a:defRPr sz="5800" b="1"/>
            </a:lvl3pPr>
            <a:lvl4pPr marL="4427536" indent="0">
              <a:buNone/>
              <a:defRPr sz="5200" b="1"/>
            </a:lvl4pPr>
            <a:lvl5pPr marL="5903378" indent="0">
              <a:buNone/>
              <a:defRPr sz="5200" b="1"/>
            </a:lvl5pPr>
            <a:lvl6pPr marL="7379220" indent="0">
              <a:buNone/>
              <a:defRPr sz="5200" b="1"/>
            </a:lvl6pPr>
            <a:lvl7pPr marL="8855071" indent="0">
              <a:buNone/>
              <a:defRPr sz="5200" b="1"/>
            </a:lvl7pPr>
            <a:lvl8pPr marL="10330913" indent="0">
              <a:buNone/>
              <a:defRPr sz="5200" b="1"/>
            </a:lvl8pPr>
            <a:lvl9pPr marL="11806755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4205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842" indent="0">
              <a:buNone/>
              <a:defRPr sz="6500" b="1"/>
            </a:lvl2pPr>
            <a:lvl3pPr marL="2951687" indent="0">
              <a:buNone/>
              <a:defRPr sz="5800" b="1"/>
            </a:lvl3pPr>
            <a:lvl4pPr marL="4427536" indent="0">
              <a:buNone/>
              <a:defRPr sz="5200" b="1"/>
            </a:lvl4pPr>
            <a:lvl5pPr marL="5903378" indent="0">
              <a:buNone/>
              <a:defRPr sz="5200" b="1"/>
            </a:lvl5pPr>
            <a:lvl6pPr marL="7379220" indent="0">
              <a:buNone/>
              <a:defRPr sz="5200" b="1"/>
            </a:lvl6pPr>
            <a:lvl7pPr marL="8855071" indent="0">
              <a:buNone/>
              <a:defRPr sz="5200" b="1"/>
            </a:lvl7pPr>
            <a:lvl8pPr marL="10330913" indent="0">
              <a:buNone/>
              <a:defRPr sz="5200" b="1"/>
            </a:lvl8pPr>
            <a:lvl9pPr marL="11806755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864205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1645" y="1205598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5842" indent="0">
              <a:buNone/>
              <a:defRPr sz="3900"/>
            </a:lvl2pPr>
            <a:lvl3pPr marL="2951687" indent="0">
              <a:buNone/>
              <a:defRPr sz="3200"/>
            </a:lvl3pPr>
            <a:lvl4pPr marL="4427536" indent="0">
              <a:buNone/>
              <a:defRPr sz="2900"/>
            </a:lvl4pPr>
            <a:lvl5pPr marL="5903378" indent="0">
              <a:buNone/>
              <a:defRPr sz="2900"/>
            </a:lvl5pPr>
            <a:lvl6pPr marL="7379220" indent="0">
              <a:buNone/>
              <a:defRPr sz="2900"/>
            </a:lvl6pPr>
            <a:lvl7pPr marL="8855071" indent="0">
              <a:buNone/>
              <a:defRPr sz="2900"/>
            </a:lvl7pPr>
            <a:lvl8pPr marL="10330913" indent="0">
              <a:buNone/>
              <a:defRPr sz="2900"/>
            </a:lvl8pPr>
            <a:lvl9pPr marL="11806755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5842" indent="0">
              <a:buNone/>
              <a:defRPr sz="9000"/>
            </a:lvl2pPr>
            <a:lvl3pPr marL="2951687" indent="0">
              <a:buNone/>
              <a:defRPr sz="7700"/>
            </a:lvl3pPr>
            <a:lvl4pPr marL="4427536" indent="0">
              <a:buNone/>
              <a:defRPr sz="6500"/>
            </a:lvl4pPr>
            <a:lvl5pPr marL="5903378" indent="0">
              <a:buNone/>
              <a:defRPr sz="6500"/>
            </a:lvl5pPr>
            <a:lvl6pPr marL="7379220" indent="0">
              <a:buNone/>
              <a:defRPr sz="6500"/>
            </a:lvl6pPr>
            <a:lvl7pPr marL="8855071" indent="0">
              <a:buNone/>
              <a:defRPr sz="6500"/>
            </a:lvl7pPr>
            <a:lvl8pPr marL="10330913" indent="0">
              <a:buNone/>
              <a:defRPr sz="6500"/>
            </a:lvl8pPr>
            <a:lvl9pPr marL="11806755" indent="0">
              <a:buNone/>
              <a:defRPr sz="6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5842" indent="0">
              <a:buNone/>
              <a:defRPr sz="3900"/>
            </a:lvl2pPr>
            <a:lvl3pPr marL="2951687" indent="0">
              <a:buNone/>
              <a:defRPr sz="3200"/>
            </a:lvl3pPr>
            <a:lvl4pPr marL="4427536" indent="0">
              <a:buNone/>
              <a:defRPr sz="2900"/>
            </a:lvl4pPr>
            <a:lvl5pPr marL="5903378" indent="0">
              <a:buNone/>
              <a:defRPr sz="2900"/>
            </a:lvl5pPr>
            <a:lvl6pPr marL="7379220" indent="0">
              <a:buNone/>
              <a:defRPr sz="2900"/>
            </a:lvl6pPr>
            <a:lvl7pPr marL="8855071" indent="0">
              <a:buNone/>
              <a:defRPr sz="2900"/>
            </a:lvl7pPr>
            <a:lvl8pPr marL="10330913" indent="0">
              <a:buNone/>
              <a:defRPr sz="2900"/>
            </a:lvl8pPr>
            <a:lvl9pPr marL="11806755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168" tIns="147587" rIns="295168" bIns="14758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7065334"/>
            <a:ext cx="19248120" cy="19983384"/>
          </a:xfrm>
          <a:prstGeom prst="rect">
            <a:avLst/>
          </a:prstGeom>
        </p:spPr>
        <p:txBody>
          <a:bodyPr vert="horz" lIns="295168" tIns="147587" rIns="295168" bIns="14758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168" tIns="147587" rIns="295168" bIns="14758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168" tIns="147587" rIns="295168" bIns="14758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168" tIns="147587" rIns="295168" bIns="14758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2951687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6882" indent="-1106882" algn="l" defTabSz="2951687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249" indent="-922404" algn="l" defTabSz="2951687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610" indent="-737926" algn="l" defTabSz="2951687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452" indent="-737926" algn="l" defTabSz="2951687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1304" indent="-737926" algn="l" defTabSz="2951687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7146" indent="-737926" algn="l" defTabSz="295168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2988" indent="-737926" algn="l" defTabSz="295168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8833" indent="-737926" algn="l" defTabSz="295168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4681" indent="-737926" algn="l" defTabSz="295168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5168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842" algn="l" defTabSz="295168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687" algn="l" defTabSz="295168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536" algn="l" defTabSz="295168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3378" algn="l" defTabSz="295168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9220" algn="l" defTabSz="295168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5071" algn="l" defTabSz="295168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0913" algn="l" defTabSz="295168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6755" algn="l" defTabSz="295168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13" Type="http://schemas.openxmlformats.org/officeDocument/2006/relationships/chart" Target="../charts/chart7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12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chart" Target="../charts/chart5.xml"/><Relationship Id="rId5" Type="http://schemas.openxmlformats.org/officeDocument/2006/relationships/image" Target="../media/image3.jpeg"/><Relationship Id="rId10" Type="http://schemas.openxmlformats.org/officeDocument/2006/relationships/chart" Target="../charts/chart4.xml"/><Relationship Id="rId4" Type="http://schemas.openxmlformats.org/officeDocument/2006/relationships/image" Target="../media/image2.png"/><Relationship Id="rId9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ogo_с_hse_cmyk_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328" y="495197"/>
            <a:ext cx="2099519" cy="28115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781213"/>
            <a:ext cx="21386800" cy="2569918"/>
          </a:xfrm>
          <a:prstGeom prst="rect">
            <a:avLst/>
          </a:prstGeom>
          <a:noFill/>
        </p:spPr>
        <p:txBody>
          <a:bodyPr wrap="square" lIns="91427" tIns="45712" rIns="91427" bIns="45712" rtlCol="0">
            <a:spAutoFit/>
          </a:bodyPr>
          <a:lstStyle/>
          <a:p>
            <a:pPr algn="ctr"/>
            <a:r>
              <a:rPr lang="en-US" sz="4000" dirty="0" err="1" smtClean="0"/>
              <a:t>Soloukhina</a:t>
            </a:r>
            <a:r>
              <a:rPr lang="en-US" sz="4000" dirty="0" smtClean="0"/>
              <a:t> Olga¹*, </a:t>
            </a:r>
            <a:r>
              <a:rPr lang="en-US" sz="4000" dirty="0" err="1" smtClean="0"/>
              <a:t>Isaev</a:t>
            </a:r>
            <a:r>
              <a:rPr lang="en-US" sz="4000" dirty="0" smtClean="0"/>
              <a:t> Dmitry², </a:t>
            </a:r>
            <a:r>
              <a:rPr lang="en-US" sz="4000" dirty="0" err="1" smtClean="0"/>
              <a:t>Akinina</a:t>
            </a:r>
            <a:r>
              <a:rPr lang="en-US" sz="4000" dirty="0" smtClean="0"/>
              <a:t> Yulia¹</a:t>
            </a:r>
            <a:r>
              <a:rPr lang="en-US" sz="4000" baseline="30000" dirty="0" smtClean="0"/>
              <a:t>,</a:t>
            </a:r>
            <a:r>
              <a:rPr lang="en-US" sz="4000" dirty="0" smtClean="0"/>
              <a:t>³, </a:t>
            </a:r>
            <a:r>
              <a:rPr lang="en-US" sz="4000" dirty="0" err="1" smtClean="0"/>
              <a:t>Ivanova</a:t>
            </a:r>
            <a:r>
              <a:rPr lang="en-US" sz="4000" dirty="0" smtClean="0"/>
              <a:t> Maria¹ </a:t>
            </a:r>
            <a:endParaRPr lang="ru-RU" sz="4000" dirty="0" smtClean="0"/>
          </a:p>
          <a:p>
            <a:pPr algn="ctr"/>
            <a:r>
              <a:rPr lang="en-US" sz="2900" i="1" dirty="0" smtClean="0"/>
              <a:t>¹National Research University Higher School of Economics, Moscow, Russia</a:t>
            </a:r>
            <a:endParaRPr lang="ru-RU" sz="2900" dirty="0" smtClean="0"/>
          </a:p>
          <a:p>
            <a:pPr algn="ctr"/>
            <a:r>
              <a:rPr lang="en-US" sz="2900" i="1" dirty="0" smtClean="0"/>
              <a:t>²University of Southern California, Los Angeles, California, USA</a:t>
            </a:r>
            <a:endParaRPr lang="ru-RU" sz="2900" dirty="0" smtClean="0"/>
          </a:p>
          <a:p>
            <a:pPr algn="ctr"/>
            <a:r>
              <a:rPr lang="en-US" sz="2900" i="1" dirty="0" smtClean="0"/>
              <a:t>³</a:t>
            </a:r>
            <a:r>
              <a:rPr lang="fr-FR" sz="2900" i="1" dirty="0" smtClean="0"/>
              <a:t>University of Groningen, Groningen, Netherlands</a:t>
            </a:r>
          </a:p>
          <a:p>
            <a:pPr algn="ctr"/>
            <a:r>
              <a:rPr lang="fr-FR" sz="2900" i="1" dirty="0" smtClean="0"/>
              <a:t>*osoloukhina@hse.ru</a:t>
            </a:r>
            <a:endParaRPr lang="ru-RU" sz="2900" dirty="0"/>
          </a:p>
        </p:txBody>
      </p:sp>
      <p:sp>
        <p:nvSpPr>
          <p:cNvPr id="11" name="TextBox 10"/>
          <p:cNvSpPr txBox="1"/>
          <p:nvPr/>
        </p:nvSpPr>
        <p:spPr>
          <a:xfrm>
            <a:off x="49138" y="5693518"/>
            <a:ext cx="21243925" cy="312594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27" tIns="45712" rIns="91427" bIns="45712" rtlCol="0">
            <a:spAutoFit/>
          </a:bodyPr>
          <a:lstStyle/>
          <a:p>
            <a:pPr algn="ctr">
              <a:lnSpc>
                <a:spcPts val="5999"/>
              </a:lnSpc>
            </a:pPr>
            <a:r>
              <a:rPr lang="en-US" sz="45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Background</a:t>
            </a:r>
          </a:p>
          <a:p>
            <a:pPr marL="0" lvl="8">
              <a:lnSpc>
                <a:spcPct val="110000"/>
              </a:lnSpc>
            </a:pPr>
            <a:r>
              <a:rPr lang="en-US" sz="2300" dirty="0" smtClean="0"/>
              <a:t>The growing evidence that verbs are more difficult to process than nouns (Cappa &amp; </a:t>
            </a:r>
            <a:r>
              <a:rPr lang="en-US" sz="2300" dirty="0" err="1" smtClean="0"/>
              <a:t>Perani</a:t>
            </a:r>
            <a:r>
              <a:rPr lang="en-US" sz="2300" dirty="0" smtClean="0"/>
              <a:t>, 2002) and that verb retrieval is more commonly affected in aphasia compared to nouns (</a:t>
            </a:r>
            <a:r>
              <a:rPr lang="en-US" sz="2300" dirty="0" err="1" smtClean="0"/>
              <a:t>Jonkers</a:t>
            </a:r>
            <a:r>
              <a:rPr lang="en-US" sz="2300" dirty="0" smtClean="0"/>
              <a:t> &amp; Bastiaanse, 1998) are largely based on naming and semantic judgment tasks. </a:t>
            </a:r>
          </a:p>
          <a:p>
            <a:pPr marL="0" lvl="8">
              <a:lnSpc>
                <a:spcPct val="110000"/>
              </a:lnSpc>
            </a:pPr>
            <a:r>
              <a:rPr lang="en-US" sz="2300" dirty="0" smtClean="0">
                <a:cs typeface="Arial" panose="020B0604020202020204" pitchFamily="34" charset="0"/>
              </a:rPr>
              <a:t>The </a:t>
            </a:r>
            <a:r>
              <a:rPr lang="en-US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aim</a:t>
            </a:r>
            <a:r>
              <a:rPr lang="en-US" sz="2300" dirty="0" smtClean="0">
                <a:cs typeface="Arial" panose="020B0604020202020204" pitchFamily="34" charset="0"/>
              </a:rPr>
              <a:t> of this study was to determine whether relative</a:t>
            </a:r>
            <a:r>
              <a:rPr lang="en-US" sz="2300" dirty="0" smtClean="0"/>
              <a:t> difficulties of verb processing are modality-general</a:t>
            </a:r>
            <a:r>
              <a:rPr lang="en-US" sz="2300" dirty="0" smtClean="0">
                <a:cs typeface="Arial" panose="020B0604020202020204" pitchFamily="34" charset="0"/>
              </a:rPr>
              <a:t>. In this study for the first time we directly compared difficulty of comprehension of verbs versus nouns in Russian in individuals with and without aphasia using a novel instrument – an auditory single-word comprehension test presented on a tablet.</a:t>
            </a:r>
            <a:endParaRPr lang="ru-RU" sz="2300" dirty="0"/>
          </a:p>
        </p:txBody>
      </p:sp>
      <p:sp>
        <p:nvSpPr>
          <p:cNvPr id="14" name="TextBox 13"/>
          <p:cNvSpPr txBox="1"/>
          <p:nvPr/>
        </p:nvSpPr>
        <p:spPr>
          <a:xfrm>
            <a:off x="8880612" y="21140779"/>
            <a:ext cx="12385612" cy="861510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27" tIns="45712" rIns="91427" bIns="45712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Discussion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400" dirty="0" smtClean="0"/>
              <a:t>The study demonstrated the relative difficulty of verb processing in a comprehension task, supporting the hypothesis that verb processing difficulties are modality-general</a:t>
            </a:r>
          </a:p>
          <a:p>
            <a:pPr marL="1080000" lvl="1" indent="-5143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2400" dirty="0" smtClean="0"/>
              <a:t>PWA made more mistakes in the verb comprehension subtest</a:t>
            </a:r>
          </a:p>
          <a:p>
            <a:pPr marL="1080000" lvl="1" indent="-5143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2400" dirty="0" smtClean="0"/>
              <a:t>Both groups had greater RTs in the verb comprehension subtest</a:t>
            </a:r>
          </a:p>
          <a:p>
            <a:pPr marL="1080000" lvl="1" indent="-5143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2400" dirty="0" smtClean="0"/>
              <a:t>Significantly longer RTs in the verb subtest were observed even in PWA who completed both subtests with similar accuracy</a:t>
            </a:r>
            <a:endParaRPr lang="ru-RU" sz="2400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400" dirty="0" smtClean="0"/>
              <a:t>Significant differences in performance between PWA and NBD indicate that the subtests validly index single word comprehension difficulties and that they can be used for the assessment of auditory single-word language deficits in individuals with aphasia</a:t>
            </a:r>
          </a:p>
          <a:p>
            <a:pPr marL="1080000" lvl="1" indent="-5143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2400" dirty="0" smtClean="0"/>
              <a:t>The observed difficulties in verb processing emphasize that it is important to access not only noun comprehension as it may result in underestimation of the full range of the disorder</a:t>
            </a:r>
          </a:p>
          <a:p>
            <a:pPr marL="1080000" lvl="1" indent="-5143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2400" dirty="0" smtClean="0"/>
              <a:t>Tracking RTs detects even subtle comprehension deficits and residual difficulties in language processing when accuracy falls within the normal range</a:t>
            </a:r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400" dirty="0" smtClean="0"/>
              <a:t>Verbs imply more complex structural information, such as the properties and the number of arguments which should be reflected in the syntactic structure of a sentence (</a:t>
            </a:r>
            <a:r>
              <a:rPr lang="en-US" sz="2400" dirty="0" err="1" smtClean="0"/>
              <a:t>Cappa</a:t>
            </a:r>
            <a:r>
              <a:rPr lang="en-US" sz="2400" dirty="0" smtClean="0"/>
              <a:t> &amp; </a:t>
            </a:r>
            <a:r>
              <a:rPr lang="en-US" sz="2400" dirty="0" err="1" smtClean="0"/>
              <a:t>Perani</a:t>
            </a:r>
            <a:r>
              <a:rPr lang="en-US" sz="2400" dirty="0" smtClean="0"/>
              <a:t>, 2003). Potentially, the verb’s complex nature hinders its processing even in a task that does not necessarily require that information to be fully and correctly processed, such as single-word comprehension.</a:t>
            </a:r>
            <a:endParaRPr lang="ru-RU" sz="24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49138" y="9129708"/>
            <a:ext cx="8764573" cy="2037976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27" tIns="45712" rIns="91427" bIns="45712" rtlCol="0">
            <a:spAutoFit/>
          </a:bodyPr>
          <a:lstStyle/>
          <a:p>
            <a:pPr algn="ctr">
              <a:buClr>
                <a:schemeClr val="accent5">
                  <a:lumMod val="75000"/>
                </a:schemeClr>
              </a:buClr>
            </a:pP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Methods</a:t>
            </a: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Participants</a:t>
            </a:r>
          </a:p>
          <a:p>
            <a:pPr marL="514277" indent="-514277">
              <a:spcAft>
                <a:spcPts val="601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400" dirty="0" smtClean="0"/>
              <a:t>32 people with aphasia (PWA): 18 men; mean age: 53.7±11; 7 fluent, 25 non-fluent;</a:t>
            </a:r>
            <a:r>
              <a:rPr lang="en-US" sz="2400" dirty="0" smtClean="0">
                <a:solidFill>
                  <a:schemeClr val="accent6"/>
                </a:solidFill>
              </a:rPr>
              <a:t> </a:t>
            </a:r>
            <a:r>
              <a:rPr lang="en-US" sz="2400" dirty="0" smtClean="0"/>
              <a:t>months post-onset: 24.8±28.3</a:t>
            </a:r>
          </a:p>
          <a:p>
            <a:pPr marL="514277" indent="-514277">
              <a:spcAft>
                <a:spcPts val="601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400" dirty="0" smtClean="0"/>
              <a:t>20 non-brain-damaged (NBD) individuals: 9 men; mean age: 49.2±13.2</a:t>
            </a:r>
          </a:p>
          <a:p>
            <a:pPr marL="514277" indent="-514277">
              <a:spcAft>
                <a:spcPts val="601"/>
              </a:spcAft>
              <a:buClr>
                <a:schemeClr val="accent1">
                  <a:lumMod val="75000"/>
                </a:schemeClr>
              </a:buClr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Tasks</a:t>
            </a:r>
          </a:p>
          <a:p>
            <a:pPr>
              <a:spcAft>
                <a:spcPts val="1201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400" dirty="0" smtClean="0"/>
              <a:t>Word-to-picture matching task:   </a:t>
            </a:r>
            <a:r>
              <a:rPr lang="en-US" sz="2400" dirty="0" smtClean="0">
                <a:cs typeface="Arial" panose="020B0604020202020204" pitchFamily="34" charset="0"/>
              </a:rPr>
              <a:t>1 target and 3 foils (</a:t>
            </a:r>
            <a:r>
              <a:rPr lang="en-US" sz="2400" dirty="0" smtClean="0"/>
              <a:t>semantic, phonological and irrelevant)</a:t>
            </a:r>
          </a:p>
          <a:p>
            <a:pPr marL="1079845" indent="-514277">
              <a:spcAft>
                <a:spcPts val="1201"/>
              </a:spcAft>
              <a:buClr>
                <a:schemeClr val="accent1"/>
              </a:buClr>
              <a:buFont typeface="Arial" pitchFamily="34" charset="0"/>
              <a:buChar char="•"/>
            </a:pPr>
            <a:endParaRPr lang="en-US" sz="2300" dirty="0" smtClean="0">
              <a:cs typeface="Arial" panose="020B0604020202020204" pitchFamily="34" charset="0"/>
            </a:endParaRPr>
          </a:p>
          <a:p>
            <a:pPr marL="1079845" indent="-514277">
              <a:spcAft>
                <a:spcPts val="1201"/>
              </a:spcAft>
              <a:buClr>
                <a:schemeClr val="accent1"/>
              </a:buClr>
              <a:buFont typeface="Arial" pitchFamily="34" charset="0"/>
              <a:buChar char="•"/>
            </a:pPr>
            <a:endParaRPr lang="en-US" sz="2300" dirty="0" smtClean="0">
              <a:cs typeface="Arial" panose="020B0604020202020204" pitchFamily="34" charset="0"/>
            </a:endParaRPr>
          </a:p>
          <a:p>
            <a:pPr marL="1079845" indent="-514277">
              <a:spcAft>
                <a:spcPts val="1201"/>
              </a:spcAft>
              <a:buClr>
                <a:schemeClr val="accent1"/>
              </a:buClr>
              <a:buFont typeface="Arial" pitchFamily="34" charset="0"/>
              <a:buChar char="•"/>
            </a:pPr>
            <a:endParaRPr lang="en-US" sz="2300" dirty="0" smtClean="0">
              <a:cs typeface="Arial" panose="020B0604020202020204" pitchFamily="34" charset="0"/>
            </a:endParaRPr>
          </a:p>
          <a:p>
            <a:pPr marL="1079845" indent="-514277">
              <a:spcAft>
                <a:spcPts val="1201"/>
              </a:spcAft>
              <a:buClr>
                <a:schemeClr val="accent1"/>
              </a:buClr>
              <a:buFont typeface="Arial" pitchFamily="34" charset="0"/>
              <a:buChar char="•"/>
            </a:pPr>
            <a:endParaRPr lang="en-US" sz="2300" dirty="0" smtClean="0">
              <a:cs typeface="Arial" panose="020B0604020202020204" pitchFamily="34" charset="0"/>
            </a:endParaRPr>
          </a:p>
          <a:p>
            <a:pPr marL="1079845" indent="-514277">
              <a:spcAft>
                <a:spcPts val="1201"/>
              </a:spcAft>
              <a:buClr>
                <a:schemeClr val="accent1"/>
              </a:buClr>
              <a:buFont typeface="Arial" pitchFamily="34" charset="0"/>
              <a:buChar char="•"/>
            </a:pPr>
            <a:endParaRPr lang="en-US" sz="2300" dirty="0" smtClean="0">
              <a:cs typeface="Arial" panose="020B0604020202020204" pitchFamily="34" charset="0"/>
            </a:endParaRPr>
          </a:p>
          <a:p>
            <a:pPr marL="1079845" indent="-514277">
              <a:spcAft>
                <a:spcPts val="1201"/>
              </a:spcAft>
              <a:buClr>
                <a:schemeClr val="accent1"/>
              </a:buClr>
              <a:buFont typeface="Arial" pitchFamily="34" charset="0"/>
              <a:buChar char="•"/>
            </a:pPr>
            <a:endParaRPr lang="en-US" sz="2300" dirty="0">
              <a:cs typeface="Arial" panose="020B0604020202020204" pitchFamily="34" charset="0"/>
            </a:endParaRPr>
          </a:p>
          <a:p>
            <a:pPr marL="1079845" indent="-514277">
              <a:spcAft>
                <a:spcPts val="1201"/>
              </a:spcAft>
              <a:buClr>
                <a:schemeClr val="accent1"/>
              </a:buClr>
              <a:buFont typeface="Arial" pitchFamily="34" charset="0"/>
              <a:buChar char="•"/>
            </a:pPr>
            <a:endParaRPr lang="en-US" sz="2300" dirty="0" smtClean="0">
              <a:cs typeface="Arial" panose="020B0604020202020204" pitchFamily="34" charset="0"/>
            </a:endParaRPr>
          </a:p>
          <a:p>
            <a:pPr marL="1079845" indent="-514277">
              <a:spcAft>
                <a:spcPts val="1201"/>
              </a:spcAft>
              <a:buClr>
                <a:schemeClr val="accent1"/>
              </a:buClr>
              <a:buFont typeface="Arial" pitchFamily="34" charset="0"/>
              <a:buChar char="•"/>
            </a:pPr>
            <a:endParaRPr lang="en-US" sz="2300" dirty="0" smtClean="0">
              <a:cs typeface="Arial" panose="020B0604020202020204" pitchFamily="34" charset="0"/>
            </a:endParaRPr>
          </a:p>
          <a:p>
            <a:pPr marL="1079845" indent="-514277">
              <a:spcAft>
                <a:spcPts val="1201"/>
              </a:spcAft>
              <a:buClr>
                <a:schemeClr val="accent1"/>
              </a:buClr>
              <a:buFont typeface="Arial" pitchFamily="34" charset="0"/>
              <a:buChar char="•"/>
            </a:pPr>
            <a:endParaRPr lang="en-US" sz="2300" dirty="0">
              <a:cs typeface="Arial" panose="020B0604020202020204" pitchFamily="34" charset="0"/>
            </a:endParaRPr>
          </a:p>
          <a:p>
            <a:pPr marL="1079845" indent="-514277">
              <a:spcAft>
                <a:spcPts val="1201"/>
              </a:spcAft>
              <a:buClr>
                <a:schemeClr val="accent1"/>
              </a:buClr>
              <a:buFont typeface="Arial" pitchFamily="34" charset="0"/>
              <a:buChar char="•"/>
            </a:pPr>
            <a:endParaRPr lang="en-US" sz="2300" dirty="0" smtClean="0">
              <a:cs typeface="Arial" panose="020B0604020202020204" pitchFamily="34" charset="0"/>
            </a:endParaRPr>
          </a:p>
          <a:p>
            <a:pPr marL="1079845" indent="-514277">
              <a:spcAft>
                <a:spcPts val="1201"/>
              </a:spcAft>
              <a:buClr>
                <a:schemeClr val="accent1"/>
              </a:buClr>
              <a:buFont typeface="Arial" pitchFamily="34" charset="0"/>
              <a:buChar char="•"/>
            </a:pPr>
            <a:endParaRPr lang="en-US" sz="2300" dirty="0">
              <a:cs typeface="Arial" panose="020B0604020202020204" pitchFamily="34" charset="0"/>
            </a:endParaRPr>
          </a:p>
          <a:p>
            <a:pPr marL="565568">
              <a:spcAft>
                <a:spcPts val="1201"/>
              </a:spcAft>
              <a:buClr>
                <a:schemeClr val="accent1"/>
              </a:buClr>
            </a:pPr>
            <a:endParaRPr lang="ru-RU" sz="2300" dirty="0" smtClean="0">
              <a:cs typeface="Arial" panose="020B0604020202020204" pitchFamily="34" charset="0"/>
            </a:endParaRPr>
          </a:p>
          <a:p>
            <a:pPr>
              <a:spcAft>
                <a:spcPts val="601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400" dirty="0" smtClean="0"/>
              <a:t>Verbal and visual stimuli from the databases «Verb and action: stimuli database» (</a:t>
            </a:r>
            <a:r>
              <a:rPr lang="en-US" sz="2400" dirty="0" err="1" smtClean="0"/>
              <a:t>Akinina</a:t>
            </a:r>
            <a:r>
              <a:rPr lang="en-US" sz="2400" dirty="0" smtClean="0"/>
              <a:t> et al., 2015) and «Noun and object: stimuli database» (</a:t>
            </a:r>
            <a:r>
              <a:rPr lang="en-US" sz="2400" dirty="0" err="1" smtClean="0"/>
              <a:t>Akinina</a:t>
            </a:r>
            <a:r>
              <a:rPr lang="en-US" sz="2400" dirty="0" smtClean="0"/>
              <a:t> et al., 2014)</a:t>
            </a:r>
          </a:p>
          <a:p>
            <a:pPr indent="-342849">
              <a:spcAft>
                <a:spcPts val="601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400" b="1" dirty="0"/>
              <a:t>Nouns</a:t>
            </a:r>
            <a:r>
              <a:rPr lang="en-US" sz="2400" dirty="0"/>
              <a:t>: </a:t>
            </a:r>
            <a:r>
              <a:rPr lang="en-US" sz="2400" dirty="0" smtClean="0"/>
              <a:t>name agreement &gt; </a:t>
            </a:r>
            <a:r>
              <a:rPr lang="en-US" sz="2400" dirty="0"/>
              <a:t>80%, image agreement &gt; 4 </a:t>
            </a:r>
            <a:r>
              <a:rPr lang="en-US" sz="2400" dirty="0" smtClean="0"/>
              <a:t>points¹; </a:t>
            </a:r>
            <a:r>
              <a:rPr lang="en-US" sz="2400" b="1" dirty="0" smtClean="0"/>
              <a:t>verbs</a:t>
            </a:r>
            <a:r>
              <a:rPr lang="en-US" sz="2400" dirty="0" smtClean="0"/>
              <a:t>: name agreement &gt; 70%, image </a:t>
            </a:r>
            <a:r>
              <a:rPr lang="en-US" sz="2400" dirty="0"/>
              <a:t>agreement &gt; </a:t>
            </a:r>
            <a:r>
              <a:rPr lang="en-US" sz="2400" dirty="0" smtClean="0"/>
              <a:t>3.5 points¹</a:t>
            </a:r>
          </a:p>
          <a:p>
            <a:pPr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400" dirty="0" err="1" smtClean="0">
                <a:cs typeface="Arial" panose="020B0604020202020204" pitchFamily="34" charset="0"/>
              </a:rPr>
              <a:t>Norming</a:t>
            </a:r>
            <a:r>
              <a:rPr lang="en-US" sz="2400" dirty="0" smtClean="0">
                <a:cs typeface="Arial" panose="020B0604020202020204" pitchFamily="34" charset="0"/>
              </a:rPr>
              <a:t> of the extended version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en-US" sz="2400" dirty="0" smtClean="0">
                <a:cs typeface="Arial" panose="020B0604020202020204" pitchFamily="34" charset="0"/>
              </a:rPr>
              <a:t>(66 verbs and 67 nouns):</a:t>
            </a:r>
            <a:endParaRPr lang="ru-RU" sz="2400" dirty="0" smtClean="0">
              <a:cs typeface="Arial" panose="020B0604020202020204" pitchFamily="34" charset="0"/>
            </a:endParaRPr>
          </a:p>
          <a:p>
            <a:pPr marL="1080000" lvl="1" indent="-514350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45 participants with aphasia and 30 controls different from the final cohort</a:t>
            </a:r>
          </a:p>
          <a:p>
            <a:pPr marL="1080000" lvl="1" indent="-514350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/>
              <a:t>Final set: 30 nouns and 30 verbs matched on relevant psycholinguistic parameters: subjective visual complexity, familiarity, age of acquisition, </a:t>
            </a:r>
            <a:r>
              <a:rPr lang="en-US" sz="2400" dirty="0" err="1" smtClean="0"/>
              <a:t>imageability</a:t>
            </a:r>
            <a:r>
              <a:rPr lang="en-US" sz="2400" dirty="0" smtClean="0"/>
              <a:t>, image agreement, frequency</a:t>
            </a:r>
          </a:p>
          <a:p>
            <a:pPr marL="1080000" lvl="1" indent="-514350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/>
              <a:t>Excluded trials: PWA made no mistakes or NBD made two or more mistakes</a:t>
            </a:r>
          </a:p>
          <a:p>
            <a:pPr marL="0" lvl="3">
              <a:spcAft>
                <a:spcPts val="601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400" dirty="0" smtClean="0">
                <a:cs typeface="Arial" panose="020B0604020202020204" pitchFamily="34" charset="0"/>
              </a:rPr>
              <a:t>Task programmed </a:t>
            </a:r>
            <a:r>
              <a:rPr lang="en-US" sz="2400" dirty="0" smtClean="0"/>
              <a:t>on a tablet</a:t>
            </a:r>
            <a:r>
              <a:rPr lang="ru-RU" sz="2400" dirty="0" smtClean="0"/>
              <a:t> </a:t>
            </a:r>
            <a:r>
              <a:rPr lang="en-US" sz="2400" dirty="0" smtClean="0"/>
              <a:t>Samsung SM-T525</a:t>
            </a:r>
          </a:p>
          <a:p>
            <a:pPr marL="0" lvl="3">
              <a:spcAft>
                <a:spcPts val="601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400" dirty="0" smtClean="0"/>
              <a:t>Instruction: listen to the word and tap the relevant picture with the left hand</a:t>
            </a:r>
          </a:p>
          <a:p>
            <a:pPr marL="0" lvl="3"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400" dirty="0" smtClean="0"/>
              <a:t>Responses and </a:t>
            </a:r>
            <a:r>
              <a:rPr lang="en-US" sz="2400" dirty="0"/>
              <a:t>reaction </a:t>
            </a:r>
            <a:r>
              <a:rPr lang="en-US" sz="2400" dirty="0" smtClean="0"/>
              <a:t>times (RTs) recorded automatically</a:t>
            </a:r>
          </a:p>
          <a:p>
            <a:pPr marL="0" lvl="3">
              <a:buClr>
                <a:schemeClr val="accent1"/>
              </a:buClr>
              <a:buFont typeface="Wingdings" pitchFamily="2" charset="2"/>
              <a:buChar char="v"/>
            </a:pPr>
            <a:endParaRPr lang="en-US" sz="2400" dirty="0" smtClean="0"/>
          </a:p>
          <a:p>
            <a:pPr marL="0" lvl="3">
              <a:buClr>
                <a:schemeClr val="accent1"/>
              </a:buClr>
            </a:pPr>
            <a:r>
              <a:rPr lang="en-US" sz="2000" dirty="0" smtClean="0"/>
              <a:t>¹Scale from 1 (the lowest agreement) to 5 (the highest agreement).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263452" y="29536313"/>
            <a:ext cx="7858180" cy="677092"/>
          </a:xfrm>
          <a:prstGeom prst="rect">
            <a:avLst/>
          </a:prstGeom>
          <a:noFill/>
        </p:spPr>
        <p:txBody>
          <a:bodyPr wrap="square" lIns="91427" tIns="45712" rIns="91427" bIns="45712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900" dirty="0" smtClean="0">
                <a:latin typeface="+mn-lt"/>
              </a:rPr>
              <a:t>The research is supported by Russian Scientific Foundation for Humanities (grant №14-04-00596).</a:t>
            </a:r>
            <a:endParaRPr lang="ru-RU" sz="1900" dirty="0" smtClean="0">
              <a:latin typeface="+mn-lt"/>
            </a:endParaRPr>
          </a:p>
        </p:txBody>
      </p:sp>
      <p:sp>
        <p:nvSpPr>
          <p:cNvPr id="20" name="Shape 108"/>
          <p:cNvSpPr>
            <a:spLocks noChangeArrowheads="1"/>
          </p:cNvSpPr>
          <p:nvPr/>
        </p:nvSpPr>
        <p:spPr bwMode="auto">
          <a:xfrm>
            <a:off x="18537445" y="495197"/>
            <a:ext cx="2371589" cy="2357454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7" tIns="45712" rIns="91427" bIns="45712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1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115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98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82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74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74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74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74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74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3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6526" y="-647811"/>
            <a:ext cx="17145120" cy="5003885"/>
          </a:xfrm>
          <a:prstGeom prst="rect">
            <a:avLst/>
          </a:prstGeom>
          <a:noFill/>
        </p:spPr>
        <p:txBody>
          <a:bodyPr wrap="square" lIns="91392" tIns="45696" rIns="91392" bIns="45696" rtlCol="0">
            <a:spAutoFit/>
          </a:bodyPr>
          <a:lstStyle/>
          <a:p>
            <a:pPr algn="ctr">
              <a:lnSpc>
                <a:spcPts val="10061"/>
              </a:lnSpc>
            </a:pPr>
            <a:endParaRPr lang="ru-RU" sz="7400" b="1" dirty="0" smtClean="0"/>
          </a:p>
          <a:p>
            <a:pPr algn="ctr"/>
            <a:r>
              <a:rPr lang="en-US" sz="7200" b="1" dirty="0" smtClean="0">
                <a:ln w="1905"/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Differences in verb and noun</a:t>
            </a:r>
            <a:r>
              <a:rPr lang="nl-NL" sz="7200" b="1" dirty="0" smtClean="0">
                <a:ln w="1905"/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comprehension </a:t>
            </a:r>
            <a:r>
              <a:rPr lang="en-US" sz="7200" b="1" dirty="0" smtClean="0">
                <a:ln w="1905"/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aphasia </a:t>
            </a:r>
            <a:endParaRPr lang="ru-RU" sz="7200" b="1" dirty="0" smtClean="0">
              <a:ln w="1905"/>
              <a:solidFill>
                <a:schemeClr val="accent5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328" y="14497045"/>
            <a:ext cx="3072542" cy="275366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6328" y="17426002"/>
            <a:ext cx="3072542" cy="277839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655792"/>
              </p:ext>
            </p:extLst>
          </p:nvPr>
        </p:nvGraphicFramePr>
        <p:xfrm>
          <a:off x="3621038" y="14497044"/>
          <a:ext cx="5000660" cy="275366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928826"/>
                <a:gridCol w="3071834"/>
              </a:tblGrid>
              <a:tr h="476307">
                <a:tc>
                  <a:txBody>
                    <a:bodyPr/>
                    <a:lstStyle/>
                    <a:p>
                      <a:endParaRPr lang="ru-RU" sz="2200" dirty="0">
                        <a:latin typeface="Arial Narrow" panose="020B0606020202030204" pitchFamily="34" charset="0"/>
                      </a:endParaRPr>
                    </a:p>
                  </a:txBody>
                  <a:tcPr marL="45683" marR="456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 Narrow" panose="020B0606020202030204" pitchFamily="34" charset="0"/>
                        </a:rPr>
                        <a:t>Noun subtest</a:t>
                      </a:r>
                      <a:endParaRPr lang="ru-RU" sz="2200" dirty="0">
                        <a:latin typeface="Arial Narrow" panose="020B0606020202030204" pitchFamily="34" charset="0"/>
                      </a:endParaRPr>
                    </a:p>
                  </a:txBody>
                  <a:tcPr marL="45683" marR="45683" anchor="ctr"/>
                </a:tc>
              </a:tr>
              <a:tr h="565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Target</a:t>
                      </a:r>
                      <a:endParaRPr lang="ru-RU" sz="2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1525" marR="21525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95992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raketa</a:t>
                      </a:r>
                      <a:r>
                        <a:rPr lang="en-US" sz="2200" kern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(rocket)</a:t>
                      </a:r>
                      <a:endParaRPr lang="ru-RU" sz="22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525" marR="21525" marT="0" marB="0" anchor="ctr"/>
                </a:tc>
              </a:tr>
              <a:tr h="595386">
                <a:tc>
                  <a:txBody>
                    <a:bodyPr/>
                    <a:lstStyle/>
                    <a:p>
                      <a:pPr marL="0" algn="ctr" defTabSz="295992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Phonological foil</a:t>
                      </a:r>
                      <a:endParaRPr lang="ru-RU" sz="22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525" marR="21525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95992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raketka</a:t>
                      </a:r>
                      <a:r>
                        <a:rPr lang="en-US" sz="2200" kern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(racket)</a:t>
                      </a:r>
                      <a:endParaRPr lang="ru-RU" sz="22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525" marR="21525" marT="0" marB="0" anchor="ctr"/>
                </a:tc>
              </a:tr>
              <a:tr h="595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Semantic foil</a:t>
                      </a:r>
                      <a:endParaRPr lang="ru-RU" sz="22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525" marR="21525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95992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kosmonavt</a:t>
                      </a:r>
                      <a:r>
                        <a:rPr lang="en-US" sz="2200" kern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(astronaut)</a:t>
                      </a:r>
                      <a:endParaRPr lang="ru-RU" sz="22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525" marR="21525" marT="0" marB="0" anchor="ctr"/>
                </a:tc>
              </a:tr>
              <a:tr h="520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Irrelevant foil</a:t>
                      </a:r>
                      <a:endParaRPr lang="ru-RU" sz="22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525" marR="21525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95992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myach</a:t>
                      </a:r>
                      <a:r>
                        <a:rPr lang="en-US" sz="2200" kern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(ball)</a:t>
                      </a:r>
                      <a:endParaRPr lang="ru-RU" sz="22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525" marR="21525" marT="0" marB="0" anchor="ctr"/>
                </a:tc>
              </a:tr>
            </a:tbl>
          </a:graphicData>
        </a:graphic>
      </p:graphicFrame>
      <p:sp>
        <p:nvSpPr>
          <p:cNvPr id="60" name="TextBox 1"/>
          <p:cNvSpPr txBox="1"/>
          <p:nvPr/>
        </p:nvSpPr>
        <p:spPr>
          <a:xfrm>
            <a:off x="19116208" y="17926067"/>
            <a:ext cx="249828" cy="571505"/>
          </a:xfrm>
          <a:prstGeom prst="rect">
            <a:avLst/>
          </a:prstGeom>
        </p:spPr>
        <p:txBody>
          <a:bodyPr wrap="square" lIns="91427" tIns="45712" rIns="91427" bIns="45712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*</a:t>
            </a:r>
            <a:endParaRPr lang="ru-RU" dirty="0"/>
          </a:p>
        </p:txBody>
      </p:sp>
      <p:graphicFrame>
        <p:nvGraphicFramePr>
          <p:cNvPr id="61" name="Таблица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662274"/>
              </p:ext>
            </p:extLst>
          </p:nvPr>
        </p:nvGraphicFramePr>
        <p:xfrm>
          <a:off x="3621038" y="17426000"/>
          <a:ext cx="5000660" cy="2778393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928826"/>
                <a:gridCol w="3071834"/>
              </a:tblGrid>
              <a:tr h="480584">
                <a:tc>
                  <a:txBody>
                    <a:bodyPr/>
                    <a:lstStyle/>
                    <a:p>
                      <a:endParaRPr lang="ru-RU" sz="2200" dirty="0">
                        <a:latin typeface="Arial Narrow" panose="020B0606020202030204" pitchFamily="34" charset="0"/>
                      </a:endParaRPr>
                    </a:p>
                  </a:txBody>
                  <a:tcPr marL="45683" marR="456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 Narrow" panose="020B0606020202030204" pitchFamily="34" charset="0"/>
                        </a:rPr>
                        <a:t>Verb subtest</a:t>
                      </a:r>
                      <a:endParaRPr lang="ru-RU" sz="2200" dirty="0">
                        <a:latin typeface="Arial Narrow" panose="020B0606020202030204" pitchFamily="34" charset="0"/>
                      </a:endParaRPr>
                    </a:p>
                  </a:txBody>
                  <a:tcPr marL="91439" marR="91439" anchor="ctr"/>
                </a:tc>
              </a:tr>
              <a:tr h="5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Target</a:t>
                      </a:r>
                      <a:endParaRPr lang="ru-RU" sz="2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1525" marR="21525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95992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tsvesti</a:t>
                      </a:r>
                      <a:r>
                        <a:rPr lang="en-US" sz="22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(blossom)</a:t>
                      </a:r>
                      <a:endParaRPr lang="ru-RU" sz="22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3085" marR="43085" marT="0" marB="0" anchor="ctr"/>
                </a:tc>
              </a:tr>
              <a:tr h="600732">
                <a:tc>
                  <a:txBody>
                    <a:bodyPr/>
                    <a:lstStyle/>
                    <a:p>
                      <a:pPr marL="0" algn="ctr" defTabSz="295992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Phonological foil</a:t>
                      </a:r>
                      <a:endParaRPr lang="ru-RU" sz="22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525" marR="21525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95992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gresti</a:t>
                      </a:r>
                      <a:r>
                        <a:rPr lang="en-US" sz="2200" kern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(raw)</a:t>
                      </a:r>
                      <a:endParaRPr lang="ru-RU" sz="22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3085" marR="43085" marT="0" marB="0" anchor="ctr"/>
                </a:tc>
              </a:tr>
              <a:tr h="600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Semantic foil</a:t>
                      </a:r>
                      <a:endParaRPr lang="ru-RU" sz="22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525" marR="21525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95992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sazhat</a:t>
                      </a:r>
                      <a:r>
                        <a:rPr lang="en-US" sz="22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’</a:t>
                      </a:r>
                      <a:r>
                        <a:rPr lang="en-US" sz="2200" kern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(plant)</a:t>
                      </a:r>
                      <a:endParaRPr lang="ru-RU" sz="22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3085" marR="43085" marT="0" marB="0" anchor="ctr"/>
                </a:tc>
              </a:tr>
              <a:tr h="525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Irrelevant foil</a:t>
                      </a:r>
                      <a:endParaRPr lang="ru-RU" sz="22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525" marR="21525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95992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20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vicherpyvat</a:t>
                      </a:r>
                      <a:r>
                        <a:rPr lang="en-US" sz="22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’</a:t>
                      </a:r>
                      <a:r>
                        <a:rPr lang="en-US" sz="2200" kern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(bail out)</a:t>
                      </a:r>
                      <a:endParaRPr lang="ru-RU" sz="22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3085" marR="43085" marT="0" marB="0" anchor="ctr"/>
                </a:tc>
              </a:tr>
            </a:tbl>
          </a:graphicData>
        </a:graphic>
      </p:graphicFrame>
      <p:sp>
        <p:nvSpPr>
          <p:cNvPr id="68" name="Прямоугольник 67"/>
          <p:cNvSpPr/>
          <p:nvPr/>
        </p:nvSpPr>
        <p:spPr>
          <a:xfrm>
            <a:off x="18551580" y="12425343"/>
            <a:ext cx="624306" cy="42062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*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*</a:t>
            </a:r>
            <a:endParaRPr lang="ru-RU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9837464" y="12425343"/>
            <a:ext cx="624306" cy="42062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*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*</a:t>
            </a:r>
            <a:endParaRPr lang="ru-RU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grpSp>
        <p:nvGrpSpPr>
          <p:cNvPr id="94" name="Группа 93"/>
          <p:cNvGrpSpPr/>
          <p:nvPr/>
        </p:nvGrpSpPr>
        <p:grpSpPr>
          <a:xfrm>
            <a:off x="8764576" y="9139195"/>
            <a:ext cx="12622228" cy="11930146"/>
            <a:chOff x="11548946" y="9210633"/>
            <a:chExt cx="22798823" cy="14515033"/>
          </a:xfrm>
        </p:grpSpPr>
        <p:sp>
          <p:nvSpPr>
            <p:cNvPr id="71" name="TextBox 70"/>
            <p:cNvSpPr txBox="1"/>
            <p:nvPr/>
          </p:nvSpPr>
          <p:spPr>
            <a:xfrm>
              <a:off x="11764969" y="9210633"/>
              <a:ext cx="22453763" cy="14515033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400" smtClean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Results</a:t>
              </a:r>
              <a:endParaRPr lang="en-US" sz="4400" dirty="0" smtClean="0">
                <a:solidFill>
                  <a:schemeClr val="accent6">
                    <a:lumMod val="50000"/>
                  </a:schemeClr>
                </a:solidFill>
                <a:latin typeface="+mj-lt"/>
              </a:endParaRPr>
            </a:p>
            <a:p>
              <a:pPr algn="ctr"/>
              <a:endParaRPr lang="en-US" sz="2400" dirty="0" smtClean="0">
                <a:solidFill>
                  <a:schemeClr val="bg1"/>
                </a:solidFill>
                <a:latin typeface="+mj-lt"/>
              </a:endParaRPr>
            </a:p>
            <a:p>
              <a:pPr algn="ctr"/>
              <a:endParaRPr lang="en-US" sz="2400" dirty="0" smtClean="0">
                <a:solidFill>
                  <a:schemeClr val="bg1"/>
                </a:solidFill>
                <a:latin typeface="+mj-lt"/>
              </a:endParaRPr>
            </a:p>
            <a:p>
              <a:pPr algn="ctr"/>
              <a:endParaRPr lang="en-US" sz="2400" dirty="0" smtClean="0">
                <a:solidFill>
                  <a:schemeClr val="bg1"/>
                </a:solidFill>
                <a:latin typeface="+mj-lt"/>
              </a:endParaRPr>
            </a:p>
            <a:p>
              <a:pPr algn="ctr"/>
              <a:endParaRPr lang="en-US" sz="2400" dirty="0" smtClean="0">
                <a:solidFill>
                  <a:schemeClr val="bg1"/>
                </a:solidFill>
                <a:latin typeface="+mj-lt"/>
              </a:endParaRPr>
            </a:p>
            <a:p>
              <a:pPr algn="ctr">
                <a:spcAft>
                  <a:spcPts val="600"/>
                </a:spcAft>
              </a:pPr>
              <a:endParaRPr lang="en-US" sz="2400" dirty="0" smtClean="0">
                <a:solidFill>
                  <a:schemeClr val="bg1"/>
                </a:solidFill>
                <a:latin typeface="+mj-lt"/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  <a:p>
              <a:pPr indent="720000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2891189" y="10632185"/>
              <a:ext cx="6215107" cy="1011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PWA and NBD: responses in </a:t>
              </a:r>
              <a:r>
                <a:rPr lang="en-US" sz="2400" b="1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verb </a:t>
              </a:r>
              <a:r>
                <a:rPr lang="en-US" sz="2400" b="1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subtest</a:t>
              </a:r>
              <a:endParaRPr lang="ru-RU" sz="2400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73" name="Группа 72"/>
            <p:cNvGrpSpPr/>
            <p:nvPr/>
          </p:nvGrpSpPr>
          <p:grpSpPr>
            <a:xfrm>
              <a:off x="11855024" y="17495707"/>
              <a:ext cx="7435984" cy="5415157"/>
              <a:chOff x="33408836" y="13418600"/>
              <a:chExt cx="10997573" cy="6363473"/>
            </a:xfrm>
          </p:grpSpPr>
          <p:sp>
            <p:nvSpPr>
              <p:cNvPr id="74" name="TextBox 73"/>
              <p:cNvSpPr txBox="1"/>
              <p:nvPr/>
            </p:nvSpPr>
            <p:spPr>
              <a:xfrm>
                <a:off x="33408836" y="13418600"/>
                <a:ext cx="10997573" cy="1716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RTs in PWA who made no more than one mistake in each subtest and NBD</a:t>
                </a:r>
                <a:endParaRPr lang="ru-RU" sz="24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graphicFrame>
            <p:nvGraphicFramePr>
              <p:cNvPr id="75" name="Диаграмма 74"/>
              <p:cNvGraphicFramePr/>
              <p:nvPr>
                <p:extLst>
                  <p:ext uri="{D42A27DB-BD31-4B8C-83A1-F6EECF244321}">
                    <p14:modId xmlns:p14="http://schemas.microsoft.com/office/powerpoint/2010/main" val="2074620367"/>
                  </p:ext>
                </p:extLst>
              </p:nvPr>
            </p:nvGraphicFramePr>
            <p:xfrm>
              <a:off x="33528671" y="15326283"/>
              <a:ext cx="10125460" cy="445579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</p:grpSp>
        <p:grpSp>
          <p:nvGrpSpPr>
            <p:cNvPr id="76" name="Группа 75"/>
            <p:cNvGrpSpPr/>
            <p:nvPr/>
          </p:nvGrpSpPr>
          <p:grpSpPr>
            <a:xfrm>
              <a:off x="19378089" y="17505854"/>
              <a:ext cx="6751749" cy="5171258"/>
              <a:chOff x="27684173" y="15072476"/>
              <a:chExt cx="7125692" cy="5423301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27684173" y="15072476"/>
                <a:ext cx="7125692" cy="2002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RTs in PWA with minimal difference in proportion of correct responses between subtests</a:t>
                </a:r>
                <a:endParaRPr lang="ru-RU" sz="24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graphicFrame>
            <p:nvGraphicFramePr>
              <p:cNvPr id="78" name="Диаграмма 77"/>
              <p:cNvGraphicFramePr/>
              <p:nvPr>
                <p:extLst>
                  <p:ext uri="{D42A27DB-BD31-4B8C-83A1-F6EECF244321}">
                    <p14:modId xmlns:p14="http://schemas.microsoft.com/office/powerpoint/2010/main" val="4175725359"/>
                  </p:ext>
                </p:extLst>
              </p:nvPr>
            </p:nvGraphicFramePr>
            <p:xfrm>
              <a:off x="27684173" y="17066755"/>
              <a:ext cx="6128143" cy="342902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</p:grpSp>
        <p:graphicFrame>
          <p:nvGraphicFramePr>
            <p:cNvPr id="79" name="Диаграмма 78"/>
            <p:cNvGraphicFramePr/>
            <p:nvPr>
              <p:extLst>
                <p:ext uri="{D42A27DB-BD31-4B8C-83A1-F6EECF244321}">
                  <p14:modId xmlns:p14="http://schemas.microsoft.com/office/powerpoint/2010/main" val="2545276673"/>
                </p:ext>
              </p:extLst>
            </p:nvPr>
          </p:nvGraphicFramePr>
          <p:xfrm>
            <a:off x="11936049" y="11818124"/>
            <a:ext cx="7742068" cy="35333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sp>
          <p:nvSpPr>
            <p:cNvPr id="81" name="TextBox 80"/>
            <p:cNvSpPr txBox="1"/>
            <p:nvPr/>
          </p:nvSpPr>
          <p:spPr>
            <a:xfrm>
              <a:off x="19733730" y="10674105"/>
              <a:ext cx="7041284" cy="1011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PWA and NBD: responses in </a:t>
              </a:r>
              <a:r>
                <a:rPr lang="en-US" sz="2400" b="1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noun </a:t>
              </a:r>
              <a:r>
                <a:rPr lang="en-US" sz="2400" b="1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subtest</a:t>
              </a:r>
              <a:endParaRPr lang="ru-RU" sz="2400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1548946" y="15224361"/>
              <a:ext cx="21455342" cy="235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60000" indent="-97200">
                <a:buClr>
                  <a:schemeClr val="accent5">
                    <a:lumMod val="75000"/>
                  </a:schemeClr>
                </a:buClr>
                <a:buFont typeface="Arial" pitchFamily="34" charset="0"/>
                <a:buChar char="•"/>
              </a:pPr>
              <a:r>
                <a:rPr lang="en-US" sz="2400" dirty="0" smtClean="0">
                  <a:solidFill>
                    <a:schemeClr val="bg1"/>
                  </a:solidFill>
                </a:rPr>
                <a:t>RTs of control group for the verb subtest were higher than for the noun subtest (</a:t>
              </a:r>
              <a:r>
                <a:rPr lang="en-US" sz="2400" i="1" dirty="0" smtClean="0">
                  <a:solidFill>
                    <a:schemeClr val="bg1"/>
                  </a:solidFill>
                </a:rPr>
                <a:t>p</a:t>
              </a:r>
              <a:r>
                <a:rPr lang="en-US" sz="2400" dirty="0" smtClean="0">
                  <a:solidFill>
                    <a:schemeClr val="bg1"/>
                  </a:solidFill>
                </a:rPr>
                <a:t> = .001), although there was no difference in the proportion of correct responses for the two subtests (</a:t>
              </a:r>
              <a:r>
                <a:rPr lang="en-US" sz="2400" i="1" dirty="0" smtClean="0">
                  <a:solidFill>
                    <a:schemeClr val="bg1"/>
                  </a:solidFill>
                </a:rPr>
                <a:t>p</a:t>
              </a:r>
              <a:r>
                <a:rPr lang="en-US" sz="2400" dirty="0" smtClean="0">
                  <a:solidFill>
                    <a:schemeClr val="bg1"/>
                  </a:solidFill>
                </a:rPr>
                <a:t> = .096). </a:t>
              </a:r>
            </a:p>
            <a:p>
              <a:pPr marL="360000" indent="-97200">
                <a:buClr>
                  <a:schemeClr val="accent5">
                    <a:lumMod val="75000"/>
                  </a:schemeClr>
                </a:buClr>
                <a:buFont typeface="Arial" pitchFamily="34" charset="0"/>
                <a:buChar char="•"/>
              </a:pPr>
              <a:r>
                <a:rPr lang="en-US" sz="2400" dirty="0" smtClean="0">
                  <a:solidFill>
                    <a:schemeClr val="bg1"/>
                  </a:solidFill>
                </a:rPr>
                <a:t>People with aphasia demonstrated significant differences between the two subtests in both proportion of correct responses (</a:t>
              </a:r>
              <a:r>
                <a:rPr lang="en-US" sz="2400" i="1" dirty="0" smtClean="0">
                  <a:solidFill>
                    <a:schemeClr val="bg1"/>
                  </a:solidFill>
                </a:rPr>
                <a:t>p</a:t>
              </a:r>
              <a:r>
                <a:rPr lang="en-US" sz="2400" dirty="0" smtClean="0">
                  <a:solidFill>
                    <a:schemeClr val="bg1"/>
                  </a:solidFill>
                </a:rPr>
                <a:t> &lt; .001) and RTs (</a:t>
              </a:r>
              <a:r>
                <a:rPr lang="en-US" sz="2400" i="1" dirty="0" smtClean="0">
                  <a:solidFill>
                    <a:schemeClr val="bg1"/>
                  </a:solidFill>
                </a:rPr>
                <a:t>p</a:t>
              </a:r>
              <a:r>
                <a:rPr lang="en-US" sz="2400" dirty="0" smtClean="0">
                  <a:solidFill>
                    <a:schemeClr val="bg1"/>
                  </a:solidFill>
                </a:rPr>
                <a:t> = .005).</a:t>
              </a:r>
              <a:endParaRPr lang="ru-RU" sz="2400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84" name="Группа 83"/>
            <p:cNvGrpSpPr/>
            <p:nvPr/>
          </p:nvGrpSpPr>
          <p:grpSpPr>
            <a:xfrm>
              <a:off x="26986500" y="10601296"/>
              <a:ext cx="7314683" cy="4485158"/>
              <a:chOff x="23372606" y="20978953"/>
              <a:chExt cx="8652115" cy="5711365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23413979" y="20978953"/>
                <a:ext cx="7950343" cy="1859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PWA and NBD: RTs for correct responses in both subtests</a:t>
                </a:r>
                <a:endParaRPr lang="ru-RU" sz="24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graphicFrame>
            <p:nvGraphicFramePr>
              <p:cNvPr id="86" name="Диаграмма 85"/>
              <p:cNvGraphicFramePr/>
              <p:nvPr>
                <p:extLst>
                  <p:ext uri="{D42A27DB-BD31-4B8C-83A1-F6EECF244321}">
                    <p14:modId xmlns:p14="http://schemas.microsoft.com/office/powerpoint/2010/main" val="744587651"/>
                  </p:ext>
                </p:extLst>
              </p:nvPr>
            </p:nvGraphicFramePr>
            <p:xfrm>
              <a:off x="23372606" y="22335952"/>
              <a:ext cx="8652115" cy="435436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0"/>
              </a:graphicData>
            </a:graphic>
          </p:graphicFrame>
        </p:grpSp>
        <p:grpSp>
          <p:nvGrpSpPr>
            <p:cNvPr id="87" name="Группа 86"/>
            <p:cNvGrpSpPr/>
            <p:nvPr/>
          </p:nvGrpSpPr>
          <p:grpSpPr>
            <a:xfrm>
              <a:off x="25184641" y="17505855"/>
              <a:ext cx="9163128" cy="3750700"/>
              <a:chOff x="15130631" y="21188515"/>
              <a:chExt cx="8300027" cy="7363873"/>
            </a:xfrm>
          </p:grpSpPr>
          <p:graphicFrame>
            <p:nvGraphicFramePr>
              <p:cNvPr id="88" name="Диаграмма 87"/>
              <p:cNvGraphicFramePr/>
              <p:nvPr>
                <p:extLst>
                  <p:ext uri="{D42A27DB-BD31-4B8C-83A1-F6EECF244321}">
                    <p14:modId xmlns:p14="http://schemas.microsoft.com/office/powerpoint/2010/main" val="3170476053"/>
                  </p:ext>
                </p:extLst>
              </p:nvPr>
            </p:nvGraphicFramePr>
            <p:xfrm>
              <a:off x="15130631" y="23902934"/>
              <a:ext cx="8183145" cy="464945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1"/>
              </a:graphicData>
            </a:graphic>
          </p:graphicFrame>
          <p:sp>
            <p:nvSpPr>
              <p:cNvPr id="89" name="TextBox 88"/>
              <p:cNvSpPr txBox="1"/>
              <p:nvPr/>
            </p:nvSpPr>
            <p:spPr>
              <a:xfrm>
                <a:off x="16249768" y="21188515"/>
                <a:ext cx="7180890" cy="2867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Individuals with </a:t>
                </a:r>
                <a:r>
                  <a:rPr lang="en-US" sz="24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fluent and non-fluent</a:t>
                </a:r>
                <a:r>
                  <a:rPr lang="en-US" sz="24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aphasia</a:t>
                </a:r>
                <a:r>
                  <a:rPr lang="en-US" sz="24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: </a:t>
                </a:r>
                <a:r>
                  <a:rPr lang="en-US" sz="24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accuracy of responses</a:t>
                </a:r>
                <a:r>
                  <a:rPr lang="ru-RU" sz="24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and RTs</a:t>
                </a:r>
              </a:p>
            </p:txBody>
          </p:sp>
        </p:grpSp>
        <p:graphicFrame>
          <p:nvGraphicFramePr>
            <p:cNvPr id="91" name="Диаграмма 90"/>
            <p:cNvGraphicFramePr/>
            <p:nvPr>
              <p:extLst>
                <p:ext uri="{D42A27DB-BD31-4B8C-83A1-F6EECF244321}">
                  <p14:modId xmlns:p14="http://schemas.microsoft.com/office/powerpoint/2010/main" val="3484045874"/>
                </p:ext>
              </p:extLst>
            </p:nvPr>
          </p:nvGraphicFramePr>
          <p:xfrm>
            <a:off x="25484669" y="21031259"/>
            <a:ext cx="7718033" cy="23681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  <p:sp>
          <p:nvSpPr>
            <p:cNvPr id="93" name="TextBox 92"/>
            <p:cNvSpPr txBox="1"/>
            <p:nvPr/>
          </p:nvSpPr>
          <p:spPr>
            <a:xfrm>
              <a:off x="20968462" y="23030335"/>
              <a:ext cx="5161379" cy="561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</a:rPr>
                <a:t>*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>
                  <a:solidFill>
                    <a:schemeClr val="bg1"/>
                  </a:solidFill>
                </a:rPr>
                <a:t>p</a:t>
              </a:r>
              <a:r>
                <a:rPr lang="ru-RU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>
                  <a:solidFill>
                    <a:schemeClr val="bg1"/>
                  </a:solidFill>
                </a:rPr>
                <a:t>&lt; </a:t>
              </a:r>
              <a:r>
                <a:rPr lang="en-US" sz="2400" dirty="0" smtClean="0">
                  <a:solidFill>
                    <a:schemeClr val="bg1"/>
                  </a:solidFill>
                </a:rPr>
                <a:t>.05, **</a:t>
              </a:r>
              <a:r>
                <a:rPr lang="ru-RU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>
                  <a:solidFill>
                    <a:schemeClr val="bg1"/>
                  </a:solidFill>
                </a:rPr>
                <a:t>p</a:t>
              </a:r>
              <a:r>
                <a:rPr lang="ru-RU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>
                  <a:solidFill>
                    <a:schemeClr val="bg1"/>
                  </a:solidFill>
                </a:rPr>
                <a:t>&lt; </a:t>
              </a:r>
              <a:r>
                <a:rPr lang="en-US" sz="2400" dirty="0" smtClean="0">
                  <a:solidFill>
                    <a:schemeClr val="bg1"/>
                  </a:solidFill>
                </a:rPr>
                <a:t>.01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40" name="Диаграмма 39"/>
          <p:cNvGraphicFramePr/>
          <p:nvPr>
            <p:extLst>
              <p:ext uri="{D42A27DB-BD31-4B8C-83A1-F6EECF244321}">
                <p14:modId xmlns:p14="http://schemas.microsoft.com/office/powerpoint/2010/main" val="1942038969"/>
              </p:ext>
            </p:extLst>
          </p:nvPr>
        </p:nvGraphicFramePr>
        <p:xfrm>
          <a:off x="13050854" y="11282335"/>
          <a:ext cx="4286280" cy="2904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0264772" y="1792606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**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264772" y="1106802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**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264904" y="1249678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**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336474" y="1249678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**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336738" y="1106802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**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336870" y="1249678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**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408440" y="1249678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**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408702" y="1154296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**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551712" y="1192527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**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051118" y="1821182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**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764970" y="1821182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**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551712" y="1935539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*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1748</TotalTime>
  <Words>864</Words>
  <Application>Microsoft Office PowerPoint</Application>
  <PresentationFormat>Произвольный</PresentationFormat>
  <Paragraphs>135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Студент НИУ ВШЭ</cp:lastModifiedBy>
  <cp:revision>218</cp:revision>
  <dcterms:created xsi:type="dcterms:W3CDTF">2015-03-18T07:46:20Z</dcterms:created>
  <dcterms:modified xsi:type="dcterms:W3CDTF">2016-10-03T13:11:28Z</dcterms:modified>
</cp:coreProperties>
</file>