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9" r:id="rId4"/>
    <p:sldId id="273" r:id="rId5"/>
    <p:sldId id="272" r:id="rId6"/>
    <p:sldId id="274" r:id="rId7"/>
    <p:sldId id="267" r:id="rId8"/>
    <p:sldId id="257" r:id="rId9"/>
    <p:sldId id="258" r:id="rId10"/>
    <p:sldId id="259" r:id="rId11"/>
    <p:sldId id="260" r:id="rId12"/>
    <p:sldId id="275" r:id="rId13"/>
    <p:sldId id="277" r:id="rId14"/>
    <p:sldId id="261" r:id="rId15"/>
    <p:sldId id="262" r:id="rId16"/>
    <p:sldId id="263" r:id="rId17"/>
    <p:sldId id="264" r:id="rId18"/>
    <p:sldId id="280" r:id="rId19"/>
    <p:sldId id="265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ravo.hse.ru/labourlaw/" TargetMode="External"/><Relationship Id="rId2" Type="http://schemas.openxmlformats.org/officeDocument/2006/relationships/hyperlink" Target="mailto:tp@hse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hse.ru/org/persons/66956091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www.hse.ru/org/persons/3616897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www.hse.ru/org/persons/68971" TargetMode="External"/><Relationship Id="rId4" Type="http://schemas.openxmlformats.org/officeDocument/2006/relationships/hyperlink" Target="https://www.hse.ru/org/persons/401058" TargetMode="Externa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se.ru/org/persons/37167482" TargetMode="External"/><Relationship Id="rId13" Type="http://schemas.openxmlformats.org/officeDocument/2006/relationships/image" Target="../media/image9.jpeg"/><Relationship Id="rId3" Type="http://schemas.openxmlformats.org/officeDocument/2006/relationships/hyperlink" Target="https://www.hse.ru/org/persons/68940" TargetMode="External"/><Relationship Id="rId7" Type="http://schemas.openxmlformats.org/officeDocument/2006/relationships/hyperlink" Target="https://www.hse.ru/org/persons/68950" TargetMode="External"/><Relationship Id="rId12" Type="http://schemas.openxmlformats.org/officeDocument/2006/relationships/image" Target="../media/image8.jpeg"/><Relationship Id="rId2" Type="http://schemas.openxmlformats.org/officeDocument/2006/relationships/hyperlink" Target="https://www.hse.ru/staff/egerasimov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hse.ru/org/persons/68945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hse.ru/org/persons/191743732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s://www.hse.ru/org/persons/64523362" TargetMode="Externa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ru/org/persons/66955110" TargetMode="External"/><Relationship Id="rId2" Type="http://schemas.openxmlformats.org/officeDocument/2006/relationships/hyperlink" Target="https://www.hse.ru/org/persons/3716748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37147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Темы курсовых работ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для 2 и 3 курса </a:t>
            </a:r>
            <a:r>
              <a:rPr lang="ru-RU" b="1" dirty="0" err="1" smtClean="0">
                <a:solidFill>
                  <a:srgbClr val="0070C0"/>
                </a:solidFill>
              </a:rPr>
              <a:t>бакалавриата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Темы выпускных квалификационных работ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для 4 курса </a:t>
            </a:r>
            <a:r>
              <a:rPr lang="ru-RU" b="1" dirty="0" err="1" smtClean="0">
                <a:solidFill>
                  <a:srgbClr val="0070C0"/>
                </a:solidFill>
              </a:rPr>
              <a:t>бакалавриата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2016/2017 уч. год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7166"/>
            <a:ext cx="6400800" cy="1143008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Кафедра трудового права и права социального обеспечения</a:t>
            </a:r>
          </a:p>
          <a:p>
            <a:endParaRPr lang="ru-RU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В рамках  третьего блока  </a:t>
            </a:r>
            <a:r>
              <a:rPr lang="ru-RU" sz="2400" b="1" i="1" dirty="0" smtClean="0">
                <a:solidFill>
                  <a:srgbClr val="0070C0"/>
                </a:solidFill>
              </a:rPr>
              <a:t>«Охрана труда»,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 в частности, предлагаются следующие темы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 курсовых работ: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dirty="0" smtClean="0"/>
              <a:t>1. </a:t>
            </a:r>
            <a:r>
              <a:rPr lang="ru-RU" sz="2400" dirty="0" smtClean="0"/>
              <a:t>Новые технологии и новые факторы риска для здоровья работников в российском правовом поле (</a:t>
            </a:r>
            <a:r>
              <a:rPr lang="en-US" sz="2400" dirty="0" smtClean="0"/>
              <a:t>New technologies and new risk factors for the employees’ health in the Russian legal context</a:t>
            </a:r>
            <a:r>
              <a:rPr lang="ru-RU" sz="2400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ru-RU" sz="2400" dirty="0" smtClean="0"/>
              <a:t>2. Охрана труда как элемент экологии окружающей среды: правовые аспекты (</a:t>
            </a:r>
            <a:r>
              <a:rPr lang="en-US" sz="2400" dirty="0" smtClean="0"/>
              <a:t>Occupational safety and health as an element of environmental ecology: legal aspects</a:t>
            </a:r>
            <a:r>
              <a:rPr lang="ru-RU" sz="2400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ru-RU" sz="2400" dirty="0" smtClean="0"/>
              <a:t>3. Современная трактовка понятия «гигиена труда»: российское законодательство в контексте мирового опыта.</a:t>
            </a:r>
            <a:r>
              <a:rPr lang="en-US" sz="2400" dirty="0" smtClean="0"/>
              <a:t> Modern interpretation of the concept of "occupational hygiene": Russian legislation in the context of global experience.</a:t>
            </a:r>
            <a:endParaRPr lang="ru-RU" sz="24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В рамках  четвертого блока  «Оплата труда»,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 в частности, предлагаются следующие темы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 курсовых работ: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2" indent="-342900">
              <a:spcAft>
                <a:spcPts val="1200"/>
              </a:spcAft>
              <a:buNone/>
            </a:pPr>
            <a:r>
              <a:rPr lang="ru-RU" dirty="0" smtClean="0"/>
              <a:t>1. Стимулирование и мотивация как элементы локального правового регулирования в трудовом праве (</a:t>
            </a:r>
            <a:r>
              <a:rPr lang="en-US" dirty="0" smtClean="0"/>
              <a:t>Incentives and motivation as integral elements of corporate regulation in the field of </a:t>
            </a:r>
            <a:r>
              <a:rPr lang="en-US" dirty="0" err="1" smtClean="0"/>
              <a:t>labour</a:t>
            </a:r>
            <a:r>
              <a:rPr lang="en-US" dirty="0" smtClean="0"/>
              <a:t> and employment law</a:t>
            </a:r>
            <a:r>
              <a:rPr lang="ru-RU" dirty="0" smtClean="0"/>
              <a:t>)</a:t>
            </a:r>
          </a:p>
          <a:p>
            <a:pPr marL="342900" lvl="2" indent="-342900">
              <a:spcAft>
                <a:spcPts val="1200"/>
              </a:spcAft>
              <a:buNone/>
            </a:pPr>
            <a:r>
              <a:rPr lang="ru-RU" dirty="0" smtClean="0"/>
              <a:t>2. Проблема реализации принципа равной оплаты за труд равной ценности в рыночных условиях (</a:t>
            </a:r>
            <a:r>
              <a:rPr lang="en-US" dirty="0" smtClean="0"/>
              <a:t>The problem of the realization of the principle of equal pay for work of equal value in a market economy</a:t>
            </a:r>
            <a:r>
              <a:rPr lang="ru-RU" dirty="0" smtClean="0"/>
              <a:t>)</a:t>
            </a:r>
          </a:p>
          <a:p>
            <a:pPr marL="342900" lvl="2" indent="-342900">
              <a:spcAft>
                <a:spcPts val="1200"/>
              </a:spcAft>
              <a:buNone/>
            </a:pPr>
            <a:r>
              <a:rPr lang="ru-RU" dirty="0" smtClean="0"/>
              <a:t>3. Тенденции развития правового регулирования оплаты труда работников бюджетной сферы (</a:t>
            </a:r>
            <a:r>
              <a:rPr lang="en-US" dirty="0" smtClean="0"/>
              <a:t>Trends of the development of the regulation of work of public sector employees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714489"/>
            <a:ext cx="68580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Напоминаем, что Вы можете  предложить  и свои темы по другим направлениям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876" y="642917"/>
            <a:ext cx="8252208" cy="785819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B0F0"/>
                </a:solidFill>
              </a:rPr>
              <a:t>В рамках 3 курса </a:t>
            </a:r>
            <a:r>
              <a:rPr lang="ru-RU" sz="2800" b="1" dirty="0" err="1" smtClean="0">
                <a:solidFill>
                  <a:srgbClr val="00B0F0"/>
                </a:solidFill>
              </a:rPr>
              <a:t>бакалавриата</a:t>
            </a:r>
            <a:r>
              <a:rPr lang="ru-RU" sz="2800" b="1" dirty="0" smtClean="0">
                <a:solidFill>
                  <a:srgbClr val="00B0F0"/>
                </a:solidFill>
              </a:rPr>
              <a:t> кафедра трудового права  и права социального обеспечения предлагает следующие четыре блока</a:t>
            </a:r>
            <a:br>
              <a:rPr lang="ru-RU" sz="2800" b="1" dirty="0" smtClean="0">
                <a:solidFill>
                  <a:srgbClr val="00B0F0"/>
                </a:solidFill>
              </a:rPr>
            </a:br>
            <a:r>
              <a:rPr lang="ru-RU" sz="2800" b="1" dirty="0" smtClean="0">
                <a:solidFill>
                  <a:srgbClr val="00B0F0"/>
                </a:solidFill>
              </a:rPr>
              <a:t>  тем научно-исследовательского семинара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10" y="1857364"/>
            <a:ext cx="757242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i="1" dirty="0" smtClean="0"/>
              <a:t>1. Срочный трудовой договор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3071810"/>
            <a:ext cx="764386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 smtClean="0"/>
          </a:p>
          <a:p>
            <a:pPr algn="ctr"/>
            <a:r>
              <a:rPr lang="ru-RU" sz="2400" b="1" i="1" dirty="0" smtClean="0"/>
              <a:t>2. Актуальные проблемы права социального обеспечения</a:t>
            </a:r>
            <a:endParaRPr lang="ru-RU" sz="2400" dirty="0" smtClean="0"/>
          </a:p>
          <a:p>
            <a:pPr algn="ctr">
              <a:buNone/>
            </a:pPr>
            <a:r>
              <a:rPr lang="ru-RU" sz="2400" b="1" i="1" dirty="0" smtClean="0"/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4143380"/>
            <a:ext cx="757242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smtClean="0"/>
              <a:t>3. Трансграничные трудовые отношения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5286388"/>
            <a:ext cx="757242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smtClean="0"/>
              <a:t>4. Профессиональные стандарты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В рамках  первого блока  </a:t>
            </a:r>
            <a:r>
              <a:rPr lang="ru-RU" sz="2000" b="1" i="1" dirty="0" smtClean="0">
                <a:solidFill>
                  <a:srgbClr val="0070C0"/>
                </a:solidFill>
              </a:rPr>
              <a:t>«Срочный трудовой договор»,</a:t>
            </a:r>
            <a:r>
              <a:rPr lang="ru-RU" sz="2000" b="1" dirty="0" smtClean="0">
                <a:solidFill>
                  <a:srgbClr val="0070C0"/>
                </a:solidFill>
              </a:rPr>
              <a:t/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 в частности, предлагаются следующие темы курсовых работ: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  <a:buNone/>
            </a:pPr>
            <a:r>
              <a:rPr lang="ru-RU" dirty="0" smtClean="0"/>
              <a:t>1. История развития правового регулирования срочного трудового договора (</a:t>
            </a:r>
            <a:r>
              <a:rPr lang="en-US" dirty="0" smtClean="0"/>
              <a:t>History of the development of regulation of fixed-term employment contract </a:t>
            </a:r>
            <a:r>
              <a:rPr lang="ru-RU" dirty="0" smtClean="0"/>
              <a:t>)</a:t>
            </a:r>
          </a:p>
          <a:p>
            <a:pPr algn="just">
              <a:spcAft>
                <a:spcPts val="1200"/>
              </a:spcAft>
              <a:buNone/>
            </a:pPr>
            <a:r>
              <a:rPr lang="ru-RU" dirty="0" smtClean="0"/>
              <a:t>2. Установление правомерности заключения срочного трудового договора в российском и зарубежном праве (</a:t>
            </a:r>
            <a:r>
              <a:rPr lang="en-US" dirty="0" smtClean="0"/>
              <a:t>Establishing the legality of </a:t>
            </a:r>
            <a:r>
              <a:rPr lang="en-US" dirty="0"/>
              <a:t>a</a:t>
            </a:r>
            <a:r>
              <a:rPr lang="en-US" dirty="0" smtClean="0"/>
              <a:t> fixed-term employment contact conclusion under the Russian and foreign law</a:t>
            </a:r>
            <a:r>
              <a:rPr lang="ru-RU" dirty="0" smtClean="0"/>
              <a:t>)</a:t>
            </a:r>
          </a:p>
          <a:p>
            <a:pPr algn="just">
              <a:spcAft>
                <a:spcPts val="1200"/>
              </a:spcAft>
              <a:buNone/>
            </a:pPr>
            <a:r>
              <a:rPr lang="ru-RU" dirty="0" smtClean="0"/>
              <a:t>3. Многократное заключение срочного трудового договора: злоупотребление или необходимость? (</a:t>
            </a:r>
            <a:r>
              <a:rPr lang="en-US" dirty="0" smtClean="0"/>
              <a:t>Successive fixed-term employment contracts: abuse of employer’s rights or necessity?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 lvl="0"/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70C0"/>
                </a:solidFill>
              </a:rPr>
              <a:t/>
            </a:r>
            <a:br>
              <a:rPr lang="ru-RU" sz="2700" b="1" dirty="0" smtClean="0">
                <a:solidFill>
                  <a:srgbClr val="0070C0"/>
                </a:solidFill>
              </a:rPr>
            </a:br>
            <a:r>
              <a:rPr lang="ru-RU" sz="2700" b="1" dirty="0" smtClean="0">
                <a:solidFill>
                  <a:srgbClr val="0070C0"/>
                </a:solidFill>
              </a:rPr>
              <a:t/>
            </a:r>
            <a:br>
              <a:rPr lang="ru-RU" sz="27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В рамках  второго блока   «Актуальные проблемы права социального обеспечения»,</a:t>
            </a:r>
            <a:r>
              <a:rPr lang="ru-RU" sz="27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в частности, предлагаются следующие темы курсовых работ: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ru-RU" dirty="0" smtClean="0"/>
          </a:p>
          <a:p>
            <a:pPr marL="571500" indent="-4572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Правовое регулирование борьбы с бедностью в условиях кризиса (</a:t>
            </a:r>
            <a:r>
              <a:rPr lang="en-US" dirty="0" smtClean="0"/>
              <a:t>Regulation of the struggle against poverty in the times of crisis</a:t>
            </a:r>
            <a:r>
              <a:rPr lang="ru-RU" dirty="0" smtClean="0"/>
              <a:t>)</a:t>
            </a:r>
          </a:p>
          <a:p>
            <a:pPr marL="571500" indent="-4572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Обеспечение достойного уровня пенсии по старости (</a:t>
            </a:r>
            <a:r>
              <a:rPr lang="en-US" dirty="0" smtClean="0"/>
              <a:t>Ensuring a decent level of old-age retirement benefits</a:t>
            </a:r>
            <a:r>
              <a:rPr lang="ru-RU" dirty="0" smtClean="0"/>
              <a:t>)</a:t>
            </a:r>
          </a:p>
          <a:p>
            <a:pPr marL="571500" indent="-4572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Последние тенденции в правовом регулировании досрочного пенсионного обеспечения (</a:t>
            </a:r>
            <a:r>
              <a:rPr lang="en-US" dirty="0" smtClean="0"/>
              <a:t>Recent developments in the regulation of early retirement benefits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b="1" dirty="0" smtClean="0">
                <a:solidFill>
                  <a:srgbClr val="0070C0"/>
                </a:solidFill>
              </a:rPr>
              <a:t>В рамках третьего блока</a:t>
            </a:r>
            <a:br>
              <a:rPr lang="ru-RU" sz="25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  «Трансграничные трудовые отношения», в частности, предлагаются следующие темы курсовых работ:</a:t>
            </a:r>
            <a:endParaRPr lang="ru-RU" sz="25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spcAft>
                <a:spcPts val="1200"/>
              </a:spcAft>
              <a:buAutoNum type="arabicPeriod"/>
            </a:pPr>
            <a:r>
              <a:rPr lang="ru-RU" dirty="0" smtClean="0"/>
              <a:t>Трансграничные трудовые отношения: проблема систематизации (</a:t>
            </a:r>
            <a:r>
              <a:rPr lang="en-US" dirty="0" smtClean="0"/>
              <a:t>Trans-border </a:t>
            </a:r>
            <a:r>
              <a:rPr lang="en-US" dirty="0" err="1" smtClean="0"/>
              <a:t>labour</a:t>
            </a:r>
            <a:r>
              <a:rPr lang="en-US" dirty="0" smtClean="0"/>
              <a:t> relations: the problem of systematization</a:t>
            </a:r>
            <a:r>
              <a:rPr lang="ru-RU" dirty="0" smtClean="0"/>
              <a:t>)</a:t>
            </a:r>
          </a:p>
          <a:p>
            <a:pPr marL="514350" indent="-514350">
              <a:spcAft>
                <a:spcPts val="1200"/>
              </a:spcAft>
              <a:buNone/>
            </a:pPr>
            <a:r>
              <a:rPr lang="ru-RU" dirty="0" smtClean="0"/>
              <a:t>2. Правовой статус студента-иностранца в трудовых отношениях: по российскому и зарубежному праву (</a:t>
            </a:r>
            <a:r>
              <a:rPr lang="en-US" dirty="0" smtClean="0"/>
              <a:t>Legal status of a foreign student in employment relations according to the Russian and foreign law</a:t>
            </a:r>
            <a:r>
              <a:rPr lang="ru-RU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3. Региональное (наднациональное) регулирование труда иностранцев: основные направления и перспективы развития (</a:t>
            </a:r>
            <a:r>
              <a:rPr lang="en-US" dirty="0" smtClean="0"/>
              <a:t>Regional (supranational) regulation of foreign labor: major trends and prospects of development.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В рамках четвертого блока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  «Профессиональные стандарты», в частности, предлагаются следующие темы курсовых работ: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8052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ru-RU" sz="3000" dirty="0" smtClean="0"/>
              <a:t>1. Формирование российского законодательства о профессиональных стандартах (</a:t>
            </a:r>
            <a:r>
              <a:rPr lang="en-US" sz="3000" dirty="0" smtClean="0"/>
              <a:t>Genesis of the Russian legislation on professional standards</a:t>
            </a:r>
            <a:r>
              <a:rPr lang="ru-RU" sz="3000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ru-RU" sz="3000" dirty="0" smtClean="0"/>
              <a:t>2. Основные подходы к правовому регулированию профессиональных стандартов в современном мире (</a:t>
            </a:r>
            <a:r>
              <a:rPr lang="en-US" sz="3000" dirty="0" smtClean="0"/>
              <a:t>Major approaches to the regulation of professional standards in contemporary world</a:t>
            </a:r>
            <a:r>
              <a:rPr lang="ru-RU" sz="3000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ru-RU" sz="3000" dirty="0" smtClean="0"/>
              <a:t>3. Правовая природа профессиональных стандартов в РФ (</a:t>
            </a:r>
            <a:r>
              <a:rPr lang="en-US" sz="3000" dirty="0" smtClean="0"/>
              <a:t>Legal nature of professional standards in the Russian Federation</a:t>
            </a:r>
            <a:r>
              <a:rPr lang="ru-RU" sz="30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1536174"/>
            <a:ext cx="72866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Напоминаем, что Вы можете  предложить  и свои темы по другим направлениям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Предлагаемые темы выпускных квалификационных работ для 4 курса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85860"/>
            <a:ext cx="8712968" cy="53835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400" dirty="0" smtClean="0"/>
              <a:t> Современное состояние пенсионной системы Российской Федерации (</a:t>
            </a:r>
            <a:r>
              <a:rPr lang="en-US" sz="1400" dirty="0" smtClean="0"/>
              <a:t>The current state of the retirement benefits system of the Russian Federation 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Соответствие российского законодательства о пособиях требованиям Конвенции МОТ № 102 «О минимальных нормах социального обеспечения» (</a:t>
            </a:r>
            <a:r>
              <a:rPr lang="en-US" sz="1400" dirty="0" smtClean="0"/>
              <a:t>Compliance of the Russian legislation on social benefits with the requirements of the ILO Convention No. 102 "Social Security (Minimum Standards" )</a:t>
            </a:r>
            <a:endParaRPr lang="ru-RU" sz="1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Реформирование правового регулирования системы льготного (досрочного) пенсионного обеспечения (</a:t>
            </a:r>
            <a:r>
              <a:rPr lang="en-US" sz="1400" dirty="0" smtClean="0"/>
              <a:t>Reform of the regulation of early retirement benefits system 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Специальная дисциплинарная ответственность: проблемы и перспективы регулирования (</a:t>
            </a:r>
            <a:r>
              <a:rPr lang="en-US" sz="1400" dirty="0" smtClean="0"/>
              <a:t>A special disciplinary liability: problems and prospects of regulation 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Особенности правового регулирования труда отдельной категории работников (педагогических работников, судей, лиц с семейными обязанностями и др.) (</a:t>
            </a:r>
            <a:r>
              <a:rPr lang="en-US" sz="1400" dirty="0" smtClean="0"/>
              <a:t>Features of the regulation of work of certain categories of workers (teachers, judges, people with family responsibilities, etc.). 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Перспективы развития международного регулирования труда иностранных граждан (</a:t>
            </a:r>
            <a:r>
              <a:rPr lang="en-US" sz="1400" dirty="0" smtClean="0"/>
              <a:t>Prospects for the development of international regulation of foreign nationals’ work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Современные тенденции в правовом регулировании охраны труда (</a:t>
            </a:r>
            <a:r>
              <a:rPr lang="en-US" sz="1400" dirty="0" smtClean="0"/>
              <a:t>Current trends in the labor protection regulation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Профессиональные стандарты: от идеи к закону (</a:t>
            </a:r>
            <a:r>
              <a:rPr lang="en-US" sz="1400" dirty="0" smtClean="0"/>
              <a:t>Professional standards: from idea to law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Теоретические и практические аспекты правового регулирования профессиональных стандартов в РФ (</a:t>
            </a:r>
            <a:r>
              <a:rPr lang="en-US" sz="1400" dirty="0" smtClean="0"/>
              <a:t>Theoretical and practical aspects of professional standards regulation in the Russian Federation 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/>
              <a:t>Российское законодательство о запрете дискриминации в труде: история и перспективы развития (</a:t>
            </a:r>
            <a:r>
              <a:rPr lang="en-US" sz="1400" dirty="0" smtClean="0"/>
              <a:t>Russian legislation on the prohibition of occupational discrimination: history and prospects for development</a:t>
            </a:r>
            <a:r>
              <a:rPr lang="ru-RU" sz="1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dirty="0" smtClean="0">
                <a:solidFill>
                  <a:srgbClr val="FF0000"/>
                </a:solidFill>
              </a:rPr>
              <a:t>Ваши инициативные темы так же приветствуются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В рамках  рабочего учебного плана на 2 и 3 курсе </a:t>
            </a:r>
            <a:r>
              <a:rPr lang="ru-RU" sz="2000" b="1" dirty="0" err="1" smtClean="0">
                <a:solidFill>
                  <a:srgbClr val="0070C0"/>
                </a:solidFill>
              </a:rPr>
              <a:t>бакалавриата</a:t>
            </a:r>
            <a:r>
              <a:rPr lang="ru-RU" sz="2000" b="1" dirty="0" smtClean="0">
                <a:solidFill>
                  <a:srgbClr val="0070C0"/>
                </a:solidFill>
              </a:rPr>
              <a:t> студентом должна быть подготовлена и защищена курсовая работа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50568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400" dirty="0" smtClean="0"/>
              <a:t>Тема курсовой работы может быть:</a:t>
            </a:r>
          </a:p>
          <a:p>
            <a:pPr lvl="2"/>
            <a:r>
              <a:rPr lang="ru-RU" sz="3000" dirty="0" smtClean="0"/>
              <a:t>предложена студентом индивидуально и согласована с кафедрой</a:t>
            </a:r>
          </a:p>
          <a:p>
            <a:pPr lvl="4"/>
            <a:r>
              <a:rPr lang="ru-RU" sz="2200" dirty="0" smtClean="0"/>
              <a:t>в этом случае студент </a:t>
            </a:r>
            <a:r>
              <a:rPr lang="ru-RU" sz="2200" dirty="0"/>
              <a:t>посещает </a:t>
            </a:r>
            <a:r>
              <a:rPr lang="ru-RU" sz="2200" dirty="0" err="1"/>
              <a:t>НИСы</a:t>
            </a:r>
            <a:r>
              <a:rPr lang="ru-RU" sz="2200" dirty="0"/>
              <a:t>, за которыми закреплена выбранная им </a:t>
            </a:r>
            <a:r>
              <a:rPr lang="ru-RU" sz="2200" dirty="0" smtClean="0"/>
              <a:t>тема</a:t>
            </a:r>
          </a:p>
          <a:p>
            <a:pPr lvl="2"/>
            <a:r>
              <a:rPr lang="ru-RU" sz="3000" dirty="0" smtClean="0"/>
              <a:t>выбрана студентом из числа тем, предлагаемых кафедрой</a:t>
            </a:r>
          </a:p>
          <a:p>
            <a:pPr lvl="4"/>
            <a:r>
              <a:rPr lang="ru-RU" sz="2200" dirty="0" smtClean="0"/>
              <a:t>в этом случае студент согласовывает посещение конкретных </a:t>
            </a:r>
            <a:r>
              <a:rPr lang="ru-RU" sz="2200" dirty="0" err="1" smtClean="0"/>
              <a:t>НИСов</a:t>
            </a:r>
            <a:r>
              <a:rPr lang="ru-RU" sz="2200" dirty="0" smtClean="0"/>
              <a:t> с кафедрой, с учетом рекомендации научного руководителя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ru-RU" sz="3400" dirty="0" smtClean="0"/>
              <a:t>Научные руководители назначаются кафедрой, по возможности с учетом пожеланий студента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Координаты кафедры трудового права и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права социального обеспечения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123022, Москва, Б. Трехсвятительский пер, 3, </a:t>
            </a:r>
            <a:r>
              <a:rPr lang="ru-RU" sz="2800" dirty="0" err="1" smtClean="0"/>
              <a:t>каб</a:t>
            </a:r>
            <a:r>
              <a:rPr lang="ru-RU" sz="2800" dirty="0" smtClean="0"/>
              <a:t>. 238.</a:t>
            </a:r>
          </a:p>
          <a:p>
            <a:pPr>
              <a:buNone/>
            </a:pPr>
            <a:r>
              <a:rPr lang="ru-RU" sz="2800" dirty="0" smtClean="0"/>
              <a:t>Тел. +7 (495) 772-95-90 </a:t>
            </a:r>
            <a:r>
              <a:rPr lang="ru-RU" sz="2800" dirty="0" err="1" smtClean="0"/>
              <a:t>доб</a:t>
            </a:r>
            <a:r>
              <a:rPr lang="ru-RU" sz="2800" dirty="0" smtClean="0"/>
              <a:t>. 23039 (</a:t>
            </a:r>
            <a:r>
              <a:rPr lang="ru-RU" sz="2800" dirty="0" err="1" smtClean="0"/>
              <a:t>каб</a:t>
            </a:r>
            <a:r>
              <a:rPr lang="ru-RU" sz="2800" dirty="0" smtClean="0"/>
              <a:t>. 238)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2800" dirty="0" smtClean="0"/>
              <a:t>Электронный адрес:</a:t>
            </a:r>
            <a:r>
              <a:rPr lang="en-US" sz="2800" dirty="0" smtClean="0"/>
              <a:t> </a:t>
            </a:r>
            <a:r>
              <a:rPr lang="ru-RU" sz="2800" dirty="0" smtClean="0">
                <a:hlinkClick r:id="rId2"/>
              </a:rPr>
              <a:t>tp@hse.ru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Адрес страницы: </a:t>
            </a:r>
            <a:r>
              <a:rPr lang="en-US" sz="2800" dirty="0" smtClean="0">
                <a:hlinkClick r:id="rId3"/>
              </a:rPr>
              <a:t>https://pravo.hse.ru/labourlaw/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Обращайтесь, если у Вас возникли вопросы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В рамках  рабочего учебного плана на 4 курсе </a:t>
            </a:r>
            <a:r>
              <a:rPr lang="ru-RU" sz="2400" b="1" dirty="0" err="1" smtClean="0">
                <a:solidFill>
                  <a:srgbClr val="0070C0"/>
                </a:solidFill>
              </a:rPr>
              <a:t>бакалавриата</a:t>
            </a:r>
            <a:r>
              <a:rPr lang="ru-RU" sz="2400" b="1" dirty="0" smtClean="0">
                <a:solidFill>
                  <a:srgbClr val="0070C0"/>
                </a:solidFill>
              </a:rPr>
              <a:t> студентом должна быть подготовлена выпускная квалификационная работа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43528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Тема может быть:</a:t>
            </a:r>
          </a:p>
          <a:p>
            <a:pPr lvl="2"/>
            <a:r>
              <a:rPr lang="ru-RU" sz="2800" dirty="0" smtClean="0"/>
              <a:t> выбрана из предлагаемых кафедрой</a:t>
            </a:r>
          </a:p>
          <a:p>
            <a:pPr lvl="2"/>
            <a:r>
              <a:rPr lang="ru-RU" sz="2800" dirty="0" smtClean="0"/>
              <a:t>предложена студентом самостоятельно</a:t>
            </a:r>
          </a:p>
          <a:p>
            <a:endParaRPr lang="ru-RU" dirty="0"/>
          </a:p>
          <a:p>
            <a:pPr marL="0" indent="0">
              <a:spcBef>
                <a:spcPts val="1800"/>
              </a:spcBef>
              <a:buNone/>
            </a:pPr>
            <a:r>
              <a:rPr lang="ru-RU" dirty="0"/>
              <a:t>Научные руководители назначаются кафедрой, по возможности </a:t>
            </a:r>
            <a:r>
              <a:rPr lang="ru-RU" dirty="0" smtClean="0"/>
              <a:t>с </a:t>
            </a:r>
            <a:r>
              <a:rPr lang="ru-RU" dirty="0"/>
              <a:t>учетом пожеланий </a:t>
            </a:r>
            <a:r>
              <a:rPr lang="ru-RU" dirty="0" smtClean="0"/>
              <a:t>студента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14290"/>
            <a:ext cx="8319868" cy="72547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</a:rPr>
              <a:t>Возможные руководители курсовых работ студентов 2 и 3 курсов,</a:t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 выпускных квалификационных </a:t>
            </a:r>
            <a:r>
              <a:rPr lang="ru-RU" sz="1800" b="1" dirty="0">
                <a:solidFill>
                  <a:srgbClr val="0070C0"/>
                </a:solidFill>
              </a:rPr>
              <a:t>работ по рекомендованным темам</a:t>
            </a:r>
            <a:endParaRPr lang="ru-RU" sz="1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1108534"/>
            <a:ext cx="62151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endParaRPr lang="ru-RU" dirty="0" smtClean="0"/>
          </a:p>
          <a:p>
            <a:pPr fontAlgn="t"/>
            <a:r>
              <a:rPr lang="ru-RU" dirty="0" smtClean="0"/>
              <a:t> </a:t>
            </a:r>
            <a:r>
              <a:rPr lang="ru-RU" b="1" dirty="0" err="1" smtClean="0">
                <a:hlinkClick r:id="rId2"/>
              </a:rPr>
              <a:t>Буянова</a:t>
            </a:r>
            <a:r>
              <a:rPr lang="ru-RU" b="1" dirty="0" smtClean="0">
                <a:hlinkClick r:id="rId2"/>
              </a:rPr>
              <a:t> Марина Олеговна</a:t>
            </a:r>
            <a:r>
              <a:rPr lang="ru-RU" b="1" dirty="0" smtClean="0"/>
              <a:t> </a:t>
            </a:r>
            <a:r>
              <a:rPr lang="ru-RU" i="1" dirty="0" smtClean="0"/>
              <a:t>профессор, </a:t>
            </a:r>
            <a:r>
              <a:rPr lang="ru-RU" i="1" dirty="0" err="1" smtClean="0"/>
              <a:t>д.ю.н</a:t>
            </a:r>
            <a:r>
              <a:rPr lang="ru-RU" i="1" dirty="0" smtClean="0"/>
              <a:t>.</a:t>
            </a:r>
          </a:p>
          <a:p>
            <a:pPr fontAlgn="t"/>
            <a:r>
              <a:rPr lang="ru-RU" i="1" dirty="0" smtClean="0"/>
              <a:t>Ссылка на персональную страницу</a:t>
            </a:r>
            <a:endParaRPr lang="ru-RU" b="1" dirty="0" smtClean="0">
              <a:hlinkClick r:id="rId3"/>
            </a:endParaRPr>
          </a:p>
          <a:p>
            <a:pPr fontAlgn="t"/>
            <a:r>
              <a:rPr lang="en-US" i="1" dirty="0" smtClean="0"/>
              <a:t>https://www.hse.ru/org/persons/36168971</a:t>
            </a:r>
            <a:endParaRPr lang="ru-RU" i="1" dirty="0" smtClean="0">
              <a:hlinkClick r:id="rId3"/>
            </a:endParaRPr>
          </a:p>
          <a:p>
            <a:pPr fontAlgn="t"/>
            <a:endParaRPr lang="ru-RU" b="1" dirty="0" smtClean="0">
              <a:hlinkClick r:id="rId3"/>
            </a:endParaRPr>
          </a:p>
          <a:p>
            <a:pPr fontAlgn="t"/>
            <a:r>
              <a:rPr lang="ru-RU" b="1" dirty="0" smtClean="0">
                <a:hlinkClick r:id="rId3"/>
              </a:rPr>
              <a:t>Лютов Никита Леонидович</a:t>
            </a:r>
            <a:r>
              <a:rPr lang="ru-RU" b="1" dirty="0" smtClean="0"/>
              <a:t> </a:t>
            </a:r>
            <a:r>
              <a:rPr lang="ru-RU" i="1" dirty="0" smtClean="0"/>
              <a:t>профессор, </a:t>
            </a:r>
            <a:r>
              <a:rPr lang="ru-RU" i="1" dirty="0" err="1" smtClean="0"/>
              <a:t>д.ю.н</a:t>
            </a:r>
            <a:endParaRPr lang="ru-RU" i="1" dirty="0" smtClean="0"/>
          </a:p>
          <a:p>
            <a:pPr fontAlgn="t"/>
            <a:r>
              <a:rPr lang="ru-RU" i="1" dirty="0" smtClean="0"/>
              <a:t>Ссылка на персональную страницу</a:t>
            </a:r>
            <a:endParaRPr lang="ru-RU" b="1" dirty="0" smtClean="0">
              <a:hlinkClick r:id="rId4"/>
            </a:endParaRPr>
          </a:p>
          <a:p>
            <a:pPr fontAlgn="t"/>
            <a:r>
              <a:rPr lang="en-US" i="1" dirty="0" smtClean="0"/>
              <a:t>https://www.hse.ru/org/persons/66956091</a:t>
            </a:r>
            <a:endParaRPr lang="ru-RU" i="1" dirty="0" smtClean="0">
              <a:hlinkClick r:id="rId4"/>
            </a:endParaRPr>
          </a:p>
          <a:p>
            <a:pPr fontAlgn="t"/>
            <a:endParaRPr lang="ru-RU" b="1" dirty="0" smtClean="0">
              <a:hlinkClick r:id="rId4"/>
            </a:endParaRPr>
          </a:p>
          <a:p>
            <a:pPr fontAlgn="t"/>
            <a:r>
              <a:rPr lang="ru-RU" b="1" dirty="0" smtClean="0">
                <a:hlinkClick r:id="rId4"/>
              </a:rPr>
              <a:t>Орловский Юрий Петрович</a:t>
            </a:r>
            <a:r>
              <a:rPr lang="ru-RU" b="1" dirty="0" smtClean="0"/>
              <a:t> </a:t>
            </a:r>
            <a:r>
              <a:rPr lang="ru-RU" i="1" dirty="0" smtClean="0"/>
              <a:t>профессор, </a:t>
            </a:r>
            <a:r>
              <a:rPr lang="ru-RU" i="1" dirty="0" err="1" smtClean="0"/>
              <a:t>д.ю.н</a:t>
            </a:r>
            <a:r>
              <a:rPr lang="ru-RU" i="1" dirty="0" smtClean="0"/>
              <a:t>.</a:t>
            </a:r>
            <a:endParaRPr lang="ru-RU" dirty="0" smtClean="0"/>
          </a:p>
          <a:p>
            <a:pPr fontAlgn="t"/>
            <a:r>
              <a:rPr lang="ru-RU" i="1" dirty="0" smtClean="0"/>
              <a:t>Ссылка на персональную страницу</a:t>
            </a:r>
            <a:endParaRPr lang="ru-RU" b="1" dirty="0" smtClean="0">
              <a:hlinkClick r:id="rId5"/>
            </a:endParaRPr>
          </a:p>
          <a:p>
            <a:pPr fontAlgn="t"/>
            <a:r>
              <a:rPr lang="en-US" i="1" dirty="0" smtClean="0"/>
              <a:t>https://www.hse.ru/org/persons/401058</a:t>
            </a:r>
            <a:endParaRPr lang="ru-RU" i="1" dirty="0" smtClean="0">
              <a:hlinkClick r:id="rId5"/>
            </a:endParaRPr>
          </a:p>
          <a:p>
            <a:pPr fontAlgn="t"/>
            <a:endParaRPr lang="ru-RU" b="1" dirty="0" smtClean="0">
              <a:hlinkClick r:id="rId5"/>
            </a:endParaRPr>
          </a:p>
          <a:p>
            <a:pPr fontAlgn="t"/>
            <a:r>
              <a:rPr lang="ru-RU" b="1" dirty="0" smtClean="0">
                <a:hlinkClick r:id="rId5"/>
              </a:rPr>
              <a:t>Петров Алексей Яковлевич</a:t>
            </a:r>
            <a:r>
              <a:rPr lang="ru-RU" b="1" dirty="0" smtClean="0"/>
              <a:t> </a:t>
            </a:r>
            <a:r>
              <a:rPr lang="ru-RU" i="1" dirty="0" smtClean="0"/>
              <a:t>профессор, </a:t>
            </a:r>
            <a:r>
              <a:rPr lang="ru-RU" i="1" dirty="0" err="1" smtClean="0"/>
              <a:t>д.ю.н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</a:p>
          <a:p>
            <a:pPr fontAlgn="t"/>
            <a:r>
              <a:rPr lang="ru-RU" i="1" dirty="0" smtClean="0"/>
              <a:t>Ссылка на персональную страницу</a:t>
            </a:r>
          </a:p>
          <a:p>
            <a:pPr fontAlgn="t"/>
            <a:r>
              <a:rPr lang="en-US" i="1" dirty="0" smtClean="0"/>
              <a:t>https://www.hse.ru/org/persons/68971</a:t>
            </a:r>
            <a:endParaRPr lang="ru-RU" i="1" dirty="0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1454458"/>
            <a:ext cx="714280" cy="79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 descr="C:\Users\Snezhok\Desktop\Катенька\Презентация Курсовые работы 2 и 3 курс ВКР 4 курс бакалавриат 2016 2017\Лютов Н Л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3108" y="2437437"/>
            <a:ext cx="666748" cy="933254"/>
          </a:xfrm>
          <a:prstGeom prst="rect">
            <a:avLst/>
          </a:prstGeom>
          <a:noFill/>
        </p:spPr>
      </p:pic>
      <p:pic>
        <p:nvPicPr>
          <p:cNvPr id="28676" name="Picture 4" descr="C:\Users\Snezhok\Desktop\Катенька\Презентация Курсовые работы 2 и 3 курс ВКР 4 курс бакалавриат 2016 2017\Орловский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3108" y="3573016"/>
            <a:ext cx="714380" cy="853266"/>
          </a:xfrm>
          <a:prstGeom prst="rect">
            <a:avLst/>
          </a:prstGeom>
          <a:noFill/>
        </p:spPr>
      </p:pic>
      <p:pic>
        <p:nvPicPr>
          <p:cNvPr id="28678" name="Picture 6" descr="C:\Users\Snezhok\Desktop\Катенька\Презентация Курсовые работы 2 и 3 курс ВКР 4 курс бакалавриат 2016 2017\Петров АЯ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3108" y="4663111"/>
            <a:ext cx="714380" cy="844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9734" y="1011399"/>
            <a:ext cx="664373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buNone/>
            </a:pPr>
            <a:r>
              <a:rPr lang="ru-RU" b="1" dirty="0" smtClean="0">
                <a:hlinkClick r:id="rId2"/>
              </a:rPr>
              <a:t>Герасимова Елена Сергеевна</a:t>
            </a:r>
            <a:r>
              <a:rPr lang="ru-RU" b="1" dirty="0" smtClean="0"/>
              <a:t> </a:t>
            </a:r>
            <a:r>
              <a:rPr lang="ru-RU" i="1" dirty="0" smtClean="0"/>
              <a:t>доцент, </a:t>
            </a:r>
            <a:r>
              <a:rPr lang="ru-RU" i="1" dirty="0" err="1" smtClean="0"/>
              <a:t>к.ю.н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</a:p>
          <a:p>
            <a:pPr fontAlgn="t"/>
            <a:r>
              <a:rPr lang="ru-RU" i="1" dirty="0" smtClean="0"/>
              <a:t>Ссылка на персональную страницу</a:t>
            </a:r>
            <a:endParaRPr lang="ru-RU" dirty="0" smtClean="0"/>
          </a:p>
          <a:p>
            <a:pPr fontAlgn="t">
              <a:buNone/>
            </a:pPr>
            <a:r>
              <a:rPr lang="en-US" dirty="0" smtClean="0">
                <a:hlinkClick r:id="rId2"/>
              </a:rPr>
              <a:t>https://www.hse.ru/staff/egerasimova</a:t>
            </a:r>
            <a:endParaRPr lang="en-US" dirty="0" smtClean="0"/>
          </a:p>
          <a:p>
            <a:pPr fontAlgn="t">
              <a:buNone/>
            </a:pPr>
            <a:endParaRPr lang="ru-RU" dirty="0" smtClean="0"/>
          </a:p>
          <a:p>
            <a:pPr fontAlgn="t">
              <a:buNone/>
            </a:pPr>
            <a:r>
              <a:rPr lang="ru-RU" b="1" dirty="0" smtClean="0">
                <a:hlinkClick r:id="rId3"/>
              </a:rPr>
              <a:t>Карпенко Ольга Ивановна</a:t>
            </a:r>
            <a:r>
              <a:rPr lang="ru-RU" b="1" dirty="0" smtClean="0"/>
              <a:t> </a:t>
            </a:r>
            <a:r>
              <a:rPr lang="ru-RU" i="1" dirty="0" smtClean="0"/>
              <a:t>доцент </a:t>
            </a:r>
            <a:r>
              <a:rPr lang="ru-RU" i="1" dirty="0" err="1" smtClean="0"/>
              <a:t>к.ю.н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</a:p>
          <a:p>
            <a:pPr fontAlgn="t"/>
            <a:r>
              <a:rPr lang="ru-RU" i="1" dirty="0" smtClean="0"/>
              <a:t>Ссылка на персональную страницу</a:t>
            </a:r>
            <a:endParaRPr lang="ru-RU" dirty="0" smtClean="0"/>
          </a:p>
          <a:p>
            <a:pPr fontAlgn="t"/>
            <a:r>
              <a:rPr lang="en-US" i="1" dirty="0" smtClean="0">
                <a:hlinkClick r:id="rId3"/>
              </a:rPr>
              <a:t>https://www.hse.ru/org/persons/68940</a:t>
            </a:r>
            <a:endParaRPr lang="en-US" i="1" dirty="0" smtClean="0"/>
          </a:p>
          <a:p>
            <a:pPr fontAlgn="t"/>
            <a:endParaRPr lang="ru-RU" b="1" dirty="0" smtClean="0">
              <a:hlinkClick r:id="rId4"/>
            </a:endParaRPr>
          </a:p>
          <a:p>
            <a:pPr fontAlgn="t"/>
            <a:r>
              <a:rPr lang="ru-RU" b="1" dirty="0" smtClean="0">
                <a:hlinkClick r:id="rId4"/>
              </a:rPr>
              <a:t>Павловская Ольга Юрьевна</a:t>
            </a:r>
            <a:r>
              <a:rPr lang="ru-RU" b="1" dirty="0" smtClean="0"/>
              <a:t> </a:t>
            </a:r>
            <a:r>
              <a:rPr lang="ru-RU" i="1" dirty="0" smtClean="0"/>
              <a:t>доцент, </a:t>
            </a:r>
            <a:r>
              <a:rPr lang="ru-RU" i="1" dirty="0" err="1" smtClean="0"/>
              <a:t>к.ю.н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</a:p>
          <a:p>
            <a:pPr fontAlgn="t"/>
            <a:r>
              <a:rPr lang="ru-RU" i="1" dirty="0" smtClean="0"/>
              <a:t>Ссылка на персональную страницу</a:t>
            </a:r>
            <a:endParaRPr lang="ru-RU" b="1" dirty="0" smtClean="0">
              <a:hlinkClick r:id="rId5"/>
            </a:endParaRPr>
          </a:p>
          <a:p>
            <a:pPr fontAlgn="t"/>
            <a:r>
              <a:rPr lang="en-US" i="1" dirty="0" smtClean="0">
                <a:hlinkClick r:id="rId4"/>
              </a:rPr>
              <a:t>https://www.hse.ru/org/persons/64523362</a:t>
            </a:r>
            <a:endParaRPr lang="ru-RU" i="1" dirty="0" smtClean="0"/>
          </a:p>
          <a:p>
            <a:pPr fontAlgn="t"/>
            <a:endParaRPr lang="ru-RU" b="1" dirty="0" smtClean="0">
              <a:hlinkClick r:id="rId6"/>
            </a:endParaRPr>
          </a:p>
          <a:p>
            <a:pPr fontAlgn="t"/>
            <a:r>
              <a:rPr lang="ru-RU" b="1" dirty="0" smtClean="0">
                <a:hlinkClick r:id="rId6"/>
              </a:rPr>
              <a:t>Черняева </a:t>
            </a:r>
            <a:r>
              <a:rPr lang="ru-RU" b="1" dirty="0">
                <a:hlinkClick r:id="rId6"/>
              </a:rPr>
              <a:t>Дарья Владимировна</a:t>
            </a:r>
            <a:r>
              <a:rPr lang="ru-RU" b="1" dirty="0"/>
              <a:t> </a:t>
            </a:r>
            <a:r>
              <a:rPr lang="ru-RU" i="1" dirty="0"/>
              <a:t>доцент, </a:t>
            </a:r>
            <a:r>
              <a:rPr lang="ru-RU" i="1" dirty="0" err="1"/>
              <a:t>к.ю.н</a:t>
            </a:r>
            <a:r>
              <a:rPr lang="ru-RU" i="1" dirty="0"/>
              <a:t>.</a:t>
            </a:r>
            <a:r>
              <a:rPr lang="ru-RU" dirty="0"/>
              <a:t> </a:t>
            </a:r>
          </a:p>
          <a:p>
            <a:pPr fontAlgn="t"/>
            <a:r>
              <a:rPr lang="ru-RU" i="1" dirty="0"/>
              <a:t>Ссылка на персональную страницу</a:t>
            </a:r>
          </a:p>
          <a:p>
            <a:pPr fontAlgn="t"/>
            <a:r>
              <a:rPr lang="en-US" dirty="0"/>
              <a:t>https://www.hse.ru/org/persons/68945</a:t>
            </a:r>
            <a:endParaRPr lang="ru-RU" dirty="0"/>
          </a:p>
          <a:p>
            <a:pPr fontAlgn="t"/>
            <a:endParaRPr lang="en-US" b="1" dirty="0">
              <a:hlinkClick r:id="rId7"/>
            </a:endParaRPr>
          </a:p>
          <a:p>
            <a:pPr fontAlgn="t"/>
            <a:r>
              <a:rPr lang="ru-RU" b="1" dirty="0" err="1">
                <a:hlinkClick r:id="rId7"/>
              </a:rPr>
              <a:t>Батусова</a:t>
            </a:r>
            <a:r>
              <a:rPr lang="ru-RU" b="1" dirty="0">
                <a:hlinkClick r:id="rId7"/>
              </a:rPr>
              <a:t> Екатерина Сергеевна</a:t>
            </a:r>
            <a:r>
              <a:rPr lang="ru-RU" b="1" dirty="0"/>
              <a:t> </a:t>
            </a:r>
            <a:r>
              <a:rPr lang="ru-RU" i="1" dirty="0"/>
              <a:t>старший преподаватель, </a:t>
            </a:r>
            <a:r>
              <a:rPr lang="ru-RU" i="1" dirty="0" err="1"/>
              <a:t>к.ю.н</a:t>
            </a:r>
            <a:r>
              <a:rPr lang="ru-RU" i="1" dirty="0"/>
              <a:t>.</a:t>
            </a:r>
            <a:r>
              <a:rPr lang="ru-RU" dirty="0"/>
              <a:t> </a:t>
            </a:r>
          </a:p>
          <a:p>
            <a:pPr fontAlgn="t"/>
            <a:r>
              <a:rPr lang="ru-RU" i="1" dirty="0"/>
              <a:t>Ссылка на персональную страницу</a:t>
            </a:r>
            <a:endParaRPr lang="ru-RU" b="1" dirty="0">
              <a:hlinkClick r:id="rId8"/>
            </a:endParaRPr>
          </a:p>
          <a:p>
            <a:pPr fontAlgn="t"/>
            <a:r>
              <a:rPr lang="en-US" i="1" dirty="0"/>
              <a:t>https://</a:t>
            </a:r>
            <a:r>
              <a:rPr lang="en-US" i="1" dirty="0" smtClean="0"/>
              <a:t>www.hse.ru/org/persons/68950</a:t>
            </a:r>
            <a:endParaRPr lang="ru-RU" i="1" dirty="0"/>
          </a:p>
        </p:txBody>
      </p:sp>
      <p:pic>
        <p:nvPicPr>
          <p:cNvPr id="29698" name="Picture 2" descr="C:\Users\Snezhok\Desktop\Катенька\Презентация Курсовые работы 2 и 3 курс ВКР 4 курс бакалавриат 2016 2017\Герасимова ЕС.jpg"/>
          <p:cNvPicPr>
            <a:picLocks noChangeAspect="1" noChangeArrowheads="1"/>
          </p:cNvPicPr>
          <p:nvPr/>
        </p:nvPicPr>
        <p:blipFill>
          <a:blip r:embed="rId9" cstate="print">
            <a:grayscl/>
          </a:blip>
          <a:srcRect/>
          <a:stretch>
            <a:fillRect/>
          </a:stretch>
        </p:blipFill>
        <p:spPr bwMode="auto">
          <a:xfrm>
            <a:off x="804875" y="980567"/>
            <a:ext cx="724584" cy="929658"/>
          </a:xfrm>
          <a:prstGeom prst="rect">
            <a:avLst/>
          </a:prstGeom>
          <a:noFill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85787" y="2204864"/>
            <a:ext cx="80127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07828" y="3273556"/>
            <a:ext cx="791624" cy="875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500034" y="214291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Возможные руководители курсовых работ студентов 2 и 3 курсов,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выпускных квалификационных работ</a:t>
            </a:r>
            <a:r>
              <a:rPr lang="ru-RU" b="1" dirty="0">
                <a:solidFill>
                  <a:srgbClr val="0070C0"/>
                </a:solidFill>
              </a:rPr>
              <a:t> по рекомендованным темам</a:t>
            </a:r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89629" y="5295140"/>
            <a:ext cx="857256" cy="107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136" y="4293538"/>
            <a:ext cx="586548" cy="952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1451" y="1268760"/>
            <a:ext cx="55721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b="1" dirty="0" err="1" smtClean="0">
                <a:hlinkClick r:id="rId2"/>
              </a:rPr>
              <a:t>Белицкая</a:t>
            </a:r>
            <a:r>
              <a:rPr lang="ru-RU" b="1" dirty="0" smtClean="0">
                <a:hlinkClick r:id="rId2"/>
              </a:rPr>
              <a:t> Ирина Яковлевна</a:t>
            </a:r>
            <a:r>
              <a:rPr lang="ru-RU" b="1" dirty="0" smtClean="0"/>
              <a:t> </a:t>
            </a:r>
            <a:r>
              <a:rPr lang="ru-RU" i="1" dirty="0" smtClean="0"/>
              <a:t>старший преподаватель</a:t>
            </a:r>
          </a:p>
          <a:p>
            <a:pPr fontAlgn="t"/>
            <a:r>
              <a:rPr lang="ru-RU" i="1" dirty="0" smtClean="0"/>
              <a:t>Ссылка на персональную страницу</a:t>
            </a:r>
          </a:p>
          <a:p>
            <a:pPr fontAlgn="t"/>
            <a:r>
              <a:rPr lang="en-US" i="1" dirty="0" smtClean="0"/>
              <a:t>https://www.hse.ru/org/persons/37167482</a:t>
            </a:r>
            <a:endParaRPr lang="ru-RU" i="1" dirty="0" smtClean="0">
              <a:hlinkClick r:id="rId3"/>
            </a:endParaRPr>
          </a:p>
          <a:p>
            <a:pPr fontAlgn="t"/>
            <a:endParaRPr lang="ru-RU" b="1" dirty="0" smtClean="0">
              <a:hlinkClick r:id="rId3"/>
            </a:endParaRPr>
          </a:p>
          <a:p>
            <a:pPr fontAlgn="t"/>
            <a:r>
              <a:rPr lang="ru-RU" b="1" dirty="0" err="1" smtClean="0">
                <a:hlinkClick r:id="rId3"/>
              </a:rPr>
              <a:t>Саурин</a:t>
            </a:r>
            <a:r>
              <a:rPr lang="ru-RU" b="1" dirty="0" smtClean="0">
                <a:hlinkClick r:id="rId3"/>
              </a:rPr>
              <a:t> Сергей Александрович</a:t>
            </a:r>
            <a:r>
              <a:rPr lang="ru-RU" b="1" dirty="0" smtClean="0"/>
              <a:t> </a:t>
            </a:r>
            <a:r>
              <a:rPr lang="ru-RU" i="1" dirty="0" smtClean="0"/>
              <a:t>старший преподаватель, </a:t>
            </a:r>
            <a:r>
              <a:rPr lang="ru-RU" i="1" dirty="0" err="1" smtClean="0"/>
              <a:t>к.ю.н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</a:p>
          <a:p>
            <a:pPr fontAlgn="t"/>
            <a:r>
              <a:rPr lang="ru-RU" i="1" dirty="0" smtClean="0"/>
              <a:t>Ссылка на персональную страницу</a:t>
            </a:r>
          </a:p>
          <a:p>
            <a:pPr fontAlgn="t"/>
            <a:r>
              <a:rPr lang="en-US" i="1" dirty="0" smtClean="0"/>
              <a:t>https://www.hse.ru/org/persons/66955110</a:t>
            </a:r>
            <a:endParaRPr lang="ru-RU" i="1" dirty="0" smtClean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3333" y="1268760"/>
            <a:ext cx="857256" cy="906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6" name="Picture 6" descr="C:\Users\Snezhok\Desktop\Катенька\Презентация Курсовые работы 2 и 3 курс ВКР 4 курс бакалавриат 2016 2017\Саурин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7" y="2708920"/>
            <a:ext cx="864874" cy="720080"/>
          </a:xfrm>
          <a:prstGeom prst="rect">
            <a:avLst/>
          </a:prstGeom>
          <a:noFill/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395536" y="214290"/>
            <a:ext cx="8319868" cy="72547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0070C0"/>
                </a:solidFill>
              </a:rPr>
              <a:t>Возможные руководители курсовых работ студентов 2 и 3 курсов,</a:t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 выпускных квалификационных работ по рекомендованным темам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876" y="642917"/>
            <a:ext cx="8252208" cy="785819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B0F0"/>
                </a:solidFill>
              </a:rPr>
              <a:t>В рамках 2 курса </a:t>
            </a:r>
            <a:r>
              <a:rPr lang="ru-RU" sz="2800" b="1" dirty="0" err="1" smtClean="0">
                <a:solidFill>
                  <a:srgbClr val="00B0F0"/>
                </a:solidFill>
              </a:rPr>
              <a:t>бакалавриата</a:t>
            </a:r>
            <a:r>
              <a:rPr lang="ru-RU" sz="2800" b="1" dirty="0" smtClean="0">
                <a:solidFill>
                  <a:srgbClr val="00B0F0"/>
                </a:solidFill>
              </a:rPr>
              <a:t> кафедра трудового права  и права социального обеспечения предлагает следующие четыре блока</a:t>
            </a:r>
            <a:br>
              <a:rPr lang="ru-RU" sz="2800" b="1" dirty="0" smtClean="0">
                <a:solidFill>
                  <a:srgbClr val="00B0F0"/>
                </a:solidFill>
              </a:rPr>
            </a:br>
            <a:r>
              <a:rPr lang="ru-RU" sz="2800" b="1" dirty="0" smtClean="0">
                <a:solidFill>
                  <a:srgbClr val="00B0F0"/>
                </a:solidFill>
              </a:rPr>
              <a:t>  тем научно-исследовательского семинара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10" y="1857364"/>
            <a:ext cx="757242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i="1" dirty="0" smtClean="0"/>
              <a:t>1. Запрет дискриминации в трудовых отношениях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3071810"/>
            <a:ext cx="764386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i="1" dirty="0" smtClean="0"/>
              <a:t>2. Правовое регулирование труда отдельных категорий работников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4143380"/>
            <a:ext cx="757242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smtClean="0"/>
              <a:t>3. Охрана труда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348" y="5286388"/>
            <a:ext cx="757242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smtClean="0"/>
              <a:t>4. Оплата труда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</a:rPr>
              <a:t>В рамках  первого блока  </a:t>
            </a:r>
            <a:r>
              <a:rPr lang="ru-RU" sz="1800" b="1" i="1" dirty="0" smtClean="0">
                <a:solidFill>
                  <a:srgbClr val="0070C0"/>
                </a:solidFill>
              </a:rPr>
              <a:t>«Запрет дискриминации в трудовых отношениях»,</a:t>
            </a:r>
            <a:r>
              <a:rPr lang="ru-RU" sz="1800" b="1" dirty="0" smtClean="0">
                <a:solidFill>
                  <a:srgbClr val="0070C0"/>
                </a:solidFill>
              </a:rPr>
              <a:t/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 в частности, предлагаются следующие темы курсовых работ: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b="1" i="1" dirty="0" smtClean="0"/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1. Злоупотребление правом на защиту работника от дискриминации (</a:t>
            </a:r>
            <a:r>
              <a:rPr lang="en-US" dirty="0" smtClean="0"/>
              <a:t>Abuse of an employee’s right to be protected from discrimination</a:t>
            </a:r>
            <a:r>
              <a:rPr lang="ru-RU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2. Способы доказывания факта дискриминации работника в российском и зарубежном праве и практике (</a:t>
            </a:r>
            <a:r>
              <a:rPr lang="en-US" dirty="0" smtClean="0"/>
              <a:t>Methods of proving employee discrimination in the Russian and foreign law and practice</a:t>
            </a:r>
            <a:r>
              <a:rPr lang="ru-RU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3. Проблемы обеспечения защиты работников от дискриминации средствами российского трудового права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Problems of ensuring the protection of employees against discrimination by means of the Russian labor law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В рамках  второго блока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 «Правовое регулирование труда отдельных категорий работников»  </a:t>
            </a:r>
            <a:r>
              <a:rPr lang="ru-RU" sz="2000" b="1" dirty="0" smtClean="0">
                <a:solidFill>
                  <a:srgbClr val="0070C0"/>
                </a:solidFill>
              </a:rPr>
              <a:t>предлагаются, в частности, следующие темы курсовых   работ</a:t>
            </a:r>
            <a:r>
              <a:rPr lang="ru-RU" sz="2000" b="1" i="1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ru-RU" sz="3800" dirty="0" smtClean="0"/>
              <a:t>1. Изменения в правовом регулировании труда отдельных категорий работников в связи с ужесточением борьбы с коррупцией</a:t>
            </a:r>
            <a:r>
              <a:rPr lang="en-US" sz="3800" dirty="0" smtClean="0"/>
              <a:t> </a:t>
            </a:r>
            <a:r>
              <a:rPr lang="ru-RU" sz="3800" dirty="0" smtClean="0"/>
              <a:t>(</a:t>
            </a:r>
            <a:r>
              <a:rPr lang="en-US" sz="3800" dirty="0" smtClean="0"/>
              <a:t>Changes in the regulation of work of certain categories of workers in connection with the tightening of the struggle against corruption</a:t>
            </a:r>
            <a:r>
              <a:rPr lang="ru-RU" sz="38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ru-RU" sz="3800" dirty="0" smtClean="0"/>
              <a:t>2. Возраст как основание дифференциации в правовом регулировании занятости населения в условиях экономического кризиса</a:t>
            </a:r>
            <a:r>
              <a:rPr lang="en-US" sz="3800" dirty="0" smtClean="0"/>
              <a:t> </a:t>
            </a:r>
            <a:r>
              <a:rPr lang="ru-RU" sz="3800" dirty="0" smtClean="0"/>
              <a:t>(</a:t>
            </a:r>
            <a:r>
              <a:rPr lang="en-US" sz="3800" dirty="0" smtClean="0"/>
              <a:t>Age as a basis of differentiation in employment regulation of employment in the context of economic crisis</a:t>
            </a:r>
            <a:r>
              <a:rPr lang="ru-RU" sz="38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ru-RU" sz="3800" dirty="0" smtClean="0"/>
              <a:t>3. Актуальные проблемы правового регулирования труда работников транспорта</a:t>
            </a:r>
            <a:r>
              <a:rPr lang="en-US" sz="3800" dirty="0" smtClean="0"/>
              <a:t> </a:t>
            </a:r>
            <a:r>
              <a:rPr lang="ru-RU" sz="3800" dirty="0" smtClean="0"/>
              <a:t>(</a:t>
            </a:r>
            <a:r>
              <a:rPr lang="en-US" sz="3800" dirty="0" smtClean="0"/>
              <a:t>Topical problems of regulation of transport employees work</a:t>
            </a:r>
            <a:r>
              <a:rPr lang="ru-RU" sz="38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ru-RU" sz="3800" dirty="0" smtClean="0"/>
              <a:t>4. Работники, занятые на подземных работах как субъекты трудового права и права социального обеспечения (</a:t>
            </a:r>
            <a:r>
              <a:rPr lang="en-US" sz="3800" dirty="0" smtClean="0"/>
              <a:t>Employees engaged in an underground work as subjects of labor law and social security law</a:t>
            </a:r>
            <a:r>
              <a:rPr lang="ru-RU" sz="3800" dirty="0" smtClean="0"/>
              <a:t>)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1018</Words>
  <Application>Microsoft Office PowerPoint</Application>
  <PresentationFormat>Экран (4:3)</PresentationFormat>
  <Paragraphs>140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   Темы курсовых работ  для 2 и 3 курса бакалавриата.  Темы выпускных квалификационных работ  для 4 курса бакалавриата.  2016/2017 уч. год </vt:lpstr>
      <vt:lpstr>В рамках  рабочего учебного плана на 2 и 3 курсе бакалавриата студентом должна быть подготовлена и защищена курсовая работа</vt:lpstr>
      <vt:lpstr>В рамках  рабочего учебного плана на 4 курсе бакалавриата студентом должна быть подготовлена выпускная квалификационная работа</vt:lpstr>
      <vt:lpstr>Возможные руководители курсовых работ студентов 2 и 3 курсов,  выпускных квалификационных работ по рекомендованным темам</vt:lpstr>
      <vt:lpstr>Презентация PowerPoint</vt:lpstr>
      <vt:lpstr>Презентация PowerPoint</vt:lpstr>
      <vt:lpstr>В рамках 2 курса бакалавриата кафедра трудового права  и права социального обеспечения предлагает следующие четыре блока   тем научно-исследовательского семинара </vt:lpstr>
      <vt:lpstr>В рамках  первого блока  «Запрет дискриминации в трудовых отношениях»,  в частности, предлагаются следующие темы курсовых работ:</vt:lpstr>
      <vt:lpstr>В рамках  второго блока  «Правовое регулирование труда отдельных категорий работников»  предлагаются, в частности, следующие темы курсовых   работ: </vt:lpstr>
      <vt:lpstr>В рамках  третьего блока  «Охрана труда»,  в частности, предлагаются следующие темы  курсовых работ:</vt:lpstr>
      <vt:lpstr>В рамках  четвертого блока  «Оплата труда»,  в частности, предлагаются следующие темы  курсовых работ:</vt:lpstr>
      <vt:lpstr>Презентация PowerPoint</vt:lpstr>
      <vt:lpstr>В рамках 3 курса бакалавриата кафедра трудового права  и права социального обеспечения предлагает следующие четыре блока   тем научно-исследовательского семинара </vt:lpstr>
      <vt:lpstr>В рамках  первого блока  «Срочный трудовой договор»,  в частности, предлагаются следующие темы курсовых работ:</vt:lpstr>
      <vt:lpstr>  В рамках  второго блока   «Актуальные проблемы права социального обеспечения»,  в частности, предлагаются следующие темы курсовых работ: </vt:lpstr>
      <vt:lpstr>В рамках третьего блока   «Трансграничные трудовые отношения», в частности, предлагаются следующие темы курсовых работ:</vt:lpstr>
      <vt:lpstr>В рамках четвертого блока   «Профессиональные стандарты», в частности, предлагаются следующие темы курсовых работ:</vt:lpstr>
      <vt:lpstr>Презентация PowerPoint</vt:lpstr>
      <vt:lpstr>Предлагаемые темы выпускных квалификационных работ для 4 курса</vt:lpstr>
      <vt:lpstr>Координаты кафедры трудового права и  права социального обеспечения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Snezhok</dc:creator>
  <cp:lastModifiedBy>lena</cp:lastModifiedBy>
  <cp:revision>67</cp:revision>
  <dcterms:modified xsi:type="dcterms:W3CDTF">2016-10-14T07:46:15Z</dcterms:modified>
</cp:coreProperties>
</file>