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538" r:id="rId2"/>
    <p:sldId id="567" r:id="rId3"/>
    <p:sldId id="566" r:id="rId4"/>
    <p:sldId id="510" r:id="rId5"/>
    <p:sldId id="549" r:id="rId6"/>
    <p:sldId id="565" r:id="rId7"/>
    <p:sldId id="558" r:id="rId8"/>
    <p:sldId id="563" r:id="rId9"/>
    <p:sldId id="564" r:id="rId10"/>
    <p:sldId id="556" r:id="rId11"/>
    <p:sldId id="541" r:id="rId12"/>
    <p:sldId id="540" r:id="rId13"/>
    <p:sldId id="513" r:id="rId14"/>
    <p:sldId id="543" r:id="rId15"/>
    <p:sldId id="537" r:id="rId16"/>
    <p:sldId id="474" r:id="rId17"/>
    <p:sldId id="548" r:id="rId18"/>
    <p:sldId id="561" r:id="rId19"/>
    <p:sldId id="554" r:id="rId20"/>
    <p:sldId id="553" r:id="rId21"/>
    <p:sldId id="560" r:id="rId22"/>
  </p:sldIdLst>
  <p:sldSz cx="9144000" cy="6858000" type="screen4x3"/>
  <p:notesSz cx="6681788" cy="9812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FF"/>
    <a:srgbClr val="067829"/>
    <a:srgbClr val="3399FF"/>
    <a:srgbClr val="0000F6"/>
    <a:srgbClr val="FF3300"/>
    <a:srgbClr val="C0C0C0"/>
    <a:srgbClr val="0000DA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5" autoAdjust="0"/>
  </p:normalViewPr>
  <p:slideViewPr>
    <p:cSldViewPr>
      <p:cViewPr varScale="1">
        <p:scale>
          <a:sx n="96" d="100"/>
          <a:sy n="96" d="100"/>
        </p:scale>
        <p:origin x="6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6170" cy="4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5619" y="0"/>
            <a:ext cx="2896170" cy="4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736600"/>
            <a:ext cx="4905375" cy="3678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1010" y="4659842"/>
            <a:ext cx="4899770" cy="441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1252"/>
            <a:ext cx="2896170" cy="4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5619" y="9321252"/>
            <a:ext cx="2896170" cy="4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4618A8B-305D-473A-BD14-C49DEC55A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016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140200" y="1196975"/>
            <a:ext cx="4851400" cy="2841625"/>
          </a:xfrm>
        </p:spPr>
        <p:txBody>
          <a:bodyPr/>
          <a:lstStyle>
            <a:lvl1pPr>
              <a:defRPr sz="31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2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7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85EC607-F2A5-4127-A5D4-470C4FFFAEB1}" type="datetime1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4D7AB2F-EDE7-4E57-B54C-8412F655D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60F5D-1661-4183-A392-B79FC87B0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611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6119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4F999-2956-40D3-B233-076D24C6B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188913"/>
            <a:ext cx="7920038" cy="6477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F1CC7-27F5-400B-9819-484890FE9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1F637-1D0C-4DE6-9BDA-854E1B653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88EC7-B263-4F46-9D23-84EDDB6E2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42559-2AC8-49AF-9BB1-D8D8C71F42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EEA70-988F-4D02-9DCF-749B774AF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6B028-8BCB-4F0B-9EA1-7F3770A4D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402A8-0EAC-4399-9416-E03008F97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40C9A-6659-48E5-9E23-5D3E7883B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A7A17-223B-4806-8973-A0CAFC4B3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188913"/>
            <a:ext cx="8640763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63713" y="6489700"/>
            <a:ext cx="684053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524625"/>
            <a:ext cx="115252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75EF1DC-57F5-48AD-B032-94D4B6309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14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88913"/>
            <a:ext cx="79200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203" name="Line 19"/>
          <p:cNvSpPr>
            <a:spLocks noChangeShapeType="1"/>
          </p:cNvSpPr>
          <p:nvPr userDrawn="1"/>
        </p:nvSpPr>
        <p:spPr bwMode="auto">
          <a:xfrm>
            <a:off x="468313" y="6453188"/>
            <a:ext cx="820737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FreeSe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0070C0"/>
          </a:solidFill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ru-RU" dirty="0" smtClean="0"/>
              <a:t>МЕЖДУНАРОДНЫЙ ОПЫТ И ЦИВИЛИЗОВАННЫЕ </a:t>
            </a:r>
            <a:r>
              <a:rPr lang="en-US" dirty="0" smtClean="0"/>
              <a:t>GR-</a:t>
            </a:r>
            <a:r>
              <a:rPr lang="ru-RU" dirty="0" smtClean="0"/>
              <a:t>СТРАТЕГИИ СОВРЕМЕННОГО БИЗНЕСА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301208"/>
            <a:ext cx="6019800" cy="1176536"/>
          </a:xfrm>
        </p:spPr>
        <p:txBody>
          <a:bodyPr/>
          <a:lstStyle/>
          <a:p>
            <a:pPr algn="ctr"/>
            <a:r>
              <a:rPr lang="ru-RU" dirty="0" smtClean="0"/>
              <a:t>                     проф. И</a:t>
            </a:r>
            <a:r>
              <a:rPr lang="ru-RU" dirty="0" smtClean="0"/>
              <a:t>. Ю</a:t>
            </a:r>
            <a:r>
              <a:rPr lang="ru-RU" dirty="0" smtClean="0"/>
              <a:t>. </a:t>
            </a:r>
            <a:r>
              <a:rPr lang="ru-RU" dirty="0" err="1" smtClean="0"/>
              <a:t>Юргенс</a:t>
            </a:r>
            <a:endParaRPr lang="ru-RU" dirty="0" smtClean="0"/>
          </a:p>
          <a:p>
            <a:pPr algn="ctr"/>
            <a:r>
              <a:rPr lang="ru-RU" sz="2000" dirty="0" smtClean="0"/>
              <a:t>                          </a:t>
            </a:r>
            <a:r>
              <a:rPr lang="ru-RU" sz="2000" dirty="0" smtClean="0"/>
              <a:t>7 декабря 201</a:t>
            </a:r>
            <a:r>
              <a:rPr lang="ru-RU" sz="2000" dirty="0" smtClean="0"/>
              <a:t>6</a:t>
            </a:r>
            <a:r>
              <a:rPr lang="ru-RU" sz="2000" dirty="0"/>
              <a:t> </a:t>
            </a:r>
            <a:r>
              <a:rPr lang="ru-RU" sz="2000" dirty="0" smtClean="0"/>
              <a:t>г.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864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Кафедра теории и практики взаимодействия бизнеса и власти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НИУ-ВШЭ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/>
              <a:t>ЛОББИЗМ:  европейская модель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4464496" cy="5400600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endParaRPr lang="ru-RU" sz="800" dirty="0" smtClean="0"/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ru-RU" sz="1600" dirty="0" smtClean="0"/>
              <a:t>1997 </a:t>
            </a:r>
            <a:r>
              <a:rPr lang="ru-RU" sz="1600" dirty="0"/>
              <a:t>— </a:t>
            </a:r>
            <a:r>
              <a:rPr lang="ru-RU" sz="1600" dirty="0" smtClean="0"/>
              <a:t>создание реестра лоббистов </a:t>
            </a:r>
            <a:r>
              <a:rPr lang="ru-RU" sz="1600" dirty="0"/>
              <a:t>при Европарламенте</a:t>
            </a:r>
            <a:endParaRPr lang="ru-RU" sz="1600" dirty="0" smtClean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600" dirty="0" smtClean="0"/>
              <a:t>2006 </a:t>
            </a:r>
            <a:r>
              <a:rPr lang="ru-RU" sz="1600" dirty="0"/>
              <a:t>— </a:t>
            </a:r>
            <a:r>
              <a:rPr lang="ru-RU" sz="1600" dirty="0" smtClean="0"/>
              <a:t>«</a:t>
            </a:r>
            <a:r>
              <a:rPr lang="ru-RU" sz="1600" dirty="0"/>
              <a:t>Европейская </a:t>
            </a:r>
            <a:r>
              <a:rPr lang="ru-RU" sz="1600" dirty="0" smtClean="0"/>
              <a:t>инициатива </a:t>
            </a:r>
            <a:r>
              <a:rPr lang="ru-RU" sz="1600" dirty="0"/>
              <a:t>по </a:t>
            </a:r>
            <a:r>
              <a:rPr lang="ru-RU" sz="1600" dirty="0" smtClean="0"/>
              <a:t>обеспечению прозрачности</a:t>
            </a:r>
            <a:r>
              <a:rPr lang="ru-RU" sz="1600" dirty="0"/>
              <a:t>» </a:t>
            </a:r>
            <a:r>
              <a:rPr lang="ru-RU" sz="1600" dirty="0" smtClean="0"/>
              <a:t>(</a:t>
            </a:r>
            <a:r>
              <a:rPr lang="en-US" sz="1600" dirty="0" smtClean="0">
                <a:solidFill>
                  <a:srgbClr val="000000"/>
                </a:solidFill>
              </a:rPr>
              <a:t>European </a:t>
            </a:r>
            <a:r>
              <a:rPr lang="en-US" sz="1600" dirty="0">
                <a:solidFill>
                  <a:srgbClr val="000000"/>
                </a:solidFill>
              </a:rPr>
              <a:t>Transparency Initiative. A Green </a:t>
            </a:r>
            <a:r>
              <a:rPr lang="en-US" sz="1600" dirty="0" smtClean="0">
                <a:solidFill>
                  <a:srgbClr val="000000"/>
                </a:solidFill>
              </a:rPr>
              <a:t>Paper</a:t>
            </a:r>
            <a:r>
              <a:rPr lang="ru-RU" sz="1600" dirty="0" smtClean="0">
                <a:solidFill>
                  <a:srgbClr val="000000"/>
                </a:solidFill>
              </a:rPr>
              <a:t>); регистрация носит</a:t>
            </a:r>
            <a:r>
              <a:rPr lang="ru-RU" sz="1600" dirty="0" smtClean="0"/>
              <a:t> </a:t>
            </a:r>
            <a:r>
              <a:rPr lang="ru-RU" sz="1600" i="1" dirty="0"/>
              <a:t>добровольно-рекомендательный характер</a:t>
            </a:r>
            <a:endParaRPr lang="ru-RU" sz="1600" i="1" dirty="0" smtClean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600" dirty="0"/>
              <a:t>2008 — </a:t>
            </a:r>
            <a:r>
              <a:rPr lang="ru-RU" sz="1600" dirty="0" smtClean="0"/>
              <a:t>утвержден европейский </a:t>
            </a:r>
            <a:r>
              <a:rPr lang="ru-RU" sz="1600" dirty="0"/>
              <a:t>Кодекс этического поведения </a:t>
            </a:r>
            <a:r>
              <a:rPr lang="ru-RU" sz="1600" dirty="0" smtClean="0"/>
              <a:t>лоббистов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600" dirty="0" smtClean="0"/>
              <a:t>2011 — </a:t>
            </a:r>
            <a:r>
              <a:rPr lang="ru-RU" sz="1600" dirty="0" err="1" smtClean="0"/>
              <a:t>Межинституциональное</a:t>
            </a:r>
            <a:r>
              <a:rPr lang="ru-RU" sz="1600" dirty="0" smtClean="0"/>
              <a:t> соглашение Еврокомиссии и Европарламента о едином реестре лоббистов</a:t>
            </a:r>
            <a:endParaRPr lang="ru-RU" sz="16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ru-RU" sz="1050" dirty="0" smtClean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ru-RU" sz="105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ru-RU" sz="1050" dirty="0" smtClean="0"/>
          </a:p>
          <a:p>
            <a:pPr marL="0" indent="0" algn="r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600" dirty="0" smtClean="0"/>
              <a:t>Все </a:t>
            </a:r>
            <a:r>
              <a:rPr lang="ru-RU" sz="1600" dirty="0" smtClean="0"/>
              <a:t>большую </a:t>
            </a:r>
            <a:r>
              <a:rPr lang="ru-RU" sz="1600" dirty="0" smtClean="0"/>
              <a:t>роль в Европе </a:t>
            </a:r>
            <a:r>
              <a:rPr lang="ru-RU" sz="1600" dirty="0" smtClean="0"/>
              <a:t>играют </a:t>
            </a:r>
            <a:r>
              <a:rPr lang="en-US" sz="1600" dirty="0" smtClean="0"/>
              <a:t>GR</a:t>
            </a:r>
            <a:r>
              <a:rPr lang="ru-RU" sz="1600" dirty="0" smtClean="0"/>
              <a:t>-ассоциации и лиги лоббистов, которые разрабатывают профессиональные стандарты.</a:t>
            </a:r>
          </a:p>
          <a:p>
            <a:pPr marL="85725" indent="180975">
              <a:lnSpc>
                <a:spcPct val="114000"/>
              </a:lnSpc>
              <a:spcAft>
                <a:spcPts val="600"/>
              </a:spcAft>
              <a:buNone/>
            </a:pPr>
            <a:endParaRPr lang="ru-RU" sz="1600" dirty="0" smtClean="0"/>
          </a:p>
          <a:p>
            <a:pPr marL="85725" indent="180975">
              <a:lnSpc>
                <a:spcPct val="114000"/>
              </a:lnSpc>
              <a:spcAft>
                <a:spcPts val="600"/>
              </a:spcAft>
              <a:buNone/>
            </a:pPr>
            <a:endParaRPr lang="ru-RU" sz="1600" dirty="0" smtClean="0"/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107950" y="6524625"/>
            <a:ext cx="1152525" cy="241300"/>
          </a:xfrm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10</a:t>
            </a:fld>
            <a:endParaRPr lang="ru-RU" dirty="0" smtClean="0"/>
          </a:p>
        </p:txBody>
      </p:sp>
      <p:pic>
        <p:nvPicPr>
          <p:cNvPr id="5" name="Рисунок 4" descr="gal_45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908720"/>
            <a:ext cx="3960440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/>
              <a:t>Виды </a:t>
            </a:r>
            <a:r>
              <a:rPr lang="en-US" sz="2200" dirty="0" smtClean="0"/>
              <a:t>GR</a:t>
            </a:r>
            <a:endParaRPr lang="ru-RU" sz="2200" dirty="0" smtClean="0"/>
          </a:p>
        </p:txBody>
      </p:sp>
      <p:sp>
        <p:nvSpPr>
          <p:cNvPr id="7" name="Пятиугольник 6"/>
          <p:cNvSpPr/>
          <p:nvPr/>
        </p:nvSpPr>
        <p:spPr>
          <a:xfrm>
            <a:off x="251520" y="2996952"/>
            <a:ext cx="2643187" cy="928694"/>
          </a:xfrm>
          <a:prstGeom prst="homePlate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GR</a:t>
            </a:r>
            <a:r>
              <a:rPr lang="ru-RU" b="1" dirty="0" smtClean="0"/>
              <a:t> по характеру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323528" y="4653136"/>
            <a:ext cx="2643187" cy="928694"/>
          </a:xfrm>
          <a:prstGeom prst="homePlate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GR</a:t>
            </a:r>
            <a:r>
              <a:rPr lang="ru-RU" b="1" dirty="0" smtClean="0"/>
              <a:t> по масштабу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987824" y="1125538"/>
            <a:ext cx="5698976" cy="4751734"/>
          </a:xfrm>
        </p:spPr>
        <p:txBody>
          <a:bodyPr/>
          <a:lstStyle/>
          <a:p>
            <a:endParaRPr lang="ru-RU" sz="1800" dirty="0" smtClean="0"/>
          </a:p>
          <a:p>
            <a:r>
              <a:rPr lang="ru-RU" sz="1800" dirty="0" smtClean="0"/>
              <a:t>институциональный (стратегический) </a:t>
            </a:r>
            <a:r>
              <a:rPr lang="ru-RU" sz="1800" dirty="0" smtClean="0"/>
              <a:t>— </a:t>
            </a:r>
            <a:r>
              <a:rPr lang="ru-RU" sz="1800" dirty="0" smtClean="0"/>
              <a:t>системная, перспективная работа</a:t>
            </a:r>
          </a:p>
          <a:p>
            <a:r>
              <a:rPr lang="ru-RU" sz="1800" dirty="0" smtClean="0"/>
              <a:t>персональный (тактический) </a:t>
            </a:r>
            <a:r>
              <a:rPr lang="ru-RU" sz="1800" dirty="0" smtClean="0"/>
              <a:t>— </a:t>
            </a:r>
            <a:r>
              <a:rPr lang="ru-RU" sz="1800" dirty="0" smtClean="0"/>
              <a:t>точечная работа «по ситуации»</a:t>
            </a:r>
          </a:p>
          <a:p>
            <a:endParaRPr lang="ru-RU" sz="1800" dirty="0" smtClean="0"/>
          </a:p>
          <a:p>
            <a:pPr>
              <a:lnSpc>
                <a:spcPct val="150000"/>
              </a:lnSpc>
            </a:pPr>
            <a:r>
              <a:rPr lang="ru-RU" sz="1800" dirty="0" smtClean="0"/>
              <a:t>антикризисный</a:t>
            </a:r>
          </a:p>
          <a:p>
            <a:pPr>
              <a:lnSpc>
                <a:spcPct val="150000"/>
              </a:lnSpc>
            </a:pPr>
            <a:r>
              <a:rPr lang="ru-RU" sz="1800" dirty="0" smtClean="0"/>
              <a:t>регулярный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корпоративный </a:t>
            </a:r>
            <a:r>
              <a:rPr lang="ru-RU" sz="1800" dirty="0" smtClean="0"/>
              <a:t>— </a:t>
            </a:r>
            <a:r>
              <a:rPr lang="ru-RU" sz="1800" dirty="0" smtClean="0"/>
              <a:t>продвижение интересов конкретного учреждения или бизнес-структуры</a:t>
            </a:r>
          </a:p>
          <a:p>
            <a:r>
              <a:rPr lang="ru-RU" sz="1800" dirty="0" smtClean="0"/>
              <a:t>отраслевой </a:t>
            </a:r>
            <a:r>
              <a:rPr lang="ru-RU" sz="1800" dirty="0" smtClean="0"/>
              <a:t>— </a:t>
            </a:r>
            <a:r>
              <a:rPr lang="ru-RU" sz="1800" dirty="0" smtClean="0"/>
              <a:t>продвижение интересов отрасли в целом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251520" y="1484784"/>
            <a:ext cx="2643187" cy="928694"/>
          </a:xfrm>
          <a:prstGeom prst="homePlate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GR</a:t>
            </a:r>
            <a:r>
              <a:rPr lang="ru-RU" b="1" dirty="0" smtClean="0"/>
              <a:t> по методам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107950" y="6524625"/>
            <a:ext cx="1152525" cy="241300"/>
          </a:xfrm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11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Технологический спектр </a:t>
            </a:r>
            <a:r>
              <a:rPr lang="en-US" sz="2000" dirty="0" smtClean="0"/>
              <a:t>GR</a:t>
            </a:r>
            <a:r>
              <a:rPr lang="ru-RU" sz="2000" dirty="0" smtClean="0"/>
              <a:t> :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24536"/>
          </a:xfrm>
        </p:spPr>
        <p:txBody>
          <a:bodyPr/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формирование первичных связей с представителями </a:t>
            </a:r>
            <a:r>
              <a:rPr lang="ru-RU" sz="2000" dirty="0" err="1" smtClean="0"/>
              <a:t>госвласти</a:t>
            </a:r>
            <a:r>
              <a:rPr lang="ru-RU" sz="2000" dirty="0" smtClean="0"/>
              <a:t>;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вовлечение в деятельность рабочих групп и комиссий при госструктурах;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работа с общественными организациями;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создание позитивного имиджа в госструктурах;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законотворческая деятельность;</a:t>
            </a:r>
          </a:p>
          <a:p>
            <a:pPr lvl="0"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взаимодействие с госструктурами посредством участия в государственно-частном партнерстве;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информационно-аналитическое обеспечение GR-деятельности;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2000" dirty="0" smtClean="0"/>
              <a:t>участие в социально ориентированных проектах.</a:t>
            </a:r>
          </a:p>
          <a:p>
            <a:pPr lvl="0">
              <a:buNone/>
            </a:pPr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12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Основные функции  </a:t>
            </a:r>
            <a:r>
              <a:rPr lang="en-US" sz="2000" dirty="0" smtClean="0"/>
              <a:t>GR</a:t>
            </a:r>
            <a:r>
              <a:rPr lang="ru-RU" sz="2000" dirty="0" smtClean="0"/>
              <a:t>-менеджера: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4536504" cy="489654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sz="2000" dirty="0" smtClean="0"/>
              <a:t>формирование благоприятной атмосферы отношений с регулирующими органами;</a:t>
            </a:r>
          </a:p>
          <a:p>
            <a:pPr>
              <a:spcAft>
                <a:spcPts val="600"/>
              </a:spcAft>
            </a:pPr>
            <a:r>
              <a:rPr lang="ru-RU" sz="2000" dirty="0" smtClean="0"/>
              <a:t>формирование благоприятного имиджа компании среди руководства органов государственной власти.</a:t>
            </a:r>
          </a:p>
          <a:p>
            <a:pPr indent="19050">
              <a:spcAft>
                <a:spcPts val="600"/>
              </a:spcAft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Специалисты по </a:t>
            </a:r>
            <a:r>
              <a:rPr lang="en-US" sz="2000" b="1" dirty="0" smtClean="0">
                <a:solidFill>
                  <a:srgbClr val="0070C0"/>
                </a:solidFill>
              </a:rPr>
              <a:t>GR’</a:t>
            </a:r>
            <a:r>
              <a:rPr lang="ru-RU" sz="2000" b="1" dirty="0" smtClean="0">
                <a:solidFill>
                  <a:srgbClr val="0070C0"/>
                </a:solidFill>
              </a:rPr>
              <a:t>у  способствуют</a:t>
            </a:r>
          </a:p>
          <a:p>
            <a:pPr>
              <a:spcAft>
                <a:spcPts val="600"/>
              </a:spcAft>
            </a:pPr>
            <a:r>
              <a:rPr lang="ru-RU" sz="2000" dirty="0" smtClean="0"/>
              <a:t>урегулированию отношений с госкомпаниями; </a:t>
            </a:r>
          </a:p>
          <a:p>
            <a:pPr>
              <a:spcAft>
                <a:spcPts val="600"/>
              </a:spcAft>
            </a:pPr>
            <a:r>
              <a:rPr lang="ru-RU" sz="2000" dirty="0" smtClean="0"/>
              <a:t>выходу компании на новые рынки.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13</a:t>
            </a:fld>
            <a:endParaRPr lang="ru-RU" dirty="0" smtClean="0"/>
          </a:p>
        </p:txBody>
      </p:sp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636912"/>
            <a:ext cx="3923928" cy="28448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GR</a:t>
            </a:r>
            <a:r>
              <a:rPr lang="ru-RU" sz="2000" dirty="0" smtClean="0"/>
              <a:t>  в современной России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46088" y="3573016"/>
            <a:ext cx="8229600" cy="223224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000" dirty="0" smtClean="0"/>
              <a:t>«Укрепление вертикали» в российской экономике за последние 14 лет значительно увеличило</a:t>
            </a:r>
            <a:endParaRPr lang="en-US" sz="2000" dirty="0" smtClean="0"/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/>
              <a:t>как долю рынков, сильно зависящих от </a:t>
            </a:r>
            <a:r>
              <a:rPr lang="en-US" sz="2000" dirty="0" smtClean="0"/>
              <a:t>GR</a:t>
            </a:r>
            <a:r>
              <a:rPr lang="ru-RU" sz="2000" dirty="0" smtClean="0"/>
              <a:t>,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/>
              <a:t>так и долю </a:t>
            </a:r>
            <a:r>
              <a:rPr lang="en-US" sz="2000" dirty="0" smtClean="0"/>
              <a:t>GR</a:t>
            </a:r>
            <a:r>
              <a:rPr lang="ru-RU" sz="2000" dirty="0" smtClean="0"/>
              <a:t> в сравнении с </a:t>
            </a:r>
            <a:r>
              <a:rPr lang="en-US" sz="2000" dirty="0" smtClean="0"/>
              <a:t>PR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14</a:t>
            </a:fld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4212" y="1265360"/>
            <a:ext cx="799288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2000" b="1" i="1" dirty="0" smtClean="0">
                <a:solidFill>
                  <a:srgbClr val="0070C0"/>
                </a:solidFill>
              </a:rPr>
              <a:t>Успех </a:t>
            </a:r>
            <a:r>
              <a:rPr lang="ru-RU" sz="2000" b="1" i="1" dirty="0" smtClean="0">
                <a:solidFill>
                  <a:srgbClr val="0070C0"/>
                </a:solidFill>
              </a:rPr>
              <a:t>на рынке на 40% зависит от </a:t>
            </a:r>
            <a:r>
              <a:rPr lang="en-US" sz="2000" b="1" i="1" dirty="0" smtClean="0">
                <a:solidFill>
                  <a:srgbClr val="0070C0"/>
                </a:solidFill>
              </a:rPr>
              <a:t>PR’</a:t>
            </a:r>
            <a:r>
              <a:rPr lang="ru-RU" sz="2000" b="1" i="1" dirty="0" smtClean="0">
                <a:solidFill>
                  <a:srgbClr val="0070C0"/>
                </a:solidFill>
              </a:rPr>
              <a:t>а, на 40% </a:t>
            </a:r>
            <a:r>
              <a:rPr lang="ru-RU" sz="2000" b="1" dirty="0">
                <a:solidFill>
                  <a:srgbClr val="0066FF"/>
                </a:solidFill>
              </a:rPr>
              <a:t>— </a:t>
            </a:r>
            <a:r>
              <a:rPr lang="ru-RU" sz="2000" b="1" i="1" dirty="0" smtClean="0">
                <a:solidFill>
                  <a:srgbClr val="0070C0"/>
                </a:solidFill>
              </a:rPr>
              <a:t>от  </a:t>
            </a:r>
            <a:r>
              <a:rPr lang="en-US" sz="2000" b="1" i="1" dirty="0" smtClean="0">
                <a:solidFill>
                  <a:srgbClr val="0070C0"/>
                </a:solidFill>
              </a:rPr>
              <a:t>GR’</a:t>
            </a:r>
            <a:r>
              <a:rPr lang="ru-RU" sz="2000" b="1" i="1" dirty="0" smtClean="0">
                <a:solidFill>
                  <a:srgbClr val="0070C0"/>
                </a:solidFill>
              </a:rPr>
              <a:t>а, и только на 20% непосредственно от менеджмента </a:t>
            </a:r>
            <a:r>
              <a:rPr lang="ru-RU" sz="2000" b="1" i="1" dirty="0" smtClean="0">
                <a:solidFill>
                  <a:srgbClr val="0070C0"/>
                </a:solidFill>
              </a:rPr>
              <a:t>производства</a:t>
            </a:r>
            <a:endParaRPr lang="ru-RU" sz="2000" b="1" i="1" dirty="0" smtClean="0">
              <a:solidFill>
                <a:srgbClr val="0070C0"/>
              </a:solidFill>
            </a:endParaRPr>
          </a:p>
          <a:p>
            <a:pPr algn="r">
              <a:spcAft>
                <a:spcPts val="600"/>
              </a:spcAft>
              <a:buNone/>
            </a:pPr>
            <a:r>
              <a:rPr lang="ru-RU" sz="2000" i="1" dirty="0" smtClean="0">
                <a:solidFill>
                  <a:srgbClr val="0070C0"/>
                </a:solidFill>
              </a:rPr>
              <a:t>О</a:t>
            </a:r>
            <a:r>
              <a:rPr lang="ru-RU" sz="2000" i="1" dirty="0" smtClean="0">
                <a:solidFill>
                  <a:srgbClr val="0070C0"/>
                </a:solidFill>
              </a:rPr>
              <a:t>. В</a:t>
            </a:r>
            <a:r>
              <a:rPr lang="ru-RU" sz="2000" i="1" dirty="0" smtClean="0">
                <a:solidFill>
                  <a:srgbClr val="0070C0"/>
                </a:solidFill>
              </a:rPr>
              <a:t>. Дерипаска, 2001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Российский </a:t>
            </a:r>
            <a:r>
              <a:rPr lang="en-US" sz="2000" dirty="0" smtClean="0"/>
              <a:t>GR</a:t>
            </a:r>
            <a:r>
              <a:rPr lang="ru-RU" sz="2000" dirty="0" smtClean="0"/>
              <a:t> </a:t>
            </a:r>
            <a:r>
              <a:rPr lang="ru-RU" sz="2000" dirty="0" smtClean="0"/>
              <a:t>в первые годы </a:t>
            </a:r>
            <a:r>
              <a:rPr lang="en-US" sz="2000" dirty="0" smtClean="0"/>
              <a:t>XXI </a:t>
            </a:r>
            <a:r>
              <a:rPr lang="ru-RU" sz="2000" dirty="0" smtClean="0"/>
              <a:t>века: </a:t>
            </a:r>
            <a:br>
              <a:rPr lang="ru-RU" sz="2000" dirty="0" smtClean="0"/>
            </a:br>
            <a:r>
              <a:rPr lang="ru-RU" sz="2000" dirty="0" smtClean="0"/>
              <a:t>трансформируются методы, появляются новые институты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547260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sz="1700" dirty="0" smtClean="0"/>
              <a:t>В</a:t>
            </a:r>
            <a:r>
              <a:rPr lang="ru-RU" sz="1700" dirty="0" smtClean="0">
                <a:solidFill>
                  <a:schemeClr val="tx1"/>
                </a:solidFill>
              </a:rPr>
              <a:t>ыход российских кампаний на мировые рынки заставляет их в своих GR-практиках опираться на международные стандарты.</a:t>
            </a:r>
            <a:endParaRPr lang="ru-RU" sz="1700" dirty="0" smtClean="0"/>
          </a:p>
          <a:p>
            <a:pPr>
              <a:spcAft>
                <a:spcPts val="600"/>
              </a:spcAft>
            </a:pPr>
            <a:r>
              <a:rPr lang="ru-RU" sz="1700" dirty="0" smtClean="0"/>
              <a:t>В</a:t>
            </a:r>
            <a:r>
              <a:rPr lang="ru-RU" sz="1700" dirty="0" smtClean="0">
                <a:solidFill>
                  <a:schemeClr val="tx1"/>
                </a:solidFill>
              </a:rPr>
              <a:t>ступление России в ВТО, задача создания общеевропейского экономического пространства заставляют государство работать над внедрением лучших международных практик взаимодействия с бизнесом.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2012</a:t>
            </a:r>
            <a:r>
              <a:rPr lang="ru-RU" sz="2000" b="1" dirty="0" smtClean="0">
                <a:solidFill>
                  <a:srgbClr val="0066FF"/>
                </a:solidFill>
              </a:rPr>
              <a:t>—</a:t>
            </a:r>
            <a:r>
              <a:rPr lang="ru-RU" sz="2000" b="1" dirty="0" smtClean="0">
                <a:solidFill>
                  <a:srgbClr val="0070C0"/>
                </a:solidFill>
              </a:rPr>
              <a:t>2013 </a:t>
            </a:r>
            <a:r>
              <a:rPr lang="ru-RU" sz="2000" b="1" dirty="0" smtClean="0">
                <a:solidFill>
                  <a:srgbClr val="0070C0"/>
                </a:solidFill>
              </a:rPr>
              <a:t>годы в России </a:t>
            </a:r>
            <a:r>
              <a:rPr lang="ru-RU" sz="2000" b="1" dirty="0" smtClean="0">
                <a:solidFill>
                  <a:srgbClr val="0066FF"/>
                </a:solidFill>
              </a:rPr>
              <a:t>—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институциональный </a:t>
            </a:r>
            <a:r>
              <a:rPr lang="en-US" sz="2000" b="1" dirty="0" smtClean="0">
                <a:solidFill>
                  <a:srgbClr val="0070C0"/>
                </a:solidFill>
              </a:rPr>
              <a:t>GR</a:t>
            </a:r>
            <a:r>
              <a:rPr lang="ru-RU" sz="2000" b="1" dirty="0" smtClean="0">
                <a:solidFill>
                  <a:srgbClr val="0070C0"/>
                </a:solidFill>
              </a:rPr>
              <a:t>-прорыв</a:t>
            </a:r>
          </a:p>
          <a:p>
            <a:r>
              <a:rPr lang="ru-RU" sz="1800" dirty="0" smtClean="0"/>
              <a:t>организация системы «Открытое правительство»;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внедрение процедуры оценки регулирующего воздействия</a:t>
            </a:r>
            <a:r>
              <a:rPr lang="ru-RU" sz="1800" dirty="0" smtClean="0"/>
              <a:t>; 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обязательность общественной экспертизы при подготовке проектов нормативных правовых актов (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regulation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gov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pPr lvl="0"/>
            <a:r>
              <a:rPr lang="ru-RU" sz="1800" dirty="0" smtClean="0"/>
              <a:t>«перезагрузка» системы общественных советов при органах исполнительной власти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 должностей омбудсмена по правам предпринимателей на центральном и региональном уровнях.</a:t>
            </a:r>
          </a:p>
          <a:p>
            <a:pPr lvl="0">
              <a:buNone/>
            </a:pPr>
            <a:endParaRPr lang="ru-RU" sz="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6195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Модернизация экономики и улучшение </a:t>
            </a:r>
            <a:r>
              <a:rPr lang="ru-RU" sz="2000" b="1" dirty="0" err="1" smtClean="0">
                <a:solidFill>
                  <a:srgbClr val="0070C0"/>
                </a:solidFill>
              </a:rPr>
              <a:t>инвестиционно-делового</a:t>
            </a:r>
            <a:r>
              <a:rPr lang="ru-RU" sz="2000" b="1" dirty="0" smtClean="0">
                <a:solidFill>
                  <a:srgbClr val="0070C0"/>
                </a:solidFill>
              </a:rPr>
              <a:t> климата невозможны без модернизации социально-политической системы.</a:t>
            </a:r>
          </a:p>
          <a:p>
            <a:endParaRPr lang="ru-RU" sz="2000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15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7D26DC-BA1A-4E7E-9219-CBD69D3929E6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/>
              <a:t>Первоочередные ориентиры </a:t>
            </a:r>
            <a:r>
              <a:rPr lang="ru-RU" sz="2200" dirty="0" smtClean="0"/>
              <a:t>модернизации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142984"/>
            <a:ext cx="8005761" cy="4929222"/>
          </a:xfrm>
        </p:spPr>
        <p:txBody>
          <a:bodyPr/>
          <a:lstStyle/>
          <a:p>
            <a:pPr marL="476250" indent="-295275">
              <a:lnSpc>
                <a:spcPct val="90000"/>
              </a:lnSpc>
            </a:pPr>
            <a:endParaRPr lang="ru-RU" sz="2000" dirty="0"/>
          </a:p>
          <a:p>
            <a:pPr marL="476250" indent="-295275">
              <a:lnSpc>
                <a:spcPct val="90000"/>
              </a:lnSpc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повышение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качества институтов </a:t>
            </a:r>
          </a:p>
          <a:p>
            <a:pPr marL="447675" indent="0">
              <a:spcAft>
                <a:spcPts val="600"/>
              </a:spcAft>
              <a:buNone/>
            </a:pPr>
            <a:r>
              <a:rPr lang="ru-RU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интенсификация уже запущенных процессов – работа по повышению позиции России в рейтинге </a:t>
            </a:r>
            <a:r>
              <a:rPr lang="en-US" sz="1600" i="1" dirty="0" smtClean="0"/>
              <a:t>D</a:t>
            </a:r>
            <a:r>
              <a:rPr lang="en-US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oing </a:t>
            </a:r>
            <a:r>
              <a:rPr lang="en-US" sz="1600" i="1" dirty="0" smtClean="0"/>
              <a:t>B</a:t>
            </a:r>
            <a:r>
              <a:rPr lang="en-US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usiness</a:t>
            </a:r>
            <a:r>
              <a:rPr lang="ru-RU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работа АСИ, «Открытого правительства», национальная предпринимательская инициатива, «дорожные карты», усиление роли бизнеса в диалоге с </a:t>
            </a:r>
            <a:r>
              <a:rPr lang="ru-RU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государством</a:t>
            </a:r>
            <a:endParaRPr lang="ru-RU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80975" indent="266700"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появление эффективных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политических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балансиров</a:t>
            </a:r>
          </a:p>
          <a:p>
            <a:pPr marL="180975" indent="266700">
              <a:spcAft>
                <a:spcPts val="600"/>
              </a:spcAft>
            </a:pPr>
            <a:r>
              <a:rPr lang="ru-RU" sz="2000" dirty="0" smtClean="0"/>
              <a:t>равные возможности по отстаиванию законных интересов в справедливом суде</a:t>
            </a:r>
          </a:p>
          <a:p>
            <a:pPr marL="180975" indent="266700"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четкая и окончательная спецификация прав собственности</a:t>
            </a:r>
          </a:p>
          <a:p>
            <a:pPr marL="180975" indent="266700">
              <a:spcAft>
                <a:spcPts val="600"/>
              </a:spcAft>
            </a:pPr>
            <a:r>
              <a:rPr lang="ru-RU" sz="2000" dirty="0" smtClean="0"/>
              <a:t>преодоление </a:t>
            </a:r>
            <a:r>
              <a:rPr lang="ru-RU" sz="2000" dirty="0" err="1" smtClean="0"/>
              <a:t>ассиметрии</a:t>
            </a:r>
            <a:r>
              <a:rPr lang="ru-RU" sz="2000" dirty="0" smtClean="0"/>
              <a:t> </a:t>
            </a:r>
            <a:r>
              <a:rPr lang="ru-RU" sz="2000" dirty="0" smtClean="0"/>
              <a:t>между </a:t>
            </a:r>
            <a:r>
              <a:rPr lang="ru-RU" sz="2000" dirty="0" smtClean="0"/>
              <a:t>государством и бизнесом </a:t>
            </a:r>
            <a:r>
              <a:rPr lang="ru-RU" sz="2000" dirty="0" smtClean="0"/>
              <a:t>в национальной экономике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180975" indent="266700">
              <a:buNone/>
            </a:pP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76250" indent="-476250">
              <a:lnSpc>
                <a:spcPct val="90000"/>
              </a:lnSpc>
              <a:buNone/>
            </a:pPr>
            <a:endParaRPr lang="ru-RU" sz="1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GR</a:t>
            </a:r>
            <a:r>
              <a:rPr lang="ru-RU" sz="2000" dirty="0" smtClean="0"/>
              <a:t> – мощный инструмент интегральной модернизации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90273"/>
          </a:xfrm>
        </p:spPr>
        <p:txBody>
          <a:bodyPr/>
          <a:lstStyle/>
          <a:p>
            <a:pPr indent="19050">
              <a:spcAft>
                <a:spcPts val="1200"/>
              </a:spcAft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Задачи </a:t>
            </a:r>
            <a:r>
              <a:rPr lang="ru-RU" sz="2000" b="1" dirty="0" smtClean="0">
                <a:solidFill>
                  <a:srgbClr val="0070C0"/>
                </a:solidFill>
              </a:rPr>
              <a:t>бизнеса: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ru-RU" sz="1800" dirty="0" smtClean="0"/>
              <a:t>поддержать </a:t>
            </a:r>
            <a:r>
              <a:rPr lang="ru-RU" sz="1800" dirty="0" smtClean="0"/>
              <a:t>периодически возникающее </a:t>
            </a:r>
            <a:r>
              <a:rPr lang="ru-RU" sz="1800" dirty="0" smtClean="0"/>
              <a:t>стремление </a:t>
            </a:r>
            <a:r>
              <a:rPr lang="ru-RU" sz="1800" dirty="0" smtClean="0"/>
              <a:t>государства к </a:t>
            </a:r>
            <a:r>
              <a:rPr lang="ru-RU" sz="1800" dirty="0" smtClean="0"/>
              <a:t>модернизации национальной экономики; </a:t>
            </a:r>
            <a:endParaRPr lang="ru-RU" sz="1800" dirty="0" smtClean="0"/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ru-RU" sz="1800" dirty="0" smtClean="0"/>
              <a:t>оказать поддержку гражданскому </a:t>
            </a:r>
            <a:r>
              <a:rPr lang="ru-RU" sz="1800" dirty="0" smtClean="0"/>
              <a:t>обществу в его развитии. </a:t>
            </a:r>
            <a:endParaRPr lang="ru-RU" sz="1800" dirty="0" smtClean="0"/>
          </a:p>
          <a:p>
            <a:pPr indent="19050">
              <a:spcAft>
                <a:spcPts val="600"/>
              </a:spcAft>
              <a:buNone/>
            </a:pPr>
            <a:r>
              <a:rPr lang="ru-RU" sz="1800" dirty="0" smtClean="0"/>
              <a:t>Бизнес должен осознать, что смысл воздействия на государственную </a:t>
            </a:r>
            <a:r>
              <a:rPr lang="ru-RU" sz="1800" dirty="0" smtClean="0"/>
              <a:t>власть </a:t>
            </a:r>
            <a:r>
              <a:rPr lang="ru-RU" sz="1800" dirty="0" smtClean="0"/>
              <a:t>не исчерпывается решением собственных конкретных проблем и урегулированием разногласий частного порядка. </a:t>
            </a:r>
          </a:p>
          <a:p>
            <a:pPr indent="19050">
              <a:spcAft>
                <a:spcPts val="600"/>
              </a:spcAft>
              <a:buNone/>
            </a:pPr>
            <a:r>
              <a:rPr lang="ru-RU" sz="1800" dirty="0" smtClean="0"/>
              <a:t>Практика GR влияет на общее состояние регулятивной среды, на выбор модели экономического роста, на государственные практики в политической и социальной сферах. </a:t>
            </a:r>
          </a:p>
          <a:p>
            <a:pPr indent="19050">
              <a:spcAft>
                <a:spcPts val="600"/>
              </a:spcAft>
              <a:buNone/>
            </a:pPr>
            <a:r>
              <a:rPr lang="ru-RU" sz="1800" dirty="0" smtClean="0"/>
              <a:t>Через каналы </a:t>
            </a:r>
            <a:r>
              <a:rPr lang="en-US" sz="1800" dirty="0" smtClean="0"/>
              <a:t>GR</a:t>
            </a:r>
            <a:r>
              <a:rPr lang="ru-RU" sz="1800" dirty="0" smtClean="0"/>
              <a:t> российский предпринимательский класс должен вносить реальный вклад в усовершенствование регулятивной среды, экономической и социальной политики государства.</a:t>
            </a:r>
          </a:p>
          <a:p>
            <a:pPr>
              <a:spcAft>
                <a:spcPts val="600"/>
              </a:spcAft>
              <a:buNone/>
            </a:pPr>
            <a:endParaRPr lang="ru-RU" sz="18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17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7D26DC-BA1A-4E7E-9219-CBD69D3929E6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Готова ли власть к переменам?</a:t>
            </a:r>
            <a:endParaRPr lang="ru-RU" sz="1600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08720"/>
            <a:ext cx="8208912" cy="5400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ru-RU" sz="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Сигналы извне </a:t>
            </a:r>
            <a:r>
              <a:rPr lang="ru-RU" sz="1600" dirty="0" smtClean="0"/>
              <a:t>– вступление в ВТО, последовательные председательства России в АТЭС, </a:t>
            </a:r>
            <a:r>
              <a:rPr lang="en-US" sz="1600" dirty="0" smtClean="0"/>
              <a:t>G 20</a:t>
            </a:r>
            <a:r>
              <a:rPr lang="ru-RU" sz="1600" dirty="0" smtClean="0"/>
              <a:t>, </a:t>
            </a:r>
            <a:r>
              <a:rPr lang="en-US" sz="1600" dirty="0" smtClean="0"/>
              <a:t>BRICS</a:t>
            </a:r>
            <a:r>
              <a:rPr lang="ru-RU" sz="1600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Необходимы внутренние реформы, чтобы соответствовать  принятым международным обязательствам.</a:t>
            </a:r>
          </a:p>
          <a:p>
            <a:pPr marL="476250" indent="-476250">
              <a:lnSpc>
                <a:spcPct val="90000"/>
              </a:lnSpc>
              <a:buNone/>
            </a:pPr>
            <a:endParaRPr lang="ru-RU" sz="1000" dirty="0" smtClean="0"/>
          </a:p>
          <a:p>
            <a:pPr marL="476250" indent="-476250">
              <a:lnSpc>
                <a:spcPct val="90000"/>
              </a:lnSpc>
              <a:buNone/>
            </a:pPr>
            <a:r>
              <a:rPr lang="ru-RU" sz="1600" b="1" dirty="0" smtClean="0"/>
              <a:t>Из решений </a:t>
            </a:r>
            <a:r>
              <a:rPr lang="en-US" sz="1600" b="1" dirty="0" smtClean="0"/>
              <a:t>G 20</a:t>
            </a:r>
            <a:r>
              <a:rPr lang="ru-RU" sz="1600" b="1" dirty="0" smtClean="0"/>
              <a:t>: </a:t>
            </a:r>
          </a:p>
          <a:p>
            <a:pPr marL="361950" indent="-276225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400" i="1" dirty="0" smtClean="0"/>
              <a:t>поиск источников </a:t>
            </a:r>
            <a:r>
              <a:rPr lang="ru-RU" sz="1500" i="1" dirty="0" smtClean="0"/>
              <a:t>финансирования долгосрочных инвестиций, </a:t>
            </a:r>
          </a:p>
          <a:p>
            <a:pPr marL="361950" indent="-276225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500" i="1" dirty="0" smtClean="0"/>
              <a:t>улучшение условий ведения бизнеса, </a:t>
            </a:r>
          </a:p>
          <a:p>
            <a:pPr marL="542925" indent="-952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500" i="1" dirty="0" smtClean="0"/>
              <a:t>расширение возможностей МСП по доступу к долгосрочному финансированию, </a:t>
            </a:r>
          </a:p>
          <a:p>
            <a:pPr marL="542925" indent="-952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500" i="1" dirty="0" smtClean="0"/>
              <a:t>приведение законодательства в соответствие международному стандарту автоматического обмена налоговой информацией (к 2015 году), </a:t>
            </a:r>
          </a:p>
          <a:p>
            <a:pPr marL="542925" indent="-952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500" i="1" dirty="0" smtClean="0"/>
              <a:t>борьба с оффшорами и размыванием налогооблагаемой базы, </a:t>
            </a:r>
          </a:p>
          <a:p>
            <a:pPr marL="542925" indent="-952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500" i="1" dirty="0" smtClean="0"/>
              <a:t>повышение доверия и </a:t>
            </a:r>
            <a:r>
              <a:rPr lang="ru-RU" sz="1500" i="1" dirty="0" err="1" smtClean="0"/>
              <a:t>транспарентности</a:t>
            </a:r>
            <a:r>
              <a:rPr lang="ru-RU" sz="1500" i="1" dirty="0" smtClean="0"/>
              <a:t> (государство и бизнес), </a:t>
            </a:r>
          </a:p>
          <a:p>
            <a:pPr marL="542925" indent="-95250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1500" i="1" dirty="0" smtClean="0"/>
              <a:t>борьба с коррупцией; </a:t>
            </a:r>
          </a:p>
          <a:p>
            <a:pPr marL="361950" indent="-276225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500" i="1" dirty="0" err="1" smtClean="0"/>
              <a:t>институционализирован</a:t>
            </a:r>
            <a:r>
              <a:rPr lang="ru-RU" sz="1500" i="1" dirty="0" smtClean="0"/>
              <a:t> </a:t>
            </a:r>
            <a:r>
              <a:rPr lang="en-US" sz="1500" i="1" dirty="0" smtClean="0"/>
              <a:t>outreach</a:t>
            </a:r>
            <a:r>
              <a:rPr lang="ru-RU" sz="1500" i="1" dirty="0" smtClean="0"/>
              <a:t>-диалог с внешними </a:t>
            </a:r>
            <a:r>
              <a:rPr lang="ru-RU" sz="1500" i="1" dirty="0" err="1" smtClean="0"/>
              <a:t>стейкхолдерами</a:t>
            </a:r>
            <a:r>
              <a:rPr lang="ru-RU" sz="1500" i="1" dirty="0" smtClean="0"/>
              <a:t> (</a:t>
            </a:r>
            <a:r>
              <a:rPr lang="en-US" sz="1500" i="1" dirty="0" smtClean="0"/>
              <a:t>Think</a:t>
            </a:r>
            <a:r>
              <a:rPr lang="ru-RU" sz="1500" i="1" dirty="0" smtClean="0"/>
              <a:t>20, </a:t>
            </a:r>
            <a:r>
              <a:rPr lang="en-US" sz="1500" i="1" dirty="0" smtClean="0"/>
              <a:t>Business</a:t>
            </a:r>
            <a:r>
              <a:rPr lang="ru-RU" sz="1500" i="1" dirty="0" smtClean="0"/>
              <a:t>20, </a:t>
            </a:r>
            <a:r>
              <a:rPr lang="en-US" sz="1500" i="1" dirty="0" smtClean="0"/>
              <a:t>Civil</a:t>
            </a:r>
            <a:r>
              <a:rPr lang="ru-RU" sz="1500" i="1" dirty="0" smtClean="0"/>
              <a:t>20, </a:t>
            </a:r>
            <a:r>
              <a:rPr lang="en-US" sz="1500" i="1" dirty="0" err="1" smtClean="0"/>
              <a:t>Labour</a:t>
            </a:r>
            <a:r>
              <a:rPr lang="ru-RU" sz="1500" i="1" dirty="0" smtClean="0"/>
              <a:t>20, </a:t>
            </a:r>
            <a:r>
              <a:rPr lang="en-US" sz="1500" i="1" dirty="0" smtClean="0"/>
              <a:t>Youth</a:t>
            </a:r>
            <a:r>
              <a:rPr lang="ru-RU" sz="1500" i="1" dirty="0" smtClean="0"/>
              <a:t>20); </a:t>
            </a:r>
          </a:p>
          <a:p>
            <a:pPr marL="361950" indent="-276225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500" i="1" dirty="0" smtClean="0"/>
              <a:t>существует и совершенствуется механизм мониторинга и взаимной оценки выполнения обязательств</a:t>
            </a:r>
            <a:r>
              <a:rPr lang="ru-RU" sz="1400" i="1" dirty="0" smtClean="0"/>
              <a:t>.</a:t>
            </a:r>
            <a:endParaRPr lang="en-US" sz="1400" dirty="0" smtClean="0"/>
          </a:p>
          <a:p>
            <a:pPr marL="476250" indent="-476250">
              <a:lnSpc>
                <a:spcPct val="90000"/>
              </a:lnSpc>
              <a:buNone/>
            </a:pPr>
            <a:endParaRPr lang="en-US" sz="12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Внутренние сигналы </a:t>
            </a:r>
            <a:r>
              <a:rPr lang="ru-RU" sz="1600" dirty="0" smtClean="0"/>
              <a:t>– работа АСИ, «Открытого правительства» и т.п.;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600" dirty="0" smtClean="0"/>
              <a:t>«история успеха» на местах (Татарстан, Калуга, Ульяновск) и др.</a:t>
            </a:r>
          </a:p>
          <a:p>
            <a:pPr marL="0" indent="0">
              <a:lnSpc>
                <a:spcPct val="90000"/>
              </a:lnSpc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920112" cy="908719"/>
          </a:xfrm>
        </p:spPr>
        <p:txBody>
          <a:bodyPr/>
          <a:lstStyle/>
          <a:p>
            <a:r>
              <a:rPr lang="ru-RU" sz="2000" dirty="0" smtClean="0"/>
              <a:t>Воздействие государства на бизнес в условиях экономического кризиса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61F637-1D0C-4DE6-9BDA-854E1B653BB4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62878" y="1268760"/>
            <a:ext cx="46805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2000" dirty="0" smtClean="0"/>
              <a:t>Стремление </a:t>
            </a:r>
            <a:r>
              <a:rPr lang="ru-RU" sz="2000" dirty="0" smtClean="0"/>
              <a:t>увеличить ответственность участников рынка за его развитие.</a:t>
            </a:r>
          </a:p>
          <a:p>
            <a:pPr marL="342900" lvl="0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ru-RU" sz="1000" dirty="0" smtClean="0"/>
          </a:p>
          <a:p>
            <a:pPr marL="361950" lvl="0" indent="-3619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2000" dirty="0" smtClean="0"/>
              <a:t>Стремление </a:t>
            </a:r>
            <a:r>
              <a:rPr lang="ru-RU" sz="2000" dirty="0" smtClean="0"/>
              <a:t>усилить контроль за участниками рынка, очистить рынок от «слабых и убогих». </a:t>
            </a:r>
          </a:p>
          <a:p>
            <a:pPr marL="342900" lvl="0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ru-RU" sz="1000" dirty="0" smtClean="0"/>
          </a:p>
          <a:p>
            <a:pPr marL="361950" lvl="0" indent="-3619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2000" dirty="0" smtClean="0"/>
              <a:t>Стремление </a:t>
            </a:r>
            <a:r>
              <a:rPr lang="ru-RU" sz="2000" dirty="0" smtClean="0"/>
              <a:t>«сэкономить» на рынке.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573016"/>
            <a:ext cx="3268448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/>
              <a:t>Общественная миссия </a:t>
            </a:r>
            <a:r>
              <a:rPr lang="en-US" sz="2200" dirty="0"/>
              <a:t>GR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800" b="1" dirty="0" smtClean="0"/>
              <a:t>Предпринимательская активность, реализуемая в том числе во взаимодействии с государством и обществом </a:t>
            </a:r>
            <a:r>
              <a:rPr lang="ru-RU" sz="1800" b="1" dirty="0"/>
              <a:t>— </a:t>
            </a:r>
            <a:r>
              <a:rPr lang="ru-RU" sz="1800" b="1" dirty="0" smtClean="0"/>
              <a:t>один из главных моторов развития страны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ru-RU" sz="1400" dirty="0" smtClean="0"/>
              <a:t>Джек </a:t>
            </a:r>
            <a:r>
              <a:rPr lang="ru-RU" sz="1400" dirty="0" err="1" smtClean="0"/>
              <a:t>Голдстоун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«Почему </a:t>
            </a:r>
            <a:r>
              <a:rPr lang="ru-RU" sz="1400" dirty="0"/>
              <a:t>Европа? Возвышение Запада в мировой истории, </a:t>
            </a:r>
            <a:r>
              <a:rPr lang="ru-RU" sz="1400" dirty="0" smtClean="0"/>
              <a:t>1500</a:t>
            </a:r>
            <a:r>
              <a:rPr lang="ru-RU" sz="1400" b="1" dirty="0" smtClean="0">
                <a:solidFill>
                  <a:srgbClr val="000000"/>
                </a:solidFill>
              </a:rPr>
              <a:t>—</a:t>
            </a:r>
            <a:r>
              <a:rPr lang="ru-RU" sz="1400" dirty="0" smtClean="0"/>
              <a:t>1850»</a:t>
            </a:r>
            <a:endParaRPr lang="ru-RU" sz="1400" dirty="0"/>
          </a:p>
          <a:p>
            <a:pPr marL="0" indent="0" algn="just">
              <a:buNone/>
            </a:pPr>
            <a:r>
              <a:rPr lang="ru-RU" sz="1800" dirty="0" smtClean="0"/>
              <a:t>В числе </a:t>
            </a:r>
            <a:r>
              <a:rPr lang="ru-RU" sz="1800" dirty="0"/>
              <a:t>ключевых факторов, определивших лидерство Европы в Новое время — </a:t>
            </a:r>
            <a:r>
              <a:rPr lang="ru-RU" sz="1800" dirty="0" smtClean="0"/>
              <a:t>стабильная </a:t>
            </a:r>
            <a:r>
              <a:rPr lang="ru-RU" sz="1800" dirty="0"/>
              <a:t>поддержка предпринимательства и тесные социальные взаимосвязи между предпринимателями, учеными, инженерами и квалифицированными рабочими... </a:t>
            </a:r>
            <a:r>
              <a:rPr lang="ru-RU" sz="1800" dirty="0" smtClean="0"/>
              <a:t>Широко </a:t>
            </a:r>
            <a:r>
              <a:rPr lang="ru-RU" sz="1800" dirty="0"/>
              <a:t>разделяемые заинтересованность в научном </a:t>
            </a:r>
            <a:r>
              <a:rPr lang="ru-RU" sz="1800" dirty="0" smtClean="0"/>
              <a:t>прогрессе </a:t>
            </a:r>
            <a:r>
              <a:rPr lang="ru-RU" sz="1800" dirty="0"/>
              <a:t>и уверенность в экономической ценности открытий среди бизнесменов означали, что изобретатели и инженеры могли рассчитывать на поддержку своих </a:t>
            </a:r>
            <a:r>
              <a:rPr lang="ru-RU" sz="1800" dirty="0" smtClean="0"/>
              <a:t>усилий перед лицом власти… Одним из лозунгов </a:t>
            </a:r>
            <a:r>
              <a:rPr lang="ru-RU" sz="1800" dirty="0"/>
              <a:t>Великой французской революции </a:t>
            </a:r>
            <a:r>
              <a:rPr lang="ru-RU" sz="1800" dirty="0" smtClean="0"/>
              <a:t>было </a:t>
            </a:r>
            <a:r>
              <a:rPr lang="ru-RU" sz="1800" dirty="0"/>
              <a:t>создание общества «профессиональных перспектив, открытых </a:t>
            </a:r>
            <a:r>
              <a:rPr lang="ru-RU" sz="1800" dirty="0" smtClean="0"/>
              <a:t>для </a:t>
            </a:r>
            <a:r>
              <a:rPr lang="ru-RU" sz="1800" dirty="0"/>
              <a:t>талантов», вместо общества, скованного привилегиями знати.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61F637-1D0C-4DE6-9BDA-854E1B653BB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3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GR</a:t>
            </a:r>
            <a:r>
              <a:rPr lang="ru-RU" sz="2000" dirty="0" smtClean="0"/>
              <a:t> в условиях кризиса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5472608"/>
          </a:xfrm>
          <a:prstGeom prst="roundRect">
            <a:avLst/>
          </a:prstGeo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Кризис сокращает прежние возможности для развития, но даёт рынку новые возможности быть услышанным.</a:t>
            </a:r>
          </a:p>
          <a:p>
            <a:pPr>
              <a:buNone/>
            </a:pPr>
            <a:r>
              <a:rPr lang="ru-RU" sz="2000" dirty="0" smtClean="0"/>
              <a:t>     Все перечисленные устремления государства могут быть использованы во благо рынка и его участников, если не приобретут патологических свойств.</a:t>
            </a:r>
          </a:p>
          <a:p>
            <a:pPr marL="0" indent="361950"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 marL="0" indent="361950"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20</a:t>
            </a:fld>
            <a:endParaRPr lang="ru-RU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51520" y="3140968"/>
            <a:ext cx="8373616" cy="13681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361950" algn="ctr">
              <a:lnSpc>
                <a:spcPct val="110000"/>
              </a:lnSpc>
              <a:buNone/>
            </a:pPr>
            <a:r>
              <a:rPr lang="ru-RU" sz="2000" dirty="0" smtClean="0"/>
              <a:t>В условиях кризиса одна из главных задач </a:t>
            </a:r>
            <a:r>
              <a:rPr lang="ru-RU" sz="2000" dirty="0" err="1" smtClean="0"/>
              <a:t>бизнес-ассоциаций</a:t>
            </a:r>
            <a:r>
              <a:rPr lang="ru-RU" sz="2000" dirty="0" smtClean="0"/>
              <a:t>   и других представителей рынка в диалоге с государством — поддержание рациональности оценок и действий.</a:t>
            </a:r>
            <a:r>
              <a:rPr lang="ru-RU" dirty="0" smtClean="0"/>
              <a:t> </a:t>
            </a:r>
          </a:p>
          <a:p>
            <a:pPr indent="361950">
              <a:buNone/>
            </a:pPr>
            <a:r>
              <a:rPr lang="ru-RU" dirty="0" smtClean="0"/>
              <a:t>   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869160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algn="ctr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Успех экономической политики в кризисных условиях напрямую  определяется тем, насколько государство и бизнес осознают общность интересов в определении стратегии развития и готовы их совместно отстаивать.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/>
              <a:t>Общественная миссия </a:t>
            </a:r>
            <a:r>
              <a:rPr lang="en-US" sz="2200" dirty="0" smtClean="0"/>
              <a:t>GR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b="1" dirty="0"/>
              <a:t>Из Социальной хартии российского бизнеса (2007, РСПП</a:t>
            </a:r>
            <a:r>
              <a:rPr lang="ru-RU" sz="1800" b="1" dirty="0" smtClean="0"/>
              <a:t>):</a:t>
            </a:r>
            <a:endParaRPr lang="ru-RU" sz="1800" b="1" dirty="0"/>
          </a:p>
          <a:p>
            <a:pPr marL="0" indent="0">
              <a:buNone/>
            </a:pPr>
            <a:r>
              <a:rPr lang="ru-RU" sz="1700" dirty="0" smtClean="0"/>
              <a:t>…Представители </a:t>
            </a:r>
            <a:r>
              <a:rPr lang="ru-RU" sz="1700" dirty="0"/>
              <a:t>делового сообщества Российской Федерации,</a:t>
            </a:r>
          </a:p>
          <a:p>
            <a:pPr marL="360000" indent="0">
              <a:buNone/>
            </a:pPr>
            <a:r>
              <a:rPr lang="ru-RU" sz="1700" dirty="0" smtClean="0"/>
              <a:t>понимая </a:t>
            </a:r>
            <a:r>
              <a:rPr lang="ru-RU" sz="1700" dirty="0"/>
              <a:t>и принимая свою долю ответственности за судьбу России,</a:t>
            </a:r>
          </a:p>
          <a:p>
            <a:pPr marL="360000" indent="0">
              <a:buNone/>
            </a:pPr>
            <a:r>
              <a:rPr lang="ru-RU" sz="1700" dirty="0"/>
              <a:t>считая, что успешное развитие предпринимательской деятельности невозможно без устойчивого развития общества и неотделимо от него,</a:t>
            </a:r>
          </a:p>
          <a:p>
            <a:pPr marL="360000" indent="0">
              <a:buNone/>
            </a:pPr>
            <a:r>
              <a:rPr lang="ru-RU" sz="1700" dirty="0"/>
              <a:t>содействуя успехами своей предпринимательской деятельности увеличению общественного богатства и социальному прогрессу,</a:t>
            </a:r>
          </a:p>
          <a:p>
            <a:pPr marL="0" indent="0">
              <a:buNone/>
            </a:pPr>
            <a:r>
              <a:rPr lang="ru-RU" sz="1700" dirty="0"/>
              <a:t>заключили Хартию об основополагающих принципах ответственного ведения </a:t>
            </a:r>
            <a:r>
              <a:rPr lang="ru-RU" sz="1700" dirty="0" smtClean="0"/>
              <a:t>бизнеса…</a:t>
            </a:r>
            <a:endParaRPr lang="ru-RU" sz="1700" dirty="0"/>
          </a:p>
          <a:p>
            <a:pPr marL="0" indent="0" algn="just">
              <a:buNone/>
            </a:pPr>
            <a:r>
              <a:rPr lang="ru-RU" sz="1700" dirty="0"/>
              <a:t>Мы ясно понимаем свою экономическую и социальную роль и возлагаем на </a:t>
            </a:r>
            <a:r>
              <a:rPr lang="ru-RU" sz="1700" dirty="0" smtClean="0"/>
              <a:t>себя ответственность</a:t>
            </a:r>
            <a:r>
              <a:rPr lang="ru-RU" sz="1700" dirty="0"/>
              <a:t>, в пределах которой мы отвечаем за последствия наших решений и действий.</a:t>
            </a:r>
          </a:p>
          <a:p>
            <a:pPr marL="0" indent="0" algn="just">
              <a:buNone/>
            </a:pPr>
            <a:r>
              <a:rPr lang="ru-RU" sz="1700" dirty="0"/>
              <a:t>Мы стремимся к тому, чтобы наша деятельность была открытой и прозрачной.</a:t>
            </a:r>
          </a:p>
          <a:p>
            <a:pPr marL="0" indent="0" algn="just">
              <a:buNone/>
            </a:pPr>
            <a:r>
              <a:rPr lang="ru-RU" sz="1700" dirty="0"/>
              <a:t>Мы способствуем формированию солидарной ответственности государства, бизнеса и </a:t>
            </a:r>
            <a:r>
              <a:rPr lang="ru-RU" sz="1700" dirty="0" smtClean="0"/>
              <a:t>гражданина, в основе которой </a:t>
            </a:r>
            <a:r>
              <a:rPr lang="ru-RU" sz="1600" dirty="0" smtClean="0"/>
              <a:t>—</a:t>
            </a:r>
            <a:r>
              <a:rPr lang="ru-RU" sz="1700" dirty="0" smtClean="0"/>
              <a:t> </a:t>
            </a:r>
            <a:r>
              <a:rPr lang="ru-RU" sz="1700" dirty="0"/>
              <a:t>демократия, соблюдение гражданских прав и </a:t>
            </a:r>
            <a:r>
              <a:rPr lang="ru-RU" sz="1700" dirty="0" smtClean="0"/>
              <a:t>свобод</a:t>
            </a:r>
            <a:r>
              <a:rPr lang="ru-RU" sz="1700" dirty="0"/>
              <a:t>, включая право частной собственности, равенство возможностей, уважение человеческого достоинства и приоритет </a:t>
            </a:r>
            <a:r>
              <a:rPr lang="ru-RU" sz="1700" dirty="0" smtClean="0"/>
              <a:t>закона».</a:t>
            </a:r>
            <a:endParaRPr lang="ru-RU" sz="1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61F637-1D0C-4DE6-9BDA-854E1B653BB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38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/>
              <a:t>ЛОББИЗМ:  государственное регулирование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01256" y="1412776"/>
            <a:ext cx="8229600" cy="945396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 smtClean="0"/>
              <a:t> </a:t>
            </a:r>
            <a:r>
              <a:rPr lang="ru-RU" sz="2000" b="1" dirty="0" smtClean="0"/>
              <a:t>Две модели регулирования лоббизма</a:t>
            </a:r>
            <a:r>
              <a:rPr lang="ru-RU" sz="2000" dirty="0" smtClean="0"/>
              <a:t>:</a:t>
            </a:r>
            <a:endParaRPr lang="ru-R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15816" y="3429000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Лоббисты </a:t>
            </a:r>
            <a:r>
              <a:rPr lang="ru-RU" dirty="0" smtClean="0"/>
              <a:t>обязаны регистрироваться в </a:t>
            </a:r>
            <a:r>
              <a:rPr lang="ru-RU" dirty="0" err="1" smtClean="0"/>
              <a:t>госсреестре</a:t>
            </a:r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179512" y="3140968"/>
            <a:ext cx="2643187" cy="928694"/>
          </a:xfrm>
          <a:prstGeom prst="homePlate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/>
              <a:t>Англосаксонская</a:t>
            </a:r>
            <a:endParaRPr lang="ru-RU" b="1" i="1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251520" y="4941168"/>
            <a:ext cx="2643187" cy="928694"/>
          </a:xfrm>
          <a:prstGeom prst="homePlate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/>
              <a:t>Континентальная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87824" y="4869160"/>
            <a:ext cx="52864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/>
          </a:p>
          <a:p>
            <a:pPr algn="just"/>
            <a:r>
              <a:rPr lang="ru-RU" dirty="0" smtClean="0"/>
              <a:t>Регистрация </a:t>
            </a:r>
            <a:r>
              <a:rPr lang="ru-RU" dirty="0" smtClean="0"/>
              <a:t>лоббистов носит добровольный характер, но дает некоторые </a:t>
            </a:r>
            <a:r>
              <a:rPr lang="ru-RU" dirty="0" smtClean="0"/>
              <a:t>преференции </a:t>
            </a:r>
            <a:endParaRPr lang="ru-RU" dirty="0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107950" y="6524625"/>
            <a:ext cx="1152525" cy="241300"/>
          </a:xfrm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4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/>
              <a:t>ЛОББИЗМ:  государственное регулирование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2304256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1800" dirty="0" smtClean="0"/>
              <a:t>      </a:t>
            </a:r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ru-RU" sz="1800" dirty="0" smtClean="0"/>
              <a:t>…Под </a:t>
            </a:r>
            <a:r>
              <a:rPr lang="ru-RU" sz="1800" dirty="0" smtClean="0"/>
              <a:t>лоббистом понимается </a:t>
            </a:r>
            <a:r>
              <a:rPr lang="ru-RU" sz="1800" dirty="0" smtClean="0"/>
              <a:t>лицо</a:t>
            </a:r>
            <a:r>
              <a:rPr lang="ru-RU" sz="1800" dirty="0" smtClean="0"/>
              <a:t>, которое за плату от своего имени или от имени и в интересах любого физического лица или организации взаимодействует с должностными лицами в попытках повлиять на принятие государственных </a:t>
            </a:r>
            <a:r>
              <a:rPr lang="ru-RU" sz="1800" dirty="0" smtClean="0"/>
              <a:t>решений. </a:t>
            </a:r>
            <a:endParaRPr lang="ru-RU" sz="1800" dirty="0" smtClean="0"/>
          </a:p>
          <a:p>
            <a:pPr algn="r">
              <a:spcBef>
                <a:spcPts val="600"/>
              </a:spcBef>
              <a:buNone/>
            </a:pPr>
            <a:r>
              <a:rPr lang="ru-RU" sz="1800" i="1" dirty="0" smtClean="0"/>
              <a:t>Закон </a:t>
            </a:r>
            <a:r>
              <a:rPr lang="ru-RU" sz="1800" i="1" dirty="0" smtClean="0"/>
              <a:t>о регистрации </a:t>
            </a:r>
            <a:r>
              <a:rPr lang="ru-RU" sz="1800" i="1" dirty="0" smtClean="0"/>
              <a:t>лоббистов</a:t>
            </a:r>
            <a:r>
              <a:rPr lang="en-US" sz="1800" i="1" dirty="0"/>
              <a:t> </a:t>
            </a:r>
            <a:r>
              <a:rPr lang="ru-RU" sz="1800" i="1" dirty="0" smtClean="0"/>
              <a:t>(</a:t>
            </a:r>
            <a:r>
              <a:rPr lang="en-US" sz="1800" i="1" dirty="0" smtClean="0"/>
              <a:t>Lobbyists</a:t>
            </a:r>
            <a:r>
              <a:rPr lang="ru-RU" sz="1800" i="1" dirty="0" smtClean="0"/>
              <a:t> </a:t>
            </a:r>
            <a:r>
              <a:rPr lang="en-US" sz="1800" i="1" dirty="0"/>
              <a:t>Registration </a:t>
            </a:r>
            <a:r>
              <a:rPr lang="en-US" sz="1800" i="1" dirty="0" smtClean="0"/>
              <a:t>Act</a:t>
            </a:r>
            <a:r>
              <a:rPr lang="ru-RU" sz="1800" i="1" dirty="0" smtClean="0"/>
              <a:t>)</a:t>
            </a:r>
            <a:r>
              <a:rPr lang="ru-RU" sz="1800" i="1" dirty="0" smtClean="0"/>
              <a:t>, </a:t>
            </a:r>
          </a:p>
          <a:p>
            <a:pPr algn="r">
              <a:spcBef>
                <a:spcPts val="0"/>
              </a:spcBef>
              <a:buNone/>
            </a:pPr>
            <a:r>
              <a:rPr lang="ru-RU" sz="1800" i="1" dirty="0" smtClean="0"/>
              <a:t>Канада</a:t>
            </a:r>
            <a:r>
              <a:rPr lang="ru-RU" sz="1800" i="1" dirty="0" smtClean="0"/>
              <a:t>, </a:t>
            </a:r>
            <a:r>
              <a:rPr lang="ru-RU" sz="1800" i="1" dirty="0" smtClean="0"/>
              <a:t>1988 г.</a:t>
            </a:r>
            <a:endParaRPr lang="ru-RU" sz="1800" i="1" dirty="0" smtClean="0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107950" y="6524625"/>
            <a:ext cx="1152525" cy="241300"/>
          </a:xfrm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5</a:t>
            </a:fld>
            <a:endParaRPr lang="ru-RU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3933056"/>
            <a:ext cx="813690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dirty="0" smtClean="0"/>
              <a:t>В обеих моделях различаются два типа лоббистов:</a:t>
            </a:r>
            <a:endParaRPr lang="en-US" dirty="0" smtClean="0"/>
          </a:p>
          <a:p>
            <a:endParaRPr lang="ru-RU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pc="50" dirty="0" smtClean="0"/>
              <a:t>лоббисты-консультанты</a:t>
            </a:r>
            <a:r>
              <a:rPr lang="en-US" spc="50" dirty="0" smtClean="0"/>
              <a:t> </a:t>
            </a:r>
            <a:r>
              <a:rPr lang="ru-RU" spc="50" dirty="0" smtClean="0"/>
              <a:t>(</a:t>
            </a:r>
            <a:r>
              <a:rPr lang="en-US" spc="50" dirty="0" smtClean="0"/>
              <a:t>consultant lobbyists)</a:t>
            </a:r>
            <a:r>
              <a:rPr lang="ru-RU" spc="50" dirty="0" smtClean="0"/>
              <a:t>, работающие</a:t>
            </a:r>
            <a:r>
              <a:rPr lang="ru-RU" dirty="0" smtClean="0"/>
              <a:t> </a:t>
            </a:r>
            <a:r>
              <a:rPr lang="ru-RU" spc="50" dirty="0" smtClean="0"/>
              <a:t>индивидуально;</a:t>
            </a:r>
            <a:endParaRPr lang="en-US" spc="5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</a:t>
            </a:r>
            <a:r>
              <a:rPr lang="ru-RU" dirty="0" smtClean="0"/>
              <a:t>оббисты-сотрудники </a:t>
            </a:r>
            <a:r>
              <a:rPr lang="ru-RU" dirty="0" smtClean="0"/>
              <a:t>корпораций (</a:t>
            </a:r>
            <a:r>
              <a:rPr lang="en-US" dirty="0" smtClean="0"/>
              <a:t>in</a:t>
            </a:r>
            <a:r>
              <a:rPr lang="ru-RU" dirty="0" smtClean="0"/>
              <a:t>-</a:t>
            </a:r>
            <a:r>
              <a:rPr lang="en-US" dirty="0" smtClean="0"/>
              <a:t>house lobbyists</a:t>
            </a:r>
            <a:r>
              <a:rPr lang="ru-RU" dirty="0" smtClean="0"/>
              <a:t>) из </a:t>
            </a:r>
            <a:r>
              <a:rPr lang="en-US" dirty="0" smtClean="0"/>
              <a:t>PR </a:t>
            </a:r>
            <a:r>
              <a:rPr lang="ru-RU" dirty="0" smtClean="0"/>
              <a:t>или/и </a:t>
            </a:r>
            <a:r>
              <a:rPr lang="en-US" dirty="0" err="1" smtClean="0"/>
              <a:t>GR</a:t>
            </a:r>
            <a:r>
              <a:rPr lang="en-US" dirty="0" smtClean="0"/>
              <a:t> </a:t>
            </a:r>
            <a:r>
              <a:rPr lang="ru-RU" spc="50" dirty="0" smtClean="0"/>
              <a:t>подразделений.</a:t>
            </a:r>
            <a:endParaRPr lang="ru-RU" spc="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/>
              <a:t>ЛОББИЗМ:  англосаксонская 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0000"/>
              </a:lnSpc>
              <a:spcAft>
                <a:spcPts val="300"/>
              </a:spcAft>
              <a:buNone/>
            </a:pPr>
            <a:r>
              <a:rPr lang="ru-RU" sz="1800" dirty="0" smtClean="0"/>
              <a:t>«Лоббизм </a:t>
            </a:r>
            <a:r>
              <a:rPr lang="ru-RU" sz="1800" dirty="0"/>
              <a:t>является одной из наиболее важных составляющих американской политической системы. Во многом </a:t>
            </a:r>
            <a:r>
              <a:rPr lang="ru-RU" sz="1800" dirty="0" smtClean="0"/>
              <a:t>благодаря ему в </a:t>
            </a:r>
            <a:r>
              <a:rPr lang="ru-RU" sz="1800" dirty="0"/>
              <a:t>США осуществляется </a:t>
            </a:r>
            <a:r>
              <a:rPr lang="ru-RU" sz="1800" dirty="0" smtClean="0"/>
              <a:t>практическое </a:t>
            </a:r>
            <a:r>
              <a:rPr lang="ru-RU" sz="1800" dirty="0"/>
              <a:t>взаимодействие власти с обществом и бизнесом. В значительной степени за счёт финансовых возможностей лоббистских структур функционирует </a:t>
            </a:r>
            <a:r>
              <a:rPr lang="ru-RU" sz="1800" dirty="0" smtClean="0"/>
              <a:t>мощный </a:t>
            </a:r>
            <a:r>
              <a:rPr lang="ru-RU" sz="1800" dirty="0"/>
              <a:t>«рынок мысли» Америки, который является одним из её глобальных преимуществ. Именно при помощи инструментов лоббизма США получают такой масштабный </a:t>
            </a:r>
            <a:r>
              <a:rPr lang="ru-RU" sz="1800" dirty="0" smtClean="0"/>
              <a:t>набор </a:t>
            </a:r>
            <a:r>
              <a:rPr lang="ru-RU" sz="1800" dirty="0"/>
              <a:t>качественных решений для государственной политики, которые делают эту страну хозяином всех ключевых сценариев национального и международного </a:t>
            </a:r>
            <a:r>
              <a:rPr lang="ru-RU" sz="1800" dirty="0" smtClean="0"/>
              <a:t>развития </a:t>
            </a:r>
            <a:r>
              <a:rPr lang="ru-RU" sz="1800" dirty="0"/>
              <a:t>и ставят её в выигрышное положение ко всем остальным странам мира. Поэтому роль лоббистской </a:t>
            </a:r>
            <a:r>
              <a:rPr lang="ru-RU" sz="1800" dirty="0" smtClean="0"/>
              <a:t>деятельности </a:t>
            </a:r>
            <a:r>
              <a:rPr lang="ru-RU" sz="1800" dirty="0"/>
              <a:t>в последние десятилетия в США неуклонно </a:t>
            </a:r>
            <a:r>
              <a:rPr lang="ru-RU" sz="1800" dirty="0" smtClean="0"/>
              <a:t>возрастает».</a:t>
            </a:r>
            <a:endParaRPr lang="ru-RU" sz="1800" dirty="0"/>
          </a:p>
          <a:p>
            <a:pPr marL="0" indent="0">
              <a:buNone/>
            </a:pPr>
            <a:r>
              <a:rPr lang="ru-RU" sz="1600" dirty="0" smtClean="0"/>
              <a:t>«Как </a:t>
            </a:r>
            <a:r>
              <a:rPr lang="ru-RU" sz="1600" dirty="0"/>
              <a:t>осуществляется лоббизм в США и что можно позаимствовать для </a:t>
            </a:r>
            <a:r>
              <a:rPr lang="ru-RU" sz="1600" dirty="0" smtClean="0"/>
              <a:t>России». </a:t>
            </a:r>
            <a:r>
              <a:rPr lang="ru-RU" sz="1600" dirty="0"/>
              <a:t>Доклад исследовательской группы </a:t>
            </a:r>
            <a:r>
              <a:rPr lang="ru-RU" sz="1600" dirty="0" err="1"/>
              <a:t>Terra</a:t>
            </a:r>
            <a:r>
              <a:rPr lang="ru-RU" sz="1600" dirty="0"/>
              <a:t> </a:t>
            </a:r>
            <a:r>
              <a:rPr lang="ru-RU" sz="1600" dirty="0" err="1"/>
              <a:t>America</a:t>
            </a:r>
            <a:r>
              <a:rPr lang="ru-RU" sz="1600" dirty="0"/>
              <a:t> (2013)</a:t>
            </a:r>
          </a:p>
          <a:p>
            <a:pPr marL="0" indent="0">
              <a:buNone/>
            </a:pPr>
            <a:endParaRPr lang="ru-RU" sz="1600" dirty="0"/>
          </a:p>
          <a:p>
            <a:pPr marL="0" indent="0" algn="ctr">
              <a:buNone/>
            </a:pPr>
            <a:r>
              <a:rPr lang="ru-RU" sz="1800" dirty="0"/>
              <a:t>С </a:t>
            </a:r>
            <a:r>
              <a:rPr lang="ru-RU" sz="1800" b="1" dirty="0"/>
              <a:t>86 тыс. </a:t>
            </a:r>
            <a:r>
              <a:rPr lang="ru-RU" sz="1800" dirty="0"/>
              <a:t>долларов в 1976 г. средний годовой оборот лоббистской фирмы в США за 30 лет вырос до </a:t>
            </a:r>
            <a:r>
              <a:rPr lang="ru-RU" sz="1800" b="1" dirty="0"/>
              <a:t>8,8 млн </a:t>
            </a:r>
            <a:r>
              <a:rPr lang="ru-RU" sz="1800" dirty="0"/>
              <a:t>долларов.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61F637-1D0C-4DE6-9BDA-854E1B653BB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71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/>
              <a:t>ЛОББИЗМ:  англосаксонская модель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5256584" cy="3456384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1800" dirty="0" smtClean="0"/>
              <a:t>      </a:t>
            </a:r>
            <a:endParaRPr lang="ru-RU" sz="1800" dirty="0" smtClean="0"/>
          </a:p>
          <a:p>
            <a:pPr>
              <a:buNone/>
            </a:pPr>
            <a:r>
              <a:rPr lang="ru-RU" sz="1800" i="1" dirty="0"/>
              <a:t>	</a:t>
            </a:r>
            <a:r>
              <a:rPr lang="ru-RU" sz="1800" i="1" dirty="0" smtClean="0"/>
              <a:t>В </a:t>
            </a:r>
            <a:r>
              <a:rPr lang="ru-RU" sz="1800" i="1" dirty="0" smtClean="0"/>
              <a:t>Канаде члены федерального кабинета министров не могут быть лоббистами в течение 5 лет после прекращения работы в правительстве. </a:t>
            </a:r>
          </a:p>
          <a:p>
            <a:pPr indent="0">
              <a:buNone/>
            </a:pPr>
            <a:endParaRPr lang="ru-RU" sz="1200" i="1" dirty="0" smtClean="0"/>
          </a:p>
          <a:p>
            <a:pPr indent="0">
              <a:buNone/>
            </a:pPr>
            <a:r>
              <a:rPr lang="ru-RU" sz="1800" i="1" dirty="0" smtClean="0"/>
              <a:t>На конец 2015 </a:t>
            </a:r>
            <a:r>
              <a:rPr lang="ru-RU" sz="1800" i="1" dirty="0"/>
              <a:t>года в Канаде общее </a:t>
            </a:r>
            <a:r>
              <a:rPr lang="ru-RU" sz="1800" i="1" dirty="0" smtClean="0"/>
              <a:t>число </a:t>
            </a:r>
            <a:r>
              <a:rPr lang="ru-RU" sz="1800" i="1" dirty="0" smtClean="0"/>
              <a:t>лоббистов, зарегистрированных </a:t>
            </a:r>
            <a:r>
              <a:rPr lang="ru-RU" sz="1800" i="1" dirty="0"/>
              <a:t>на </a:t>
            </a:r>
            <a:r>
              <a:rPr lang="ru-RU" sz="1800" i="1" dirty="0" smtClean="0"/>
              <a:t>федеральном </a:t>
            </a:r>
            <a:r>
              <a:rPr lang="ru-RU" sz="1800" i="1" dirty="0" smtClean="0"/>
              <a:t>уровне, составило 5013 </a:t>
            </a:r>
            <a:r>
              <a:rPr lang="ru-RU" sz="1800" i="1" dirty="0" smtClean="0"/>
              <a:t>человек. Регистрация проходит в онлайн-режиме </a:t>
            </a:r>
            <a:r>
              <a:rPr lang="ru-RU" sz="1800" i="1" dirty="0" smtClean="0"/>
              <a:t>(</a:t>
            </a:r>
            <a:r>
              <a:rPr lang="en-US" sz="1800" i="1" dirty="0" smtClean="0"/>
              <a:t>Lobbyists </a:t>
            </a:r>
            <a:r>
              <a:rPr lang="en-US" sz="1800" i="1" dirty="0" smtClean="0"/>
              <a:t>Registration System).</a:t>
            </a:r>
            <a:endParaRPr lang="ru-RU" sz="1800" i="1" dirty="0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107950" y="6524625"/>
            <a:ext cx="1152525" cy="241300"/>
          </a:xfrm>
          <a:noFill/>
        </p:spPr>
        <p:txBody>
          <a:bodyPr/>
          <a:lstStyle/>
          <a:p>
            <a:fld id="{4D3C8513-F1BC-4905-9C69-965716595D39}" type="slidenum">
              <a:rPr lang="ru-RU" smtClean="0"/>
              <a:pPr/>
              <a:t>7</a:t>
            </a:fld>
            <a:endParaRPr lang="ru-RU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573325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Подобные нормы  существуют </a:t>
            </a:r>
            <a:r>
              <a:rPr lang="ru-RU" dirty="0" smtClean="0"/>
              <a:t>в США, Австралии, </a:t>
            </a:r>
            <a:r>
              <a:rPr lang="ru-RU" dirty="0" smtClean="0"/>
              <a:t>Канаде, а также в </a:t>
            </a:r>
            <a:r>
              <a:rPr lang="ru-RU" dirty="0" smtClean="0"/>
              <a:t>Бразилии, на Тайване, в странах Восточной Европы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908720"/>
            <a:ext cx="8136904" cy="1039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 smtClean="0"/>
              <a:t>В англо-саксонской модели дополнительным ограничением является период, когда бывшие должностные лица не могут </a:t>
            </a:r>
            <a:r>
              <a:rPr lang="ru-RU" dirty="0" smtClean="0"/>
              <a:t>заниматься лоббистской </a:t>
            </a:r>
            <a:r>
              <a:rPr lang="ru-RU" dirty="0" smtClean="0"/>
              <a:t>деятельностью во избежание конфликта  </a:t>
            </a:r>
            <a:r>
              <a:rPr lang="ru-RU" dirty="0" smtClean="0"/>
              <a:t>интересов.</a:t>
            </a:r>
            <a:endParaRPr lang="ru-RU" dirty="0"/>
          </a:p>
        </p:txBody>
      </p:sp>
      <p:pic>
        <p:nvPicPr>
          <p:cNvPr id="12" name="Рисунок 11" descr="GovernmentLobby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0867" y="2420888"/>
            <a:ext cx="2669565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/>
              <a:t>ЛОББИЗМ:  англосаксонская 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b="1" dirty="0" smtClean="0"/>
              <a:t>Законодательное регулирование лоббизма в США</a:t>
            </a:r>
            <a:r>
              <a:rPr lang="ru-RU" sz="1800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ru-RU" sz="1800" dirty="0" smtClean="0"/>
              <a:t>1995 — </a:t>
            </a:r>
            <a:r>
              <a:rPr lang="ru-RU" sz="1800" dirty="0"/>
              <a:t>Закон о раскрытии лоббистской деятельности (</a:t>
            </a:r>
            <a:r>
              <a:rPr lang="en-US" sz="1800" dirty="0"/>
              <a:t>Lobbying Disclosure Act)</a:t>
            </a:r>
          </a:p>
          <a:p>
            <a:r>
              <a:rPr lang="en-US" sz="1800" dirty="0"/>
              <a:t>2006 </a:t>
            </a:r>
            <a:r>
              <a:rPr lang="ru-RU" sz="1800" dirty="0" smtClean="0"/>
              <a:t>—</a:t>
            </a:r>
            <a:r>
              <a:rPr lang="en-US" sz="1800" dirty="0" smtClean="0"/>
              <a:t> </a:t>
            </a:r>
            <a:r>
              <a:rPr lang="ru-RU" sz="1800" dirty="0"/>
              <a:t>Закон о прозрачности и отчетности при осуществлении лоббистской</a:t>
            </a:r>
            <a:r>
              <a:rPr lang="ru-RU" sz="1000" dirty="0"/>
              <a:t> </a:t>
            </a:r>
            <a:r>
              <a:rPr lang="ru-RU" sz="1800" dirty="0"/>
              <a:t>деятельности</a:t>
            </a:r>
            <a:r>
              <a:rPr lang="ru-RU" sz="1000" dirty="0"/>
              <a:t> </a:t>
            </a:r>
            <a:r>
              <a:rPr lang="ru-RU" sz="1800" dirty="0"/>
              <a:t>(</a:t>
            </a:r>
            <a:r>
              <a:rPr lang="en-US" sz="1800" dirty="0"/>
              <a:t>Lobbying</a:t>
            </a:r>
            <a:r>
              <a:rPr lang="en-US" sz="1000" dirty="0"/>
              <a:t> </a:t>
            </a:r>
            <a:r>
              <a:rPr lang="en-US" sz="1800" dirty="0"/>
              <a:t>Transparency and Accountability Act)</a:t>
            </a:r>
          </a:p>
          <a:p>
            <a:r>
              <a:rPr lang="en-US" sz="1800" dirty="0"/>
              <a:t>2007 </a:t>
            </a:r>
            <a:r>
              <a:rPr lang="ru-RU" sz="1800" dirty="0" smtClean="0"/>
              <a:t>—</a:t>
            </a:r>
            <a:r>
              <a:rPr lang="en-US" sz="1800" dirty="0" smtClean="0"/>
              <a:t> </a:t>
            </a:r>
            <a:r>
              <a:rPr lang="ru-RU" sz="1800" dirty="0"/>
              <a:t>Закон о честном лидерстве и открытом правительстве (</a:t>
            </a:r>
            <a:r>
              <a:rPr lang="en-US" sz="1800" dirty="0"/>
              <a:t>Honest Leadership and Open Government Act</a:t>
            </a:r>
            <a:r>
              <a:rPr lang="en-US" sz="1800" dirty="0" smtClean="0"/>
              <a:t>)</a:t>
            </a:r>
            <a:endParaRPr lang="ru-RU" sz="1800" dirty="0" smtClean="0"/>
          </a:p>
          <a:p>
            <a:endParaRPr lang="ru-RU" sz="400" dirty="0" smtClean="0"/>
          </a:p>
          <a:p>
            <a:endParaRPr lang="ru-RU" sz="600" dirty="0"/>
          </a:p>
          <a:p>
            <a:pPr marL="0" indent="0">
              <a:spcBef>
                <a:spcPts val="600"/>
              </a:spcBef>
              <a:buNone/>
            </a:pPr>
            <a:r>
              <a:rPr lang="ru-RU" sz="1800" b="1" dirty="0" smtClean="0"/>
              <a:t>Принципы законодательного регулирования</a:t>
            </a:r>
            <a:r>
              <a:rPr lang="ru-RU" sz="1800" dirty="0" smtClean="0"/>
              <a:t>:</a:t>
            </a:r>
            <a:endParaRPr lang="ru-RU" sz="1800" dirty="0"/>
          </a:p>
          <a:p>
            <a:pPr>
              <a:spcBef>
                <a:spcPts val="600"/>
              </a:spcBef>
            </a:pPr>
            <a:r>
              <a:rPr lang="ru-RU" sz="1800" dirty="0"/>
              <a:t>регистрация и </a:t>
            </a:r>
            <a:r>
              <a:rPr lang="ru-RU" sz="1800" dirty="0" smtClean="0"/>
              <a:t>отчетность;</a:t>
            </a:r>
            <a:endParaRPr lang="ru-RU" sz="1800" dirty="0"/>
          </a:p>
          <a:p>
            <a:r>
              <a:rPr lang="ru-RU" sz="1800" dirty="0"/>
              <a:t>п</a:t>
            </a:r>
            <a:r>
              <a:rPr lang="ru-RU" sz="1800" dirty="0" smtClean="0"/>
              <a:t>розрачность;</a:t>
            </a:r>
            <a:endParaRPr lang="ru-RU" sz="1800" dirty="0"/>
          </a:p>
          <a:p>
            <a:r>
              <a:rPr lang="ru-RU" sz="1800" dirty="0"/>
              <a:t>посредничество вместо прямых </a:t>
            </a:r>
            <a:r>
              <a:rPr lang="ru-RU" sz="1800" dirty="0" smtClean="0"/>
              <a:t>контактов;</a:t>
            </a:r>
            <a:endParaRPr lang="ru-RU" sz="1800" dirty="0"/>
          </a:p>
          <a:p>
            <a:r>
              <a:rPr lang="ru-RU" sz="1800" dirty="0"/>
              <a:t>общественное благо как базовый </a:t>
            </a:r>
            <a:r>
              <a:rPr lang="ru-RU" sz="1800" dirty="0" smtClean="0"/>
              <a:t>критерий.</a:t>
            </a:r>
            <a:endParaRPr lang="en-US" sz="1800" dirty="0" smtClean="0"/>
          </a:p>
          <a:p>
            <a:endParaRPr lang="en-US" sz="1600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ru-RU" sz="1600" b="1" dirty="0">
                <a:solidFill>
                  <a:schemeClr val="accent5">
                    <a:lumMod val="25000"/>
                  </a:schemeClr>
                </a:solidFill>
              </a:rPr>
              <a:t>Смысл регулирования лоббизма — </a:t>
            </a:r>
            <a:r>
              <a:rPr lang="ru-RU" sz="1600" b="1" dirty="0" smtClean="0">
                <a:solidFill>
                  <a:schemeClr val="accent5">
                    <a:lumMod val="25000"/>
                  </a:schemeClr>
                </a:solidFill>
              </a:rPr>
              <a:t>сделать </a:t>
            </a:r>
            <a:r>
              <a:rPr lang="ru-RU" sz="1600" b="1" dirty="0">
                <a:solidFill>
                  <a:schemeClr val="accent5">
                    <a:lumMod val="25000"/>
                  </a:schemeClr>
                </a:solidFill>
              </a:rPr>
              <a:t>его действенной альтернативой </a:t>
            </a:r>
            <a:r>
              <a:rPr lang="ru-RU" sz="1600" b="1" dirty="0" smtClean="0">
                <a:solidFill>
                  <a:schemeClr val="accent5">
                    <a:lumMod val="25000"/>
                  </a:schemeClr>
                </a:solidFill>
              </a:rPr>
              <a:t>коррупции</a:t>
            </a:r>
            <a:r>
              <a:rPr lang="en-US" sz="1100" b="1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5">
                    <a:lumMod val="25000"/>
                  </a:schemeClr>
                </a:solidFill>
              </a:rPr>
              <a:t>как</a:t>
            </a:r>
            <a:r>
              <a:rPr lang="ru-RU" sz="1050" b="1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5">
                    <a:lumMod val="25000"/>
                  </a:schemeClr>
                </a:solidFill>
              </a:rPr>
              <a:t>метода</a:t>
            </a:r>
            <a:r>
              <a:rPr lang="ru-RU" sz="1050" b="1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5">
                    <a:lumMod val="25000"/>
                  </a:schemeClr>
                </a:solidFill>
              </a:rPr>
              <a:t>воздействия</a:t>
            </a:r>
            <a:r>
              <a:rPr lang="ru-RU" sz="1050" b="1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5">
                    <a:lumMod val="25000"/>
                  </a:schemeClr>
                </a:solidFill>
              </a:rPr>
              <a:t>различных</a:t>
            </a:r>
            <a:r>
              <a:rPr lang="ru-RU" sz="1050" b="1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5">
                    <a:lumMod val="25000"/>
                  </a:schemeClr>
                </a:solidFill>
              </a:rPr>
              <a:t>групп</a:t>
            </a:r>
            <a:r>
              <a:rPr lang="ru-RU" sz="1000" b="1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5">
                    <a:lumMod val="25000"/>
                  </a:schemeClr>
                </a:solidFill>
              </a:rPr>
              <a:t>интересов</a:t>
            </a:r>
            <a:r>
              <a:rPr lang="ru-RU" sz="1000" b="1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5">
                    <a:lumMod val="25000"/>
                  </a:schemeClr>
                </a:solidFill>
              </a:rPr>
              <a:t>на</a:t>
            </a:r>
            <a:r>
              <a:rPr lang="ru-RU" sz="1000" b="1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5">
                    <a:lumMod val="25000"/>
                  </a:schemeClr>
                </a:solidFill>
              </a:rPr>
              <a:t>государство.</a:t>
            </a:r>
            <a:endParaRPr lang="en-US" sz="1600" b="1" dirty="0">
              <a:solidFill>
                <a:schemeClr val="accent5">
                  <a:lumMod val="25000"/>
                </a:schemeClr>
              </a:solidFill>
            </a:endParaRP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61F637-1D0C-4DE6-9BDA-854E1B653BB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123704"/>
            <a:ext cx="2195314" cy="219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82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ЛОББИЗМ:  англосаксонская модель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ru-RU" sz="1800" b="1" i="1" dirty="0" err="1"/>
              <a:t>Вудстокские</a:t>
            </a:r>
            <a:r>
              <a:rPr lang="ru-RU" sz="1800" b="1" i="1" dirty="0"/>
              <a:t> принципы (1990):</a:t>
            </a:r>
          </a:p>
          <a:p>
            <a:pPr marL="0" indent="0" algn="just">
              <a:buNone/>
            </a:pPr>
            <a:r>
              <a:rPr lang="ru-RU" sz="1800" dirty="0" smtClean="0"/>
              <a:t>1</a:t>
            </a:r>
            <a:r>
              <a:rPr lang="ru-RU" sz="1800" dirty="0"/>
              <a:t>. Задачи лоббирования должны учитывать общественное благо, а не только узко понимаемые интересы конкретного клиента.</a:t>
            </a:r>
          </a:p>
          <a:p>
            <a:pPr marL="0" indent="0" algn="just">
              <a:buNone/>
            </a:pPr>
            <a:r>
              <a:rPr lang="ru-RU" sz="1800" dirty="0"/>
              <a:t>2. Отношения лоббиста и клиента должны быть основаны на искренности и взаимном уважении.</a:t>
            </a:r>
          </a:p>
          <a:p>
            <a:pPr marL="0" indent="0" algn="just">
              <a:buNone/>
            </a:pPr>
            <a:r>
              <a:rPr lang="ru-RU" sz="1800" dirty="0"/>
              <a:t>3. Государственный деятель вправе рассчитывать на откровенное раскрытие информации лоббистом, включая точные и достоверные сведения о клиенте, а также о </a:t>
            </a:r>
            <a:r>
              <a:rPr lang="ru-RU" sz="1800" dirty="0" smtClean="0"/>
              <a:t>природе </a:t>
            </a:r>
            <a:r>
              <a:rPr lang="ru-RU" sz="1800" dirty="0"/>
              <a:t>и последствиях проблемы.</a:t>
            </a:r>
          </a:p>
          <a:p>
            <a:pPr marL="0" indent="0" algn="just">
              <a:buNone/>
            </a:pPr>
            <a:r>
              <a:rPr lang="ru-RU" sz="1800" dirty="0"/>
              <a:t>4. В работе с другими лидерами общественного мнения лоббист не может скрывать или искажать личность клиента или другие факты, имеющие отношение к делу.</a:t>
            </a:r>
          </a:p>
          <a:p>
            <a:pPr marL="0" indent="0">
              <a:buNone/>
            </a:pPr>
            <a:r>
              <a:rPr lang="ru-RU" sz="1800" dirty="0"/>
              <a:t>5. Лоббист должен избегать конфликта интересов.</a:t>
            </a:r>
          </a:p>
          <a:p>
            <a:pPr marL="0" indent="0">
              <a:buNone/>
            </a:pPr>
            <a:r>
              <a:rPr lang="ru-RU" sz="1800" dirty="0"/>
              <a:t>6. Некоторые действия в принципе </a:t>
            </a:r>
            <a:r>
              <a:rPr lang="ru-RU" sz="1800" dirty="0" smtClean="0"/>
              <a:t>неприемлемы </a:t>
            </a:r>
            <a:r>
              <a:rPr lang="ru-RU" sz="1800" dirty="0"/>
              <a:t>в лоббистской практике.</a:t>
            </a:r>
          </a:p>
          <a:p>
            <a:pPr marL="0" indent="0" algn="just">
              <a:buNone/>
            </a:pPr>
            <a:r>
              <a:rPr lang="ru-RU" sz="1800" dirty="0"/>
              <a:t>7. Лоббист обязан отстаивать высокие </a:t>
            </a:r>
            <a:r>
              <a:rPr lang="ru-RU" sz="1800" dirty="0" smtClean="0"/>
              <a:t>этические свойства лоббизма и в практике, </a:t>
            </a:r>
            <a:r>
              <a:rPr lang="ru-RU" sz="1800" dirty="0"/>
              <a:t>и в </a:t>
            </a:r>
            <a:r>
              <a:rPr lang="ru-RU" sz="1800" dirty="0" smtClean="0"/>
              <a:t>общественном понимании последнего.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61F637-1D0C-4DE6-9BDA-854E1B653BB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47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FreeSe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11446</TotalTime>
  <Words>1718</Words>
  <Application>Microsoft Office PowerPoint</Application>
  <PresentationFormat>Экран (4:3)</PresentationFormat>
  <Paragraphs>198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FreeSet</vt:lpstr>
      <vt:lpstr>Wingdings</vt:lpstr>
      <vt:lpstr>Пиксел</vt:lpstr>
      <vt:lpstr>МЕЖДУНАРОДНЫЙ ОПЫТ И ЦИВИЛИЗОВАННЫЕ GR-СТРАТЕГИИ СОВРЕМЕННОГО БИЗНЕСА</vt:lpstr>
      <vt:lpstr>Общественная миссия GR</vt:lpstr>
      <vt:lpstr>Общественная миссия GR</vt:lpstr>
      <vt:lpstr>ЛОББИЗМ:  государственное регулирование</vt:lpstr>
      <vt:lpstr>ЛОББИЗМ:  государственное регулирование</vt:lpstr>
      <vt:lpstr>ЛОББИЗМ:  англосаксонская модель</vt:lpstr>
      <vt:lpstr>ЛОББИЗМ:  англосаксонская модель</vt:lpstr>
      <vt:lpstr>ЛОББИЗМ:  англосаксонская модель</vt:lpstr>
      <vt:lpstr>ЛОББИЗМ:  англосаксонская модель</vt:lpstr>
      <vt:lpstr>ЛОББИЗМ:  европейская модель</vt:lpstr>
      <vt:lpstr>Виды GR</vt:lpstr>
      <vt:lpstr>Технологический спектр GR :</vt:lpstr>
      <vt:lpstr>Основные функции  GR-менеджера:</vt:lpstr>
      <vt:lpstr>GR  в современной России</vt:lpstr>
      <vt:lpstr>Российский GR в первые годы XXI века:  трансформируются методы, появляются новые институты</vt:lpstr>
      <vt:lpstr>Первоочередные ориентиры модернизации </vt:lpstr>
      <vt:lpstr>GR – мощный инструмент интегральной модернизации</vt:lpstr>
      <vt:lpstr>Готова ли власть к переменам?</vt:lpstr>
      <vt:lpstr>Воздействие государства на бизнес в условиях экономического кризиса</vt:lpstr>
      <vt:lpstr>GR в условиях кризиса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Милова Ольга</dc:creator>
  <cp:lastModifiedBy>Ромов Роман Борисович</cp:lastModifiedBy>
  <cp:revision>454</cp:revision>
  <dcterms:created xsi:type="dcterms:W3CDTF">2005-11-30T14:02:38Z</dcterms:created>
  <dcterms:modified xsi:type="dcterms:W3CDTF">2016-12-05T15:06:44Z</dcterms:modified>
</cp:coreProperties>
</file>