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7" r:id="rId5"/>
    <p:sldId id="262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>
        <p:scale>
          <a:sx n="100" d="100"/>
          <a:sy n="100" d="100"/>
        </p:scale>
        <p:origin x="-1944" y="-10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99A7CD-D5C4-4226-B695-8C2F93845DD4}" type="datetimeFigureOut">
              <a:rPr lang="en-US"/>
              <a:pPr>
                <a:defRPr/>
              </a:pPr>
              <a:t>12/10/2016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D05290-3A4A-4141-A9E3-D638A193D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0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098D01-FDE1-427D-AD21-6B3FEDA0855B}" type="datetimeFigureOut">
              <a:rPr lang="en-US"/>
              <a:pPr>
                <a:defRPr/>
              </a:pPr>
              <a:t>12/10/2016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8A6C99-BB17-4271-B40C-17F5429EF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048190-16C3-4A16-857C-9DE06A35FF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48DED5-D628-4A81-9948-55E2F939A7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836890-9DAC-4AEC-BF74-71AFEE8FA4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100C4-9576-4E51-A5D9-B5D82F2F1E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76886C-7B6E-419C-B750-01693BD04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E1EC6-B4C7-42E1-A65D-009286DB6C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C19599-B937-43C5-B708-381F87E634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F608-20FC-4C44-B802-0B67AB27E022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B9CC-6F0A-4F8C-BAF1-512F205A8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27941-7C3D-472F-BC33-5DDD83B04783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0BDE-85DF-4909-A206-8D537700C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F6A87-8A14-4DDC-97EF-A4E11114AAD6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226D8-DF6B-47BC-A0D1-8A1B50BC60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AD74-9194-4DF2-87A8-27A238E81F08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973F-801B-47E6-BBB4-E05E2C8812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73950-D0BC-425F-813E-ED7B875F436D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DE3A-6232-489F-9587-98D3B10B8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13223-9D93-4E82-8922-673265D5DDEE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8837-4480-4073-B634-3CD3E729E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3627-61D4-4430-87C4-C21B21F34685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6FB9-0DE9-4346-B55A-48C03DC69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4801-C32D-4122-AEB4-FC048C75EB57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60848-CCC8-4DC4-A41E-E9F27536F3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D5A0-307A-4852-BC8E-72B9B2E154FE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41FE-074E-41FB-B016-80466EB50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F0F1-ECAD-4A52-A4B9-8AB665FB797A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57A08-A17D-4084-9520-2A3A4B36B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96AC-21D3-4468-9C14-81735607DDE7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194B-7E1E-4E49-BD7D-AA0A66C3A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367E97-58BE-48CE-B94C-86E8854FFA12}" type="datetimeFigureOut">
              <a:rPr lang="en-US"/>
              <a:pPr>
                <a:defRPr/>
              </a:pPr>
              <a:t>12/10/2016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A66BDC-4395-4AC7-84CC-5D8B0DD4C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se.ru/org/persons/2965473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hse.ru/org/persons/1321366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se.ru/org/persons/69804" TargetMode="External"/><Relationship Id="rId5" Type="http://schemas.openxmlformats.org/officeDocument/2006/relationships/hyperlink" Target="http://www.hse.ru/org/persons/3877949" TargetMode="External"/><Relationship Id="rId4" Type="http://schemas.openxmlformats.org/officeDocument/2006/relationships/hyperlink" Target="http://www.hse.ru/org/persons/27639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ctrTitle"/>
          </p:nvPr>
        </p:nvSpPr>
        <p:spPr>
          <a:xfrm>
            <a:off x="1857375" y="142875"/>
            <a:ext cx="6215063" cy="928688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tx2"/>
                </a:solidFill>
              </a:rPr>
              <a:t>Образовательная программа</a:t>
            </a:r>
            <a:br>
              <a:rPr lang="ru-RU" altLang="ru-RU" sz="2800" smtClean="0">
                <a:solidFill>
                  <a:schemeClr val="tx2"/>
                </a:solidFill>
              </a:rPr>
            </a:br>
            <a:r>
              <a:rPr lang="ru-RU" altLang="ru-RU" sz="2800" smtClean="0">
                <a:solidFill>
                  <a:schemeClr val="tx2"/>
                </a:solidFill>
              </a:rPr>
              <a:t>«Экономика и статистика» </a:t>
            </a:r>
            <a:r>
              <a:rPr lang="en-US" altLang="ru-RU" sz="2800" smtClean="0">
                <a:solidFill>
                  <a:schemeClr val="tx2"/>
                </a:solidFill>
              </a:rPr>
              <a:t> </a:t>
            </a:r>
            <a:endParaRPr lang="ru-RU" altLang="ru-RU" sz="2800" smtClean="0">
              <a:solidFill>
                <a:schemeClr val="tx2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43313" y="4357688"/>
            <a:ext cx="5143500" cy="428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ysClr val="windowText" lastClr="000000"/>
                </a:solidFill>
              </a:rPr>
              <a:t>Академический совет программы: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pic>
        <p:nvPicPr>
          <p:cNvPr id="2052" name="Picture 12" descr="image001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214438"/>
            <a:ext cx="3530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5"/>
          <p:cNvSpPr>
            <a:spLocks noChangeArrowheads="1"/>
          </p:cNvSpPr>
          <p:nvPr/>
        </p:nvSpPr>
        <p:spPr bwMode="auto">
          <a:xfrm>
            <a:off x="3643313" y="1214438"/>
            <a:ext cx="55006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Corbel" pitchFamily="34" charset="0"/>
              </a:rPr>
              <a:t>Цель программы </a:t>
            </a:r>
            <a:r>
              <a:rPr lang="ru-RU" altLang="ru-RU">
                <a:latin typeface="Corbel" pitchFamily="34" charset="0"/>
              </a:rPr>
              <a:t>- подготовка экономистов-статистиков  на уровне современных требований российского и международного рынка труда, позволяющая им решать задачи</a:t>
            </a:r>
          </a:p>
          <a:p>
            <a:pPr>
              <a:buFont typeface="Arial" charset="0"/>
              <a:buChar char="•"/>
            </a:pPr>
            <a:r>
              <a:rPr lang="ru-RU" altLang="ru-RU">
                <a:latin typeface="Corbel" pitchFamily="34" charset="0"/>
              </a:rPr>
              <a:t> организации статистического наблюдения,</a:t>
            </a:r>
          </a:p>
          <a:p>
            <a:pPr>
              <a:buFont typeface="Arial" charset="0"/>
              <a:buChar char="•"/>
            </a:pPr>
            <a:r>
              <a:rPr lang="ru-RU" altLang="ru-RU">
                <a:latin typeface="Corbel" pitchFamily="34" charset="0"/>
              </a:rPr>
              <a:t> сбора, обработки и представления статистической информации,</a:t>
            </a:r>
          </a:p>
          <a:p>
            <a:pPr>
              <a:buFont typeface="Arial" charset="0"/>
              <a:buChar char="•"/>
            </a:pPr>
            <a:r>
              <a:rPr lang="ru-RU" altLang="ru-RU">
                <a:latin typeface="Corbel" pitchFamily="34" charset="0"/>
              </a:rPr>
              <a:t> построения математико-статистических и эконометрических моделей для информационной поддержки управления социально-экономическими процессами</a:t>
            </a:r>
          </a:p>
        </p:txBody>
      </p:sp>
      <p:sp>
        <p:nvSpPr>
          <p:cNvPr id="2054" name="Прямоугольник 6"/>
          <p:cNvSpPr>
            <a:spLocks noChangeArrowheads="1"/>
          </p:cNvSpPr>
          <p:nvPr/>
        </p:nvSpPr>
        <p:spPr bwMode="auto">
          <a:xfrm>
            <a:off x="4000500" y="485775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u="sng" dirty="0">
                <a:solidFill>
                  <a:schemeClr val="tx2"/>
                </a:solidFill>
                <a:latin typeface="Corbel" pitchFamily="34" charset="0"/>
                <a:hlinkClick r:id="rId4"/>
              </a:rPr>
              <a:t>Сиротин Вячеслав Павлович</a:t>
            </a:r>
            <a:endParaRPr lang="ru-RU" altLang="ru-RU" u="sng" dirty="0">
              <a:solidFill>
                <a:schemeClr val="tx2"/>
              </a:solidFill>
              <a:latin typeface="Corbel" pitchFamily="34" charset="0"/>
            </a:endParaRPr>
          </a:p>
          <a:p>
            <a:r>
              <a:rPr lang="ru-RU" altLang="ru-RU" u="sng" dirty="0">
                <a:solidFill>
                  <a:schemeClr val="tx2"/>
                </a:solidFill>
                <a:latin typeface="Corbel" pitchFamily="34" charset="0"/>
              </a:rPr>
              <a:t>​</a:t>
            </a:r>
            <a:r>
              <a:rPr lang="ru-RU" altLang="ru-RU" u="sng" dirty="0">
                <a:solidFill>
                  <a:schemeClr val="tx2"/>
                </a:solidFill>
                <a:latin typeface="Corbel" pitchFamily="34" charset="0"/>
                <a:hlinkClick r:id="rId5"/>
              </a:rPr>
              <a:t>Архипова Марина Юрьевна</a:t>
            </a:r>
            <a:endParaRPr lang="ru-RU" altLang="ru-RU" u="sng" dirty="0">
              <a:solidFill>
                <a:schemeClr val="tx2"/>
              </a:solidFill>
              <a:latin typeface="Corbel" pitchFamily="34" charset="0"/>
            </a:endParaRPr>
          </a:p>
          <a:p>
            <a:r>
              <a:rPr lang="ru-RU" altLang="ru-RU" u="sng" dirty="0">
                <a:solidFill>
                  <a:schemeClr val="tx2"/>
                </a:solidFill>
                <a:latin typeface="Corbel" pitchFamily="34" charset="0"/>
                <a:hlinkClick r:id="rId6"/>
              </a:rPr>
              <a:t>Дуброва Татьяна Абрамовна</a:t>
            </a:r>
            <a:endParaRPr lang="ru-RU" altLang="ru-RU" u="sng" dirty="0">
              <a:solidFill>
                <a:schemeClr val="tx2"/>
              </a:solidFill>
              <a:latin typeface="Corbel" pitchFamily="34" charset="0"/>
            </a:endParaRPr>
          </a:p>
          <a:p>
            <a:r>
              <a:rPr lang="ru-RU" altLang="ru-RU" u="sng" dirty="0" err="1">
                <a:solidFill>
                  <a:schemeClr val="tx2"/>
                </a:solidFill>
                <a:latin typeface="Corbel" pitchFamily="34" charset="0"/>
                <a:hlinkClick r:id="rId7"/>
              </a:rPr>
              <a:t>Кельберт</a:t>
            </a:r>
            <a:r>
              <a:rPr lang="ru-RU" altLang="ru-RU" u="sng" dirty="0">
                <a:solidFill>
                  <a:schemeClr val="tx2"/>
                </a:solidFill>
                <a:latin typeface="Corbel" pitchFamily="34" charset="0"/>
                <a:hlinkClick r:id="rId7"/>
              </a:rPr>
              <a:t> Марк Яковлевич</a:t>
            </a:r>
            <a:endParaRPr lang="ru-RU" altLang="ru-RU" u="sng" dirty="0">
              <a:solidFill>
                <a:schemeClr val="tx2"/>
              </a:solidFill>
              <a:latin typeface="Corbel" pitchFamily="34" charset="0"/>
            </a:endParaRPr>
          </a:p>
          <a:p>
            <a:r>
              <a:rPr lang="ru-RU" altLang="ru-RU" u="sng" dirty="0">
                <a:solidFill>
                  <a:schemeClr val="tx2"/>
                </a:solidFill>
                <a:latin typeface="Corbel" pitchFamily="34" charset="0"/>
                <a:hlinkClick r:id="rId8"/>
              </a:rPr>
              <a:t>Пономаренко Алексей Николаевич</a:t>
            </a:r>
            <a:endParaRPr lang="ru-RU" altLang="ru-RU" u="sng" dirty="0">
              <a:solidFill>
                <a:schemeClr val="tx2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ctrTitle"/>
          </p:nvPr>
        </p:nvSpPr>
        <p:spPr>
          <a:xfrm>
            <a:off x="285750" y="142875"/>
            <a:ext cx="8572500" cy="500063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chemeClr val="tx2"/>
                </a:solidFill>
              </a:rPr>
              <a:t>Статистика выпусков образовательной программы</a:t>
            </a:r>
          </a:p>
        </p:txBody>
      </p:sp>
      <p:sp>
        <p:nvSpPr>
          <p:cNvPr id="3075" name="Прямоугольник 8"/>
          <p:cNvSpPr>
            <a:spLocks noChangeArrowheads="1"/>
          </p:cNvSpPr>
          <p:nvPr/>
        </p:nvSpPr>
        <p:spPr bwMode="auto">
          <a:xfrm>
            <a:off x="0" y="5715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Corbel" pitchFamily="34" charset="0"/>
              </a:rPr>
              <a:t>Первый набор на программу подготовки экономистов-статистиков состоялся в 2008 году. Число бюджетных мест -40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97840"/>
              </p:ext>
            </p:extLst>
          </p:nvPr>
        </p:nvGraphicFramePr>
        <p:xfrm>
          <a:off x="214313" y="1214438"/>
          <a:ext cx="8786811" cy="5556208"/>
        </p:xfrm>
        <a:graphic>
          <a:graphicData uri="http://schemas.openxmlformats.org/drawingml/2006/table">
            <a:tbl>
              <a:tblPr/>
              <a:tblGrid>
                <a:gridCol w="3028353"/>
                <a:gridCol w="1479763"/>
                <a:gridCol w="1479763"/>
                <a:gridCol w="963567"/>
                <a:gridCol w="871798"/>
                <a:gridCol w="963567"/>
              </a:tblGrid>
              <a:tr h="37529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Численность </a:t>
                      </a:r>
                      <a:r>
                        <a:rPr lang="ru-RU" sz="24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выпускников</a:t>
                      </a:r>
                      <a:endParaRPr lang="ru-RU" sz="2400" b="0" i="0" u="none" strike="noStrike" dirty="0">
                        <a:solidFill>
                          <a:schemeClr val="tx2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выпуска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Поступило на 1 курс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выпускников (с дипломами с отличием)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(5)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(7)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(6)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 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(1)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специализациям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"Статистика и анализ данных"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(5)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(7)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(5)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"Статистика и бухгалтерский учет"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"Статистика и демография"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Женщин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Мужчин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Москвы и Московской области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1">
                <a:tc gridSpan="6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8625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tx2"/>
                </a:solidFill>
              </a:rPr>
              <a:t>Требования к компетенциям экономиста-статистика</a:t>
            </a:r>
          </a:p>
        </p:txBody>
      </p:sp>
      <p:sp>
        <p:nvSpPr>
          <p:cNvPr id="6147" name="Прямоугольник 5"/>
          <p:cNvSpPr>
            <a:spLocks noChangeArrowheads="1"/>
          </p:cNvSpPr>
          <p:nvPr/>
        </p:nvSpPr>
        <p:spPr bwMode="auto">
          <a:xfrm>
            <a:off x="0" y="54292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>
                <a:latin typeface="Corbel" pitchFamily="34" charset="0"/>
              </a:rPr>
              <a:t>Требования профессионального стандарта </a:t>
            </a:r>
            <a:r>
              <a:rPr lang="en-US" altLang="ru-RU" smtClean="0">
                <a:latin typeface="Corbel" pitchFamily="34" charset="0"/>
              </a:rPr>
              <a:t> </a:t>
            </a:r>
            <a:r>
              <a:rPr lang="ru-RU" altLang="ru-RU" smtClean="0">
                <a:latin typeface="Corbel" pitchFamily="34" charset="0"/>
              </a:rPr>
              <a:t>к </a:t>
            </a:r>
            <a:r>
              <a:rPr lang="ru-RU" altLang="ru-RU">
                <a:latin typeface="Corbel" pitchFamily="34" charset="0"/>
              </a:rPr>
              <a:t>необходимым компетенциям статистика (Российская ассоциация статистиков)</a:t>
            </a:r>
            <a:r>
              <a:rPr lang="en-US" altLang="ru-RU" dirty="0">
                <a:latin typeface="Corbel" pitchFamily="34" charset="0"/>
              </a:rPr>
              <a:t>:</a:t>
            </a:r>
            <a:endParaRPr lang="ru-RU" altLang="ru-RU" dirty="0">
              <a:latin typeface="Corbel" pitchFamily="34" charset="0"/>
            </a:endParaRPr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0" y="43576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Corbel" pitchFamily="34" charset="0"/>
              </a:rPr>
              <a:t>Требования образовательного стандарта по направлению «Экономика»:</a:t>
            </a:r>
          </a:p>
        </p:txBody>
      </p:sp>
      <p:sp>
        <p:nvSpPr>
          <p:cNvPr id="6149" name="Прямоугольник 8"/>
          <p:cNvSpPr>
            <a:spLocks noChangeArrowheads="1"/>
          </p:cNvSpPr>
          <p:nvPr/>
        </p:nvSpPr>
        <p:spPr bwMode="auto">
          <a:xfrm>
            <a:off x="642938" y="4714875"/>
            <a:ext cx="2754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altLang="ru-RU" i="1">
                <a:latin typeface="Corbel" pitchFamily="34" charset="0"/>
              </a:rPr>
              <a:t>общепрофессиональные,</a:t>
            </a:r>
          </a:p>
          <a:p>
            <a:pPr>
              <a:buFont typeface="Wingdings" pitchFamily="2" charset="2"/>
              <a:buChar char="§"/>
            </a:pPr>
            <a:r>
              <a:rPr lang="ru-RU" altLang="ru-RU" i="1">
                <a:latin typeface="Corbel" pitchFamily="34" charset="0"/>
              </a:rPr>
              <a:t>профильные</a:t>
            </a:r>
            <a:endParaRPr lang="ru-RU" altLang="ru-RU">
              <a:latin typeface="Corbel" pitchFamily="34" charset="0"/>
            </a:endParaRPr>
          </a:p>
        </p:txBody>
      </p:sp>
      <p:sp>
        <p:nvSpPr>
          <p:cNvPr id="6150" name="Прямоугольник 9"/>
          <p:cNvSpPr>
            <a:spLocks noChangeArrowheads="1"/>
          </p:cNvSpPr>
          <p:nvPr/>
        </p:nvSpPr>
        <p:spPr bwMode="auto">
          <a:xfrm>
            <a:off x="0" y="642938"/>
            <a:ext cx="9144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Corbel" pitchFamily="34" charset="0"/>
              </a:rPr>
              <a:t>Бакалавр должен быть подготовлен к профессиональной работе в области экономики и статистики в финансовых и экономических отделах, аналитических подразделениях предприятий и организаций различных отраслей и форм собственности, требующих базового высшего экономического образования. </a:t>
            </a:r>
          </a:p>
          <a:p>
            <a:endParaRPr lang="ru-RU" altLang="ru-RU">
              <a:latin typeface="Corbel" pitchFamily="34" charset="0"/>
            </a:endParaRPr>
          </a:p>
          <a:p>
            <a:r>
              <a:rPr lang="ru-RU" altLang="ru-RU">
                <a:latin typeface="Corbel" pitchFamily="34" charset="0"/>
              </a:rPr>
              <a:t>Выпускник образовательной программы «Экономика и статистика» может осуществлять сбор, обработку и анализ статистической информации, включая вопросы организации статистического наблюдения, разработку статистических показателей для оценки социально-экономической ситуации, прогнозирования и моделирования экономических и социальных процессов на различных уровнях управления.</a:t>
            </a: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1428750" y="3857625"/>
            <a:ext cx="6511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tx2"/>
                </a:solidFill>
              </a:rPr>
              <a:t>Требования стандартов подготовки экономиста-статистика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ctrTitle"/>
          </p:nvPr>
        </p:nvSpPr>
        <p:spPr>
          <a:xfrm>
            <a:off x="0" y="4468813"/>
            <a:ext cx="9144000" cy="3571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/>
                </a:solidFill>
                <a:latin typeface="Corbel" pitchFamily="34" charset="0"/>
                <a:ea typeface="+mn-ea"/>
                <a:cs typeface="Arial" charset="0"/>
              </a:rPr>
              <a:t>Реализуемые меры по усилению практической направленности  обучения</a:t>
            </a: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0" y="48260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</a:t>
            </a: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alt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практических примеров, основанных на реальных данных,  при изучении ключевых дисциплин в ходе реализации учебного процесса,</a:t>
            </a:r>
          </a:p>
          <a:p>
            <a:pPr>
              <a:buFont typeface="Arial" charset="0"/>
              <a:buChar char="•"/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владению широким спектром программных средств обработки статистических данных и навыками программирования,</a:t>
            </a:r>
          </a:p>
          <a:p>
            <a:pPr>
              <a:buFont typeface="Arial" charset="0"/>
              <a:buChar char="•"/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защита всех курсовых работ студентами второго и третьего курсов публично перед комиссиями, определяемыми академическим советом образовательной программы.</a:t>
            </a:r>
            <a:endParaRPr lang="ru-RU" alt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2" name="Прямоугольник 6"/>
          <p:cNvSpPr>
            <a:spLocks noChangeArrowheads="1"/>
          </p:cNvSpPr>
          <p:nvPr/>
        </p:nvSpPr>
        <p:spPr bwMode="auto">
          <a:xfrm>
            <a:off x="0" y="42862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>
                <a:latin typeface="Corbel" pitchFamily="34" charset="0"/>
              </a:rPr>
              <a:t>Требования профессионального стандарта к необходимым компетенциям статистика (Российская ассоциация статистиков)</a:t>
            </a:r>
            <a:r>
              <a:rPr lang="en-US" altLang="ru-RU" sz="2000">
                <a:latin typeface="Corbel" pitchFamily="34" charset="0"/>
              </a:rPr>
              <a:t>:</a:t>
            </a:r>
            <a:endParaRPr lang="ru-RU" altLang="ru-RU" sz="2000">
              <a:latin typeface="Corbel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0" y="1071563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способным</a:t>
            </a:r>
            <a:endParaRPr lang="ru-RU" altLang="ru-RU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собирать исходные данные и оценивать их качество для осуществления расчетов, формировать входные массивы статистических данных,</a:t>
            </a:r>
            <a:endParaRPr lang="ru-RU" altLang="ru-RU" dirty="0"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dirty="0">
                <a:latin typeface="Times New Roman" pitchFamily="18" charset="0"/>
                <a:ea typeface="Calibri" pitchFamily="34" charset="0"/>
              </a:rPr>
              <a:t>формировать выходные массивы статистических данных,</a:t>
            </a:r>
            <a:r>
              <a:rPr lang="en-US" altLang="ru-RU" dirty="0">
                <a:latin typeface="Times New Roman" pitchFamily="18" charset="0"/>
                <a:ea typeface="Calibri" pitchFamily="34" charset="0"/>
              </a:rPr>
              <a:t> </a:t>
            </a:r>
            <a:r>
              <a:rPr lang="ru-RU" altLang="ru-RU" dirty="0">
                <a:latin typeface="Times New Roman" pitchFamily="18" charset="0"/>
                <a:ea typeface="Calibri" pitchFamily="34" charset="0"/>
              </a:rPr>
              <a:t>осуществлять логический и арифметический контроль выходной информации,</a:t>
            </a:r>
            <a:r>
              <a:rPr lang="en-US" altLang="ru-RU" dirty="0">
                <a:latin typeface="Times New Roman" pitchFamily="18" charset="0"/>
                <a:ea typeface="Calibri" pitchFamily="34" charset="0"/>
              </a:rPr>
              <a:t> </a:t>
            </a:r>
            <a:r>
              <a:rPr lang="ru-RU" altLang="ru-RU" dirty="0">
                <a:latin typeface="Times New Roman" pitchFamily="18" charset="0"/>
                <a:ea typeface="Calibri" pitchFamily="34" charset="0"/>
              </a:rPr>
              <a:t>контролировать сохранность статистической информации,</a:t>
            </a:r>
            <a:endParaRPr lang="ru-RU" altLang="ru-RU" dirty="0"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dirty="0">
                <a:latin typeface="Times New Roman" pitchFamily="18" charset="0"/>
                <a:ea typeface="Calibri" pitchFamily="34" charset="0"/>
              </a:rPr>
              <a:t>рассчитывать агрегированные и производные статистические показатели, контролировать качество и согласованность полученных результатов, анализировать результаты расчетов,</a:t>
            </a:r>
            <a:endParaRPr lang="ru-RU" altLang="ru-RU" dirty="0"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dirty="0">
                <a:latin typeface="Times New Roman" pitchFamily="18" charset="0"/>
                <a:ea typeface="Calibri" pitchFamily="34" charset="0"/>
              </a:rPr>
              <a:t>владеть методами моделирования, анализа и прогнозирования с использованием широкого спектра программных средств обработки статистических данных, интерпретации полученных результатов.</a:t>
            </a:r>
            <a:endParaRPr lang="ru-RU" altLang="ru-RU" dirty="0">
              <a:ea typeface="Calibri" pitchFamily="34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-23813" y="71438"/>
            <a:ext cx="9144001" cy="357187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>
                <a:solidFill>
                  <a:schemeClr val="tx2"/>
                </a:solidFill>
                <a:latin typeface="+mj-lt"/>
                <a:cs typeface="+mn-cs"/>
              </a:rPr>
              <a:t>П</a:t>
            </a:r>
            <a:r>
              <a:rPr lang="ru-RU" sz="2800" kern="0" dirty="0" err="1">
                <a:solidFill>
                  <a:schemeClr val="tx2"/>
                </a:solidFill>
                <a:latin typeface="+mj-lt"/>
                <a:cs typeface="+mn-cs"/>
              </a:rPr>
              <a:t>рактическая</a:t>
            </a:r>
            <a:r>
              <a:rPr lang="ru-RU" sz="2800" kern="0" dirty="0">
                <a:solidFill>
                  <a:schemeClr val="tx2"/>
                </a:solidFill>
                <a:latin typeface="+mj-lt"/>
                <a:cs typeface="+mn-cs"/>
              </a:rPr>
              <a:t> направленность 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ctrTitle"/>
          </p:nvPr>
        </p:nvSpPr>
        <p:spPr>
          <a:xfrm>
            <a:off x="285750" y="0"/>
            <a:ext cx="8572500" cy="500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Общая схема базового учебного плана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000125"/>
          <a:ext cx="4357688" cy="5470977"/>
        </p:xfrm>
        <a:graphic>
          <a:graphicData uri="http://schemas.openxmlformats.org/drawingml/2006/table">
            <a:tbl>
              <a:tblPr/>
              <a:tblGrid>
                <a:gridCol w="444344"/>
                <a:gridCol w="2556503"/>
                <a:gridCol w="242293"/>
                <a:gridCol w="242293"/>
                <a:gridCol w="242293"/>
                <a:gridCol w="242293"/>
                <a:gridCol w="387669"/>
              </a:tblGrid>
              <a:tr h="1913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Схема БУП "Экономика и статистика"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(часы в неделю)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Кредиты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Модуль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rowSpan="1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Социология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Философия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БЖД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Риторика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Экономическая история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Финансовый учет и отчетность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Микроэкономика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Линейная алгебра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Математический анализ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НИС "Экономическое мышление"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 (факультатив)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Макроэкономика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Микроэкономика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Математическая статистика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Теория вероятностей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Демография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Майнор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Дисциплины по выбору 1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Дисциплины по выбору 2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НИС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Курсовая работа</a:t>
                      </a:r>
                    </a:p>
                  </a:txBody>
                  <a:tcPr marL="13917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0" y="1500188"/>
          <a:ext cx="4357687" cy="5145180"/>
        </p:xfrm>
        <a:graphic>
          <a:graphicData uri="http://schemas.openxmlformats.org/drawingml/2006/table">
            <a:tbl>
              <a:tblPr/>
              <a:tblGrid>
                <a:gridCol w="392641"/>
                <a:gridCol w="2603271"/>
                <a:gridCol w="243686"/>
                <a:gridCol w="243686"/>
                <a:gridCol w="243686"/>
                <a:gridCol w="243686"/>
                <a:gridCol w="387031"/>
              </a:tblGrid>
              <a:tr h="252020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Многомерные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статистич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методы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Эконометрика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Макроэкономика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Российская экономика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Микроэкономическая статистика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Дисциплины по выбору 1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Дисциплины по выбору 2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Дисциплины по выбору 3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Майнор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НИС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Курсовая работа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Эконометрика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Макроэкономическая статистика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Дисциплина по выбору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Дисциплина по выбору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Дисциплина по выбору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Дисциплина по выбору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Дисциплина по выбору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Дисциплина по выбору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НИС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Преддипломная практика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ВКР</a:t>
                      </a:r>
                    </a:p>
                  </a:txBody>
                  <a:tcPr marL="157518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942975"/>
          <a:ext cx="4357688" cy="557213"/>
        </p:xfrm>
        <a:graphic>
          <a:graphicData uri="http://schemas.openxmlformats.org/drawingml/2006/table">
            <a:tbl>
              <a:tblPr/>
              <a:tblGrid>
                <a:gridCol w="357190"/>
                <a:gridCol w="2643657"/>
                <a:gridCol w="242293"/>
                <a:gridCol w="242293"/>
                <a:gridCol w="242293"/>
                <a:gridCol w="242293"/>
                <a:gridCol w="387669"/>
              </a:tblGrid>
              <a:tr h="1913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Схема БУП "Экономика и статистика"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(часы в неделю)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Кредиты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Модуль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ctrTitle"/>
          </p:nvPr>
        </p:nvSpPr>
        <p:spPr>
          <a:xfrm>
            <a:off x="285750" y="0"/>
            <a:ext cx="857250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Вариативная часть учебного плана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71500"/>
          <a:ext cx="4357688" cy="5741987"/>
        </p:xfrm>
        <a:graphic>
          <a:graphicData uri="http://schemas.openxmlformats.org/drawingml/2006/table">
            <a:tbl>
              <a:tblPr/>
              <a:tblGrid>
                <a:gridCol w="357158"/>
                <a:gridCol w="2643684"/>
                <a:gridCol w="242294"/>
                <a:gridCol w="242294"/>
                <a:gridCol w="242294"/>
                <a:gridCol w="242294"/>
                <a:gridCol w="387670"/>
              </a:tblGrid>
              <a:tr h="18289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Дисциплины по выбору (часы в неделю)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Модуль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Курсы по выбору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Основы программирования и базы данных¹</a:t>
                      </a: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Введение в программирование¹</a:t>
                      </a: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Методы оптимальных решений</a:t>
                      </a: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Дискретные модели в экономике</a:t>
                      </a: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Дифференциальные и разностные уравнения</a:t>
                      </a: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Финансовые рынки и финансовые институты</a:t>
                      </a: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Социоэкономика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8467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Курсы по выбору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Финансовая экономика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Международная торговля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Поведенческая и экспериментальная экономика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Случайные процессы¹*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Теория игр¹*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Международные стандарты финансовой отчетности**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Население и развитие***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Анализ и редактирование данных с пропусками и ошибками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Методы выборочных обследований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Управленческий учет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357688" y="1319213"/>
          <a:ext cx="4786312" cy="5538790"/>
        </p:xfrm>
        <a:graphic>
          <a:graphicData uri="http://schemas.openxmlformats.org/drawingml/2006/table">
            <a:tbl>
              <a:tblPr/>
              <a:tblGrid>
                <a:gridCol w="362634"/>
                <a:gridCol w="2927954"/>
                <a:gridCol w="267656"/>
                <a:gridCol w="267656"/>
                <a:gridCol w="267656"/>
                <a:gridCol w="267656"/>
                <a:gridCol w="425100"/>
              </a:tblGrid>
              <a:tr h="184063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Курсы по выбору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Современные технологии обработки статистических данных*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Статистическое моделирование социально-экономических процессов*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Российские стандарты бухгалтерского учета, их анализ и применение**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Основы аудита финансовой отчетности**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Глобальные демографические проблемы***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Миграция населения***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Страховые и актуарные расчёты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Статистика предприятий и предпринимательства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Производные финансовые инструменты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Учет, анализ и аудит банковской деятельности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Экономика информации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Модели финансовых рынков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Инвестиционный анализ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6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¹ - обязателен выбор одной из дисциплин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06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 - обязательная дисциплина для профиля "Статистика и анализ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данных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57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 - обязательная дисциплина для профиля "Статистика и бухгалтерский учет"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06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*** - обязательная дисциплина для профиля "Статистика и демография"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57688" y="571500"/>
          <a:ext cx="4786312" cy="714374"/>
        </p:xfrm>
        <a:graphic>
          <a:graphicData uri="http://schemas.openxmlformats.org/drawingml/2006/table">
            <a:tbl>
              <a:tblPr/>
              <a:tblGrid>
                <a:gridCol w="357188"/>
                <a:gridCol w="2961062"/>
                <a:gridCol w="262154"/>
                <a:gridCol w="262154"/>
                <a:gridCol w="262154"/>
                <a:gridCol w="262154"/>
                <a:gridCol w="419446"/>
              </a:tblGrid>
              <a:tr h="306160">
                <a:tc gridSpan="6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Модуль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14375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tx2"/>
                </a:solidFill>
              </a:rPr>
              <a:t>Научная и внеучебная активность</a:t>
            </a: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0" y="2143125"/>
            <a:ext cx="8928100" cy="3363913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400" b="1" i="1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0" y="928688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altLang="ru-RU" dirty="0">
                <a:latin typeface="Corbel" pitchFamily="34" charset="0"/>
              </a:rPr>
              <a:t>Работа в научно-учебных группах и </a:t>
            </a:r>
            <a:r>
              <a:rPr lang="ru-RU" altLang="ru-RU" dirty="0" smtClean="0">
                <a:latin typeface="Corbel" pitchFamily="34" charset="0"/>
              </a:rPr>
              <a:t>лабораториях</a:t>
            </a:r>
            <a:r>
              <a:rPr lang="en-US" altLang="ru-RU" dirty="0" smtClean="0">
                <a:latin typeface="Corbel" pitchFamily="34" charset="0"/>
              </a:rPr>
              <a:t>;</a:t>
            </a:r>
            <a:endParaRPr lang="ru-RU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ru-RU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altLang="ru-RU" dirty="0">
                <a:latin typeface="Corbel" pitchFamily="34" charset="0"/>
              </a:rPr>
              <a:t>Участие в подготовке</a:t>
            </a:r>
            <a:r>
              <a:rPr lang="en-US" altLang="ru-RU" dirty="0">
                <a:latin typeface="Corbel" pitchFamily="34" charset="0"/>
              </a:rPr>
              <a:t>, </a:t>
            </a:r>
            <a:r>
              <a:rPr lang="ru-RU" altLang="ru-RU" dirty="0">
                <a:latin typeface="Corbel" pitchFamily="34" charset="0"/>
              </a:rPr>
              <a:t>проведении</a:t>
            </a:r>
            <a:r>
              <a:rPr lang="en-US" altLang="ru-RU" dirty="0">
                <a:latin typeface="Corbel" pitchFamily="34" charset="0"/>
              </a:rPr>
              <a:t> </a:t>
            </a:r>
            <a:r>
              <a:rPr lang="ru-RU" altLang="ru-RU" dirty="0">
                <a:latin typeface="Corbel" pitchFamily="34" charset="0"/>
              </a:rPr>
              <a:t>и работе с 2010 года ежегодной Международной научно-практической конференции аспирантов и студентов «Статистические методы анализа экономики и общества»</a:t>
            </a:r>
            <a:r>
              <a:rPr lang="en-US" altLang="ru-RU" dirty="0">
                <a:latin typeface="Corbel" pitchFamily="34" charset="0"/>
              </a:rPr>
              <a:t>;</a:t>
            </a:r>
            <a:endParaRPr lang="ru-RU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ru-RU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altLang="ru-RU" dirty="0">
                <a:latin typeface="Corbel" pitchFamily="34" charset="0"/>
              </a:rPr>
              <a:t>Участие студентов в олимпиадах и конкурсах</a:t>
            </a:r>
            <a:r>
              <a:rPr lang="en-US" altLang="ru-RU" dirty="0">
                <a:latin typeface="Corbel" pitchFamily="34" charset="0"/>
              </a:rPr>
              <a:t>;</a:t>
            </a:r>
            <a:endParaRPr lang="ru-RU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endParaRPr lang="en-US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altLang="ru-RU" dirty="0">
                <a:latin typeface="Corbel" pitchFamily="34" charset="0"/>
              </a:rPr>
              <a:t>Организация и проведение с 2010 года празднования «Дня статистики в Вышке»</a:t>
            </a:r>
          </a:p>
          <a:p>
            <a:pPr>
              <a:buFont typeface="Arial" charset="0"/>
              <a:buChar char="•"/>
            </a:pPr>
            <a:endParaRPr lang="ru-RU" altLang="ru-RU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altLang="ru-RU" dirty="0">
                <a:latin typeface="Corbel" pitchFamily="34" charset="0"/>
              </a:rPr>
              <a:t>Участие студенческого актива в Днях открытых дверей и других мероприятиях НИУ ВШЭ</a:t>
            </a:r>
            <a:endParaRPr lang="en-US" altLang="ru-RU" dirty="0">
              <a:latin typeface="Corbel" pitchFamily="34" charset="0"/>
            </a:endParaRPr>
          </a:p>
          <a:p>
            <a:endParaRPr lang="ru-RU" altLang="ru-RU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1156</Words>
  <Application>Microsoft Office PowerPoint</Application>
  <PresentationFormat>Экран (4:3)</PresentationFormat>
  <Paragraphs>682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Образовательная программа «Экономика и статистика»  </vt:lpstr>
      <vt:lpstr>Статистика выпусков образовательной программы</vt:lpstr>
      <vt:lpstr>Требования к компетенциям экономиста-статистика</vt:lpstr>
      <vt:lpstr>Реализуемые меры по усилению практической направленности  обучения</vt:lpstr>
      <vt:lpstr>Общая схема базового учебного плана</vt:lpstr>
      <vt:lpstr>Вариативная часть учебного плана</vt:lpstr>
      <vt:lpstr>Научная и внеучебная активность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2015-04-19T15:08:10Z</dcterms:created>
  <dcterms:modified xsi:type="dcterms:W3CDTF">2016-12-10T07:21:20Z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