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5/23/2016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“Shadow” Banking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Banking: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  and  institutional  dynamics  of  financial deregulations  in Mainland China and Taiwan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Mikhail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Karpov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Associate Professor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Asian Studies, Russian Higher School of Economics,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Moscow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62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“The real problem is that we understand so little about how and when nations should optimally move on to more open, deregulated financial systems…”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Joe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Studwell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“How Asia Works. Success and Failure in the World’s Most Dynamic Region”. London: Profile Books, 2013, p. 180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770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Debt, Deregulation, Democracy: </a:t>
            </a:r>
            <a:b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Politics of Systemic Change in Xi Jinping’s China and Jiang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Jingguo’s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Taiwan”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 presentation is nothing more than a work in progress on the part of this book, connected with social and institutional backgrounds of financial deregulation in Mainland China and Taiwan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379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Political Economy of non-state Banking in Taiwan and Mainland China: “Curb”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“Shadow”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Taiwan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“shadow” banking in the proper meaning. Non-state financial institutions (traders) are separated from the state banks’ money and constitute classical case of “curb” money market.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banks pursue conservative loan policy, keen to avoid low profits and bad debts (fear of harsh political repression) – hence need high quality collateral.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Extreme reluctance to lend to private sector (engine of export growth) and non-state financial institutions.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Republic of China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“Shadow” banking is shadow indeed, operating under the covert auspices of the state “commercial” banks and with their money.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 “commercial” banks lend (overtly and covertly) to “shadow” traders, keen to gain profit from their high interest rates.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Excellent money raising opportunity, while lending to manufactures looks grim due to excessive production capacities.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“Shadow” banking becomes an important tool of keeping domestic debt claims latent.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99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Preparing Financial Deregulation Implies Curtailing “Shadow Markets”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Taiwan (1986-1988)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 “exchange rate provocation”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Expectations of TD appreciation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CB’s interventions kept these expectations never fully satisfied.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“Curb market” attracted much foreign currency from abroad (“foreign debt” of non-state financial traders). Rally in real estate and stock markets.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May, 31 1987 CB freezes “foreign debt” on current level.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State banks undamaged, “curb” bankers go bust, dramatic fall in real estate and stock markets.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Financial deregulation may have a good start.</a:t>
            </a:r>
          </a:p>
          <a:p>
            <a:pPr algn="just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Republic of China (2013)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Liconomics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“liquidity crisis”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PBOC disconnects “state commercial banks” from the state budget (March 2013), i.e. introduces limits on new PBOC refinancing loans to “state commercial banks”.</a:t>
            </a:r>
          </a:p>
          <a:p>
            <a:pPr marL="0" indent="0" algn="just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“Shadow” banks start lacking liquidity, overall fall in state and “shadow” banking profits, activation of domestic debt claims, semi-paralysis in interbank lending, fall in stock markets.</a:t>
            </a:r>
          </a:p>
          <a:p>
            <a:pPr marL="0" indent="0" algn="just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Financial deregulation impeded due to lack of trust in the CCP party-state macro regulatory policies (may be compared to technical default). </a:t>
            </a:r>
          </a:p>
          <a:p>
            <a:pPr marL="0" indent="0">
              <a:buNone/>
            </a:pP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51895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Fundamental reason for different outcomes is political in nature: Constellation of actors, interest groups’ arrangement and state capacity.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Taiwan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 budget constraints for both state and “curb” financial players.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 of state, corporate and “curb” budgets within multilayered and market-oriented (albeit politically authoritarian) financial system. 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Comparatively high state capacity enabling the KMT party-state to observe these hard budget constraints and secure the lines of budgets’ separation.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People’s Republic of China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Soft budget constraints for the state and “shadow” financial players.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Lack of clear division between the state and “shadow” budgets within multilayered but half-command “market socialist” macroeconomic setting.</a:t>
            </a:r>
          </a:p>
          <a:p>
            <a:pPr algn="just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impose pointwise repressive macro regulation is not equal to high state capacity when it comes to systemic hardening of the key players’ (both state and non-state) budget constraints.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76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attention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dziękuję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uwagę</a:t>
            </a:r>
            <a:r>
              <a:rPr lang="en-US" sz="4000" b="1" dirty="0"/>
              <a:t/>
            </a:r>
            <a:br>
              <a:rPr lang="en-US" sz="4000" b="1" dirty="0"/>
            </a:b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415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261</TotalTime>
  <Words>700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Cambria</vt:lpstr>
      <vt:lpstr>Rockwell</vt:lpstr>
      <vt:lpstr>Rockwell Condensed</vt:lpstr>
      <vt:lpstr>Times New Roman</vt:lpstr>
      <vt:lpstr>Wingdings</vt:lpstr>
      <vt:lpstr>Дерево</vt:lpstr>
      <vt:lpstr>“Shadow” Banking vs State Banking:  Social  and  institutional  dynamics  of  financial deregulations  in Mainland China and Taiwan </vt:lpstr>
      <vt:lpstr>“The real problem is that we understand so little about how and when nations should optimally move on to more open, deregulated financial systems…”</vt:lpstr>
      <vt:lpstr>“Debt, Deregulation, Democracy:  Politics of Systemic Change in Xi Jinping’s China and Jiang Jingguo’s Taiwan”</vt:lpstr>
      <vt:lpstr>Political Economy of non-state Banking in Taiwan and Mainland China: “Curb” vs “Shadow”</vt:lpstr>
      <vt:lpstr>Preparing Financial Deregulation Implies Curtailing “Shadow Markets”</vt:lpstr>
      <vt:lpstr>Fundamental reason for different outcomes is political in nature: Constellation of actors, interest groups’ arrangement and state capacity.</vt:lpstr>
      <vt:lpstr>Thank you for attention dziękuję za uwagę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“Shadow” Banking vs State Banking:  Social  and  institutional  dynamics  of  financial deregulations  in Mainland China and Taiwan</dc:title>
  <dc:creator>Svetlana Perlova</dc:creator>
  <cp:lastModifiedBy>Svetlana Perlova</cp:lastModifiedBy>
  <cp:revision>31</cp:revision>
  <dcterms:created xsi:type="dcterms:W3CDTF">2016-05-23T05:32:21Z</dcterms:created>
  <dcterms:modified xsi:type="dcterms:W3CDTF">2016-05-23T09:53:42Z</dcterms:modified>
</cp:coreProperties>
</file>