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75" r:id="rId3"/>
    <p:sldId id="259" r:id="rId4"/>
    <p:sldId id="279" r:id="rId5"/>
    <p:sldId id="276" r:id="rId6"/>
    <p:sldId id="264" r:id="rId7"/>
    <p:sldId id="265" r:id="rId8"/>
    <p:sldId id="266" r:id="rId9"/>
    <p:sldId id="278" r:id="rId10"/>
    <p:sldId id="280" r:id="rId11"/>
    <p:sldId id="260" r:id="rId12"/>
    <p:sldId id="283" r:id="rId13"/>
    <p:sldId id="277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0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9E99D-E478-4FE9-9D9D-2C586E11689A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0C8AA-9860-4FC1-89CB-371273B18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44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50772D-9DEA-4DEC-A4CF-37AAC0A0231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85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531FB-0BDA-4852-840A-6186B9ADCD1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286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20F91-0A14-49A4-9294-C625123681E4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576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Независимый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пок</a:t>
            </a:r>
            <a:r>
              <a:rPr lang="ru-RU" baseline="0" dirty="0" smtClean="0"/>
              <a:t>-ль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0C8AA-9860-4FC1-89CB-371273B18B3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758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RAEX</a:t>
            </a:r>
            <a:r>
              <a:rPr lang="ru-RU" smtClean="0"/>
              <a:t>: </a:t>
            </a:r>
          </a:p>
          <a:p>
            <a:r>
              <a:rPr lang="ru-RU" smtClean="0"/>
              <a:t>2016 год: ранг потенциала 5, ранг риска 25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0C8AA-9860-4FC1-89CB-371273B18B3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641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50772D-9DEA-4DEC-A4CF-37AAC0A0231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85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7B85-30F8-4BFB-98E0-91F2EE40DCE0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E26B-DFDE-407A-8A43-B29918628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89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7B85-30F8-4BFB-98E0-91F2EE40DCE0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E26B-DFDE-407A-8A43-B29918628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6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7B85-30F8-4BFB-98E0-91F2EE40DCE0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E26B-DFDE-407A-8A43-B29918628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27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7B85-30F8-4BFB-98E0-91F2EE40DCE0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E26B-DFDE-407A-8A43-B29918628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57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7B85-30F8-4BFB-98E0-91F2EE40DCE0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E26B-DFDE-407A-8A43-B29918628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37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7B85-30F8-4BFB-98E0-91F2EE40DCE0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E26B-DFDE-407A-8A43-B29918628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26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7B85-30F8-4BFB-98E0-91F2EE40DCE0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E26B-DFDE-407A-8A43-B29918628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0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7B85-30F8-4BFB-98E0-91F2EE40DCE0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E26B-DFDE-407A-8A43-B29918628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60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7B85-30F8-4BFB-98E0-91F2EE40DCE0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E26B-DFDE-407A-8A43-B29918628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61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7B85-30F8-4BFB-98E0-91F2EE40DCE0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E26B-DFDE-407A-8A43-B29918628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27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7B85-30F8-4BFB-98E0-91F2EE40DCE0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CE26B-DFDE-407A-8A43-B29918628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75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47B85-30F8-4BFB-98E0-91F2EE40DCE0}" type="datetimeFigureOut">
              <a:rPr lang="ru-RU" smtClean="0"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CE26B-DFDE-407A-8A43-B29918628E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3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16832"/>
            <a:ext cx="9144000" cy="2088232"/>
          </a:xfrm>
          <a:prstGeom prst="rect">
            <a:avLst/>
          </a:prstGeom>
          <a:solidFill>
            <a:schemeClr val="accent5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07950" y="2233042"/>
            <a:ext cx="8966200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 Narrow" pitchFamily="34" charset="0"/>
                <a:cs typeface="Arial" pitchFamily="34" charset="0"/>
              </a:rPr>
              <a:t>Стратегическое планирование социально-экономического развития региона до 2030 года: опыт Свердловской области</a:t>
            </a:r>
            <a:endParaRPr lang="ru-RU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0288" y="4581624"/>
            <a:ext cx="7981950" cy="863600"/>
          </a:xfrm>
        </p:spPr>
        <p:txBody>
          <a:bodyPr>
            <a:normAutofit lnSpcReduction="10000"/>
          </a:bodyPr>
          <a:lstStyle/>
          <a:p>
            <a:pPr algn="r" eaLnBrk="1" hangingPunct="1">
              <a:spcBef>
                <a:spcPct val="0"/>
              </a:spcBef>
            </a:pPr>
            <a:r>
              <a:rPr lang="ru-RU" sz="1800" b="1" dirty="0" smtClean="0">
                <a:solidFill>
                  <a:srgbClr val="595959"/>
                </a:solidFill>
                <a:latin typeface="Arial Narrow" pitchFamily="34" charset="0"/>
                <a:cs typeface="Tahoma" pitchFamily="34" charset="0"/>
              </a:rPr>
              <a:t>Толмачев Дмитрий Евгеньевич,</a:t>
            </a:r>
            <a:endParaRPr lang="ru-RU" sz="1800" b="1" dirty="0">
              <a:solidFill>
                <a:srgbClr val="595959"/>
              </a:solidFill>
              <a:latin typeface="Arial Narrow" pitchFamily="34" charset="0"/>
              <a:cs typeface="Tahoma" pitchFamily="34" charset="0"/>
            </a:endParaRPr>
          </a:p>
          <a:p>
            <a:pPr algn="r" eaLnBrk="1" hangingPunct="1">
              <a:spcBef>
                <a:spcPct val="0"/>
              </a:spcBef>
            </a:pPr>
            <a:r>
              <a:rPr lang="ru-RU" sz="1800" dirty="0">
                <a:solidFill>
                  <a:srgbClr val="595959"/>
                </a:solidFill>
                <a:latin typeface="Arial Narrow" pitchFamily="34" charset="0"/>
                <a:cs typeface="Tahoma" pitchFamily="34" charset="0"/>
              </a:rPr>
              <a:t>д</a:t>
            </a:r>
            <a:r>
              <a:rPr lang="ru-RU" sz="1800" dirty="0" smtClean="0">
                <a:solidFill>
                  <a:srgbClr val="595959"/>
                </a:solidFill>
                <a:latin typeface="Arial Narrow" pitchFamily="34" charset="0"/>
                <a:cs typeface="Tahoma" pitchFamily="34" charset="0"/>
              </a:rPr>
              <a:t>иректор Высшей школы экономики и менеджмента </a:t>
            </a:r>
            <a:r>
              <a:rPr lang="ru-RU" sz="1800" dirty="0" err="1" smtClean="0">
                <a:solidFill>
                  <a:srgbClr val="595959"/>
                </a:solidFill>
                <a:latin typeface="Arial Narrow" pitchFamily="34" charset="0"/>
                <a:cs typeface="Tahoma" pitchFamily="34" charset="0"/>
              </a:rPr>
              <a:t>УрФУ</a:t>
            </a:r>
            <a:r>
              <a:rPr lang="ru-RU" sz="1800" dirty="0" smtClean="0">
                <a:solidFill>
                  <a:srgbClr val="595959"/>
                </a:solidFill>
                <a:latin typeface="Arial Narrow" pitchFamily="34" charset="0"/>
                <a:cs typeface="Tahoma" pitchFamily="34" charset="0"/>
              </a:rPr>
              <a:t>,  </a:t>
            </a:r>
          </a:p>
          <a:p>
            <a:pPr algn="r" eaLnBrk="1" hangingPunct="1">
              <a:spcBef>
                <a:spcPct val="0"/>
              </a:spcBef>
            </a:pPr>
            <a:r>
              <a:rPr lang="ru-RU" sz="1800" dirty="0">
                <a:solidFill>
                  <a:srgbClr val="595959"/>
                </a:solidFill>
                <a:latin typeface="Arial Narrow" pitchFamily="34" charset="0"/>
                <a:cs typeface="Tahoma" pitchFamily="34" charset="0"/>
              </a:rPr>
              <a:t>д</a:t>
            </a:r>
            <a:r>
              <a:rPr lang="ru-RU" sz="1800" dirty="0" smtClean="0">
                <a:solidFill>
                  <a:srgbClr val="595959"/>
                </a:solidFill>
                <a:latin typeface="Arial Narrow" pitchFamily="34" charset="0"/>
                <a:cs typeface="Tahoma" pitchFamily="34" charset="0"/>
              </a:rPr>
              <a:t>иректор ООО Аналитический </a:t>
            </a:r>
            <a:r>
              <a:rPr lang="ru-RU" sz="1800" dirty="0">
                <a:solidFill>
                  <a:srgbClr val="595959"/>
                </a:solidFill>
                <a:latin typeface="Arial Narrow" pitchFamily="34" charset="0"/>
                <a:cs typeface="Tahoma" pitchFamily="34" charset="0"/>
              </a:rPr>
              <a:t>ц</a:t>
            </a:r>
            <a:r>
              <a:rPr lang="ru-RU" sz="1800" dirty="0" smtClean="0">
                <a:solidFill>
                  <a:srgbClr val="595959"/>
                </a:solidFill>
                <a:latin typeface="Arial Narrow" pitchFamily="34" charset="0"/>
                <a:cs typeface="Tahoma" pitchFamily="34" charset="0"/>
              </a:rPr>
              <a:t>ентр «Эксперт»</a:t>
            </a:r>
            <a:endParaRPr lang="ru-RU" sz="1800" dirty="0">
              <a:solidFill>
                <a:srgbClr val="595959"/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2053" name="Подзаголовок 2"/>
          <p:cNvSpPr txBox="1">
            <a:spLocks/>
          </p:cNvSpPr>
          <p:nvPr/>
        </p:nvSpPr>
        <p:spPr bwMode="auto">
          <a:xfrm>
            <a:off x="2195736" y="6288087"/>
            <a:ext cx="506412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ru-RU" sz="2000" dirty="0" smtClean="0">
                <a:solidFill>
                  <a:srgbClr val="7F7F7F"/>
                </a:solidFill>
                <a:latin typeface="Arial Narrow" pitchFamily="34" charset="0"/>
                <a:cs typeface="Tahoma" pitchFamily="34" charset="0"/>
              </a:rPr>
              <a:t>Москва, 2017</a:t>
            </a:r>
            <a:endParaRPr lang="ru-RU" sz="2000" dirty="0">
              <a:solidFill>
                <a:srgbClr val="7F7F7F"/>
              </a:solidFill>
              <a:latin typeface="Arial Narrow" pitchFamily="34" charset="0"/>
              <a:cs typeface="Tahoma" pitchFamily="34" charset="0"/>
            </a:endParaRPr>
          </a:p>
        </p:txBody>
      </p:sp>
      <p:cxnSp>
        <p:nvCxnSpPr>
          <p:cNvPr id="9" name="Shape 8"/>
          <p:cNvCxnSpPr/>
          <p:nvPr/>
        </p:nvCxnSpPr>
        <p:spPr>
          <a:xfrm rot="16200000" flipH="1">
            <a:off x="95250" y="5889625"/>
            <a:ext cx="865188" cy="839788"/>
          </a:xfrm>
          <a:prstGeom prst="bentConnector2">
            <a:avLst/>
          </a:prstGeom>
          <a:ln w="38100">
            <a:solidFill>
              <a:srgbClr val="0075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hape 9"/>
          <p:cNvCxnSpPr/>
          <p:nvPr/>
        </p:nvCxnSpPr>
        <p:spPr>
          <a:xfrm rot="5400000">
            <a:off x="8159750" y="5889625"/>
            <a:ext cx="865188" cy="839788"/>
          </a:xfrm>
          <a:prstGeom prst="bentConnector2">
            <a:avLst/>
          </a:prstGeom>
          <a:ln w="38100">
            <a:solidFill>
              <a:srgbClr val="0075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6068E6-D6E2-48D4-BA45-ECEA94CAC8A9}" type="slidenum">
              <a:rPr lang="ru-RU" smtClean="0"/>
              <a:pPr/>
              <a:t>1</a:t>
            </a:fld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6463953" y="5985483"/>
            <a:ext cx="2448272" cy="648072"/>
            <a:chOff x="6463953" y="5985483"/>
            <a:chExt cx="2448272" cy="648072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463953" y="5985483"/>
              <a:ext cx="2448272" cy="64807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51725" y="6092825"/>
              <a:ext cx="14605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4" descr="СЭП logo13-ЛР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660232" y="6104818"/>
              <a:ext cx="720080" cy="518457"/>
            </a:xfrm>
            <a:prstGeom prst="rect">
              <a:avLst/>
            </a:prstGeom>
            <a:solidFill>
              <a:schemeClr val="bg1"/>
            </a:solidFill>
          </p:spPr>
        </p:pic>
      </p:grpSp>
      <p:pic>
        <p:nvPicPr>
          <p:cNvPr id="15" name="Picture 2" descr="I:\АЦ\Документы\Шапки\ШАПКИ_НОВЫЕ\АЦ Эксперт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0927"/>
            <a:ext cx="1686092" cy="51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dic.academic.ru/pictures/wiki/files/86/VSHEM_logo_UrF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150819"/>
            <a:ext cx="2171044" cy="132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88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0"/>
            <a:ext cx="9144000" cy="4492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1401" y="-100376"/>
            <a:ext cx="8750300" cy="54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chemeClr val="lt1"/>
                </a:solidFill>
                <a:latin typeface="Arial Narrow" panose="020B0606020202030204" pitchFamily="34" charset="0"/>
                <a:ea typeface="+mn-ea"/>
                <a:cs typeface="+mn-cs"/>
              </a:rPr>
              <a:t>Управление реализацией Плана мероприятий</a:t>
            </a:r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22827" y="2407241"/>
            <a:ext cx="1183906" cy="648767"/>
          </a:xfrm>
          <a:prstGeom prst="rect">
            <a:avLst/>
          </a:prstGeom>
          <a:solidFill>
            <a:srgbClr val="C6D9F1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Контроль реализации</a:t>
            </a:r>
            <a:endParaRPr lang="ru-RU" sz="12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71481" y="1988840"/>
            <a:ext cx="4203522" cy="1334738"/>
          </a:xfrm>
          <a:prstGeom prst="roundRect">
            <a:avLst/>
          </a:prstGeom>
          <a:solidFill>
            <a:srgbClr val="2781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Координационные советы </a:t>
            </a:r>
            <a:endParaRPr lang="ru-RU" sz="1400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0" dirty="0">
                <a:solidFill>
                  <a:srgbClr val="FFFFFF"/>
                </a:solidFill>
                <a:latin typeface="Arial Narrow" panose="020B0606020202030204" pitchFamily="34" charset="0"/>
              </a:rPr>
              <a:t>по </a:t>
            </a:r>
            <a:r>
              <a:rPr lang="ru-RU" sz="1400" b="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 приоритетам Стратегии-2030</a:t>
            </a:r>
          </a:p>
          <a:p>
            <a:pPr algn="ctr"/>
            <a:r>
              <a:rPr lang="ru-RU" sz="1400" b="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под </a:t>
            </a:r>
            <a:r>
              <a:rPr lang="ru-RU" sz="1400" b="0" dirty="0">
                <a:solidFill>
                  <a:srgbClr val="FFFFFF"/>
                </a:solidFill>
                <a:latin typeface="Arial Narrow" panose="020B0606020202030204" pitchFamily="34" charset="0"/>
              </a:rPr>
              <a:t>руководством Губернатора Свердловской </a:t>
            </a:r>
            <a:r>
              <a:rPr lang="ru-RU" sz="1400" b="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области </a:t>
            </a:r>
            <a:r>
              <a:rPr lang="ru-RU" sz="1400" b="0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(при участии представителей бизнеса, науки, общественных объединений и муниципалитетов) </a:t>
            </a:r>
            <a:endParaRPr lang="ru-RU" sz="1400" b="0" i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61293" y="5538330"/>
            <a:ext cx="7199139" cy="866412"/>
          </a:xfrm>
          <a:prstGeom prst="roundRect">
            <a:avLst/>
          </a:prstGeom>
          <a:solidFill>
            <a:srgbClr val="81D9B1">
              <a:alpha val="37000"/>
            </a:srgb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Arial Narrow" pitchFamily="34" charset="0"/>
              </a:rPr>
              <a:t>Исполнительные органы государственной </a:t>
            </a:r>
            <a:r>
              <a:rPr lang="ru-RU" sz="1400" dirty="0" smtClean="0">
                <a:latin typeface="Arial Narrow" pitchFamily="34" charset="0"/>
              </a:rPr>
              <a:t>власти Свердловской области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-48684" y="5649074"/>
            <a:ext cx="1247788" cy="648767"/>
          </a:xfrm>
          <a:prstGeom prst="rect">
            <a:avLst/>
          </a:prstGeom>
          <a:solidFill>
            <a:srgbClr val="C6D9F1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Ответственные за реализацию проектов</a:t>
            </a:r>
            <a:endParaRPr lang="ru-RU" sz="12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67110" y="611230"/>
            <a:ext cx="3493468" cy="11521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0"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26054" y="826931"/>
            <a:ext cx="3027146" cy="720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Arial Narrow" pitchFamily="34" charset="0"/>
              </a:rPr>
              <a:t>Губернатор Свердловской </a:t>
            </a:r>
            <a:r>
              <a:rPr lang="ru-RU" sz="1400" dirty="0" smtClean="0">
                <a:latin typeface="Arial Narrow" pitchFamily="34" charset="0"/>
              </a:rPr>
              <a:t>области,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latin typeface="Arial Narrow" pitchFamily="34" charset="0"/>
              </a:rPr>
              <a:t>Правительство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latin typeface="Arial Narrow" pitchFamily="34" charset="0"/>
              </a:rPr>
              <a:t>Свердловской области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68425" y="3892829"/>
            <a:ext cx="4122318" cy="8443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2"/>
                </a:solidFill>
                <a:latin typeface="Arial Narrow" pitchFamily="34" charset="0"/>
              </a:rPr>
              <a:t>Уполномоченный орган – Министерство экономики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2"/>
                </a:solidFill>
                <a:latin typeface="Arial Narrow" pitchFamily="34" charset="0"/>
              </a:rPr>
              <a:t>Свердловской области</a:t>
            </a:r>
            <a:endParaRPr lang="ru-RU" sz="1400" dirty="0">
              <a:solidFill>
                <a:schemeClr val="tx2"/>
              </a:solidFill>
              <a:latin typeface="Arial Narrow" pitchFamily="34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1441484" y="4757293"/>
            <a:ext cx="1528222" cy="79663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265515" y="4746460"/>
            <a:ext cx="0" cy="80746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3842387" y="4777407"/>
            <a:ext cx="1795136" cy="7694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2493590" y="4935542"/>
            <a:ext cx="1993342" cy="3287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0" dirty="0" smtClean="0">
                <a:solidFill>
                  <a:schemeClr val="tx1"/>
                </a:solidFill>
                <a:latin typeface="Arial Narrow" pitchFamily="34" charset="0"/>
              </a:rPr>
              <a:t>отчетность о    реализации проектов</a:t>
            </a:r>
            <a:endParaRPr lang="ru-RU" sz="1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6200000">
            <a:off x="-155281" y="4051130"/>
            <a:ext cx="1454895" cy="642684"/>
          </a:xfrm>
          <a:prstGeom prst="rect">
            <a:avLst/>
          </a:prstGeom>
          <a:solidFill>
            <a:srgbClr val="C6D9F1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Мониторинг</a:t>
            </a:r>
            <a:endParaRPr lang="ru-RU" sz="12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6200000">
            <a:off x="-54052" y="834090"/>
            <a:ext cx="1237519" cy="639932"/>
          </a:xfrm>
          <a:prstGeom prst="rect">
            <a:avLst/>
          </a:prstGeom>
          <a:solidFill>
            <a:srgbClr val="C6D9F1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Корректировка</a:t>
            </a:r>
            <a:endParaRPr lang="ru-RU" sz="12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Левая фигурная скобка 23"/>
          <p:cNvSpPr/>
          <p:nvPr/>
        </p:nvSpPr>
        <p:spPr>
          <a:xfrm rot="5400000">
            <a:off x="4655518" y="-101973"/>
            <a:ext cx="554244" cy="7537890"/>
          </a:xfrm>
          <a:prstGeom prst="leftBrace">
            <a:avLst/>
          </a:prstGeom>
          <a:ln w="19050">
            <a:solidFill>
              <a:srgbClr val="27817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65515" y="6453336"/>
            <a:ext cx="3348773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578266" y="2197482"/>
            <a:ext cx="1492054" cy="9349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 Narrow" pitchFamily="34" charset="0"/>
              </a:rPr>
              <a:t>Ежеквартально </a:t>
            </a:r>
            <a:r>
              <a:rPr lang="ru-RU" sz="1200" b="0" dirty="0" smtClean="0">
                <a:solidFill>
                  <a:schemeClr val="tx1"/>
                </a:solidFill>
                <a:latin typeface="Arial Narrow" pitchFamily="34" charset="0"/>
              </a:rPr>
              <a:t>рассмотрение результатов реализации Стратегии-2030 и отдельных проектов</a:t>
            </a:r>
            <a:endParaRPr lang="ru-RU" sz="12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 rot="5400000">
            <a:off x="7086782" y="2453483"/>
            <a:ext cx="635174" cy="436572"/>
          </a:xfrm>
          <a:prstGeom prst="downArrow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095" tIns="67047" rIns="134095" bIns="67047" rtlCol="0" anchor="ctr"/>
          <a:lstStyle/>
          <a:p>
            <a:pPr algn="ctr"/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23365" y="3921258"/>
            <a:ext cx="2755963" cy="828260"/>
          </a:xfrm>
          <a:prstGeom prst="roundRect">
            <a:avLst/>
          </a:prstGeom>
          <a:solidFill>
            <a:srgbClr val="81D9B1"/>
          </a:solidFill>
          <a:ln w="25400" algn="ctr">
            <a:noFill/>
            <a:miter lim="800000"/>
            <a:headEnd/>
            <a:tailEnd/>
          </a:ln>
        </p:spPr>
        <p:txBody>
          <a:bodyPr lIns="91429" tIns="45715" rIns="91429" bIns="45715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Ежегодный 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отчет Правительства Свердловской области 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(до </a:t>
            </a: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01.07</a:t>
            </a:r>
            <a:r>
              <a:rPr lang="ru-RU" sz="1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.) в ЗакСобрание СО</a:t>
            </a:r>
            <a:endParaRPr lang="ru-RU" sz="14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 rot="16200000">
            <a:off x="5408813" y="4128762"/>
            <a:ext cx="635174" cy="436572"/>
          </a:xfrm>
          <a:prstGeom prst="downArrow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095" tIns="67047" rIns="134095" bIns="67047" rtlCol="0" anchor="ctr"/>
          <a:lstStyle/>
          <a:p>
            <a:pPr algn="ctr"/>
            <a:endParaRPr lang="ru-RU" sz="1400" dirty="0">
              <a:latin typeface="Arial Narrow" panose="020B060602020203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154642" y="1929795"/>
            <a:ext cx="8899259" cy="19258"/>
          </a:xfrm>
          <a:prstGeom prst="line">
            <a:avLst/>
          </a:prstGeom>
          <a:ln w="19050">
            <a:solidFill>
              <a:srgbClr val="27817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Номер слайда 1"/>
          <p:cNvSpPr txBox="1">
            <a:spLocks/>
          </p:cNvSpPr>
          <p:nvPr/>
        </p:nvSpPr>
        <p:spPr>
          <a:xfrm>
            <a:off x="7074532" y="65608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E1D174-42CA-40A3-847B-15363255FC2E}" type="slidenum">
              <a:rPr lang="ru-RU" sz="1600" b="1" smtClean="0">
                <a:solidFill>
                  <a:schemeClr val="tx1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26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24705" y="6274"/>
            <a:ext cx="9144000" cy="6207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3952" y="76516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Ожидаемые результаты реализации Стратегии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04130"/>
              </p:ext>
            </p:extLst>
          </p:nvPr>
        </p:nvGraphicFramePr>
        <p:xfrm>
          <a:off x="107501" y="692696"/>
          <a:ext cx="8856987" cy="5546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5"/>
                <a:gridCol w="4608512"/>
              </a:tblGrid>
              <a:tr h="43722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Целевые индикаторы к 2030 году</a:t>
                      </a:r>
                      <a:endParaRPr lang="ru-RU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29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Для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жителей</a:t>
                      </a:r>
                      <a:endParaRPr lang="ru-RU" sz="1800" b="1" kern="1200" baseline="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Для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бизнеса</a:t>
                      </a:r>
                      <a:endParaRPr lang="ru-RU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3665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Ожидаемая </a:t>
                      </a:r>
                      <a:r>
                        <a:rPr lang="ru-RU" sz="1500" b="1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продолжительность жизни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 рождении - </a:t>
                      </a:r>
                      <a:r>
                        <a:rPr lang="ru-RU" sz="1600" b="1" u="sng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77,5 лет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(68,9 лет в 2014 году)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Реальные </a:t>
                      </a:r>
                      <a:r>
                        <a:rPr lang="ru-RU" sz="1500" b="1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доходы населения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600" b="1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32,5 %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выше к уровню 2014 года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Уральский федеральный</a:t>
                      </a:r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университет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500" b="1" u="sng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топ-100 мировых университетов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Доля семей, имеющих </a:t>
                      </a:r>
                      <a:r>
                        <a:rPr lang="ru-RU" sz="1500" b="1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возможность приобрести жилье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 помощью собственных и заемных средств - </a:t>
                      </a:r>
                      <a:r>
                        <a:rPr lang="ru-RU" sz="1500" b="1" u="sng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 60 % семей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Рост</a:t>
                      </a:r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1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посещаемости</a:t>
                      </a:r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населением </a:t>
                      </a:r>
                      <a:r>
                        <a:rPr lang="ru-RU" sz="1500" b="1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организаций культуры и искусства </a:t>
                      </a:r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</a:t>
                      </a:r>
                      <a:r>
                        <a:rPr lang="ru-RU" sz="1500" b="1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1" u="sng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2810</a:t>
                      </a:r>
                      <a:r>
                        <a:rPr lang="ru-RU" sz="15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1" u="sng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посещений</a:t>
                      </a:r>
                      <a:r>
                        <a:rPr lang="ru-RU" sz="15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(на 1000 чел. населения)</a:t>
                      </a:r>
                      <a:endParaRPr lang="ru-RU" sz="1500" b="1" u="sng" kern="1200" dirty="0" smtClean="0">
                        <a:solidFill>
                          <a:srgbClr val="27817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Доля </a:t>
                      </a:r>
                      <a:r>
                        <a:rPr lang="ru-RU" sz="1500" b="1" u="none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жителей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систематически занимающихся </a:t>
                      </a:r>
                      <a:r>
                        <a:rPr lang="ru-RU" sz="1500" b="1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физической культурой и спортом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в общей численности населения - </a:t>
                      </a:r>
                      <a:r>
                        <a:rPr lang="ru-RU" sz="1500" b="1" u="sng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 46%</a:t>
                      </a:r>
                      <a:endParaRPr lang="ru-RU" sz="1500" b="1" u="sng" kern="1200" dirty="0">
                        <a:solidFill>
                          <a:srgbClr val="27817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Свердловская область входит в </a:t>
                      </a:r>
                      <a:r>
                        <a:rPr lang="ru-RU" sz="1500" b="1" u="sng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топ-5</a:t>
                      </a:r>
                      <a:r>
                        <a:rPr lang="ru-RU" sz="1500" b="1" u="sng" kern="1200" baseline="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1" u="sng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регионов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РФ Национального рейтинга состояния инвестиционного климата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Валовый региональный продукт на душу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населения </a:t>
                      </a:r>
                      <a:r>
                        <a:rPr lang="ru-RU" sz="1500" b="1" u="sng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1,94 раза выше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уровня 2014 года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5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рост </a:t>
                      </a:r>
                      <a:r>
                        <a:rPr lang="ru-RU" sz="1500" b="1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объема отгруженной промышленной продукции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1500" b="1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1,5 триллиона рублей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2014 году </a:t>
                      </a:r>
                      <a:r>
                        <a:rPr lang="ru-RU" sz="1500" b="1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 3,1 триллиона рублей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 2030 году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Доля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Свердловской области </a:t>
                      </a:r>
                      <a:r>
                        <a:rPr lang="ru-RU" sz="15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общем объеме </a:t>
                      </a:r>
                      <a:r>
                        <a:rPr lang="ru-RU" sz="1500" b="1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инвестиций в основной капитал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РФ - </a:t>
                      </a:r>
                      <a:r>
                        <a:rPr lang="ru-RU" sz="1500" b="1" u="sng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 3 %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Доля продукции </a:t>
                      </a:r>
                      <a:r>
                        <a:rPr lang="ru-RU" sz="1500" b="1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высокотехнологичных и наукоемких отраслей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экономики Свердловской области в ВРП </a:t>
                      </a:r>
                      <a:r>
                        <a:rPr lang="ru-RU" sz="1500" b="1" u="sng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не менее 28%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Увеличение объема </a:t>
                      </a:r>
                      <a:r>
                        <a:rPr lang="ru-RU" sz="1500" b="1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экспорта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Свердловской области </a:t>
                      </a:r>
                      <a:r>
                        <a:rPr lang="ru-RU" sz="1500" b="1" u="sng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1" u="sng" kern="1200" dirty="0" smtClean="0">
                          <a:solidFill>
                            <a:srgbClr val="27817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1,6 раз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 уровню 2014 года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43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0"/>
            <a:ext cx="9144000" cy="4492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dirty="0" smtClean="0">
                <a:latin typeface="Arial Narrow" panose="020B0606020202030204" pitchFamily="34" charset="0"/>
              </a:rPr>
              <a:t>Предварительные итоги реализации Стратегии в 2016 году</a:t>
            </a: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519517"/>
              </p:ext>
            </p:extLst>
          </p:nvPr>
        </p:nvGraphicFramePr>
        <p:xfrm>
          <a:off x="323528" y="548680"/>
          <a:ext cx="8424936" cy="4776238"/>
        </p:xfrm>
        <a:graphic>
          <a:graphicData uri="http://schemas.openxmlformats.org/drawingml/2006/table">
            <a:tbl>
              <a:tblPr/>
              <a:tblGrid>
                <a:gridCol w="3168352"/>
                <a:gridCol w="1318289"/>
                <a:gridCol w="864096"/>
                <a:gridCol w="769943"/>
                <a:gridCol w="1440160"/>
                <a:gridCol w="864096"/>
              </a:tblGrid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Показатель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/>
                      </a:endParaRP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Ед. измерения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Уровень 2014 года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2016 (план)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2016</a:t>
                      </a:r>
                    </a:p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(</a:t>
                      </a:r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факт за 11 мес.)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Плановое значение 2030 года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1446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Приоритет: "Территория для жизни и бизнеса"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2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Объем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платных услуг 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млрд рублей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281,1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293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301,2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/>
                      </a:endParaRP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600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Объем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произведенной продукции в сфере сельского хозяйства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млрд рублей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65,9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67,4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67,7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/>
                      </a:endParaRP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95,3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31446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Приоритет: "Новая индустриализация"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8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Доля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инвестиций в основной капитал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Свердл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. обл.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в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РФ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процентов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2,7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2,7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1,57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(январь – сентябрь 2016 г.)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4268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Объем отгруженной промышленной продукции 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трлн. рублей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 1,5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3,1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7617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Увеличение реальных располагаемых денежных доходов населения на 32,5 процента к уровню 2014 года 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%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к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предыдущему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году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95,9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94,9 (янв.- ноябрь 2016 </a:t>
                      </a:r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к янв</a:t>
                      </a: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.-</a:t>
                      </a:r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ноябрю 2015, в %)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102,5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1712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Нахождение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Свердловской области в первой пятерке Национального рейтинга состояния инвестиционного климата в субъектах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РФ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2014, 2030 годы – позиция;</a:t>
                      </a:r>
                      <a:b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2016–</a:t>
                      </a:r>
                      <a:b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2024 годы – номер группы  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47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2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</a:t>
                      </a:r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35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место)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не ниже 5</a:t>
                      </a:r>
                    </a:p>
                  </a:txBody>
                  <a:tcPr marL="4731" marR="4731" marT="47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6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16832"/>
            <a:ext cx="9144000" cy="2088232"/>
          </a:xfrm>
          <a:prstGeom prst="rect">
            <a:avLst/>
          </a:prstGeom>
          <a:solidFill>
            <a:schemeClr val="accent5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07950" y="2233042"/>
            <a:ext cx="8966200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 Narrow" pitchFamily="34" charset="0"/>
                <a:cs typeface="Arial" pitchFamily="34" charset="0"/>
              </a:rPr>
              <a:t>Благодарю за внимание!</a:t>
            </a:r>
            <a:endParaRPr lang="ru-RU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581624"/>
            <a:ext cx="6600478" cy="863600"/>
          </a:xfrm>
        </p:spPr>
        <p:txBody>
          <a:bodyPr>
            <a:normAutofit fontScale="70000" lnSpcReduction="20000"/>
          </a:bodyPr>
          <a:lstStyle/>
          <a:p>
            <a:pPr algn="r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595959"/>
                </a:solidFill>
                <a:latin typeface="Arial Narrow" pitchFamily="34" charset="0"/>
                <a:cs typeface="Tahoma" pitchFamily="34" charset="0"/>
              </a:rPr>
              <a:t>Материалы по Стратегии социально-экономического развития Свердловской области до 2030 года </a:t>
            </a:r>
          </a:p>
          <a:p>
            <a:pPr algn="r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595959"/>
                </a:solidFill>
                <a:latin typeface="Arial Narrow" pitchFamily="34" charset="0"/>
                <a:cs typeface="Tahoma" pitchFamily="34" charset="0"/>
              </a:rPr>
              <a:t>размещены на сайте:</a:t>
            </a:r>
          </a:p>
          <a:p>
            <a:pPr algn="r" eaLnBrk="1" hangingPunct="1">
              <a:spcBef>
                <a:spcPct val="0"/>
              </a:spcBef>
            </a:pPr>
            <a:endParaRPr lang="ru-RU" sz="1800" dirty="0" smtClean="0">
              <a:solidFill>
                <a:srgbClr val="595959"/>
              </a:solidFill>
              <a:latin typeface="Arial Narrow" pitchFamily="34" charset="0"/>
              <a:cs typeface="Tahoma" pitchFamily="34" charset="0"/>
            </a:endParaRPr>
          </a:p>
          <a:p>
            <a:pPr algn="r">
              <a:spcBef>
                <a:spcPct val="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 Narrow" pitchFamily="34" charset="0"/>
                <a:cs typeface="Tahoma" pitchFamily="34" charset="0"/>
              </a:rPr>
              <a:t>http://www.acexpert.ru</a:t>
            </a:r>
            <a:r>
              <a:rPr lang="ru-RU" sz="1800" dirty="0" smtClean="0">
                <a:solidFill>
                  <a:srgbClr val="FF0000"/>
                </a:solidFill>
                <a:latin typeface="Arial Narrow" pitchFamily="34" charset="0"/>
                <a:cs typeface="Tahoma" pitchFamily="34" charset="0"/>
              </a:rPr>
              <a:t> </a:t>
            </a:r>
            <a:endParaRPr lang="ru-RU" sz="1800" dirty="0">
              <a:solidFill>
                <a:srgbClr val="FF0000"/>
              </a:solidFill>
              <a:latin typeface="Arial Narrow" pitchFamily="34" charset="0"/>
              <a:cs typeface="Tahoma" pitchFamily="34" charset="0"/>
            </a:endParaRPr>
          </a:p>
        </p:txBody>
      </p:sp>
      <p:cxnSp>
        <p:nvCxnSpPr>
          <p:cNvPr id="9" name="Shape 8"/>
          <p:cNvCxnSpPr/>
          <p:nvPr/>
        </p:nvCxnSpPr>
        <p:spPr>
          <a:xfrm rot="16200000" flipH="1">
            <a:off x="95250" y="5889625"/>
            <a:ext cx="865188" cy="839788"/>
          </a:xfrm>
          <a:prstGeom prst="bentConnector2">
            <a:avLst/>
          </a:prstGeom>
          <a:ln w="38100">
            <a:solidFill>
              <a:srgbClr val="0075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hape 9"/>
          <p:cNvCxnSpPr/>
          <p:nvPr/>
        </p:nvCxnSpPr>
        <p:spPr>
          <a:xfrm rot="5400000">
            <a:off x="8159750" y="5889625"/>
            <a:ext cx="865188" cy="839788"/>
          </a:xfrm>
          <a:prstGeom prst="bentConnector2">
            <a:avLst/>
          </a:prstGeom>
          <a:ln w="38100">
            <a:solidFill>
              <a:srgbClr val="0075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97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0"/>
            <a:ext cx="9144000" cy="6191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0">
              <a:latin typeface="Arial Narrow" panose="020B0606020202030204" pitchFamily="34" charset="0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 bwMode="auto">
          <a:xfrm>
            <a:off x="92568" y="-27384"/>
            <a:ext cx="8785671" cy="70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Специфика Стратегии социально-экономического развития Свердловской области на 2016-2030 годы</a:t>
            </a:r>
            <a:endParaRPr lang="ru-RU" sz="2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764704"/>
            <a:ext cx="86267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 Narrow" panose="020B0606020202030204" pitchFamily="34" charset="0"/>
              </a:rPr>
              <a:t>Активное </a:t>
            </a:r>
            <a:r>
              <a:rPr lang="ru-RU" dirty="0" smtClean="0">
                <a:latin typeface="Arial Narrow" panose="020B0606020202030204" pitchFamily="34" charset="0"/>
              </a:rPr>
              <a:t>участие </a:t>
            </a:r>
            <a:r>
              <a:rPr lang="ru-RU" dirty="0" smtClean="0">
                <a:latin typeface="Arial Narrow" panose="020B0606020202030204" pitchFamily="34" charset="0"/>
              </a:rPr>
              <a:t>бизнес-ассоциаций </a:t>
            </a:r>
            <a:r>
              <a:rPr lang="ru-RU" dirty="0" smtClean="0">
                <a:latin typeface="Arial Narrow" panose="020B0606020202030204" pitchFamily="34" charset="0"/>
              </a:rPr>
              <a:t>в формировании разделов Стратегии</a:t>
            </a:r>
          </a:p>
          <a:p>
            <a:endParaRPr lang="ru-RU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 Narrow" panose="020B0606020202030204" pitchFamily="34" charset="0"/>
              </a:rPr>
              <a:t>Проектный подход (традиционные стратегии построены по отраслевому принципу)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                 фокусировка на основных сферах деятельности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 Narrow" panose="020B0606020202030204" pitchFamily="34" charset="0"/>
              </a:rPr>
              <a:t>Межведомственный подход в реализации 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</a:rPr>
              <a:t>Принятие Стратегии-2030 Законом Свердловской области (закрепление целей, проектов, ожидаемых результатов и др.)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 Narrow" panose="020B0606020202030204" pitchFamily="34" charset="0"/>
              </a:rPr>
              <a:t>Плане </a:t>
            </a:r>
            <a:r>
              <a:rPr lang="ru-RU" dirty="0" smtClean="0">
                <a:latin typeface="Arial Narrow" panose="020B0606020202030204" pitchFamily="34" charset="0"/>
              </a:rPr>
              <a:t>мероприятий: </a:t>
            </a:r>
            <a:r>
              <a:rPr lang="ru-RU" dirty="0">
                <a:latin typeface="Arial Narrow" panose="020B0606020202030204" pitchFamily="34" charset="0"/>
              </a:rPr>
              <a:t>включение целевых показателей второго уровня или ключевых событий, позволяющих оценить реализацию каждого отдельного мероприятия и повысить управляемость </a:t>
            </a:r>
            <a:r>
              <a:rPr lang="ru-RU" dirty="0" smtClean="0">
                <a:latin typeface="Arial Narrow" panose="020B0606020202030204" pitchFamily="34" charset="0"/>
              </a:rPr>
              <a:t>Стратегии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rial Narrow" panose="020B0606020202030204" pitchFamily="34" charset="0"/>
            </a:endParaRPr>
          </a:p>
          <a:p>
            <a:endParaRPr lang="ru-RU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latin typeface="Arial Narrow" panose="020B0606020202030204" pitchFamily="34" charset="0"/>
            </a:endParaRPr>
          </a:p>
        </p:txBody>
      </p:sp>
      <p:sp>
        <p:nvSpPr>
          <p:cNvPr id="3" name="Стрелка вправо с вырезом 2"/>
          <p:cNvSpPr/>
          <p:nvPr/>
        </p:nvSpPr>
        <p:spPr>
          <a:xfrm>
            <a:off x="639044" y="2492896"/>
            <a:ext cx="504056" cy="245641"/>
          </a:xfrm>
          <a:prstGeom prst="notched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1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1D174-42CA-40A3-847B-15363255FC2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0" y="0"/>
            <a:ext cx="9144000" cy="6191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 bwMode="auto">
          <a:xfrm>
            <a:off x="250824" y="44450"/>
            <a:ext cx="849763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3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Внешние эксперты и консультанты подготовки проекта Стратегии</a:t>
            </a:r>
            <a:endParaRPr lang="ru-RU" sz="23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179512" y="692696"/>
            <a:ext cx="6192688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algn="ctr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>
            <a:defPPr>
              <a:defRPr lang="ru-RU"/>
            </a:defPPr>
            <a:lvl1pPr algn="ctr">
              <a:defRPr sz="1800" b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defRPr>
            </a:lvl1pPr>
          </a:lstStyle>
          <a:p>
            <a:r>
              <a:rPr lang="ru-RU" b="1" dirty="0" smtClean="0">
                <a:solidFill>
                  <a:schemeClr val="tx1"/>
                </a:solidFill>
              </a:rPr>
              <a:t>Общая экспертиза проекта Стратегии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179512" y="3707740"/>
            <a:ext cx="878497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algn="ctr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>
            <a:defPPr>
              <a:defRPr lang="ru-RU"/>
            </a:defPPr>
            <a:lvl1pPr algn="ctr">
              <a:defRPr b="1">
                <a:latin typeface="Arial Narrow" panose="020B0606020202030204" pitchFamily="34" charset="0"/>
                <a:cs typeface="Arial" charset="0"/>
              </a:defRPr>
            </a:lvl1pPr>
          </a:lstStyle>
          <a:p>
            <a:r>
              <a:rPr lang="ru-RU" dirty="0"/>
              <a:t>Экспертиза разделов проекта Стратегии</a:t>
            </a:r>
          </a:p>
        </p:txBody>
      </p:sp>
      <p:pic>
        <p:nvPicPr>
          <p:cNvPr id="1026" name="Picture 2" descr="I:\АЦ\МЕРОПРИЯТИЯ\2015\19. Точки роста\брошюра\foto\Кадочников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2" r="17607"/>
          <a:stretch/>
        </p:blipFill>
        <p:spPr bwMode="auto">
          <a:xfrm>
            <a:off x="3832597" y="4124617"/>
            <a:ext cx="1032095" cy="101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I:\АЦ\МЕРОПРИЯТИЯ\2015\19. Точки роста\брошюра\foto\Зубаревич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268760"/>
            <a:ext cx="972174" cy="93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:\АЦ\МЕРОПРИЯТИЯ\2015\19. Точки роста\брошюра\foto\Клепач_1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934641" cy="93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:\АЦ\МЕРОПРИЯТИЯ\2015\19. Точки роста\брошюра\foto\Лимонов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8" t="10294" r="23033" b="3650"/>
          <a:stretch/>
        </p:blipFill>
        <p:spPr bwMode="auto">
          <a:xfrm>
            <a:off x="196723" y="4124103"/>
            <a:ext cx="1186195" cy="105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:\АЦ\МЕРОПРИЯТИЯ\2015\19. Точки роста\брошюра\foto\Медовников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8" r="6783"/>
          <a:stretch/>
        </p:blipFill>
        <p:spPr bwMode="auto">
          <a:xfrm>
            <a:off x="7488060" y="4143450"/>
            <a:ext cx="1304397" cy="99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:\АЦ\МЕРОПРИЯТИЯ\2015\19. Точки роста\брошюра\foto\Фадеев_15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68760"/>
            <a:ext cx="934641" cy="93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I:\TMP\Ульянова\Климанов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53" t="8254" r="20588" b="27441"/>
          <a:stretch/>
        </p:blipFill>
        <p:spPr bwMode="auto">
          <a:xfrm>
            <a:off x="1975493" y="4133671"/>
            <a:ext cx="1287265" cy="101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:\TMP\Ульянова\Вебер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11" t="8153" r="38099" b="36036"/>
          <a:stretch/>
        </p:blipFill>
        <p:spPr bwMode="auto">
          <a:xfrm>
            <a:off x="4443260" y="1268760"/>
            <a:ext cx="1094679" cy="93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I:\АЦ\Стратегия СО\Обсуждения\абанкина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9" t="5330" r="33973" b="42038"/>
          <a:stretch/>
        </p:blipFill>
        <p:spPr bwMode="auto">
          <a:xfrm>
            <a:off x="5657053" y="4150710"/>
            <a:ext cx="1068735" cy="97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16371" y="6502596"/>
            <a:ext cx="8748764" cy="3328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0" indent="0">
              <a:buFont typeface="Arial" pitchFamily="34" charset="0"/>
              <a:buNone/>
              <a:defRPr sz="12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Координатор работы Аналитический центр «Эксперт»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20" y="2203400"/>
            <a:ext cx="1944216" cy="1297607"/>
          </a:xfrm>
          <a:prstGeom prst="rect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285750" indent="-285750">
              <a:buFont typeface="Arial" pitchFamily="34" charset="0"/>
              <a:buChar char="•"/>
              <a:defRPr sz="1200" b="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pPr marL="0" indent="0" algn="ctr">
              <a:buNone/>
            </a:pPr>
            <a:r>
              <a:rPr lang="ru-RU" sz="1100" b="1" i="1" dirty="0" err="1" smtClean="0"/>
              <a:t>Клепач</a:t>
            </a:r>
            <a:r>
              <a:rPr lang="ru-RU" sz="1100" b="1" i="1" dirty="0" smtClean="0"/>
              <a:t> </a:t>
            </a:r>
          </a:p>
          <a:p>
            <a:pPr marL="0" indent="0" algn="ctr">
              <a:buNone/>
            </a:pPr>
            <a:r>
              <a:rPr lang="ru-RU" sz="1100" b="1" i="1" dirty="0" smtClean="0"/>
              <a:t>Андрей Николаевич</a:t>
            </a:r>
            <a:r>
              <a:rPr lang="ru-RU" sz="1100" dirty="0" smtClean="0"/>
              <a:t>, </a:t>
            </a:r>
          </a:p>
          <a:p>
            <a:pPr marL="0" indent="0" algn="ctr">
              <a:buNone/>
            </a:pPr>
            <a:endParaRPr lang="ru-RU" sz="1100" dirty="0"/>
          </a:p>
          <a:p>
            <a:pPr marL="0" indent="0" algn="ctr">
              <a:buNone/>
            </a:pPr>
            <a:r>
              <a:rPr lang="ru-RU" sz="1100" dirty="0" smtClean="0"/>
              <a:t>заместитель </a:t>
            </a:r>
            <a:r>
              <a:rPr lang="ru-RU" sz="1100" dirty="0"/>
              <a:t>Председателя (главный экономист) - член Правления Внешэкономбанка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11759" y="2203399"/>
            <a:ext cx="1799851" cy="1297607"/>
          </a:xfrm>
          <a:prstGeom prst="rect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0" indent="0" algn="ctr">
              <a:buFont typeface="Arial" pitchFamily="34" charset="0"/>
              <a:buNone/>
              <a:defRPr sz="1100" i="1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Фадеев </a:t>
            </a:r>
          </a:p>
          <a:p>
            <a:r>
              <a:rPr lang="ru-RU" dirty="0"/>
              <a:t>Валерий Александрович, </a:t>
            </a:r>
            <a:br>
              <a:rPr lang="ru-RU" dirty="0"/>
            </a:br>
            <a:endParaRPr lang="ru-RU" dirty="0"/>
          </a:p>
          <a:p>
            <a:r>
              <a:rPr lang="ru-RU" b="0" i="0" dirty="0"/>
              <a:t>главный редактор журнала «Эксперт», директор Института общественного проектирования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32240" y="2204864"/>
            <a:ext cx="2016224" cy="1297607"/>
          </a:xfrm>
          <a:prstGeom prst="rect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285750" indent="-285750">
              <a:buFont typeface="Arial" pitchFamily="34" charset="0"/>
              <a:buChar char="•"/>
              <a:defRPr sz="1200" b="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pPr marL="0" indent="0" algn="ctr">
              <a:buNone/>
            </a:pPr>
            <a:r>
              <a:rPr lang="ru-RU" sz="1100" b="1" i="1" dirty="0" err="1"/>
              <a:t>Зубаревич</a:t>
            </a:r>
            <a:r>
              <a:rPr lang="ru-RU" sz="1100" b="1" i="1" dirty="0"/>
              <a:t> </a:t>
            </a:r>
            <a:endParaRPr lang="ru-RU" sz="1100" b="1" i="1" dirty="0" smtClean="0"/>
          </a:p>
          <a:p>
            <a:pPr marL="0" indent="0" algn="ctr">
              <a:buNone/>
            </a:pPr>
            <a:r>
              <a:rPr lang="ru-RU" sz="1100" b="1" i="1" dirty="0" smtClean="0"/>
              <a:t>Наталья </a:t>
            </a:r>
            <a:r>
              <a:rPr lang="ru-RU" sz="1100" b="1" i="1" dirty="0"/>
              <a:t>Васильевна</a:t>
            </a:r>
            <a:r>
              <a:rPr lang="ru-RU" sz="1100" dirty="0" smtClean="0"/>
              <a:t>, </a:t>
            </a:r>
          </a:p>
          <a:p>
            <a:pPr marL="0" indent="0" algn="ctr">
              <a:buNone/>
            </a:pPr>
            <a:endParaRPr lang="ru-RU" sz="1100" dirty="0" smtClean="0"/>
          </a:p>
          <a:p>
            <a:pPr marL="0" indent="0" algn="ctr">
              <a:buNone/>
            </a:pPr>
            <a:r>
              <a:rPr lang="ru-RU" sz="1100" dirty="0" smtClean="0"/>
              <a:t>директор региональной программы Независимого института социальной политики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55309" y="2197119"/>
            <a:ext cx="1916891" cy="1297607"/>
          </a:xfrm>
          <a:prstGeom prst="rect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0" indent="0" algn="ctr">
              <a:buFont typeface="Arial" pitchFamily="34" charset="0"/>
              <a:buNone/>
              <a:defRPr sz="1100" i="1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 err="1"/>
              <a:t>Шломо</a:t>
            </a:r>
            <a:r>
              <a:rPr lang="ru-RU" dirty="0"/>
              <a:t> Вебер,</a:t>
            </a:r>
          </a:p>
          <a:p>
            <a:endParaRPr lang="ru-RU" dirty="0"/>
          </a:p>
          <a:p>
            <a:r>
              <a:rPr lang="ru-RU" b="0" i="0" dirty="0"/>
              <a:t>исполняющий обязанности ректора РЭШ, научный руководитель ЛИСОМО РЭШ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9928" y="5165829"/>
            <a:ext cx="1410658" cy="1297607"/>
          </a:xfrm>
          <a:prstGeom prst="rect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285750" indent="-285750">
              <a:buFont typeface="Arial" pitchFamily="34" charset="0"/>
              <a:buChar char="•"/>
              <a:defRPr sz="1200" b="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pPr marL="0" indent="0" algn="ctr">
              <a:buNone/>
            </a:pPr>
            <a:r>
              <a:rPr lang="ru-RU" sz="1000" b="1" dirty="0" smtClean="0"/>
              <a:t>Лимонов Леонид Эдуардович</a:t>
            </a:r>
            <a:r>
              <a:rPr lang="ru-RU" sz="1000" dirty="0" smtClean="0"/>
              <a:t>, </a:t>
            </a:r>
          </a:p>
          <a:p>
            <a:pPr marL="0" indent="0" algn="ctr">
              <a:buNone/>
            </a:pPr>
            <a:r>
              <a:rPr lang="ru-RU" sz="1000" dirty="0" smtClean="0"/>
              <a:t>ген. директор МЦСЭИ </a:t>
            </a:r>
            <a:r>
              <a:rPr lang="ru-RU" sz="1000" dirty="0"/>
              <a:t>«</a:t>
            </a:r>
            <a:r>
              <a:rPr lang="ru-RU" sz="1000" dirty="0" err="1"/>
              <a:t>Леонтьевский</a:t>
            </a:r>
            <a:r>
              <a:rPr lang="ru-RU" sz="1000" dirty="0"/>
              <a:t> Центр</a:t>
            </a:r>
            <a:r>
              <a:rPr lang="ru-RU" sz="1000" dirty="0" smtClean="0"/>
              <a:t>», </a:t>
            </a:r>
            <a:r>
              <a:rPr lang="ru-RU" sz="1000" dirty="0"/>
              <a:t>зав. лабораторией урбанистических исследований </a:t>
            </a:r>
            <a:endParaRPr lang="ru-RU" sz="1000" dirty="0" smtClean="0"/>
          </a:p>
          <a:p>
            <a:pPr marL="0" indent="0" algn="ctr">
              <a:buNone/>
            </a:pPr>
            <a:r>
              <a:rPr lang="ru-RU" sz="1000" dirty="0" smtClean="0"/>
              <a:t>НИУ </a:t>
            </a:r>
            <a:r>
              <a:rPr lang="ru-RU" sz="1000" dirty="0"/>
              <a:t>ВШЭ – СПб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63686" y="5155313"/>
            <a:ext cx="1452719" cy="1297607"/>
          </a:xfrm>
          <a:prstGeom prst="rect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285750" indent="-285750">
              <a:buFont typeface="Arial" pitchFamily="34" charset="0"/>
              <a:buChar char="•"/>
              <a:defRPr sz="1200" b="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pPr marL="0" indent="0" algn="ctr">
              <a:buNone/>
            </a:pPr>
            <a:r>
              <a:rPr lang="ru-RU" sz="1000" b="1" dirty="0" smtClean="0"/>
              <a:t>Климанов Владимир Викторович</a:t>
            </a:r>
            <a:r>
              <a:rPr lang="ru-RU" sz="1000" dirty="0" smtClean="0"/>
              <a:t>, </a:t>
            </a:r>
          </a:p>
          <a:p>
            <a:pPr marL="0" indent="0" algn="ctr">
              <a:buNone/>
            </a:pPr>
            <a:r>
              <a:rPr lang="ru-RU" sz="1000" dirty="0"/>
              <a:t>директор Института реформирования общественных финансов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37558" y="5147723"/>
            <a:ext cx="1295794" cy="1297607"/>
          </a:xfrm>
          <a:prstGeom prst="rect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285750" indent="-285750">
              <a:buFont typeface="Arial" pitchFamily="34" charset="0"/>
              <a:buChar char="•"/>
              <a:defRPr sz="1200" b="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pPr marL="0" indent="0" algn="ctr">
              <a:buNone/>
            </a:pPr>
            <a:r>
              <a:rPr lang="ru-RU" sz="1000" b="1" dirty="0" smtClean="0"/>
              <a:t>Кадочников Сергей Михайлович</a:t>
            </a:r>
            <a:r>
              <a:rPr lang="ru-RU" sz="1000" dirty="0" smtClean="0"/>
              <a:t>, </a:t>
            </a:r>
          </a:p>
          <a:p>
            <a:pPr marL="0" indent="0" algn="ctr">
              <a:buNone/>
            </a:pPr>
            <a:r>
              <a:rPr lang="ru-RU" sz="1000" dirty="0"/>
              <a:t>д</a:t>
            </a:r>
            <a:r>
              <a:rPr lang="ru-RU" sz="1000" dirty="0" smtClean="0"/>
              <a:t>иректор НИУ ВШЭ – Санкт-Петербург</a:t>
            </a:r>
            <a:endParaRPr lang="ru-R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5634430" y="5138670"/>
            <a:ext cx="1368152" cy="1297607"/>
          </a:xfrm>
          <a:prstGeom prst="rect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285750" indent="-285750">
              <a:buFont typeface="Arial" pitchFamily="34" charset="0"/>
              <a:buChar char="•"/>
              <a:defRPr sz="1200" b="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pPr marL="0" indent="0" algn="ctr">
              <a:buNone/>
            </a:pPr>
            <a:r>
              <a:rPr lang="ru-RU" sz="1000" b="1" dirty="0" err="1" smtClean="0"/>
              <a:t>Абанкина</a:t>
            </a:r>
            <a:r>
              <a:rPr lang="ru-RU" sz="1000" b="1" dirty="0" smtClean="0"/>
              <a:t> Татьяна Всеволодовна</a:t>
            </a:r>
            <a:r>
              <a:rPr lang="ru-RU" sz="1000" dirty="0" smtClean="0"/>
              <a:t>, директор Центра государственного сектора экономики </a:t>
            </a:r>
          </a:p>
          <a:p>
            <a:pPr marL="0" indent="0" algn="ctr">
              <a:buNone/>
            </a:pPr>
            <a:r>
              <a:rPr lang="ru-RU" sz="1000" dirty="0" smtClean="0"/>
              <a:t>НИУ ВШЭ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97585" y="5146260"/>
            <a:ext cx="1440160" cy="1297607"/>
          </a:xfrm>
          <a:prstGeom prst="rect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285750" indent="-285750">
              <a:buFont typeface="Arial" pitchFamily="34" charset="0"/>
              <a:buChar char="•"/>
              <a:defRPr sz="1200" b="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pPr marL="0" indent="0" algn="ctr">
              <a:buNone/>
            </a:pPr>
            <a:r>
              <a:rPr lang="ru-RU" sz="1000" b="1" dirty="0" smtClean="0"/>
              <a:t>Медовников Дан Станиславович</a:t>
            </a:r>
            <a:r>
              <a:rPr lang="ru-RU" sz="1000" dirty="0" smtClean="0"/>
              <a:t>, директор Института менеджмента инноваций НИУ ВШЭ</a:t>
            </a:r>
          </a:p>
        </p:txBody>
      </p:sp>
      <p:sp>
        <p:nvSpPr>
          <p:cNvPr id="35" name="TextBox 8"/>
          <p:cNvSpPr txBox="1">
            <a:spLocks noChangeArrowheads="1"/>
          </p:cNvSpPr>
          <p:nvPr/>
        </p:nvSpPr>
        <p:spPr bwMode="auto">
          <a:xfrm>
            <a:off x="6588224" y="692696"/>
            <a:ext cx="237691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algn="ctr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>
            <a:defPPr>
              <a:defRPr lang="ru-RU"/>
            </a:defPPr>
            <a:lvl1pPr algn="ctr">
              <a:defRPr sz="1800" b="0">
                <a:solidFill>
                  <a:schemeClr val="bg1"/>
                </a:solidFill>
                <a:latin typeface="Arial Narrow" panose="020B0606020202030204" pitchFamily="34" charset="0"/>
                <a:cs typeface="Arial" charset="0"/>
              </a:defRPr>
            </a:lvl1pPr>
          </a:lstStyle>
          <a:p>
            <a:r>
              <a:rPr lang="ru-RU" b="1" dirty="0" smtClean="0">
                <a:solidFill>
                  <a:schemeClr val="tx1"/>
                </a:solidFill>
              </a:rPr>
              <a:t>Общий отзыв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75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99639" y="838375"/>
            <a:ext cx="8928992" cy="1960846"/>
          </a:xfrm>
          <a:prstGeom prst="roundRect">
            <a:avLst/>
          </a:prstGeom>
          <a:noFill/>
          <a:ln w="19050">
            <a:solidFill>
              <a:srgbClr val="2781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6426" y="764704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 Narrow" pitchFamily="34" charset="0"/>
                <a:cs typeface="Arial" pitchFamily="34" charset="0"/>
              </a:rPr>
              <a:t>Прогнозирование</a:t>
            </a:r>
            <a:endParaRPr lang="ru-RU" sz="12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9575" y="2827349"/>
            <a:ext cx="8928992" cy="1955249"/>
          </a:xfrm>
          <a:prstGeom prst="roundRect">
            <a:avLst/>
          </a:prstGeom>
          <a:noFill/>
          <a:ln w="19050">
            <a:solidFill>
              <a:srgbClr val="2781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504" y="4811532"/>
            <a:ext cx="8928992" cy="1929836"/>
          </a:xfrm>
          <a:prstGeom prst="roundRect">
            <a:avLst/>
          </a:prstGeom>
          <a:noFill/>
          <a:ln w="19050">
            <a:solidFill>
              <a:srgbClr val="2781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952" y="2761981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 Narrow" pitchFamily="34" charset="0"/>
                <a:cs typeface="Arial" pitchFamily="34" charset="0"/>
              </a:rPr>
              <a:t>Целеполагание</a:t>
            </a:r>
            <a:endParaRPr lang="ru-RU" sz="12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2355" y="4735846"/>
            <a:ext cx="25838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 Narrow" pitchFamily="34" charset="0"/>
                <a:cs typeface="Arial" pitchFamily="34" charset="0"/>
              </a:rPr>
              <a:t>Планирование и программирование</a:t>
            </a:r>
            <a:endParaRPr lang="ru-RU" sz="12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5516" y="961781"/>
            <a:ext cx="2844316" cy="897018"/>
          </a:xfrm>
          <a:prstGeom prst="rect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0" indent="0">
              <a:buFont typeface="Arial" pitchFamily="34" charset="0"/>
              <a:buNone/>
              <a:defRPr sz="115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Долгосрочный прогноз СЭР Свердловской области на период до 2030 </a:t>
            </a:r>
            <a:r>
              <a:rPr lang="ru-RU" dirty="0" smtClean="0"/>
              <a:t>года</a:t>
            </a:r>
          </a:p>
          <a:p>
            <a:r>
              <a:rPr lang="ru-RU" b="0" dirty="0" smtClean="0"/>
              <a:t>(утв. постановлением Правительства Свердловской области от </a:t>
            </a:r>
            <a:r>
              <a:rPr lang="ru-RU" b="0" dirty="0"/>
              <a:t>23.10.2015 </a:t>
            </a:r>
            <a:endParaRPr lang="ru-RU" b="0" dirty="0" smtClean="0"/>
          </a:p>
          <a:p>
            <a:r>
              <a:rPr lang="ru-RU" b="0" dirty="0" smtClean="0"/>
              <a:t>№ </a:t>
            </a:r>
            <a:r>
              <a:rPr lang="ru-RU" b="0" dirty="0"/>
              <a:t>979-ПП</a:t>
            </a:r>
            <a:r>
              <a:rPr lang="ru-RU" b="0" dirty="0" smtClean="0"/>
              <a:t>)</a:t>
            </a:r>
            <a:endParaRPr lang="ru-RU" b="0" dirty="0"/>
          </a:p>
        </p:txBody>
      </p:sp>
      <p:sp>
        <p:nvSpPr>
          <p:cNvPr id="18" name="TextBox 17"/>
          <p:cNvSpPr txBox="1"/>
          <p:nvPr/>
        </p:nvSpPr>
        <p:spPr>
          <a:xfrm>
            <a:off x="6247938" y="961781"/>
            <a:ext cx="2716549" cy="917895"/>
          </a:xfrm>
          <a:prstGeom prst="rect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0" indent="0">
              <a:buFont typeface="Arial" pitchFamily="34" charset="0"/>
              <a:buNone/>
              <a:defRPr sz="115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Бюджетный прогноз Свердловской области </a:t>
            </a:r>
            <a:r>
              <a:rPr lang="ru-RU" dirty="0" smtClean="0"/>
              <a:t>на долгосрочный период до </a:t>
            </a:r>
            <a:r>
              <a:rPr lang="ru-RU" dirty="0"/>
              <a:t>2030 </a:t>
            </a:r>
            <a:r>
              <a:rPr lang="ru-RU" dirty="0" smtClean="0"/>
              <a:t>года </a:t>
            </a:r>
            <a:r>
              <a:rPr lang="ru-RU" b="0" dirty="0" smtClean="0"/>
              <a:t>(утв. </a:t>
            </a:r>
            <a:r>
              <a:rPr lang="ru-RU" b="0" dirty="0"/>
              <a:t>постановлением Правительства Свердловской области от </a:t>
            </a:r>
            <a:r>
              <a:rPr lang="ru-RU" b="0" dirty="0" smtClean="0"/>
              <a:t>04.02.2016 </a:t>
            </a:r>
          </a:p>
          <a:p>
            <a:r>
              <a:rPr lang="ru-RU" b="0" dirty="0" smtClean="0"/>
              <a:t>№ 68-ПП)</a:t>
            </a:r>
            <a:endParaRPr lang="ru-RU" b="0" dirty="0"/>
          </a:p>
        </p:txBody>
      </p:sp>
      <p:sp>
        <p:nvSpPr>
          <p:cNvPr id="20" name="TextBox 19"/>
          <p:cNvSpPr txBox="1"/>
          <p:nvPr/>
        </p:nvSpPr>
        <p:spPr>
          <a:xfrm>
            <a:off x="3329279" y="1020116"/>
            <a:ext cx="2700300" cy="906635"/>
          </a:xfrm>
          <a:prstGeom prst="rect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0" indent="0">
              <a:buFont typeface="Arial" pitchFamily="34" charset="0"/>
              <a:buNone/>
              <a:defRPr sz="115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Прогноз СЭР Свердловской области на </a:t>
            </a:r>
            <a:r>
              <a:rPr lang="ru-RU" dirty="0" smtClean="0"/>
              <a:t>среднесрочный период </a:t>
            </a:r>
            <a:r>
              <a:rPr lang="ru-RU" dirty="0"/>
              <a:t>2016-2018 </a:t>
            </a:r>
            <a:r>
              <a:rPr lang="ru-RU" dirty="0" smtClean="0"/>
              <a:t>годов </a:t>
            </a:r>
            <a:r>
              <a:rPr lang="ru-RU" b="0" dirty="0" smtClean="0"/>
              <a:t>(одобрен</a:t>
            </a:r>
            <a:r>
              <a:rPr lang="ru-RU" b="0" dirty="0"/>
              <a:t> постановлением Правительства Свердловской области от </a:t>
            </a:r>
            <a:r>
              <a:rPr lang="ru-RU" b="0" dirty="0" smtClean="0"/>
              <a:t>07.10.2015 </a:t>
            </a:r>
          </a:p>
          <a:p>
            <a:r>
              <a:rPr lang="ru-RU" b="0" dirty="0" smtClean="0"/>
              <a:t>№ 906-ПП)</a:t>
            </a:r>
            <a:endParaRPr lang="ru-RU" b="0" dirty="0"/>
          </a:p>
        </p:txBody>
      </p:sp>
      <p:sp>
        <p:nvSpPr>
          <p:cNvPr id="21" name="TextBox 20"/>
          <p:cNvSpPr txBox="1"/>
          <p:nvPr/>
        </p:nvSpPr>
        <p:spPr>
          <a:xfrm>
            <a:off x="215517" y="3042354"/>
            <a:ext cx="8748970" cy="367699"/>
          </a:xfrm>
          <a:prstGeom prst="rect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0" indent="0">
              <a:buFont typeface="Arial" pitchFamily="34" charset="0"/>
              <a:buNone/>
              <a:defRPr sz="115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Стратегия социально-экономического развития Свердловской области на </a:t>
            </a:r>
            <a:r>
              <a:rPr lang="ru-RU" dirty="0" smtClean="0"/>
              <a:t>2016-2030 годы </a:t>
            </a:r>
            <a:r>
              <a:rPr lang="ru-RU" b="0" dirty="0" smtClean="0"/>
              <a:t>(принята законом Свердловской области от 21.12.2015 № 151-ОЗ)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99426" y="1831634"/>
            <a:ext cx="313448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оценка </a:t>
            </a:r>
            <a:r>
              <a:rPr lang="ru-RU" sz="1100" b="0" dirty="0">
                <a:latin typeface="Arial Narrow" pitchFamily="34" charset="0"/>
                <a:cs typeface="Arial" pitchFamily="34" charset="0"/>
              </a:rPr>
              <a:t>достигнутого уровня </a:t>
            </a: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СЭР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условия развития, оценка факторов развития и ограничений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сценарии </a:t>
            </a:r>
            <a:r>
              <a:rPr lang="ru-RU" sz="1100" b="0" dirty="0">
                <a:latin typeface="Arial Narrow" pitchFamily="34" charset="0"/>
                <a:cs typeface="Arial" pitchFamily="34" charset="0"/>
              </a:rPr>
              <a:t>прогноза и </a:t>
            </a: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основные направления СЭР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отраслевые разделы</a:t>
            </a:r>
            <a:endParaRPr lang="ru-RU" sz="1100" b="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28184" y="1906671"/>
            <a:ext cx="27541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прогноз </a:t>
            </a:r>
            <a:r>
              <a:rPr lang="ru-RU" sz="1100" b="0" dirty="0">
                <a:latin typeface="Arial Narrow" pitchFamily="34" charset="0"/>
                <a:cs typeface="Arial" pitchFamily="34" charset="0"/>
              </a:rPr>
              <a:t>основных характеристик бюджета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показатели </a:t>
            </a:r>
            <a:r>
              <a:rPr lang="ru-RU" sz="1100" b="0" dirty="0">
                <a:latin typeface="Arial Narrow" pitchFamily="34" charset="0"/>
                <a:cs typeface="Arial" pitchFamily="34" charset="0"/>
              </a:rPr>
              <a:t>финансового обеспечения </a:t>
            </a: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государственных </a:t>
            </a:r>
            <a:r>
              <a:rPr lang="ru-RU" sz="1100" b="0" dirty="0">
                <a:latin typeface="Arial Narrow" pitchFamily="34" charset="0"/>
                <a:cs typeface="Arial" pitchFamily="34" charset="0"/>
              </a:rPr>
              <a:t>программ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иные </a:t>
            </a:r>
            <a:r>
              <a:rPr lang="ru-RU" sz="1100" b="0" dirty="0">
                <a:latin typeface="Arial Narrow" pitchFamily="34" charset="0"/>
                <a:cs typeface="Arial" pitchFamily="34" charset="0"/>
              </a:rPr>
              <a:t>показатели, характеризующие </a:t>
            </a: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бюджет</a:t>
            </a:r>
            <a:endParaRPr lang="ru-RU" sz="1100" b="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20269" y="3444889"/>
            <a:ext cx="842493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оценка </a:t>
            </a:r>
            <a:r>
              <a:rPr lang="ru-RU" sz="1100" b="0" dirty="0">
                <a:latin typeface="Arial Narrow" pitchFamily="34" charset="0"/>
                <a:cs typeface="Arial" pitchFamily="34" charset="0"/>
              </a:rPr>
              <a:t>достигнутых целей </a:t>
            </a: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СЭР</a:t>
            </a:r>
            <a:endParaRPr lang="ru-RU" sz="1100" b="0" dirty="0">
              <a:latin typeface="Arial Narrow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0" dirty="0">
                <a:latin typeface="Arial Narrow" pitchFamily="34" charset="0"/>
                <a:cs typeface="Arial" pitchFamily="34" charset="0"/>
              </a:rPr>
              <a:t>с</a:t>
            </a: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тратегические приоритеты СЭР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цели</a:t>
            </a:r>
            <a:r>
              <a:rPr lang="ru-RU" sz="1100" b="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задачи и показатели достижения целей СЭР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направления </a:t>
            </a:r>
            <a:r>
              <a:rPr lang="ru-RU" sz="1100" b="0" dirty="0">
                <a:latin typeface="Arial Narrow" pitchFamily="34" charset="0"/>
                <a:cs typeface="Arial" pitchFamily="34" charset="0"/>
              </a:rPr>
              <a:t>социально-экономической </a:t>
            </a: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политики и ожидаемые результаты</a:t>
            </a:r>
            <a:endParaRPr lang="ru-RU" sz="1100" b="0" dirty="0">
              <a:latin typeface="Arial Narrow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сроки </a:t>
            </a:r>
            <a:r>
              <a:rPr lang="ru-RU" sz="1100" b="0" dirty="0">
                <a:latin typeface="Arial Narrow" pitchFamily="34" charset="0"/>
                <a:cs typeface="Arial" pitchFamily="34" charset="0"/>
              </a:rPr>
              <a:t>и этапы реализации </a:t>
            </a: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Стратегии</a:t>
            </a:r>
            <a:endParaRPr lang="ru-RU" sz="1100" b="0" dirty="0">
              <a:latin typeface="Arial Narrow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оценка </a:t>
            </a:r>
            <a:r>
              <a:rPr lang="ru-RU" sz="1100" b="0" dirty="0">
                <a:latin typeface="Arial Narrow" pitchFamily="34" charset="0"/>
                <a:cs typeface="Arial" pitchFamily="34" charset="0"/>
              </a:rPr>
              <a:t>финансовых ресурсов, необходимых для реализации </a:t>
            </a: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Стратегии</a:t>
            </a:r>
            <a:endParaRPr lang="ru-RU" sz="1100" b="0" dirty="0">
              <a:latin typeface="Arial Narrow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0" dirty="0">
                <a:latin typeface="Arial Narrow" pitchFamily="34" charset="0"/>
                <a:cs typeface="Arial" pitchFamily="34" charset="0"/>
              </a:rPr>
              <a:t>м</a:t>
            </a: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еханизмы реализации Стратегии – стратегические проекты</a:t>
            </a:r>
            <a:endParaRPr lang="ru-RU" sz="1100" b="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5516" y="4941168"/>
            <a:ext cx="2808312" cy="701629"/>
          </a:xfrm>
          <a:prstGeom prst="rect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0" indent="0">
              <a:buFont typeface="Arial" pitchFamily="34" charset="0"/>
              <a:buNone/>
              <a:defRPr sz="115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План мероприятий по реализации Стратегии СЭР Свердловской области на 2016-2030 </a:t>
            </a:r>
            <a:r>
              <a:rPr lang="ru-RU" dirty="0" smtClean="0"/>
              <a:t>годы </a:t>
            </a:r>
            <a:r>
              <a:rPr lang="ru-RU" b="0" dirty="0" smtClean="0"/>
              <a:t>(постановление Правительства Свердловской области)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84230" y="5589240"/>
            <a:ext cx="322294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цели </a:t>
            </a:r>
            <a:r>
              <a:rPr lang="ru-RU" sz="1100" b="0" dirty="0">
                <a:latin typeface="Arial Narrow" pitchFamily="34" charset="0"/>
                <a:cs typeface="Arial" pitchFamily="34" charset="0"/>
              </a:rPr>
              <a:t>и задачи </a:t>
            </a: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для </a:t>
            </a:r>
            <a:r>
              <a:rPr lang="ru-RU" sz="1100" b="0" dirty="0">
                <a:latin typeface="Arial Narrow" pitchFamily="34" charset="0"/>
                <a:cs typeface="Arial" pitchFamily="34" charset="0"/>
              </a:rPr>
              <a:t>каждого этапа </a:t>
            </a: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Стратегии</a:t>
            </a:r>
            <a:endParaRPr lang="ru-RU" sz="1100" b="0" dirty="0">
              <a:latin typeface="Arial Narrow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показатели, </a:t>
            </a:r>
            <a:r>
              <a:rPr lang="ru-RU" sz="1100" b="0" dirty="0">
                <a:latin typeface="Arial Narrow" pitchFamily="34" charset="0"/>
                <a:cs typeface="Arial" pitchFamily="34" charset="0"/>
              </a:rPr>
              <a:t>установленные для каждого этапа реализации </a:t>
            </a: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Стратегии</a:t>
            </a:r>
            <a:endParaRPr lang="ru-RU" sz="1100" b="0" dirty="0">
              <a:latin typeface="Arial Narrow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комплексы мероприятий в соответствии с проектами Стратегии и </a:t>
            </a:r>
            <a:r>
              <a:rPr lang="ru-RU" sz="1100" b="0" dirty="0">
                <a:latin typeface="Arial Narrow" pitchFamily="34" charset="0"/>
                <a:cs typeface="Arial" pitchFamily="34" charset="0"/>
              </a:rPr>
              <a:t>перечень государственных </a:t>
            </a: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программ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ответственные исполнители и соисполнители</a:t>
            </a:r>
            <a:endParaRPr lang="ru-RU" sz="1100" b="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274172" y="4498088"/>
            <a:ext cx="409983" cy="432048"/>
          </a:xfrm>
          <a:prstGeom prst="rightArrow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454290"/>
            <a:ext cx="8640960" cy="2514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 algn="ctr">
            <a:noFill/>
            <a:miter lim="800000"/>
            <a:headEnd/>
            <a:tailEnd/>
          </a:ln>
          <a:effectLst/>
        </p:spPr>
        <p:txBody>
          <a:bodyPr lIns="91429" tIns="45715" rIns="91429" bIns="45715" anchor="ctr"/>
          <a:lstStyle/>
          <a:p>
            <a:pPr algn="ctr"/>
            <a:r>
              <a:rPr lang="ru-RU" sz="1200" dirty="0">
                <a:latin typeface="Arial Narrow" panose="020B0606020202030204" pitchFamily="34" charset="0"/>
                <a:cs typeface="Arial" charset="0"/>
              </a:rPr>
              <a:t>Федеральный закон РФ от 28 июня 2014 </a:t>
            </a:r>
            <a:r>
              <a:rPr lang="ru-RU" sz="1200" dirty="0" smtClean="0">
                <a:latin typeface="Arial Narrow" panose="020B0606020202030204" pitchFamily="34" charset="0"/>
                <a:cs typeface="Arial" charset="0"/>
              </a:rPr>
              <a:t>года </a:t>
            </a:r>
            <a:r>
              <a:rPr lang="ru-RU" sz="1200" dirty="0">
                <a:latin typeface="Arial Narrow" panose="020B0606020202030204" pitchFamily="34" charset="0"/>
                <a:cs typeface="Arial" charset="0"/>
              </a:rPr>
              <a:t>№ 172-ФЗ «О стратегическом планировании в Российской Федерации»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3023828" y="1268481"/>
            <a:ext cx="305451" cy="341372"/>
          </a:xfrm>
          <a:prstGeom prst="rightArrow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b="0" dirty="0">
              <a:latin typeface="Arial Narrow" panose="020B0606020202030204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138758" y="1009396"/>
            <a:ext cx="0" cy="16143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трелка вправо 30"/>
          <p:cNvSpPr/>
          <p:nvPr/>
        </p:nvSpPr>
        <p:spPr>
          <a:xfrm rot="16200000">
            <a:off x="3047124" y="2553333"/>
            <a:ext cx="409983" cy="384566"/>
          </a:xfrm>
          <a:prstGeom prst="rightArrow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64778" y="5019406"/>
            <a:ext cx="2475373" cy="812080"/>
          </a:xfrm>
          <a:prstGeom prst="rect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0" indent="0">
              <a:buFont typeface="Arial" pitchFamily="34" charset="0"/>
              <a:buNone/>
              <a:defRPr sz="115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endParaRPr lang="ru-RU" dirty="0" smtClean="0"/>
          </a:p>
          <a:p>
            <a:r>
              <a:rPr lang="ru-RU" dirty="0" smtClean="0"/>
              <a:t>Государственные </a:t>
            </a:r>
            <a:r>
              <a:rPr lang="ru-RU" dirty="0"/>
              <a:t>программы Свердловской </a:t>
            </a:r>
            <a:r>
              <a:rPr lang="ru-RU" dirty="0" smtClean="0"/>
              <a:t>области </a:t>
            </a:r>
            <a:r>
              <a:rPr lang="ru-RU" b="0" dirty="0"/>
              <a:t>(</a:t>
            </a:r>
            <a:r>
              <a:rPr lang="ru-RU" b="0" dirty="0" smtClean="0"/>
              <a:t>постановления </a:t>
            </a:r>
            <a:r>
              <a:rPr lang="ru-RU" b="0" dirty="0"/>
              <a:t>Правительства Свердловской области)</a:t>
            </a:r>
            <a:endParaRPr lang="ru-RU" dirty="0"/>
          </a:p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6300192" y="5019992"/>
            <a:ext cx="2664296" cy="811494"/>
          </a:xfrm>
          <a:prstGeom prst="rect">
            <a:avLst/>
          </a:prstGeom>
          <a:solidFill>
            <a:schemeClr val="accent5">
              <a:lumMod val="40000"/>
              <a:lumOff val="60000"/>
              <a:alpha val="37000"/>
            </a:schemeClr>
          </a:solidFill>
          <a:ln w="25400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>
            <a:defPPr>
              <a:defRPr lang="ru-RU"/>
            </a:defPPr>
            <a:lvl1pPr marL="0" indent="0">
              <a:buFont typeface="Arial" pitchFamily="34" charset="0"/>
              <a:buNone/>
              <a:defRPr sz="115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Схема территориального планирования Свердловской </a:t>
            </a:r>
            <a:r>
              <a:rPr lang="ru-RU" dirty="0" smtClean="0"/>
              <a:t>области</a:t>
            </a:r>
          </a:p>
          <a:p>
            <a:r>
              <a:rPr lang="ru-RU" b="0" dirty="0" smtClean="0"/>
              <a:t>(</a:t>
            </a:r>
            <a:r>
              <a:rPr lang="ru-RU" b="0" dirty="0"/>
              <a:t>Закон Свердловской области </a:t>
            </a:r>
            <a:endParaRPr lang="ru-RU" b="0" dirty="0" smtClean="0"/>
          </a:p>
          <a:p>
            <a:r>
              <a:rPr lang="ru-RU" b="0" dirty="0" smtClean="0"/>
              <a:t>от 08 декабря 2006 года № 77-ОЗ)</a:t>
            </a:r>
            <a:endParaRPr lang="ru-RU" b="0" dirty="0"/>
          </a:p>
        </p:txBody>
      </p:sp>
      <p:sp>
        <p:nvSpPr>
          <p:cNvPr id="34" name="Стрелка вправо 33"/>
          <p:cNvSpPr/>
          <p:nvPr/>
        </p:nvSpPr>
        <p:spPr>
          <a:xfrm>
            <a:off x="3068734" y="5235966"/>
            <a:ext cx="351138" cy="280800"/>
          </a:xfrm>
          <a:prstGeom prst="rightArrow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b="0" dirty="0">
              <a:latin typeface="Arial Narrow" panose="020B0606020202030204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6084168" y="5019406"/>
            <a:ext cx="0" cy="14703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0" y="0"/>
            <a:ext cx="9188052" cy="4046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8" name="Заголовок 1"/>
          <p:cNvSpPr>
            <a:spLocks noGrp="1"/>
          </p:cNvSpPr>
          <p:nvPr>
            <p:ph type="title"/>
          </p:nvPr>
        </p:nvSpPr>
        <p:spPr>
          <a:xfrm>
            <a:off x="8448" y="33718"/>
            <a:ext cx="8912104" cy="29409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noAutofit/>
          </a:bodyPr>
          <a:lstStyle/>
          <a:p>
            <a:pPr algn="l" defTabSz="879475">
              <a:spcBef>
                <a:spcPts val="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1800" dirty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rPr>
              <a:t>Система документов стратегического планирования Свердловской области</a:t>
            </a:r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2183027" y="2575397"/>
            <a:ext cx="409983" cy="384566"/>
          </a:xfrm>
          <a:prstGeom prst="rightArrow">
            <a:avLst/>
          </a:prstGeom>
          <a:solidFill>
            <a:schemeClr val="bg1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323786" y="5831486"/>
            <a:ext cx="25793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детализация Плана мероприятия по реализации Стратегии в соответствии с приоритетами Стратегии, стратегии </a:t>
            </a:r>
            <a:r>
              <a:rPr lang="ru-RU" sz="1100" b="0" dirty="0" err="1" smtClean="0">
                <a:latin typeface="Arial Narrow" pitchFamily="34" charset="0"/>
                <a:cs typeface="Arial" pitchFamily="34" charset="0"/>
              </a:rPr>
              <a:t>УрФО</a:t>
            </a:r>
            <a:r>
              <a:rPr lang="ru-RU" sz="1100" b="0" dirty="0" smtClean="0">
                <a:latin typeface="Arial Narrow" pitchFamily="34" charset="0"/>
                <a:cs typeface="Arial" pitchFamily="34" charset="0"/>
              </a:rPr>
              <a:t>, отраслевыми стратегиями и др. </a:t>
            </a:r>
            <a:endParaRPr lang="ru-RU" sz="1100" b="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247938" y="5804791"/>
            <a:ext cx="257934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b="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9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Блок-схема: ручной ввод 59"/>
          <p:cNvSpPr/>
          <p:nvPr/>
        </p:nvSpPr>
        <p:spPr>
          <a:xfrm rot="16200000" flipV="1">
            <a:off x="-5033376" y="-4972854"/>
            <a:ext cx="5776428" cy="16818700"/>
          </a:xfrm>
          <a:prstGeom prst="flowChartManualInp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7" name="Группа 56"/>
          <p:cNvGrpSpPr/>
          <p:nvPr/>
        </p:nvGrpSpPr>
        <p:grpSpPr>
          <a:xfrm>
            <a:off x="-646690" y="1004790"/>
            <a:ext cx="9707219" cy="5304530"/>
            <a:chOff x="-1436888" y="764703"/>
            <a:chExt cx="9707219" cy="5304530"/>
          </a:xfrm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2627784" y="764703"/>
              <a:ext cx="5642547" cy="5304530"/>
            </a:xfrm>
            <a:prstGeom prst="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-1042734" y="1388713"/>
              <a:ext cx="6838870" cy="0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2773690" y="5730679"/>
              <a:ext cx="5328592" cy="5092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858209" y="5730679"/>
              <a:ext cx="54121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600" dirty="0">
                <a:latin typeface="Arial Narrow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210286" y="1053990"/>
              <a:ext cx="4775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Arial Narrow" pitchFamily="34" charset="0"/>
                </a:rPr>
                <a:t>ГЦ</a:t>
              </a:r>
              <a:endParaRPr lang="ru-RU" sz="1600" dirty="0">
                <a:latin typeface="Arial Narrow" pitchFamily="34" charset="0"/>
              </a:endParaRPr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3565778" y="4341041"/>
              <a:ext cx="3744416" cy="0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989713" y="4566220"/>
              <a:ext cx="172406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latin typeface="Arial Narrow" pitchFamily="34" charset="0"/>
                </a:rPr>
                <a:t>Комплексный</a:t>
              </a:r>
            </a:p>
            <a:p>
              <a:pPr algn="ctr"/>
              <a:r>
                <a:rPr lang="ru-RU" sz="1400" dirty="0" smtClean="0">
                  <a:latin typeface="Arial Narrow" pitchFamily="34" charset="0"/>
                </a:rPr>
                <a:t>проект </a:t>
              </a:r>
            </a:p>
            <a:p>
              <a:pPr algn="ctr"/>
              <a:r>
                <a:rPr lang="ru-RU" sz="1400" dirty="0" smtClean="0">
                  <a:latin typeface="Arial Narrow" pitchFamily="34" charset="0"/>
                </a:rPr>
                <a:t>«Уральская инженерная </a:t>
              </a:r>
            </a:p>
            <a:p>
              <a:pPr algn="ctr"/>
              <a:r>
                <a:rPr lang="ru-RU" sz="1400" dirty="0" smtClean="0">
                  <a:latin typeface="Arial Narrow" pitchFamily="34" charset="0"/>
                </a:rPr>
                <a:t>школа»</a:t>
              </a:r>
              <a:endParaRPr lang="ru-RU" sz="1400" dirty="0">
                <a:latin typeface="Arial Narrow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73196" y="4733910"/>
              <a:ext cx="176419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latin typeface="Arial Narrow" pitchFamily="34" charset="0"/>
                </a:rPr>
                <a:t>Комплексный проект «Уральский университетский </a:t>
              </a:r>
              <a:r>
                <a:rPr lang="ru-RU" sz="1400" dirty="0" err="1">
                  <a:latin typeface="Arial Narrow" pitchFamily="34" charset="0"/>
                </a:rPr>
                <a:t>технополис</a:t>
              </a:r>
              <a:r>
                <a:rPr lang="ru-RU" sz="1100" dirty="0" smtClean="0">
                  <a:latin typeface="Arial Narrow" pitchFamily="34" charset="0"/>
                </a:rPr>
                <a:t>»</a:t>
              </a:r>
              <a:endParaRPr lang="ru-RU" sz="1100" dirty="0">
                <a:latin typeface="Arial Narrow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02648" y="4350776"/>
              <a:ext cx="172406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latin typeface="Arial Narrow" pitchFamily="34" charset="0"/>
                </a:rPr>
                <a:t>Комплексный</a:t>
              </a:r>
            </a:p>
            <a:p>
              <a:pPr algn="ctr"/>
              <a:r>
                <a:rPr lang="ru-RU" sz="1400" dirty="0" smtClean="0">
                  <a:latin typeface="Arial Narrow" pitchFamily="34" charset="0"/>
                </a:rPr>
                <a:t>проект </a:t>
              </a:r>
            </a:p>
            <a:p>
              <a:pPr algn="ctr"/>
              <a:r>
                <a:rPr lang="ru-RU" sz="1400" dirty="0" smtClean="0">
                  <a:latin typeface="Arial Narrow" pitchFamily="34" charset="0"/>
                </a:rPr>
                <a:t>«Международный транспортно-логистический</a:t>
              </a:r>
            </a:p>
            <a:p>
              <a:pPr algn="ctr"/>
              <a:r>
                <a:rPr lang="ru-RU" sz="1400" dirty="0" smtClean="0">
                  <a:latin typeface="Arial Narrow" pitchFamily="34" charset="0"/>
                </a:rPr>
                <a:t>хаб»</a:t>
              </a:r>
              <a:endParaRPr lang="ru-RU" sz="1400" dirty="0">
                <a:latin typeface="Arial Narrow" pitchFamily="34" charset="0"/>
              </a:endParaRP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4321862" y="1388713"/>
              <a:ext cx="988220" cy="4341966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5564269" y="1388713"/>
              <a:ext cx="682871" cy="4341966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637786" y="3458942"/>
              <a:ext cx="122413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latin typeface="Arial Narrow" pitchFamily="34" charset="0"/>
                </a:rPr>
                <a:t>12</a:t>
              </a:r>
            </a:p>
            <a:p>
              <a:pPr algn="ctr"/>
              <a:r>
                <a:rPr lang="ru-RU" sz="1400" dirty="0" smtClean="0">
                  <a:latin typeface="Arial Narrow" pitchFamily="34" charset="0"/>
                </a:rPr>
                <a:t>стратеги-</a:t>
              </a:r>
            </a:p>
            <a:p>
              <a:pPr algn="ctr"/>
              <a:r>
                <a:rPr lang="ru-RU" sz="1400" dirty="0" err="1" smtClean="0">
                  <a:latin typeface="Arial Narrow" pitchFamily="34" charset="0"/>
                </a:rPr>
                <a:t>ческих</a:t>
              </a:r>
              <a:r>
                <a:rPr lang="ru-RU" sz="1400" dirty="0" smtClean="0">
                  <a:latin typeface="Arial Narrow" pitchFamily="34" charset="0"/>
                </a:rPr>
                <a:t> проектов</a:t>
              </a:r>
              <a:endParaRPr lang="ru-RU" sz="1400" dirty="0">
                <a:latin typeface="Arial Narrow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17906" y="3458942"/>
              <a:ext cx="122413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latin typeface="Arial Narrow" pitchFamily="34" charset="0"/>
                </a:rPr>
                <a:t>6</a:t>
              </a:r>
            </a:p>
            <a:p>
              <a:pPr algn="ctr"/>
              <a:r>
                <a:rPr lang="ru-RU" sz="1400" dirty="0" smtClean="0">
                  <a:latin typeface="Arial Narrow" pitchFamily="34" charset="0"/>
                </a:rPr>
                <a:t>стратеги-</a:t>
              </a:r>
            </a:p>
            <a:p>
              <a:pPr algn="ctr"/>
              <a:r>
                <a:rPr lang="ru-RU" sz="1400" dirty="0" err="1" smtClean="0">
                  <a:latin typeface="Arial Narrow" pitchFamily="34" charset="0"/>
                </a:rPr>
                <a:t>ческих</a:t>
              </a:r>
              <a:r>
                <a:rPr lang="ru-RU" sz="1400" dirty="0" smtClean="0">
                  <a:latin typeface="Arial Narrow" pitchFamily="34" charset="0"/>
                </a:rPr>
                <a:t> проектов</a:t>
              </a:r>
              <a:endParaRPr lang="ru-RU" sz="1400" dirty="0">
                <a:latin typeface="Arial Narrow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870034" y="3458942"/>
              <a:ext cx="122413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latin typeface="Arial Narrow" pitchFamily="34" charset="0"/>
                </a:rPr>
                <a:t>9</a:t>
              </a:r>
            </a:p>
            <a:p>
              <a:pPr algn="ctr"/>
              <a:r>
                <a:rPr lang="ru-RU" sz="1400" dirty="0" smtClean="0">
                  <a:latin typeface="Arial Narrow" pitchFamily="34" charset="0"/>
                </a:rPr>
                <a:t>стратеги-</a:t>
              </a:r>
            </a:p>
            <a:p>
              <a:pPr algn="ctr"/>
              <a:r>
                <a:rPr lang="ru-RU" sz="1400" dirty="0" err="1" smtClean="0">
                  <a:latin typeface="Arial Narrow" pitchFamily="34" charset="0"/>
                </a:rPr>
                <a:t>ческих</a:t>
              </a:r>
              <a:r>
                <a:rPr lang="ru-RU" sz="1400" dirty="0" smtClean="0">
                  <a:latin typeface="Arial Narrow" pitchFamily="34" charset="0"/>
                </a:rPr>
                <a:t> проектов</a:t>
              </a:r>
              <a:endParaRPr lang="ru-RU" sz="1400" dirty="0">
                <a:latin typeface="Arial Narrow" pitchFamily="34" charset="0"/>
              </a:endParaRPr>
            </a:p>
          </p:txBody>
        </p:sp>
        <p:cxnSp>
          <p:nvCxnSpPr>
            <p:cNvPr id="45" name="Прямая соединительная линия 44"/>
            <p:cNvCxnSpPr/>
            <p:nvPr/>
          </p:nvCxnSpPr>
          <p:spPr>
            <a:xfrm>
              <a:off x="-1402946" y="3458942"/>
              <a:ext cx="8281092" cy="18003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-1436888" y="1990417"/>
              <a:ext cx="7522946" cy="0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535996" y="2593104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err="1" smtClean="0">
                  <a:latin typeface="Arial Narrow" pitchFamily="34" charset="0"/>
                </a:rPr>
                <a:t>СЦ</a:t>
              </a:r>
              <a:r>
                <a:rPr lang="ru-RU" sz="1400" dirty="0" smtClean="0">
                  <a:latin typeface="Arial Narrow" pitchFamily="34" charset="0"/>
                </a:rPr>
                <a:t> 1</a:t>
              </a:r>
              <a:endParaRPr lang="ru-RU" sz="1400" dirty="0">
                <a:latin typeface="Arial Narrow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161025" y="2593104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err="1" smtClean="0">
                  <a:latin typeface="Arial Narrow" pitchFamily="34" charset="0"/>
                </a:rPr>
                <a:t>СЦ</a:t>
              </a:r>
              <a:r>
                <a:rPr lang="ru-RU" sz="1400" dirty="0" smtClean="0">
                  <a:latin typeface="Arial Narrow" pitchFamily="34" charset="0"/>
                </a:rPr>
                <a:t> 2</a:t>
              </a:r>
              <a:endParaRPr lang="ru-RU" sz="1400" dirty="0">
                <a:latin typeface="Arial Narrow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832140" y="2593104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err="1" smtClean="0">
                  <a:latin typeface="Arial Narrow" pitchFamily="34" charset="0"/>
                </a:rPr>
                <a:t>СЦ</a:t>
              </a:r>
              <a:r>
                <a:rPr lang="ru-RU" sz="1400" dirty="0" smtClean="0">
                  <a:latin typeface="Arial Narrow" pitchFamily="34" charset="0"/>
                </a:rPr>
                <a:t> 3</a:t>
              </a:r>
              <a:endParaRPr lang="ru-RU" sz="1400" dirty="0">
                <a:latin typeface="Arial Narrow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61922" y="1604737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latin typeface="Arial Narrow" pitchFamily="34" charset="0"/>
                </a:rPr>
                <a:t>П 1</a:t>
              </a:r>
              <a:endParaRPr lang="ru-RU" sz="1400" dirty="0">
                <a:latin typeface="Arial Narrow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248043" y="1604737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latin typeface="Arial Narrow" pitchFamily="34" charset="0"/>
                </a:rPr>
                <a:t>П 2</a:t>
              </a:r>
              <a:endParaRPr lang="ru-RU" sz="1400" dirty="0">
                <a:latin typeface="Arial Narrow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82002" y="1604737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latin typeface="Arial Narrow" pitchFamily="34" charset="0"/>
                </a:rPr>
                <a:t>П 3</a:t>
              </a:r>
              <a:endParaRPr lang="ru-RU" sz="1400" dirty="0">
                <a:latin typeface="Arial Narrow" pitchFamily="34" charset="0"/>
              </a:endParaRPr>
            </a:p>
          </p:txBody>
        </p:sp>
      </p:grpSp>
      <p:sp>
        <p:nvSpPr>
          <p:cNvPr id="58" name="Прямоугольник 57"/>
          <p:cNvSpPr/>
          <p:nvPr/>
        </p:nvSpPr>
        <p:spPr>
          <a:xfrm>
            <a:off x="0" y="548283"/>
            <a:ext cx="5659231" cy="990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</a:rPr>
              <a:t>Глобальная цель Стратегии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 Narrow" pitchFamily="34" charset="0"/>
              </a:rPr>
              <a:t>Свердловская </a:t>
            </a:r>
            <a:r>
              <a:rPr lang="ru-RU" sz="1200" dirty="0">
                <a:solidFill>
                  <a:schemeClr val="tx1"/>
                </a:solidFill>
                <a:latin typeface="Arial Narrow" pitchFamily="34" charset="0"/>
              </a:rPr>
              <a:t>область в 2030 году – конкурентоспособный на международном уровне индустриальный, деловой и транспортно-логистический центр России, формирующий передовые инженерные компетенции, регион с опережающими темпами экономического роста, привлекательная территория для жизни и развития человека.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9784" y="1599177"/>
            <a:ext cx="5271782" cy="605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 smtClean="0">
                <a:solidFill>
                  <a:schemeClr val="tx1"/>
                </a:solidFill>
                <a:latin typeface="Arial Narrow" pitchFamily="34" charset="0"/>
              </a:rPr>
              <a:t>Приоритет 1: Новое качество жизни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 Narrow" pitchFamily="34" charset="0"/>
              </a:rPr>
              <a:t>Приоритет 2: Новая индустриализация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Arial Narrow" pitchFamily="34" charset="0"/>
              </a:rPr>
              <a:t>Приоритет 3: Территория для жизни и бизнеса</a:t>
            </a:r>
            <a:endParaRPr lang="ru-RU" sz="1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-30151" y="2318354"/>
            <a:ext cx="4962191" cy="1542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Стратегическая цель 1: Создание наиболее конкурентоспособных по сравнению с другими территориями РФ условий накопления и сохранения человеческого потенциала</a:t>
            </a:r>
          </a:p>
          <a:p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Стратегическая цель 2: Развитие наиболее конкурентоспособных на глобальном и российском уровне экономических компетенций регион</a:t>
            </a:r>
          </a:p>
          <a:p>
            <a:r>
              <a:rPr lang="ru-RU" sz="1100" dirty="0">
                <a:solidFill>
                  <a:schemeClr val="tx1"/>
                </a:solidFill>
                <a:latin typeface="Arial Narrow" pitchFamily="34" charset="0"/>
              </a:rPr>
              <a:t>Стратегическая цель 3: Обеспечение задач человеческого и экономического развития современной инфраструктурой, сбалансированная пространственная организация экономики</a:t>
            </a:r>
          </a:p>
          <a:p>
            <a:endParaRPr lang="ru-RU" sz="1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66516" y="4215335"/>
            <a:ext cx="2438763" cy="1542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План мероприятий по реализации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Стратегии - 2030 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0" y="-27384"/>
            <a:ext cx="9144000" cy="47176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79247" y="4554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Концепция Стратегии Свердловской области 2030</a:t>
            </a:r>
            <a:endParaRPr lang="ru-RU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47634" y="5955377"/>
            <a:ext cx="3849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Narrow" pitchFamily="34" charset="0"/>
              </a:rPr>
              <a:t>Мероприятия государственных программ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4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Прямоугольник 212"/>
          <p:cNvSpPr/>
          <p:nvPr/>
        </p:nvSpPr>
        <p:spPr>
          <a:xfrm>
            <a:off x="3076528" y="3429000"/>
            <a:ext cx="2948572" cy="310617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ru-RU" sz="786" spc="-21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«Уральский </a:t>
            </a:r>
            <a:r>
              <a:rPr lang="ru-RU" sz="786" spc="-21" dirty="0" err="1">
                <a:solidFill>
                  <a:schemeClr val="bg1"/>
                </a:solidFill>
                <a:latin typeface="Arial Narrow" panose="020B0606020202030204" pitchFamily="34" charset="0"/>
              </a:rPr>
              <a:t>технополис</a:t>
            </a:r>
            <a:r>
              <a:rPr lang="ru-RU" sz="786" spc="-21" dirty="0">
                <a:solidFill>
                  <a:schemeClr val="bg1"/>
                </a:solidFill>
                <a:latin typeface="Arial Narrow" panose="020B0606020202030204" pitchFamily="34" charset="0"/>
              </a:rPr>
              <a:t>»</a:t>
            </a:r>
            <a:endParaRPr lang="en-US" sz="786" spc="-2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3982083" y="2149967"/>
            <a:ext cx="2038929" cy="430075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217226" y="5461376"/>
            <a:ext cx="1349279" cy="368750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1658866" y="5458736"/>
            <a:ext cx="1302857" cy="371391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217223" y="5883393"/>
            <a:ext cx="1350948" cy="251547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1657197" y="5883393"/>
            <a:ext cx="1302857" cy="251547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1663097" y="4403589"/>
            <a:ext cx="1302857" cy="376187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217226" y="4415675"/>
            <a:ext cx="1349279" cy="375646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217224" y="3118929"/>
            <a:ext cx="1302857" cy="352870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6248443" y="5621632"/>
            <a:ext cx="1268572" cy="356526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50607" y="3575441"/>
            <a:ext cx="2811428" cy="773868"/>
          </a:xfrm>
          <a:prstGeom prst="rect">
            <a:avLst/>
          </a:prstGeom>
          <a:solidFill>
            <a:srgbClr val="F2C45A"/>
          </a:solidFill>
          <a:ln w="9525">
            <a:solidFill>
              <a:srgbClr val="BDBE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2235" y="959498"/>
            <a:ext cx="2811428" cy="3734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180585" y="4883866"/>
            <a:ext cx="2845715" cy="695022"/>
          </a:xfrm>
          <a:prstGeom prst="rect">
            <a:avLst/>
          </a:prstGeom>
          <a:solidFill>
            <a:srgbClr val="F2C45A"/>
          </a:solidFill>
          <a:ln w="9525">
            <a:solidFill>
              <a:srgbClr val="BDBE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>
              <a:lnSpc>
                <a:spcPct val="90000"/>
              </a:lnSpc>
            </a:pPr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115031" y="2391967"/>
            <a:ext cx="2914285" cy="580862"/>
          </a:xfrm>
          <a:prstGeom prst="rect">
            <a:avLst/>
          </a:prstGeom>
          <a:solidFill>
            <a:srgbClr val="F2C45A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>
              <a:lnSpc>
                <a:spcPct val="90000"/>
              </a:lnSpc>
            </a:pPr>
            <a:endParaRPr lang="ru-RU" sz="500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183609" y="2124231"/>
            <a:ext cx="2845715" cy="238043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148977" y="2565872"/>
            <a:ext cx="2811428" cy="469968"/>
          </a:xfrm>
          <a:prstGeom prst="rect">
            <a:avLst/>
          </a:prstGeom>
          <a:solidFill>
            <a:srgbClr val="F2C45A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15031" y="959498"/>
            <a:ext cx="2914285" cy="3734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15031" y="741245"/>
            <a:ext cx="2914285" cy="164896"/>
          </a:xfrm>
          <a:prstGeom prst="rect">
            <a:avLst/>
          </a:prstGeom>
          <a:solidFill>
            <a:srgbClr val="979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4780" y="1371528"/>
            <a:ext cx="2815301" cy="549642"/>
          </a:xfrm>
          <a:prstGeom prst="rect">
            <a:avLst/>
          </a:prstGeom>
          <a:solidFill>
            <a:srgbClr val="F2C45A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>
              <a:lnSpc>
                <a:spcPct val="80000"/>
              </a:lnSpc>
            </a:pPr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17899" y="938576"/>
            <a:ext cx="2811425" cy="307805"/>
          </a:xfrm>
          <a:prstGeom prst="rect">
            <a:avLst/>
          </a:prstGeom>
          <a:noFill/>
        </p:spPr>
        <p:txBody>
          <a:bodyPr wrap="square" lIns="65306" tIns="32653" rIns="65306" bIns="32653">
            <a:spAutoFit/>
          </a:bodyPr>
          <a:lstStyle/>
          <a:p>
            <a:r>
              <a:rPr lang="ru-RU" sz="786" spc="-21" dirty="0">
                <a:latin typeface="Arial Narrow" panose="020B0606020202030204" pitchFamily="34" charset="0"/>
              </a:rPr>
              <a:t>Обеспечение сбалансированного развития территории Свердловской области</a:t>
            </a:r>
            <a:endParaRPr lang="ru-RU" sz="786" spc="-7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74516" y="720488"/>
            <a:ext cx="1786105" cy="186874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ctr"/>
            <a:r>
              <a:rPr lang="ru-RU" sz="786" spc="-21" dirty="0">
                <a:latin typeface="Arial Narrow" panose="020B0606020202030204" pitchFamily="34" charset="0"/>
              </a:rPr>
              <a:t>3. Территория для жизни и бизнеса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006005" y="959906"/>
            <a:ext cx="3051428" cy="3730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06005" y="741246"/>
            <a:ext cx="3051428" cy="169251"/>
          </a:xfrm>
          <a:prstGeom prst="rect">
            <a:avLst/>
          </a:prstGeom>
          <a:solidFill>
            <a:srgbClr val="979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>
              <a:lnSpc>
                <a:spcPct val="90000"/>
              </a:lnSpc>
            </a:pPr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072440" y="934598"/>
            <a:ext cx="2906678" cy="392380"/>
          </a:xfrm>
          <a:prstGeom prst="rect">
            <a:avLst/>
          </a:prstGeom>
          <a:noFill/>
        </p:spPr>
        <p:txBody>
          <a:bodyPr wrap="square" lIns="65306" tIns="32653" rIns="65306" bIns="32653">
            <a:spAutoFit/>
          </a:bodyPr>
          <a:lstStyle/>
          <a:p>
            <a:pPr>
              <a:lnSpc>
                <a:spcPct val="90000"/>
              </a:lnSpc>
            </a:pPr>
            <a:r>
              <a:rPr lang="ru-RU" sz="786" spc="-14" dirty="0">
                <a:latin typeface="Arial Narrow" panose="020B0606020202030204" pitchFamily="34" charset="0"/>
              </a:rPr>
              <a:t>Создание условий для развития конкурентоспособного промышленного, </a:t>
            </a:r>
            <a:r>
              <a:rPr lang="ru-RU" sz="786" spc="-14" dirty="0" smtClean="0">
                <a:latin typeface="Arial Narrow" pitchFamily="34" charset="0"/>
              </a:rPr>
              <a:t>инновационного </a:t>
            </a:r>
            <a:r>
              <a:rPr lang="ru-RU" sz="786" spc="-14" dirty="0">
                <a:latin typeface="Arial Narrow" pitchFamily="34" charset="0"/>
              </a:rPr>
              <a:t>и предпринимательского потенциала экономики Свердловской области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006006" y="721443"/>
            <a:ext cx="2982857" cy="186874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ctr"/>
            <a:r>
              <a:rPr lang="ru-RU" sz="786" spc="-21" dirty="0">
                <a:latin typeface="Arial Narrow" panose="020B0606020202030204" pitchFamily="34" charset="0"/>
              </a:rPr>
              <a:t>2. Новая индустриализация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43075" y="741246"/>
            <a:ext cx="2811428" cy="169251"/>
          </a:xfrm>
          <a:prstGeom prst="rect">
            <a:avLst/>
          </a:prstGeom>
          <a:solidFill>
            <a:srgbClr val="979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997788" y="717088"/>
            <a:ext cx="1678191" cy="186874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lvl="0"/>
            <a:r>
              <a:rPr lang="ru-RU" sz="786" spc="-21" dirty="0">
                <a:latin typeface="Arial Narrow" panose="020B0606020202030204" pitchFamily="34" charset="0"/>
              </a:rPr>
              <a:t>1. Новое качество жизни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83870" y="1362783"/>
            <a:ext cx="2793597" cy="549666"/>
          </a:xfrm>
          <a:prstGeom prst="rect">
            <a:avLst/>
          </a:prstGeom>
          <a:ln w="9525">
            <a:noFill/>
          </a:ln>
        </p:spPr>
        <p:txBody>
          <a:bodyPr wrap="square" lIns="65306" tIns="32653" rIns="65306" bIns="32653">
            <a:spAutoFit/>
          </a:bodyPr>
          <a:lstStyle/>
          <a:p>
            <a:r>
              <a:rPr lang="ru-RU" sz="786" spc="-21" dirty="0" smtClean="0">
                <a:latin typeface="Arial Narrow" panose="020B0606020202030204" pitchFamily="34" charset="0"/>
              </a:rPr>
              <a:t>1.1. Направление </a:t>
            </a:r>
            <a:r>
              <a:rPr lang="ru-RU" sz="786" spc="-21" dirty="0">
                <a:latin typeface="Arial Narrow" panose="020B0606020202030204" pitchFamily="34" charset="0"/>
              </a:rPr>
              <a:t>«</a:t>
            </a:r>
            <a:r>
              <a:rPr lang="ru-RU" sz="786" dirty="0">
                <a:latin typeface="Arial Narrow" pitchFamily="34" charset="0"/>
              </a:rPr>
              <a:t>Создание конкурентоспособного </a:t>
            </a:r>
            <a:r>
              <a:rPr lang="ru-RU" sz="786" dirty="0" smtClean="0">
                <a:latin typeface="Arial Narrow" pitchFamily="34" charset="0"/>
              </a:rPr>
              <a:t>образования» </a:t>
            </a:r>
            <a:r>
              <a:rPr lang="ru-RU" sz="786" b="0" dirty="0" smtClean="0">
                <a:latin typeface="Arial Narrow" pitchFamily="34" charset="0"/>
              </a:rPr>
              <a:t>Совершенствование </a:t>
            </a:r>
            <a:r>
              <a:rPr lang="ru-RU" sz="786" b="0" dirty="0">
                <a:latin typeface="Arial Narrow" pitchFamily="34" charset="0"/>
              </a:rPr>
              <a:t>системы подготовки кадров по наиболее востребованным в экономике Свердловской области профессиям и специальностям </a:t>
            </a:r>
            <a:endParaRPr lang="ru-RU" sz="786" b="0" spc="-7" dirty="0">
              <a:latin typeface="Arial Narrow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8977" y="2565872"/>
            <a:ext cx="2794103" cy="477018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lvl="0">
              <a:lnSpc>
                <a:spcPct val="70000"/>
              </a:lnSpc>
            </a:pPr>
            <a:r>
              <a:rPr lang="ru-RU" sz="786" spc="-21" dirty="0" smtClean="0">
                <a:latin typeface="Arial Narrow" panose="020B0606020202030204" pitchFamily="34" charset="0"/>
              </a:rPr>
              <a:t>1.2. Направление </a:t>
            </a:r>
            <a:r>
              <a:rPr lang="ru-RU" sz="786" spc="-21" dirty="0">
                <a:latin typeface="Arial Narrow" panose="020B0606020202030204" pitchFamily="34" charset="0"/>
              </a:rPr>
              <a:t>«Охрана здоровья населения» </a:t>
            </a:r>
            <a:endParaRPr lang="ru-RU" sz="786" u="sng" spc="-21" dirty="0">
              <a:latin typeface="Arial Narrow" pitchFamily="34" charset="0"/>
            </a:endParaRPr>
          </a:p>
          <a:p>
            <a:pPr lvl="0">
              <a:lnSpc>
                <a:spcPct val="90000"/>
              </a:lnSpc>
            </a:pPr>
            <a:r>
              <a:rPr lang="ru-RU" sz="786" b="0" dirty="0">
                <a:latin typeface="Arial Narrow" pitchFamily="34" charset="0"/>
              </a:rPr>
              <a:t>Создание условий для формирования здорового образа жизни у граждан, обеспечение населения доступной и качественной медицинской помощью</a:t>
            </a:r>
            <a:endParaRPr lang="ru-RU" sz="786" b="0" spc="-7" dirty="0">
              <a:latin typeface="Arial Narrow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72432" y="3576528"/>
            <a:ext cx="2757066" cy="718815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>
              <a:lnSpc>
                <a:spcPct val="90000"/>
              </a:lnSpc>
            </a:pPr>
            <a:r>
              <a:rPr lang="ru-RU" sz="786" spc="-21" dirty="0" smtClean="0">
                <a:latin typeface="Arial Narrow" panose="020B0606020202030204" pitchFamily="34" charset="0"/>
              </a:rPr>
              <a:t>1.3. Направление </a:t>
            </a:r>
            <a:r>
              <a:rPr lang="ru-RU" sz="786" spc="-21" dirty="0">
                <a:latin typeface="Arial Narrow" panose="020B0606020202030204" pitchFamily="34" charset="0"/>
              </a:rPr>
              <a:t>«Развитие жилищной и жилищно-коммунальной сфер» </a:t>
            </a:r>
          </a:p>
          <a:p>
            <a:pPr>
              <a:lnSpc>
                <a:spcPct val="90000"/>
              </a:lnSpc>
            </a:pPr>
            <a:r>
              <a:rPr lang="ru-RU" sz="786" b="0" dirty="0">
                <a:latin typeface="Arial Narrow" pitchFamily="34" charset="0"/>
              </a:rPr>
              <a:t>Обеспечение условий для повышения доступности жилья для населения с различным уровнем дохода, повышение качества жилищно-коммунальных услуг, комплексная модернизация жилищно-коммунальной инфраструктуры</a:t>
            </a:r>
            <a:endParaRPr lang="ru-RU" sz="786" b="0" spc="-7" dirty="0">
              <a:latin typeface="Arial Narrow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48377" y="4878183"/>
            <a:ext cx="2811428" cy="562845"/>
          </a:xfrm>
          <a:prstGeom prst="rect">
            <a:avLst/>
          </a:prstGeom>
          <a:solidFill>
            <a:srgbClr val="F2C45A"/>
          </a:solidFill>
          <a:ln w="9525">
            <a:solidFill>
              <a:srgbClr val="BDBE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500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19514" y="4894511"/>
            <a:ext cx="2823566" cy="549666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r>
              <a:rPr lang="ru-RU" sz="786" spc="-21" dirty="0" smtClean="0">
                <a:latin typeface="Arial Narrow" panose="020B0606020202030204" pitchFamily="34" charset="0"/>
              </a:rPr>
              <a:t>1.4. Направление </a:t>
            </a:r>
            <a:r>
              <a:rPr lang="ru-RU" sz="786" spc="-21" dirty="0">
                <a:latin typeface="Arial Narrow" panose="020B0606020202030204" pitchFamily="34" charset="0"/>
              </a:rPr>
              <a:t>«</a:t>
            </a:r>
            <a:r>
              <a:rPr lang="ru-RU" sz="786" dirty="0">
                <a:latin typeface="Arial Narrow" pitchFamily="34" charset="0"/>
              </a:rPr>
              <a:t>Создание комфортной среды для жизни жителей  Свердловской области» </a:t>
            </a:r>
          </a:p>
          <a:p>
            <a:r>
              <a:rPr lang="ru-RU" sz="786" b="0" dirty="0">
                <a:latin typeface="Arial Narrow" pitchFamily="34" charset="0"/>
              </a:rPr>
              <a:t>Создание условий для комфортной жизни и самореализации населения</a:t>
            </a:r>
            <a:endParaRPr lang="ru-RU" sz="786" b="0" spc="-7" dirty="0">
              <a:latin typeface="Arial Narrow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011970" y="1390370"/>
            <a:ext cx="3051428" cy="660632"/>
          </a:xfrm>
          <a:prstGeom prst="rect">
            <a:avLst/>
          </a:prstGeom>
          <a:solidFill>
            <a:srgbClr val="F2C45A"/>
          </a:solidFill>
          <a:ln w="9525">
            <a:solidFill>
              <a:srgbClr val="BDBE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>
              <a:lnSpc>
                <a:spcPct val="90000"/>
              </a:lnSpc>
            </a:pPr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049885" y="1369506"/>
            <a:ext cx="3031958" cy="670596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r>
              <a:rPr lang="ru-RU" sz="786" spc="-21" dirty="0" smtClean="0">
                <a:latin typeface="Arial Narrow" panose="020B0606020202030204" pitchFamily="34" charset="0"/>
              </a:rPr>
              <a:t>2.1. Направление </a:t>
            </a:r>
            <a:r>
              <a:rPr lang="ru-RU" sz="786" spc="-21" dirty="0">
                <a:latin typeface="Arial Narrow" panose="020B0606020202030204" pitchFamily="34" charset="0"/>
              </a:rPr>
              <a:t>«</a:t>
            </a:r>
            <a:r>
              <a:rPr lang="ru-RU" sz="786" dirty="0">
                <a:latin typeface="Arial Narrow" pitchFamily="34" charset="0"/>
              </a:rPr>
              <a:t>Повышение конкурентоспособности </a:t>
            </a:r>
          </a:p>
          <a:p>
            <a:r>
              <a:rPr lang="ru-RU" sz="786" dirty="0">
                <a:latin typeface="Arial Narrow" pitchFamily="34" charset="0"/>
              </a:rPr>
              <a:t>промышленного комплекса Свердловской области»</a:t>
            </a:r>
          </a:p>
          <a:p>
            <a:r>
              <a:rPr lang="ru-RU" sz="786" b="0" dirty="0">
                <a:latin typeface="Arial Narrow" pitchFamily="34" charset="0"/>
              </a:rPr>
              <a:t>Развитие базовых и перспективных отраслей промышленного комплекса Свердловской области, направленное на повышение его устойчивости в условиях изменчивости мировой конъюнктуры и внутреннего спроса</a:t>
            </a:r>
            <a:endParaRPr lang="ru-RU" sz="786" b="0" spc="-7" dirty="0">
              <a:latin typeface="Arial Narrow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012050" y="2665823"/>
            <a:ext cx="3051428" cy="667817"/>
          </a:xfrm>
          <a:prstGeom prst="rect">
            <a:avLst/>
          </a:prstGeom>
          <a:solidFill>
            <a:srgbClr val="F2C45A"/>
          </a:solidFill>
          <a:ln w="9525">
            <a:solidFill>
              <a:srgbClr val="BDBE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>
              <a:lnSpc>
                <a:spcPct val="90000"/>
              </a:lnSpc>
            </a:pPr>
            <a:endParaRPr lang="ru-RU" sz="500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966033" y="2652143"/>
            <a:ext cx="3091400" cy="670596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r>
              <a:rPr lang="ru-RU" sz="786" spc="-21" dirty="0" smtClean="0">
                <a:latin typeface="Arial Narrow" panose="020B0606020202030204" pitchFamily="34" charset="0"/>
              </a:rPr>
              <a:t>2.2. Направление </a:t>
            </a:r>
            <a:r>
              <a:rPr lang="ru-RU" sz="786" spc="-21" dirty="0">
                <a:latin typeface="Arial Narrow" panose="020B0606020202030204" pitchFamily="34" charset="0"/>
              </a:rPr>
              <a:t>«</a:t>
            </a:r>
            <a:r>
              <a:rPr lang="ru-RU" sz="786" dirty="0">
                <a:latin typeface="Arial Narrow" pitchFamily="34" charset="0"/>
              </a:rPr>
              <a:t>Развитие инновационной деятельности  в Свердловской области» </a:t>
            </a:r>
          </a:p>
          <a:p>
            <a:r>
              <a:rPr lang="ru-RU" sz="786" b="0" dirty="0">
                <a:latin typeface="Arial Narrow" pitchFamily="34" charset="0"/>
              </a:rPr>
              <a:t>Создание инновационной инфраструктуры и системы коммерциализации результатов инновационных исследований и разработок в реальном секторе экономики</a:t>
            </a:r>
            <a:endParaRPr lang="ru-RU" sz="786" b="0" spc="-7" dirty="0">
              <a:latin typeface="Arial Narrow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07725" y="3833979"/>
            <a:ext cx="3051428" cy="503009"/>
          </a:xfrm>
          <a:prstGeom prst="rect">
            <a:avLst/>
          </a:prstGeom>
          <a:solidFill>
            <a:srgbClr val="F2C45A"/>
          </a:solidFill>
          <a:ln w="9525">
            <a:solidFill>
              <a:srgbClr val="BDBE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>
              <a:lnSpc>
                <a:spcPct val="80000"/>
              </a:lnSpc>
            </a:pPr>
            <a:endParaRPr lang="ru-RU" sz="500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967615" y="3827845"/>
            <a:ext cx="3100612" cy="501191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>
              <a:lnSpc>
                <a:spcPct val="90000"/>
              </a:lnSpc>
            </a:pPr>
            <a:r>
              <a:rPr lang="ru-RU" sz="786" spc="-21" dirty="0" smtClean="0">
                <a:latin typeface="Arial Narrow" panose="020B0606020202030204" pitchFamily="34" charset="0"/>
              </a:rPr>
              <a:t>2.3. Направление </a:t>
            </a:r>
            <a:r>
              <a:rPr lang="ru-RU" sz="786" spc="-21" dirty="0">
                <a:latin typeface="Arial Narrow" panose="020B0606020202030204" pitchFamily="34" charset="0"/>
              </a:rPr>
              <a:t>«Развитие рынка труда» </a:t>
            </a:r>
            <a:endParaRPr lang="ru-RU" sz="786" u="sng" spc="-2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786" b="0" dirty="0">
                <a:latin typeface="Arial Narrow" pitchFamily="34" charset="0"/>
              </a:rPr>
              <a:t>Обеспечение рынка труда Свердловской области кадрами в соответствии с текущими и перспективными потребностями экономики Свердловской области</a:t>
            </a:r>
            <a:endParaRPr lang="ru-RU" sz="786" b="0" spc="-7" dirty="0">
              <a:latin typeface="Arial Narrow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021250" y="4822214"/>
            <a:ext cx="3051428" cy="487266"/>
          </a:xfrm>
          <a:prstGeom prst="rect">
            <a:avLst/>
          </a:prstGeom>
          <a:solidFill>
            <a:srgbClr val="F2C45A"/>
          </a:solidFill>
          <a:ln w="9525">
            <a:solidFill>
              <a:srgbClr val="BDBE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>
              <a:lnSpc>
                <a:spcPct val="80000"/>
              </a:lnSpc>
            </a:pPr>
            <a:endParaRPr lang="ru-RU" sz="500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018983" y="4814263"/>
            <a:ext cx="2963050" cy="501319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r>
              <a:rPr lang="ru-RU" sz="786" spc="-21" dirty="0" smtClean="0">
                <a:latin typeface="Arial Narrow" pitchFamily="34" charset="0"/>
              </a:rPr>
              <a:t>2.4. Направление </a:t>
            </a:r>
            <a:r>
              <a:rPr lang="ru-RU" sz="786" spc="-21" dirty="0">
                <a:latin typeface="Arial Narrow" pitchFamily="34" charset="0"/>
              </a:rPr>
              <a:t>«</a:t>
            </a:r>
            <a:r>
              <a:rPr lang="ru-RU" sz="786" dirty="0">
                <a:latin typeface="Arial Narrow" pitchFamily="34" charset="0"/>
              </a:rPr>
              <a:t>Повышение инвестиционной привлекательности </a:t>
            </a:r>
          </a:p>
          <a:p>
            <a:r>
              <a:rPr lang="ru-RU" sz="786" dirty="0">
                <a:latin typeface="Arial Narrow" pitchFamily="34" charset="0"/>
              </a:rPr>
              <a:t>Свердловской области» </a:t>
            </a:r>
            <a:endParaRPr lang="en-US" sz="786" u="sng" spc="-21" dirty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786" b="0" dirty="0">
                <a:latin typeface="Arial Narrow" pitchFamily="34" charset="0"/>
              </a:rPr>
              <a:t>Обеспечение благоприятных условий для привлечения в экономику Свердловской области российских и иностранных инвесторов</a:t>
            </a:r>
            <a:endParaRPr lang="ru-RU" sz="786" b="0" spc="-7" dirty="0">
              <a:latin typeface="Arial Narrow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087835" y="2353822"/>
            <a:ext cx="2936876" cy="670596"/>
          </a:xfrm>
          <a:prstGeom prst="rect">
            <a:avLst/>
          </a:prstGeom>
          <a:ln w="9525">
            <a:noFill/>
          </a:ln>
        </p:spPr>
        <p:txBody>
          <a:bodyPr wrap="square" lIns="65306" tIns="32653" rIns="65306" bIns="32653">
            <a:spAutoFit/>
          </a:bodyPr>
          <a:lstStyle/>
          <a:p>
            <a:r>
              <a:rPr lang="ru-RU" sz="786" spc="-21" dirty="0" smtClean="0">
                <a:latin typeface="Arial Narrow" panose="020B0606020202030204" pitchFamily="34" charset="0"/>
              </a:rPr>
              <a:t>3.2. Направление </a:t>
            </a:r>
            <a:r>
              <a:rPr lang="ru-RU" sz="786" spc="-21" dirty="0">
                <a:latin typeface="Arial Narrow" panose="020B0606020202030204" pitchFamily="34" charset="0"/>
              </a:rPr>
              <a:t>«Сбалансированное развитие территорий муниципальных образований, расположенных на территории Свердловской области» </a:t>
            </a:r>
            <a:r>
              <a:rPr lang="ru-RU" sz="786" b="0" spc="-21" dirty="0" smtClean="0">
                <a:latin typeface="Arial Narrow" panose="020B0606020202030204" pitchFamily="34" charset="0"/>
              </a:rPr>
              <a:t>Обеспечение </a:t>
            </a:r>
            <a:r>
              <a:rPr lang="ru-RU" sz="786" b="0" spc="-21" dirty="0">
                <a:latin typeface="Arial Narrow" panose="020B0606020202030204" pitchFamily="34" charset="0"/>
              </a:rPr>
              <a:t>условий для устойчивого социально-экономического развития муниципальных образований, расположенных на территории Свердловской области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143992" y="4857989"/>
            <a:ext cx="2807918" cy="718815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>
              <a:lnSpc>
                <a:spcPct val="90000"/>
              </a:lnSpc>
            </a:pPr>
            <a:r>
              <a:rPr lang="ru-RU" sz="786" spc="-14" dirty="0" smtClean="0">
                <a:latin typeface="Arial Narrow" panose="020B0606020202030204" pitchFamily="34" charset="0"/>
              </a:rPr>
              <a:t>3.5. Направление </a:t>
            </a:r>
            <a:r>
              <a:rPr lang="ru-RU" sz="786" spc="-14" dirty="0">
                <a:latin typeface="Arial Narrow" panose="020B0606020202030204" pitchFamily="34" charset="0"/>
              </a:rPr>
              <a:t>«Развитие транспортно-логистического потенциала Свердловской области» </a:t>
            </a:r>
            <a:endParaRPr lang="ru-RU" sz="786" u="sng" spc="-14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786" b="0" spc="-14" dirty="0">
                <a:latin typeface="Arial Narrow" pitchFamily="34" charset="0"/>
              </a:rPr>
              <a:t>Развитие транспортно-логистической инфраструктуры, удовлетворяющей потребностям экономики и отвечающей требуемым показателям спроса, надежности, безопасности, </a:t>
            </a:r>
            <a:r>
              <a:rPr lang="ru-RU" sz="786" b="0" spc="-14" dirty="0" err="1">
                <a:latin typeface="Arial Narrow" pitchFamily="34" charset="0"/>
              </a:rPr>
              <a:t>экологичности</a:t>
            </a:r>
            <a:r>
              <a:rPr lang="ru-RU" sz="786" b="0" spc="-14" dirty="0">
                <a:latin typeface="Arial Narrow" pitchFamily="34" charset="0"/>
              </a:rPr>
              <a:t>, ценовой доступности для потребителей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177442" y="6016515"/>
            <a:ext cx="2845715" cy="492701"/>
          </a:xfrm>
          <a:prstGeom prst="rect">
            <a:avLst/>
          </a:prstGeom>
          <a:solidFill>
            <a:srgbClr val="F2C45A"/>
          </a:solidFill>
          <a:ln w="12700">
            <a:solidFill>
              <a:srgbClr val="BDBE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>
              <a:lnSpc>
                <a:spcPct val="80000"/>
              </a:lnSpc>
            </a:pPr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115030" y="5979375"/>
            <a:ext cx="2933775" cy="549666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r>
              <a:rPr lang="ru-RU" sz="786" spc="-21" dirty="0" smtClean="0">
                <a:latin typeface="Arial Narrow" panose="020B0606020202030204" pitchFamily="34" charset="0"/>
              </a:rPr>
              <a:t>3.6. Направление </a:t>
            </a:r>
            <a:r>
              <a:rPr lang="ru-RU" sz="786" spc="-21" dirty="0">
                <a:latin typeface="Arial Narrow" panose="020B0606020202030204" pitchFamily="34" charset="0"/>
              </a:rPr>
              <a:t>«Устойчивое экологическое развитие территории Свердловской области» </a:t>
            </a:r>
            <a:endParaRPr lang="ru-RU" sz="786" u="sng" spc="-21" dirty="0">
              <a:solidFill>
                <a:prstClr val="black"/>
              </a:solidFill>
              <a:latin typeface="Arial Narrow" pitchFamily="34" charset="0"/>
            </a:endParaRPr>
          </a:p>
          <a:p>
            <a:r>
              <a:rPr lang="ru-RU" sz="786" b="0" spc="-7" dirty="0">
                <a:latin typeface="Arial Narrow" pitchFamily="34" charset="0"/>
              </a:rPr>
              <a:t>Снижение негативного воздействия  хозяйственной и иной деятельности на окружающую среду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33160" y="960336"/>
            <a:ext cx="2858484" cy="307805"/>
          </a:xfrm>
          <a:prstGeom prst="rect">
            <a:avLst/>
          </a:prstGeom>
          <a:noFill/>
        </p:spPr>
        <p:txBody>
          <a:bodyPr wrap="square" lIns="65306" tIns="32653" rIns="65306" bIns="32653">
            <a:spAutoFit/>
          </a:bodyPr>
          <a:lstStyle/>
          <a:p>
            <a:r>
              <a:rPr lang="ru-RU" sz="786" spc="-21" dirty="0">
                <a:latin typeface="Arial Narrow" panose="020B0606020202030204" pitchFamily="34" charset="0"/>
              </a:rPr>
              <a:t>Создание </a:t>
            </a:r>
            <a:r>
              <a:rPr lang="ru-RU" sz="786" dirty="0">
                <a:latin typeface="Arial Narrow" pitchFamily="34" charset="0"/>
              </a:rPr>
              <a:t>конкурентоспособных условий для накопления и сохранения человеческого потенциала</a:t>
            </a:r>
            <a:endParaRPr lang="ru-RU" sz="786" spc="-7" dirty="0">
              <a:latin typeface="Arial Narrow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418030" y="3028910"/>
            <a:ext cx="1621715" cy="279438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>
              <a:lnSpc>
                <a:spcPct val="80000"/>
              </a:lnSpc>
            </a:pPr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383743" y="3045428"/>
            <a:ext cx="1662045" cy="259458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786" spc="-14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 «</a:t>
            </a:r>
            <a:r>
              <a:rPr lang="ru-RU" sz="786" spc="-21" dirty="0">
                <a:solidFill>
                  <a:schemeClr val="bg1"/>
                </a:solidFill>
                <a:latin typeface="Arial Narrow" pitchFamily="34" charset="0"/>
              </a:rPr>
              <a:t>Екатеринбург – глобальный город»</a:t>
            </a:r>
            <a:endParaRPr lang="ru-RU" sz="786" u="sng" spc="-2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115031" y="1385549"/>
            <a:ext cx="2914285" cy="692411"/>
          </a:xfrm>
          <a:prstGeom prst="rect">
            <a:avLst/>
          </a:prstGeom>
          <a:solidFill>
            <a:srgbClr val="F2C45A"/>
          </a:solidFill>
          <a:ln w="9525">
            <a:solidFill>
              <a:srgbClr val="BDBE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076482" y="1347766"/>
            <a:ext cx="3007627" cy="791527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r>
              <a:rPr lang="ru-RU" sz="786" spc="-21" dirty="0" smtClean="0">
                <a:latin typeface="Arial Narrow" panose="020B0606020202030204" pitchFamily="34" charset="0"/>
              </a:rPr>
              <a:t>3.1. Направление </a:t>
            </a:r>
            <a:r>
              <a:rPr lang="ru-RU" sz="786" spc="-21" dirty="0">
                <a:latin typeface="Arial Narrow" panose="020B0606020202030204" pitchFamily="34" charset="0"/>
              </a:rPr>
              <a:t>«Развитие территорий опережающего экономического роста» </a:t>
            </a:r>
            <a:r>
              <a:rPr lang="ru-RU" sz="786" b="0" spc="-21" dirty="0" smtClean="0">
                <a:latin typeface="Arial Narrow" panose="020B0606020202030204" pitchFamily="34" charset="0"/>
              </a:rPr>
              <a:t>Формирование </a:t>
            </a:r>
            <a:r>
              <a:rPr lang="ru-RU" sz="786" b="0" spc="-21" dirty="0">
                <a:latin typeface="Arial Narrow" panose="020B0606020202030204" pitchFamily="34" charset="0"/>
              </a:rPr>
              <a:t>условий, обеспечивающих создание зон концентрированного экономического роста в обладающих потенциалом ускоренного экономического развития относительно окружающей территории муниципальных образованиях, расположенных на территории Свердловской области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217898" y="2126636"/>
            <a:ext cx="2734012" cy="186874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ctr"/>
            <a:r>
              <a:rPr lang="ru-RU" sz="786" spc="-14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«Новая индустриальная инфраструктура»  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7570681" y="5626743"/>
            <a:ext cx="1457143" cy="349170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>
              <a:lnSpc>
                <a:spcPct val="80000"/>
              </a:lnSpc>
            </a:pPr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7511609" y="5689822"/>
            <a:ext cx="1524887" cy="259458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786" spc="-21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«Транспортная мобильность населения» </a:t>
            </a:r>
            <a:r>
              <a:rPr lang="ru-RU" sz="786" u="sng" spc="-21" dirty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83" name="Прямоугольник 82"/>
          <p:cNvSpPr/>
          <p:nvPr/>
        </p:nvSpPr>
        <p:spPr>
          <a:xfrm flipH="1">
            <a:off x="6236040" y="6560551"/>
            <a:ext cx="2759792" cy="152243"/>
          </a:xfrm>
          <a:prstGeom prst="rect">
            <a:avLst/>
          </a:prstGeom>
          <a:solidFill>
            <a:srgbClr val="5E8C6A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lvl="0" algn="ctr">
              <a:lnSpc>
                <a:spcPct val="80000"/>
              </a:lnSpc>
            </a:pPr>
            <a:r>
              <a:rPr lang="ru-RU" sz="786" spc="-21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«Чистая среда»</a:t>
            </a:r>
            <a:endParaRPr lang="ru-RU" sz="786" u="sng" spc="-2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858723" y="2004660"/>
            <a:ext cx="1097143" cy="519090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996115" y="2006168"/>
            <a:ext cx="822948" cy="507421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971601" y="2046959"/>
            <a:ext cx="865282" cy="428735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lvl="0"/>
            <a:r>
              <a:rPr lang="ru-RU" sz="786" spc="-21" dirty="0">
                <a:solidFill>
                  <a:schemeClr val="bg1"/>
                </a:solidFill>
                <a:latin typeface="Arial Narrow" pitchFamily="34" charset="0"/>
              </a:rPr>
              <a:t>Проект «Педагогические кадры </a:t>
            </a:r>
            <a:r>
              <a:rPr lang="en-US" sz="786" spc="-21" dirty="0">
                <a:solidFill>
                  <a:schemeClr val="bg1"/>
                </a:solidFill>
                <a:latin typeface="Arial Narrow" pitchFamily="34" charset="0"/>
              </a:rPr>
              <a:t>XXI</a:t>
            </a:r>
            <a:r>
              <a:rPr lang="ru-RU" sz="786" spc="-21" dirty="0">
                <a:solidFill>
                  <a:schemeClr val="bg1"/>
                </a:solidFill>
                <a:latin typeface="Arial Narrow" pitchFamily="34" charset="0"/>
              </a:rPr>
              <a:t> века» </a:t>
            </a:r>
            <a:endParaRPr lang="en-US" sz="786" spc="-2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873827" y="2067830"/>
            <a:ext cx="1098686" cy="392380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sz="786" spc="-21" dirty="0">
                <a:solidFill>
                  <a:schemeClr val="bg1"/>
                </a:solidFill>
                <a:latin typeface="Arial Narrow" pitchFamily="34" charset="0"/>
              </a:rPr>
              <a:t>Проект «Качество образования как основа благополучия»</a:t>
            </a:r>
            <a:endParaRPr lang="en-US" sz="786" spc="-2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323528" y="3144692"/>
            <a:ext cx="1128126" cy="259458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lvl="0">
              <a:lnSpc>
                <a:spcPct val="80000"/>
              </a:lnSpc>
            </a:pPr>
            <a:r>
              <a:rPr lang="ru-RU" sz="786" spc="-21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«Здоровое долголетие»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217224" y="4471090"/>
            <a:ext cx="1396901" cy="259458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lvl="0">
              <a:lnSpc>
                <a:spcPct val="80000"/>
              </a:lnSpc>
            </a:pPr>
            <a:r>
              <a:rPr lang="ru-RU" sz="786" spc="-21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«Доступное жилье для уральских семей»</a:t>
            </a:r>
            <a:endParaRPr lang="ru-RU" sz="786" spc="-7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38461" y="5849649"/>
            <a:ext cx="1610681" cy="283567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sz="786" spc="-21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«Активное старшее </a:t>
            </a:r>
            <a:endParaRPr lang="ru-RU" sz="786" spc="-2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0">
              <a:lnSpc>
                <a:spcPct val="90000"/>
              </a:lnSpc>
            </a:pPr>
            <a:r>
              <a:rPr lang="ru-RU" sz="786" spc="-2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поколение</a:t>
            </a:r>
            <a:r>
              <a:rPr lang="ru-RU" sz="786" spc="-21" dirty="0">
                <a:solidFill>
                  <a:schemeClr val="bg1"/>
                </a:solidFill>
                <a:latin typeface="Arial Narrow" panose="020B0606020202030204" pitchFamily="34" charset="0"/>
              </a:rPr>
              <a:t>»</a:t>
            </a:r>
            <a:endParaRPr lang="ru-RU" sz="786" u="sng" spc="-2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554726" y="5542584"/>
            <a:ext cx="1361090" cy="283567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786" spc="-21" dirty="0">
                <a:solidFill>
                  <a:schemeClr val="bg1"/>
                </a:solidFill>
                <a:latin typeface="Arial Narrow" pitchFamily="34" charset="0"/>
              </a:rPr>
              <a:t>Проект «Культурное пространство»</a:t>
            </a:r>
            <a:endParaRPr lang="en-US" sz="786" spc="-2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 flipV="1">
            <a:off x="0" y="-2"/>
            <a:ext cx="9143999" cy="65722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74814" y="280604"/>
            <a:ext cx="8963129" cy="373720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r>
              <a:rPr lang="ru-RU" sz="1000" spc="-14" dirty="0">
                <a:solidFill>
                  <a:schemeClr val="bg1"/>
                </a:solidFill>
                <a:latin typeface="Arial Narrow" panose="020B0606020202030204" pitchFamily="34" charset="0"/>
              </a:rPr>
              <a:t>Целями социально-экономической политики Свердловской области на 2016 – 2030 </a:t>
            </a:r>
            <a:r>
              <a:rPr lang="ru-RU" sz="1000" b="0" spc="-14" dirty="0">
                <a:solidFill>
                  <a:schemeClr val="bg1"/>
                </a:solidFill>
                <a:latin typeface="Arial Narrow" panose="020B0606020202030204" pitchFamily="34" charset="0"/>
              </a:rPr>
              <a:t>годы являются повышение качества жизни населения до уровня, представляющего Свердловскую область, как привлекательную для жизни и развития человека территорию, и повышение конкурентоспособности Свердловской области в глобальной экономике.</a:t>
            </a:r>
          </a:p>
        </p:txBody>
      </p:sp>
      <p:sp>
        <p:nvSpPr>
          <p:cNvPr id="172" name="Прямоугольник 171"/>
          <p:cNvSpPr/>
          <p:nvPr/>
        </p:nvSpPr>
        <p:spPr>
          <a:xfrm flipH="1">
            <a:off x="3031632" y="5665014"/>
            <a:ext cx="3051428" cy="662253"/>
          </a:xfrm>
          <a:prstGeom prst="rect">
            <a:avLst/>
          </a:prstGeom>
          <a:solidFill>
            <a:srgbClr val="F2C45A"/>
          </a:solidFill>
          <a:ln w="9525">
            <a:solidFill>
              <a:srgbClr val="BDBE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>
              <a:lnSpc>
                <a:spcPct val="80000"/>
              </a:lnSpc>
            </a:pPr>
            <a:endParaRPr lang="ru-RU" sz="714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3029963" y="5631664"/>
            <a:ext cx="3042715" cy="694834"/>
          </a:xfrm>
          <a:prstGeom prst="rect">
            <a:avLst/>
          </a:prstGeom>
          <a:ln w="25400">
            <a:noFill/>
          </a:ln>
        </p:spPr>
        <p:txBody>
          <a:bodyPr wrap="square" lIns="65306" tIns="32653" rIns="65306" bIns="32653">
            <a:spAutoFit/>
          </a:bodyPr>
          <a:lstStyle/>
          <a:p>
            <a:r>
              <a:rPr lang="ru-RU" sz="786" spc="-21" dirty="0" smtClean="0">
                <a:latin typeface="Arial Narrow" pitchFamily="34" charset="0"/>
              </a:rPr>
              <a:t>2.5. Направление </a:t>
            </a:r>
            <a:r>
              <a:rPr lang="ru-RU" sz="786" spc="-21" dirty="0">
                <a:latin typeface="Arial Narrow" pitchFamily="34" charset="0"/>
              </a:rPr>
              <a:t>«</a:t>
            </a:r>
            <a:r>
              <a:rPr lang="ru-RU" sz="786" dirty="0">
                <a:latin typeface="Arial Narrow" pitchFamily="34" charset="0"/>
              </a:rPr>
              <a:t>Развитие  малого и среднего предпринимательства в Свердловской области» </a:t>
            </a:r>
            <a:endParaRPr lang="en-US" sz="786" spc="-21" dirty="0">
              <a:latin typeface="Arial Narrow" pitchFamily="34" charset="0"/>
            </a:endParaRPr>
          </a:p>
          <a:p>
            <a:pPr lvl="0">
              <a:lnSpc>
                <a:spcPct val="80000"/>
              </a:lnSpc>
            </a:pPr>
            <a:r>
              <a:rPr lang="ru-RU" sz="786" b="0" spc="-14" dirty="0">
                <a:latin typeface="Arial Narrow" pitchFamily="34" charset="0"/>
              </a:rPr>
              <a:t>Повышение эффективности системы поддержки малого и среднего предпринимательства в реальном секторе экономики, формирование малых и средних предприятий, играющих значимую роль на российском и в перспективе мировом рынках</a:t>
            </a:r>
          </a:p>
        </p:txBody>
      </p:sp>
      <p:sp>
        <p:nvSpPr>
          <p:cNvPr id="185" name="Заголовок 1"/>
          <p:cNvSpPr txBox="1">
            <a:spLocks/>
          </p:cNvSpPr>
          <p:nvPr/>
        </p:nvSpPr>
        <p:spPr>
          <a:xfrm>
            <a:off x="51192" y="69118"/>
            <a:ext cx="8606187" cy="185384"/>
          </a:xfrm>
          <a:prstGeom prst="rect">
            <a:avLst/>
          </a:prstGeom>
        </p:spPr>
        <p:txBody>
          <a:bodyPr vert="horz" lIns="91429" tIns="45715" rIns="91429" bIns="45715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spc="-21" dirty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Система целеполагания Стратегии-2030 </a:t>
            </a:r>
          </a:p>
        </p:txBody>
      </p:sp>
      <p:sp>
        <p:nvSpPr>
          <p:cNvPr id="161" name="Прямоугольник 160"/>
          <p:cNvSpPr/>
          <p:nvPr/>
        </p:nvSpPr>
        <p:spPr>
          <a:xfrm>
            <a:off x="1554522" y="3118929"/>
            <a:ext cx="1388558" cy="352870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1663096" y="3120190"/>
            <a:ext cx="1279984" cy="356216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lvl="0">
              <a:lnSpc>
                <a:spcPct val="80000"/>
              </a:lnSpc>
            </a:pPr>
            <a:r>
              <a:rPr lang="ru-RU" sz="786" spc="-21" dirty="0">
                <a:solidFill>
                  <a:schemeClr val="bg1"/>
                </a:solidFill>
                <a:latin typeface="Arial Narrow" pitchFamily="34" charset="0"/>
              </a:rPr>
              <a:t>Проект «Физическая культура и здоровый образ жизни населения»</a:t>
            </a:r>
            <a:endParaRPr lang="en-US" sz="786" u="sng" spc="-2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51521" y="5561613"/>
            <a:ext cx="1304060" cy="174756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sz="786" spc="-21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«Счастливая семья»</a:t>
            </a:r>
          </a:p>
        </p:txBody>
      </p:sp>
      <p:sp>
        <p:nvSpPr>
          <p:cNvPr id="125" name="Прямоугольник 124"/>
          <p:cNvSpPr/>
          <p:nvPr/>
        </p:nvSpPr>
        <p:spPr>
          <a:xfrm>
            <a:off x="1717130" y="5899861"/>
            <a:ext cx="1197235" cy="174756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sz="786" spc="-21" dirty="0">
                <a:solidFill>
                  <a:schemeClr val="bg1"/>
                </a:solidFill>
                <a:latin typeface="Arial Narrow" pitchFamily="34" charset="0"/>
              </a:rPr>
              <a:t>Проект «Доступная среда»</a:t>
            </a:r>
            <a:endParaRPr lang="en-US" sz="786" u="sng" spc="-2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6115031" y="3549829"/>
            <a:ext cx="2921019" cy="398989"/>
          </a:xfrm>
          <a:prstGeom prst="rect">
            <a:avLst/>
          </a:prstGeom>
          <a:solidFill>
            <a:srgbClr val="F2C45A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>
              <a:lnSpc>
                <a:spcPct val="80000"/>
              </a:lnSpc>
            </a:pPr>
            <a:endParaRPr lang="ru-RU" sz="500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6048341" y="3518599"/>
            <a:ext cx="3084402" cy="428735"/>
          </a:xfrm>
          <a:prstGeom prst="rect">
            <a:avLst/>
          </a:prstGeom>
          <a:ln w="9525">
            <a:noFill/>
          </a:ln>
        </p:spPr>
        <p:txBody>
          <a:bodyPr wrap="square" lIns="65306" tIns="32653" rIns="65306" bIns="32653">
            <a:spAutoFit/>
          </a:bodyPr>
          <a:lstStyle/>
          <a:p>
            <a:r>
              <a:rPr lang="ru-RU" sz="786" spc="-21" dirty="0" smtClean="0">
                <a:latin typeface="Arial Narrow" panose="020B0606020202030204" pitchFamily="34" charset="0"/>
              </a:rPr>
              <a:t>3.3. Направление </a:t>
            </a:r>
            <a:r>
              <a:rPr lang="ru-RU" sz="786" spc="-21" dirty="0">
                <a:latin typeface="Arial Narrow" panose="020B0606020202030204" pitchFamily="34" charset="0"/>
              </a:rPr>
              <a:t>«Развитие агропромышленного комплекса Свердловской области» </a:t>
            </a:r>
            <a:r>
              <a:rPr lang="ru-RU" sz="786" spc="-21" dirty="0" smtClean="0">
                <a:latin typeface="Arial Narrow" panose="020B0606020202030204" pitchFamily="34" charset="0"/>
              </a:rPr>
              <a:t> </a:t>
            </a:r>
            <a:r>
              <a:rPr lang="ru-RU" sz="786" b="0" spc="-21" dirty="0" smtClean="0">
                <a:latin typeface="Arial Narrow" panose="020B0606020202030204" pitchFamily="34" charset="0"/>
              </a:rPr>
              <a:t>Устойчивое </a:t>
            </a:r>
            <a:r>
              <a:rPr lang="ru-RU" sz="786" b="0" spc="-21" dirty="0">
                <a:latin typeface="Arial Narrow" panose="020B0606020202030204" pitchFamily="34" charset="0"/>
              </a:rPr>
              <a:t>развитие агропромышленного комплекса и обеспечение продовольственной безопасности Свердловской области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6176797" y="4149864"/>
            <a:ext cx="2845715" cy="509979"/>
          </a:xfrm>
          <a:prstGeom prst="rect">
            <a:avLst/>
          </a:prstGeom>
          <a:solidFill>
            <a:srgbClr val="F2C45A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>
              <a:lnSpc>
                <a:spcPct val="90000"/>
              </a:lnSpc>
            </a:pPr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6112494" y="4126775"/>
            <a:ext cx="2883339" cy="549731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>
              <a:lnSpc>
                <a:spcPct val="80000"/>
              </a:lnSpc>
            </a:pPr>
            <a:r>
              <a:rPr lang="ru-RU" sz="786" spc="-21" dirty="0" smtClean="0">
                <a:latin typeface="Arial Narrow" panose="020B0606020202030204" pitchFamily="34" charset="0"/>
              </a:rPr>
              <a:t>3.4. Направление </a:t>
            </a:r>
            <a:r>
              <a:rPr lang="ru-RU" sz="786" spc="-21" dirty="0">
                <a:latin typeface="Arial Narrow" panose="020B0606020202030204" pitchFamily="34" charset="0"/>
              </a:rPr>
              <a:t>«Развитие туристского потенциала» </a:t>
            </a:r>
          </a:p>
          <a:p>
            <a:pPr>
              <a:lnSpc>
                <a:spcPct val="80000"/>
              </a:lnSpc>
            </a:pPr>
            <a:r>
              <a:rPr lang="ru-RU" sz="786" b="0" spc="-7" dirty="0">
                <a:latin typeface="Arial Narrow" pitchFamily="34" charset="0"/>
              </a:rPr>
              <a:t>Формирование современной конкурентоспособной туристской индустрии посредством максимального полного использования существующего туристского потенциала и снятия инфраструктурных ограничений для его развития</a:t>
            </a:r>
          </a:p>
        </p:txBody>
      </p:sp>
      <p:sp>
        <p:nvSpPr>
          <p:cNvPr id="140" name="Прямоугольник 139"/>
          <p:cNvSpPr/>
          <p:nvPr/>
        </p:nvSpPr>
        <p:spPr>
          <a:xfrm>
            <a:off x="6183608" y="3031964"/>
            <a:ext cx="1200135" cy="276384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>
              <a:lnSpc>
                <a:spcPct val="90000"/>
              </a:lnSpc>
            </a:pPr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6217899" y="3030039"/>
            <a:ext cx="1125765" cy="307805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lvl="0" algn="ctr"/>
            <a:r>
              <a:rPr lang="ru-RU" sz="786" spc="-14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</a:t>
            </a:r>
            <a:r>
              <a:rPr lang="ru-RU" sz="786" spc="-21" dirty="0">
                <a:solidFill>
                  <a:schemeClr val="bg1"/>
                </a:solidFill>
                <a:latin typeface="Arial Narrow" pitchFamily="34" charset="0"/>
              </a:rPr>
              <a:t>Стратегии городов»</a:t>
            </a:r>
            <a:endParaRPr lang="ru-RU" sz="786" u="sng" spc="-2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1648262" y="4470026"/>
            <a:ext cx="1429040" cy="259458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lvl="0">
              <a:lnSpc>
                <a:spcPct val="80000"/>
              </a:lnSpc>
            </a:pPr>
            <a:r>
              <a:rPr lang="ru-RU" sz="786" spc="-21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«Развитие жилищно-коммунального хозяйства»</a:t>
            </a:r>
            <a:endParaRPr lang="ru-RU" sz="786" spc="-7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3951681" y="2170219"/>
            <a:ext cx="2054433" cy="307805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ctr"/>
            <a:r>
              <a:rPr lang="ru-RU" sz="786" spc="-14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«Высокая производительность базовых отраслей»</a:t>
            </a:r>
            <a:endParaRPr lang="en-US" sz="786" spc="-14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215527" y="2004661"/>
            <a:ext cx="737227" cy="509207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233160" y="1974951"/>
            <a:ext cx="882456" cy="549666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r>
              <a:rPr lang="ru-RU" sz="786" dirty="0">
                <a:solidFill>
                  <a:schemeClr val="bg1"/>
                </a:solidFill>
                <a:latin typeface="Arial Narrow" pitchFamily="34" charset="0"/>
              </a:rPr>
              <a:t>Проект «Уральская инженерная школа» </a:t>
            </a:r>
            <a:endParaRPr lang="en-US" sz="786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3083388" y="2149968"/>
            <a:ext cx="840541" cy="430074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sz="786" spc="-2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2996451" y="2221975"/>
            <a:ext cx="987689" cy="307805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ctr"/>
            <a:r>
              <a:rPr lang="ru-RU" sz="786" spc="-14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«Новые рынки»</a:t>
            </a:r>
            <a:endParaRPr lang="en-US" sz="786" spc="-14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6183608" y="3332125"/>
            <a:ext cx="2856000" cy="166145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lvl="0" algn="ctr"/>
            <a:r>
              <a:rPr lang="ru-RU" sz="786" spc="-21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«Управление агломерационными процессами»</a:t>
            </a:r>
            <a:endParaRPr lang="ru-RU" sz="786" u="sng" spc="-2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76695" y="5588437"/>
            <a:ext cx="1344205" cy="428735"/>
          </a:xfrm>
          <a:prstGeom prst="rect">
            <a:avLst/>
          </a:prstGeom>
        </p:spPr>
        <p:txBody>
          <a:bodyPr wrap="square" lIns="65306" tIns="32653" rIns="65306" bIns="32653">
            <a:spAutoFit/>
          </a:bodyPr>
          <a:lstStyle/>
          <a:p>
            <a:pPr algn="ctr"/>
            <a:r>
              <a:rPr lang="ru-RU" sz="786" spc="-21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«Международный транспортно-логистический </a:t>
            </a:r>
            <a:r>
              <a:rPr lang="ru-RU" sz="786" spc="-21" dirty="0" err="1">
                <a:solidFill>
                  <a:schemeClr val="bg1"/>
                </a:solidFill>
                <a:latin typeface="Arial Narrow" pitchFamily="34" charset="0"/>
              </a:rPr>
              <a:t>хаб</a:t>
            </a:r>
            <a:r>
              <a:rPr lang="ru-RU" sz="786" spc="-21" dirty="0">
                <a:solidFill>
                  <a:schemeClr val="bg1"/>
                </a:solidFill>
                <a:latin typeface="Arial Narrow" pitchFamily="34" charset="0"/>
              </a:rPr>
              <a:t>»</a:t>
            </a:r>
            <a:endParaRPr lang="ru-RU" sz="786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217223" y="6191492"/>
            <a:ext cx="2744499" cy="276702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lvl="0" algn="ctr">
              <a:lnSpc>
                <a:spcPct val="90000"/>
              </a:lnSpc>
            </a:pPr>
            <a:r>
              <a:rPr lang="ru-RU" sz="786" spc="-21" dirty="0">
                <a:solidFill>
                  <a:schemeClr val="bg1"/>
                </a:solidFill>
                <a:latin typeface="Arial Narrow" pitchFamily="34" charset="0"/>
              </a:rPr>
              <a:t>Проект «Развитие потенциала молодежи Свердловской области»</a:t>
            </a:r>
            <a:endParaRPr lang="en-US" sz="786" spc="-2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3120000" y="4437112"/>
            <a:ext cx="2948572" cy="272329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lvl="0" algn="ctr"/>
            <a:r>
              <a:rPr lang="ru-RU" sz="786" spc="-14" dirty="0">
                <a:solidFill>
                  <a:schemeClr val="bg1"/>
                </a:solidFill>
                <a:latin typeface="Arial Narrow" pitchFamily="34" charset="0"/>
              </a:rPr>
              <a:t>Проект «Сбалансированный рынок труда»</a:t>
            </a:r>
            <a:endParaRPr lang="en-US" sz="786" spc="-14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3125946" y="5381895"/>
            <a:ext cx="2948572" cy="206778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ru-RU" sz="786" spc="-21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«Лучшие условия для ведения бизнеса»</a:t>
            </a:r>
            <a:endParaRPr lang="en-US" sz="786" spc="-2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3120000" y="6398440"/>
            <a:ext cx="2948572" cy="221552"/>
          </a:xfrm>
          <a:prstGeom prst="rect">
            <a:avLst/>
          </a:prstGeom>
          <a:solidFill>
            <a:srgbClr val="5E8C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r>
              <a:rPr lang="ru-RU" sz="786" spc="-21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«Импульс для предпринимательства»</a:t>
            </a:r>
            <a:endParaRPr lang="en-US" sz="786" spc="-2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 flipH="1">
            <a:off x="6252188" y="4710973"/>
            <a:ext cx="2759792" cy="144522"/>
          </a:xfrm>
          <a:prstGeom prst="rect">
            <a:avLst/>
          </a:prstGeom>
          <a:solidFill>
            <a:srgbClr val="5E8C6A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lvl="0" algn="ctr">
              <a:lnSpc>
                <a:spcPct val="80000"/>
              </a:lnSpc>
            </a:pPr>
            <a:r>
              <a:rPr lang="ru-RU" sz="786" spc="-21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«Индустрия туризма»</a:t>
            </a:r>
            <a:endParaRPr lang="ru-RU" sz="786" u="sng" spc="-2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 flipH="1">
            <a:off x="6252185" y="3985267"/>
            <a:ext cx="2759792" cy="124257"/>
          </a:xfrm>
          <a:prstGeom prst="rect">
            <a:avLst/>
          </a:prstGeom>
          <a:solidFill>
            <a:srgbClr val="5E8C6A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lvl="0" algn="ctr">
              <a:lnSpc>
                <a:spcPct val="80000"/>
              </a:lnSpc>
            </a:pPr>
            <a:r>
              <a:rPr lang="ru-RU" sz="786" spc="-21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«Развитие агропромышленного комплекса»</a:t>
            </a:r>
            <a:endParaRPr lang="ru-RU" sz="786" u="sng" spc="-2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3" name="Прямоугольник 18"/>
          <p:cNvSpPr>
            <a:spLocks noChangeArrowheads="1"/>
          </p:cNvSpPr>
          <p:nvPr/>
        </p:nvSpPr>
        <p:spPr bwMode="auto">
          <a:xfrm>
            <a:off x="148977" y="6515115"/>
            <a:ext cx="2810828" cy="28992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lt1"/>
                </a:solidFill>
                <a:latin typeface="Arial Narrow" panose="020B0606020202030204" pitchFamily="34" charset="0"/>
              </a:rPr>
              <a:t>ВСЕГО 27 ПРОЕКТОВ</a:t>
            </a:r>
          </a:p>
        </p:txBody>
      </p:sp>
      <p:sp>
        <p:nvSpPr>
          <p:cNvPr id="9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39020" y="6525292"/>
            <a:ext cx="2133600" cy="365125"/>
          </a:xfrm>
        </p:spPr>
        <p:txBody>
          <a:bodyPr vert="horz" lIns="91440" tIns="45720" rIns="91440" bIns="4572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E1D174-42CA-40A3-847B-15363255FC2E}" type="slidenum">
              <a:rPr lang="ru-RU" sz="1600" b="1">
                <a:solidFill>
                  <a:schemeClr val="tx1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93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рямоугольник 84"/>
          <p:cNvSpPr/>
          <p:nvPr/>
        </p:nvSpPr>
        <p:spPr bwMode="auto">
          <a:xfrm>
            <a:off x="0" y="0"/>
            <a:ext cx="9144000" cy="63031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90" name="Заголовок 1"/>
          <p:cNvSpPr txBox="1">
            <a:spLocks/>
          </p:cNvSpPr>
          <p:nvPr/>
        </p:nvSpPr>
        <p:spPr>
          <a:xfrm>
            <a:off x="26987" y="-12421"/>
            <a:ext cx="8435975" cy="595876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1800" dirty="0" smtClean="0">
                <a:solidFill>
                  <a:schemeClr val="bg1"/>
                </a:solidFill>
                <a:latin typeface="Arial Narrow" pitchFamily="34" charset="0"/>
              </a:rPr>
              <a:t>Методологические подходы к формированию Плана мероприятий: </a:t>
            </a:r>
          </a:p>
          <a:p>
            <a:pPr algn="l"/>
            <a:r>
              <a:rPr lang="ru-RU" sz="1800" b="0" dirty="0" smtClean="0">
                <a:solidFill>
                  <a:schemeClr val="bg1"/>
                </a:solidFill>
                <a:latin typeface="Arial Narrow" pitchFamily="34" charset="0"/>
              </a:rPr>
              <a:t>взаимосвязь документов стратегического планирования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 rot="16200000">
            <a:off x="-2610308" y="3663190"/>
            <a:ext cx="5795992" cy="360363"/>
          </a:xfrm>
          <a:prstGeom prst="roundRect">
            <a:avLst/>
          </a:prstGeom>
          <a:solidFill>
            <a:srgbClr val="2781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 Narrow" panose="020B0606020202030204" pitchFamily="34" charset="0"/>
              </a:rPr>
              <a:t>Цели </a:t>
            </a:r>
            <a:r>
              <a:rPr lang="ru-RU" sz="1200" dirty="0">
                <a:latin typeface="Arial Narrow" panose="020B0606020202030204" pitchFamily="34" charset="0"/>
              </a:rPr>
              <a:t>социально-экономической политики Свердловской области на 2016 - 2030 годы</a:t>
            </a:r>
          </a:p>
        </p:txBody>
      </p:sp>
      <p:sp>
        <p:nvSpPr>
          <p:cNvPr id="92" name="Скругленный прямоугольник 91"/>
          <p:cNvSpPr/>
          <p:nvPr/>
        </p:nvSpPr>
        <p:spPr>
          <a:xfrm rot="16200000">
            <a:off x="35496" y="1449432"/>
            <a:ext cx="1800201" cy="792088"/>
          </a:xfrm>
          <a:prstGeom prst="roundRect">
            <a:avLst/>
          </a:prstGeom>
          <a:solidFill>
            <a:srgbClr val="6FD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Arial Narrow" pitchFamily="34" charset="0"/>
              </a:rPr>
              <a:t>Приоритет 1:</a:t>
            </a:r>
            <a:r>
              <a:rPr lang="ru-RU" sz="900" b="0" dirty="0">
                <a:solidFill>
                  <a:schemeClr val="tx1"/>
                </a:solidFill>
                <a:latin typeface="Arial Narrow" pitchFamily="34" charset="0"/>
              </a:rPr>
              <a:t> создание конкурентных условий для накопления и сохранения человеческого потенциала</a:t>
            </a:r>
          </a:p>
        </p:txBody>
      </p:sp>
      <p:sp>
        <p:nvSpPr>
          <p:cNvPr id="93" name="Скругленный прямоугольник 92"/>
          <p:cNvSpPr/>
          <p:nvPr/>
        </p:nvSpPr>
        <p:spPr>
          <a:xfrm rot="16200000">
            <a:off x="-41323" y="3460845"/>
            <a:ext cx="1953839" cy="792088"/>
          </a:xfrm>
          <a:prstGeom prst="roundRect">
            <a:avLst/>
          </a:prstGeom>
          <a:solidFill>
            <a:srgbClr val="6FD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Arial Narrow" pitchFamily="34" charset="0"/>
              </a:rPr>
              <a:t>Приоритет 2:</a:t>
            </a:r>
            <a:r>
              <a:rPr lang="ru-RU" sz="900" b="0" dirty="0">
                <a:solidFill>
                  <a:schemeClr val="tx1"/>
                </a:solidFill>
                <a:latin typeface="Arial Narrow" pitchFamily="34" charset="0"/>
              </a:rPr>
              <a:t> создание условий для повышения конкурентоспособности промышленного, инновационного и предпринимательского потенциала экономики Свердловской области</a:t>
            </a:r>
          </a:p>
        </p:txBody>
      </p:sp>
      <p:sp>
        <p:nvSpPr>
          <p:cNvPr id="99" name="Скругленный прямоугольник 98"/>
          <p:cNvSpPr/>
          <p:nvPr/>
        </p:nvSpPr>
        <p:spPr>
          <a:xfrm rot="16200000">
            <a:off x="66775" y="5445221"/>
            <a:ext cx="1800202" cy="792088"/>
          </a:xfrm>
          <a:prstGeom prst="roundRect">
            <a:avLst/>
          </a:prstGeom>
          <a:solidFill>
            <a:srgbClr val="6FD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solidFill>
                  <a:schemeClr val="tx1"/>
                </a:solidFill>
                <a:latin typeface="Arial Narrow" pitchFamily="34" charset="0"/>
              </a:rPr>
              <a:t>Приоритет 3: </a:t>
            </a:r>
            <a:r>
              <a:rPr lang="ru-RU" sz="900" b="0" dirty="0">
                <a:solidFill>
                  <a:schemeClr val="tx1"/>
                </a:solidFill>
                <a:latin typeface="Arial Narrow" pitchFamily="34" charset="0"/>
              </a:rPr>
              <a:t>обеспечение сбалансированного развития территории Свердловской области</a:t>
            </a:r>
          </a:p>
        </p:txBody>
      </p:sp>
      <p:sp>
        <p:nvSpPr>
          <p:cNvPr id="112" name="Скругленный прямоугольник 111"/>
          <p:cNvSpPr/>
          <p:nvPr/>
        </p:nvSpPr>
        <p:spPr>
          <a:xfrm rot="16200000">
            <a:off x="2555939" y="3326948"/>
            <a:ext cx="864095" cy="215815"/>
          </a:xfrm>
          <a:prstGeom prst="roundRect">
            <a:avLst/>
          </a:prstGeom>
          <a:solidFill>
            <a:srgbClr val="81D9B1">
              <a:alpha val="37000"/>
            </a:srgbClr>
          </a:solidFill>
          <a:ln w="9525" algn="ctr">
            <a:solidFill>
              <a:srgbClr val="278170"/>
            </a:solidFill>
            <a:miter lim="800000"/>
            <a:headEnd/>
            <a:tailEnd/>
          </a:ln>
        </p:spPr>
        <p:txBody>
          <a:bodyPr lIns="91429" tIns="45715" rIns="91429" bIns="45715" anchor="ctr"/>
          <a:lstStyle/>
          <a:p>
            <a:pPr algn="ctr"/>
            <a:r>
              <a:rPr lang="ru-RU" sz="1000" dirty="0" smtClean="0">
                <a:latin typeface="Arial Narrow" pitchFamily="34" charset="0"/>
              </a:rPr>
              <a:t>Цель</a:t>
            </a:r>
            <a:endParaRPr lang="ru-RU" sz="1000" dirty="0">
              <a:latin typeface="Arial Narrow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1401670" y="3002807"/>
            <a:ext cx="1288314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000" dirty="0" smtClean="0">
                <a:solidFill>
                  <a:schemeClr val="tx1"/>
                </a:solidFill>
                <a:latin typeface="Arial Narrow" pitchFamily="34" charset="0"/>
              </a:rPr>
              <a:t>2.1. Направление </a:t>
            </a:r>
            <a:r>
              <a:rPr lang="ru-RU" sz="1000" dirty="0">
                <a:solidFill>
                  <a:schemeClr val="tx1"/>
                </a:solidFill>
                <a:latin typeface="Arial Narrow" pitchFamily="34" charset="0"/>
              </a:rPr>
              <a:t>«Повышение конкурентоспособности </a:t>
            </a:r>
            <a:r>
              <a:rPr lang="ru-RU" sz="1000" dirty="0" smtClean="0">
                <a:solidFill>
                  <a:schemeClr val="tx1"/>
                </a:solidFill>
                <a:latin typeface="Arial Narrow" pitchFamily="34" charset="0"/>
              </a:rPr>
              <a:t>промышленного </a:t>
            </a:r>
            <a:r>
              <a:rPr lang="ru-RU" sz="1000" dirty="0">
                <a:solidFill>
                  <a:schemeClr val="tx1"/>
                </a:solidFill>
                <a:latin typeface="Arial Narrow" pitchFamily="34" charset="0"/>
              </a:rPr>
              <a:t>комплекса СО»</a:t>
            </a:r>
          </a:p>
        </p:txBody>
      </p:sp>
      <p:sp>
        <p:nvSpPr>
          <p:cNvPr id="125" name="Прямоугольник 124"/>
          <p:cNvSpPr/>
          <p:nvPr/>
        </p:nvSpPr>
        <p:spPr>
          <a:xfrm>
            <a:off x="1403648" y="1017384"/>
            <a:ext cx="1296144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000" b="0" dirty="0" smtClean="0">
                <a:solidFill>
                  <a:schemeClr val="tx1"/>
                </a:solidFill>
                <a:latin typeface="Arial Narrow" pitchFamily="34" charset="0"/>
              </a:rPr>
              <a:t>1.1 Направление</a:t>
            </a:r>
            <a:endParaRPr lang="ru-RU" sz="1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1403323" y="1458244"/>
            <a:ext cx="1296469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000" b="0" dirty="0">
                <a:solidFill>
                  <a:schemeClr val="tx1"/>
                </a:solidFill>
                <a:latin typeface="Arial Narrow" pitchFamily="34" charset="0"/>
              </a:rPr>
              <a:t>1.2 </a:t>
            </a:r>
            <a:r>
              <a:rPr lang="ru-RU" sz="1000" b="0" dirty="0" smtClean="0">
                <a:solidFill>
                  <a:schemeClr val="tx1"/>
                </a:solidFill>
                <a:latin typeface="Arial Narrow" pitchFamily="34" charset="0"/>
              </a:rPr>
              <a:t>Направление</a:t>
            </a:r>
            <a:endParaRPr lang="ru-RU" sz="1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411478" y="1921484"/>
            <a:ext cx="1288314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000" b="0" dirty="0" smtClean="0">
                <a:solidFill>
                  <a:schemeClr val="tx1"/>
                </a:solidFill>
                <a:latin typeface="Arial Narrow" pitchFamily="34" charset="0"/>
              </a:rPr>
              <a:t>1.3 Направление</a:t>
            </a:r>
            <a:endParaRPr lang="ru-RU" sz="1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1403323" y="2376725"/>
            <a:ext cx="1296469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000" b="0" dirty="0" smtClean="0">
                <a:solidFill>
                  <a:schemeClr val="tx1"/>
                </a:solidFill>
                <a:latin typeface="Arial Narrow" pitchFamily="34" charset="0"/>
              </a:rPr>
              <a:t>1.4 Направление</a:t>
            </a:r>
            <a:endParaRPr lang="ru-RU" sz="1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411478" y="3920622"/>
            <a:ext cx="1288314" cy="136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000" b="0" dirty="0" smtClean="0">
                <a:solidFill>
                  <a:schemeClr val="tx1"/>
                </a:solidFill>
                <a:latin typeface="Arial Narrow" pitchFamily="34" charset="0"/>
              </a:rPr>
              <a:t>2.2. Направление</a:t>
            </a:r>
            <a:endParaRPr lang="ru-RU" sz="1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1411478" y="4152345"/>
            <a:ext cx="1288314" cy="1700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000" b="0" dirty="0" smtClean="0">
                <a:solidFill>
                  <a:schemeClr val="tx1"/>
                </a:solidFill>
                <a:latin typeface="Arial Narrow" pitchFamily="34" charset="0"/>
              </a:rPr>
              <a:t>2.3. Направление</a:t>
            </a:r>
            <a:endParaRPr lang="ru-RU" sz="1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1411478" y="4417229"/>
            <a:ext cx="1288314" cy="200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000" b="0" dirty="0" smtClean="0">
                <a:solidFill>
                  <a:schemeClr val="tx1"/>
                </a:solidFill>
                <a:latin typeface="Arial Narrow" pitchFamily="34" charset="0"/>
              </a:rPr>
              <a:t>2.4. Направление </a:t>
            </a:r>
            <a:endParaRPr lang="ru-RU" sz="1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1411478" y="4692561"/>
            <a:ext cx="1288314" cy="200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000" b="0" dirty="0" smtClean="0">
                <a:solidFill>
                  <a:schemeClr val="tx1"/>
                </a:solidFill>
                <a:latin typeface="Arial Narrow" pitchFamily="34" charset="0"/>
              </a:rPr>
              <a:t>2.5. Направление </a:t>
            </a:r>
            <a:endParaRPr lang="ru-RU" sz="1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1411478" y="5055559"/>
            <a:ext cx="1288314" cy="216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000" b="0" dirty="0" smtClean="0">
                <a:solidFill>
                  <a:schemeClr val="tx1"/>
                </a:solidFill>
                <a:latin typeface="Arial Narrow" pitchFamily="34" charset="0"/>
              </a:rPr>
              <a:t>3.1. Направление</a:t>
            </a:r>
            <a:endParaRPr lang="ru-RU" sz="1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411478" y="5359748"/>
            <a:ext cx="1288314" cy="1808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000" b="0" dirty="0" smtClean="0">
                <a:solidFill>
                  <a:schemeClr val="tx1"/>
                </a:solidFill>
                <a:latin typeface="Arial Narrow" pitchFamily="34" charset="0"/>
              </a:rPr>
              <a:t>3.2. Направление</a:t>
            </a:r>
            <a:endParaRPr lang="ru-RU" sz="1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1411478" y="5640951"/>
            <a:ext cx="1288314" cy="1700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000" b="0" dirty="0">
                <a:solidFill>
                  <a:schemeClr val="tx1"/>
                </a:solidFill>
                <a:latin typeface="Arial Narrow" pitchFamily="34" charset="0"/>
              </a:rPr>
              <a:t>3</a:t>
            </a:r>
            <a:r>
              <a:rPr lang="ru-RU" sz="1000" b="0" dirty="0" smtClean="0">
                <a:solidFill>
                  <a:schemeClr val="tx1"/>
                </a:solidFill>
                <a:latin typeface="Arial Narrow" pitchFamily="34" charset="0"/>
              </a:rPr>
              <a:t>.3. Направление</a:t>
            </a:r>
            <a:endParaRPr lang="ru-RU" sz="1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1411478" y="5911321"/>
            <a:ext cx="1288314" cy="200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000" b="0" dirty="0" smtClean="0">
                <a:solidFill>
                  <a:schemeClr val="tx1"/>
                </a:solidFill>
                <a:latin typeface="Arial Narrow" pitchFamily="34" charset="0"/>
              </a:rPr>
              <a:t>3.4. Направление </a:t>
            </a:r>
            <a:endParaRPr lang="ru-RU" sz="1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1411478" y="6210458"/>
            <a:ext cx="1288314" cy="200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000" b="0" dirty="0">
                <a:solidFill>
                  <a:schemeClr val="tx1"/>
                </a:solidFill>
                <a:latin typeface="Arial Narrow" pitchFamily="34" charset="0"/>
              </a:rPr>
              <a:t>3</a:t>
            </a:r>
            <a:r>
              <a:rPr lang="ru-RU" sz="1000" b="0" dirty="0" smtClean="0">
                <a:solidFill>
                  <a:schemeClr val="tx1"/>
                </a:solidFill>
                <a:latin typeface="Arial Narrow" pitchFamily="34" charset="0"/>
              </a:rPr>
              <a:t>.5. Направление </a:t>
            </a:r>
            <a:endParaRPr lang="ru-RU" sz="1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1403648" y="6494919"/>
            <a:ext cx="1288314" cy="200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000" b="0" dirty="0" smtClean="0">
                <a:solidFill>
                  <a:schemeClr val="tx1"/>
                </a:solidFill>
                <a:latin typeface="Arial Narrow" pitchFamily="34" charset="0"/>
              </a:rPr>
              <a:t>3.6. Направление </a:t>
            </a:r>
            <a:endParaRPr lang="ru-RU" sz="10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3420080" y="2495590"/>
            <a:ext cx="720080" cy="17798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  <a:latin typeface="Arial Narrow" pitchFamily="34" charset="0"/>
              </a:rPr>
              <a:t>Задача 1</a:t>
            </a:r>
            <a:endParaRPr lang="ru-RU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3419872" y="2711614"/>
            <a:ext cx="720080" cy="17798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  <a:latin typeface="Arial Narrow" pitchFamily="34" charset="0"/>
              </a:rPr>
              <a:t>Задача 2</a:t>
            </a:r>
            <a:endParaRPr lang="ru-RU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3419872" y="2912454"/>
            <a:ext cx="720080" cy="17798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  <a:latin typeface="Arial Narrow" pitchFamily="34" charset="0"/>
              </a:rPr>
              <a:t>Задача 3</a:t>
            </a:r>
            <a:endParaRPr lang="ru-RU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3419872" y="3105618"/>
            <a:ext cx="720080" cy="17798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  <a:latin typeface="Arial Narrow" pitchFamily="34" charset="0"/>
              </a:rPr>
              <a:t>Задача 4</a:t>
            </a:r>
            <a:endParaRPr lang="ru-RU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3419872" y="3321642"/>
            <a:ext cx="720080" cy="17798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  <a:latin typeface="Arial Narrow" pitchFamily="34" charset="0"/>
              </a:rPr>
              <a:t>Задача 5</a:t>
            </a:r>
            <a:endParaRPr lang="ru-RU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3419872" y="3531732"/>
            <a:ext cx="720080" cy="17798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  <a:latin typeface="Arial Narrow" pitchFamily="34" charset="0"/>
              </a:rPr>
              <a:t>Задача 6</a:t>
            </a:r>
            <a:endParaRPr lang="ru-RU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3419872" y="3742642"/>
            <a:ext cx="720080" cy="17798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  <a:latin typeface="Arial Narrow" pitchFamily="34" charset="0"/>
              </a:rPr>
              <a:t>Задача 7</a:t>
            </a:r>
            <a:endParaRPr lang="ru-RU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3419872" y="3955205"/>
            <a:ext cx="720080" cy="17798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  <a:latin typeface="Arial Narrow" pitchFamily="34" charset="0"/>
              </a:rPr>
              <a:t>Задача 8</a:t>
            </a:r>
            <a:endParaRPr lang="ru-RU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716017" y="1393577"/>
            <a:ext cx="1296144" cy="372649"/>
          </a:xfrm>
          <a:prstGeom prst="rect">
            <a:avLst/>
          </a:prstGeom>
          <a:noFill/>
          <a:ln>
            <a:solidFill>
              <a:srgbClr val="A61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0" dirty="0" smtClean="0">
                <a:solidFill>
                  <a:srgbClr val="A61700"/>
                </a:solidFill>
                <a:latin typeface="Arial Narrow" pitchFamily="34" charset="0"/>
              </a:rPr>
              <a:t>Проект «</a:t>
            </a:r>
            <a:r>
              <a:rPr lang="ru-RU" sz="1000" dirty="0" smtClean="0">
                <a:solidFill>
                  <a:srgbClr val="A61700"/>
                </a:solidFill>
                <a:latin typeface="Arial Narrow" pitchFamily="34" charset="0"/>
              </a:rPr>
              <a:t>Новые рынки</a:t>
            </a:r>
            <a:r>
              <a:rPr lang="ru-RU" sz="1000" b="0" dirty="0" smtClean="0">
                <a:solidFill>
                  <a:srgbClr val="A61700"/>
                </a:solidFill>
                <a:latin typeface="Arial Narrow" pitchFamily="34" charset="0"/>
              </a:rPr>
              <a:t>»</a:t>
            </a:r>
            <a:endParaRPr lang="ru-RU" sz="1000" dirty="0">
              <a:solidFill>
                <a:srgbClr val="A61700"/>
              </a:solidFill>
              <a:latin typeface="Arial Narrow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4716017" y="3484900"/>
            <a:ext cx="1296144" cy="468696"/>
          </a:xfrm>
          <a:prstGeom prst="rect">
            <a:avLst/>
          </a:prstGeom>
          <a:noFill/>
          <a:ln>
            <a:solidFill>
              <a:srgbClr val="2781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0" dirty="0" smtClean="0">
                <a:solidFill>
                  <a:srgbClr val="278170"/>
                </a:solidFill>
                <a:latin typeface="Arial Narrow" pitchFamily="34" charset="0"/>
              </a:rPr>
              <a:t>Проект «</a:t>
            </a:r>
            <a:r>
              <a:rPr lang="ru-RU" sz="1000" dirty="0" smtClean="0">
                <a:solidFill>
                  <a:srgbClr val="278170"/>
                </a:solidFill>
                <a:latin typeface="Arial Narrow" pitchFamily="34" charset="0"/>
              </a:rPr>
              <a:t>Высокая производительность базовых отраслей</a:t>
            </a:r>
            <a:r>
              <a:rPr lang="ru-RU" sz="1000" b="0" dirty="0" smtClean="0">
                <a:solidFill>
                  <a:srgbClr val="278170"/>
                </a:solidFill>
                <a:latin typeface="Arial Narrow" pitchFamily="34" charset="0"/>
              </a:rPr>
              <a:t>»</a:t>
            </a:r>
            <a:endParaRPr lang="ru-RU" sz="1000" dirty="0">
              <a:solidFill>
                <a:srgbClr val="278170"/>
              </a:solidFill>
              <a:latin typeface="Arial Narrow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4855081" y="1881482"/>
            <a:ext cx="1009336" cy="2182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dirty="0" smtClean="0">
                <a:latin typeface="Arial Narrow" pitchFamily="34" charset="0"/>
              </a:rPr>
              <a:t>Мероприятие 1</a:t>
            </a:r>
            <a:endParaRPr lang="ru-RU" sz="900" b="0" dirty="0">
              <a:latin typeface="Arial Narrow" pitchFamily="34" charset="0"/>
            </a:endParaRPr>
          </a:p>
        </p:txBody>
      </p:sp>
      <p:cxnSp>
        <p:nvCxnSpPr>
          <p:cNvPr id="61" name="Соединительная линия уступом 60"/>
          <p:cNvCxnSpPr>
            <a:stCxn id="112" idx="2"/>
            <a:endCxn id="143" idx="1"/>
          </p:cNvCxnSpPr>
          <p:nvPr/>
        </p:nvCxnSpPr>
        <p:spPr>
          <a:xfrm flipV="1">
            <a:off x="3095894" y="2584580"/>
            <a:ext cx="324186" cy="850275"/>
          </a:xfrm>
          <a:prstGeom prst="bentConnector3">
            <a:avLst>
              <a:gd name="adj1" fmla="val 50000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Соединительная линия уступом 163"/>
          <p:cNvCxnSpPr>
            <a:stCxn id="112" idx="2"/>
            <a:endCxn id="144" idx="1"/>
          </p:cNvCxnSpPr>
          <p:nvPr/>
        </p:nvCxnSpPr>
        <p:spPr>
          <a:xfrm flipV="1">
            <a:off x="3095894" y="2800604"/>
            <a:ext cx="323978" cy="634251"/>
          </a:xfrm>
          <a:prstGeom prst="bentConnector5">
            <a:avLst>
              <a:gd name="adj1" fmla="val 70560"/>
              <a:gd name="adj2" fmla="val 51491"/>
              <a:gd name="adj3" fmla="val 29440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Прямоугольник 168"/>
          <p:cNvSpPr/>
          <p:nvPr/>
        </p:nvSpPr>
        <p:spPr>
          <a:xfrm>
            <a:off x="4861616" y="2176475"/>
            <a:ext cx="1009336" cy="2182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dirty="0" smtClean="0">
                <a:latin typeface="Arial Narrow" pitchFamily="34" charset="0"/>
              </a:rPr>
              <a:t>Мероприятие 2</a:t>
            </a:r>
            <a:endParaRPr lang="ru-RU" sz="900" b="0" dirty="0">
              <a:latin typeface="Arial Narrow" pitchFamily="34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4861616" y="2462079"/>
            <a:ext cx="1009336" cy="2182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dirty="0" smtClean="0">
                <a:latin typeface="Arial Narrow" pitchFamily="34" charset="0"/>
              </a:rPr>
              <a:t>Мероприятие 3</a:t>
            </a:r>
            <a:endParaRPr lang="ru-RU" sz="900" b="0" dirty="0">
              <a:latin typeface="Arial Narrow" pitchFamily="34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4855081" y="2741021"/>
            <a:ext cx="1009336" cy="2182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dirty="0" smtClean="0">
                <a:latin typeface="Arial Narrow" pitchFamily="34" charset="0"/>
              </a:rPr>
              <a:t>Мероприятие 4</a:t>
            </a:r>
            <a:endParaRPr lang="ru-RU" sz="900" b="0" dirty="0">
              <a:latin typeface="Arial Narrow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4861616" y="3019963"/>
            <a:ext cx="1009336" cy="2182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dirty="0" smtClean="0">
                <a:latin typeface="Arial Narrow" pitchFamily="34" charset="0"/>
              </a:rPr>
              <a:t>Мероприятие 5</a:t>
            </a:r>
            <a:endParaRPr lang="ru-RU" sz="900" b="0" dirty="0">
              <a:latin typeface="Arial Narrow" pitchFamily="34" charset="0"/>
            </a:endParaRPr>
          </a:p>
        </p:txBody>
      </p:sp>
      <p:cxnSp>
        <p:nvCxnSpPr>
          <p:cNvPr id="180" name="Соединительная линия уступом 179"/>
          <p:cNvCxnSpPr>
            <a:stCxn id="112" idx="2"/>
            <a:endCxn id="145" idx="1"/>
          </p:cNvCxnSpPr>
          <p:nvPr/>
        </p:nvCxnSpPr>
        <p:spPr>
          <a:xfrm flipV="1">
            <a:off x="3095894" y="3001444"/>
            <a:ext cx="323978" cy="433411"/>
          </a:xfrm>
          <a:prstGeom prst="bentConnector5">
            <a:avLst>
              <a:gd name="adj1" fmla="val 70560"/>
              <a:gd name="adj2" fmla="val 52182"/>
              <a:gd name="adj3" fmla="val 29440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Соединительная линия уступом 180"/>
          <p:cNvCxnSpPr>
            <a:stCxn id="112" idx="2"/>
            <a:endCxn id="146" idx="1"/>
          </p:cNvCxnSpPr>
          <p:nvPr/>
        </p:nvCxnSpPr>
        <p:spPr>
          <a:xfrm flipV="1">
            <a:off x="3095894" y="3194608"/>
            <a:ext cx="323978" cy="240247"/>
          </a:xfrm>
          <a:prstGeom prst="bentConnector5">
            <a:avLst>
              <a:gd name="adj1" fmla="val 70560"/>
              <a:gd name="adj2" fmla="val 53937"/>
              <a:gd name="adj3" fmla="val 29440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Соединительная линия уступом 181"/>
          <p:cNvCxnSpPr>
            <a:stCxn id="112" idx="2"/>
            <a:endCxn id="147" idx="1"/>
          </p:cNvCxnSpPr>
          <p:nvPr/>
        </p:nvCxnSpPr>
        <p:spPr>
          <a:xfrm flipV="1">
            <a:off x="3095894" y="3410632"/>
            <a:ext cx="323978" cy="24223"/>
          </a:xfrm>
          <a:prstGeom prst="bentConnector5">
            <a:avLst>
              <a:gd name="adj1" fmla="val 70560"/>
              <a:gd name="adj2" fmla="val 1411109"/>
              <a:gd name="adj3" fmla="val 29440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Соединительная линия уступом 182"/>
          <p:cNvCxnSpPr>
            <a:stCxn id="112" idx="2"/>
            <a:endCxn id="148" idx="1"/>
          </p:cNvCxnSpPr>
          <p:nvPr/>
        </p:nvCxnSpPr>
        <p:spPr>
          <a:xfrm>
            <a:off x="3095894" y="3434855"/>
            <a:ext cx="323978" cy="185867"/>
          </a:xfrm>
          <a:prstGeom prst="bentConnector5">
            <a:avLst>
              <a:gd name="adj1" fmla="val 70560"/>
              <a:gd name="adj2" fmla="val 270869"/>
              <a:gd name="adj3" fmla="val 29440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Соединительная линия уступом 185"/>
          <p:cNvCxnSpPr>
            <a:stCxn id="112" idx="2"/>
            <a:endCxn id="149" idx="1"/>
          </p:cNvCxnSpPr>
          <p:nvPr/>
        </p:nvCxnSpPr>
        <p:spPr>
          <a:xfrm>
            <a:off x="3095894" y="3434855"/>
            <a:ext cx="323978" cy="396777"/>
          </a:xfrm>
          <a:prstGeom prst="bentConnector5">
            <a:avLst>
              <a:gd name="adj1" fmla="val 70560"/>
              <a:gd name="adj2" fmla="val 52384"/>
              <a:gd name="adj3" fmla="val 29440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Соединительная линия уступом 188"/>
          <p:cNvCxnSpPr>
            <a:stCxn id="112" idx="2"/>
            <a:endCxn id="150" idx="1"/>
          </p:cNvCxnSpPr>
          <p:nvPr/>
        </p:nvCxnSpPr>
        <p:spPr>
          <a:xfrm>
            <a:off x="3095894" y="3434855"/>
            <a:ext cx="323978" cy="609340"/>
          </a:xfrm>
          <a:prstGeom prst="bentConnector5">
            <a:avLst>
              <a:gd name="adj1" fmla="val 70560"/>
              <a:gd name="adj2" fmla="val 51552"/>
              <a:gd name="adj3" fmla="val 29440"/>
            </a:avLst>
          </a:prstGeom>
          <a:ln w="63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Прямоугольник 191"/>
          <p:cNvSpPr/>
          <p:nvPr/>
        </p:nvSpPr>
        <p:spPr>
          <a:xfrm>
            <a:off x="4861616" y="4024215"/>
            <a:ext cx="1009336" cy="2182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dirty="0" smtClean="0">
                <a:latin typeface="Arial Narrow" pitchFamily="34" charset="0"/>
              </a:rPr>
              <a:t>Мероприятие 1</a:t>
            </a:r>
            <a:endParaRPr lang="ru-RU" sz="900" b="0" dirty="0">
              <a:latin typeface="Arial Narrow" pitchFamily="34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4855081" y="4319897"/>
            <a:ext cx="1009336" cy="2182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dirty="0" smtClean="0">
                <a:latin typeface="Arial Narrow" pitchFamily="34" charset="0"/>
              </a:rPr>
              <a:t>Мероприятие 2</a:t>
            </a:r>
            <a:endParaRPr lang="ru-RU" sz="900" b="0" dirty="0">
              <a:latin typeface="Arial Narrow" pitchFamily="34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4844043" y="4615579"/>
            <a:ext cx="1009336" cy="2182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dirty="0" smtClean="0">
                <a:latin typeface="Arial Narrow" pitchFamily="34" charset="0"/>
              </a:rPr>
              <a:t>Мероприятие 3</a:t>
            </a:r>
            <a:endParaRPr lang="ru-RU" sz="900" b="0" dirty="0">
              <a:latin typeface="Arial Narrow" pitchFamily="34" charset="0"/>
            </a:endParaRPr>
          </a:p>
        </p:txBody>
      </p:sp>
      <p:cxnSp>
        <p:nvCxnSpPr>
          <p:cNvPr id="27650" name="Соединительная линия уступом 27649"/>
          <p:cNvCxnSpPr>
            <a:stCxn id="144" idx="3"/>
            <a:endCxn id="161" idx="1"/>
          </p:cNvCxnSpPr>
          <p:nvPr/>
        </p:nvCxnSpPr>
        <p:spPr>
          <a:xfrm flipV="1">
            <a:off x="4139952" y="1990598"/>
            <a:ext cx="715129" cy="810006"/>
          </a:xfrm>
          <a:prstGeom prst="bentConnector3">
            <a:avLst>
              <a:gd name="adj1" fmla="val 34808"/>
            </a:avLst>
          </a:prstGeom>
          <a:ln>
            <a:solidFill>
              <a:srgbClr val="BF41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52" name="Соединительная линия уступом 27651"/>
          <p:cNvCxnSpPr>
            <a:stCxn id="147" idx="3"/>
            <a:endCxn id="169" idx="1"/>
          </p:cNvCxnSpPr>
          <p:nvPr/>
        </p:nvCxnSpPr>
        <p:spPr>
          <a:xfrm flipV="1">
            <a:off x="4139952" y="2285591"/>
            <a:ext cx="721664" cy="1125041"/>
          </a:xfrm>
          <a:prstGeom prst="bentConnector3">
            <a:avLst>
              <a:gd name="adj1" fmla="val 50000"/>
            </a:avLst>
          </a:prstGeom>
          <a:ln>
            <a:solidFill>
              <a:srgbClr val="BF41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57" name="Соединительная линия уступом 27656"/>
          <p:cNvCxnSpPr>
            <a:stCxn id="147" idx="3"/>
            <a:endCxn id="170" idx="1"/>
          </p:cNvCxnSpPr>
          <p:nvPr/>
        </p:nvCxnSpPr>
        <p:spPr>
          <a:xfrm flipV="1">
            <a:off x="4139952" y="2571195"/>
            <a:ext cx="721664" cy="839437"/>
          </a:xfrm>
          <a:prstGeom prst="bentConnector3">
            <a:avLst>
              <a:gd name="adj1" fmla="val 50000"/>
            </a:avLst>
          </a:prstGeom>
          <a:ln>
            <a:solidFill>
              <a:srgbClr val="BF41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61" name="Соединительная линия уступом 27660"/>
          <p:cNvCxnSpPr>
            <a:stCxn id="147" idx="3"/>
            <a:endCxn id="171" idx="1"/>
          </p:cNvCxnSpPr>
          <p:nvPr/>
        </p:nvCxnSpPr>
        <p:spPr>
          <a:xfrm flipV="1">
            <a:off x="4139952" y="2850137"/>
            <a:ext cx="715129" cy="560495"/>
          </a:xfrm>
          <a:prstGeom prst="bentConnector3">
            <a:avLst>
              <a:gd name="adj1" fmla="val 50000"/>
            </a:avLst>
          </a:prstGeom>
          <a:ln>
            <a:solidFill>
              <a:srgbClr val="BF41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64" name="Соединительная линия уступом 27663"/>
          <p:cNvCxnSpPr>
            <a:stCxn id="148" idx="3"/>
            <a:endCxn id="172" idx="1"/>
          </p:cNvCxnSpPr>
          <p:nvPr/>
        </p:nvCxnSpPr>
        <p:spPr>
          <a:xfrm flipV="1">
            <a:off x="4139952" y="3129079"/>
            <a:ext cx="721664" cy="491643"/>
          </a:xfrm>
          <a:prstGeom prst="bentConnector3">
            <a:avLst>
              <a:gd name="adj1" fmla="val 58782"/>
            </a:avLst>
          </a:prstGeom>
          <a:ln>
            <a:solidFill>
              <a:srgbClr val="BF41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3" name="Прямоугольник 27672"/>
          <p:cNvSpPr/>
          <p:nvPr/>
        </p:nvSpPr>
        <p:spPr>
          <a:xfrm>
            <a:off x="4640517" y="1290793"/>
            <a:ext cx="1443652" cy="2070327"/>
          </a:xfrm>
          <a:prstGeom prst="rect">
            <a:avLst/>
          </a:prstGeom>
          <a:noFill/>
          <a:ln>
            <a:solidFill>
              <a:srgbClr val="BF414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рямоугольник 216"/>
          <p:cNvSpPr/>
          <p:nvPr/>
        </p:nvSpPr>
        <p:spPr>
          <a:xfrm>
            <a:off x="4850862" y="4888311"/>
            <a:ext cx="1009336" cy="2182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dirty="0" smtClean="0">
                <a:latin typeface="Arial Narrow" pitchFamily="34" charset="0"/>
              </a:rPr>
              <a:t>Мероприятие 4</a:t>
            </a:r>
            <a:endParaRPr lang="ru-RU" sz="900" b="0" dirty="0">
              <a:latin typeface="Arial Narrow" pitchFamily="34" charset="0"/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4844327" y="5183993"/>
            <a:ext cx="1009336" cy="2182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dirty="0" smtClean="0">
                <a:latin typeface="Arial Narrow" pitchFamily="34" charset="0"/>
              </a:rPr>
              <a:t>Мероприятие 5</a:t>
            </a:r>
            <a:endParaRPr lang="ru-RU" sz="900" b="0" dirty="0">
              <a:latin typeface="Arial Narrow" pitchFamily="34" charset="0"/>
            </a:endParaRPr>
          </a:p>
        </p:txBody>
      </p:sp>
      <p:sp>
        <p:nvSpPr>
          <p:cNvPr id="220" name="Прямоугольник 219"/>
          <p:cNvSpPr/>
          <p:nvPr/>
        </p:nvSpPr>
        <p:spPr>
          <a:xfrm>
            <a:off x="4842342" y="5479675"/>
            <a:ext cx="1009336" cy="2182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dirty="0" smtClean="0">
                <a:latin typeface="Arial Narrow" pitchFamily="34" charset="0"/>
              </a:rPr>
              <a:t>Мероприятие 6</a:t>
            </a:r>
            <a:endParaRPr lang="ru-RU" sz="900" b="0" dirty="0">
              <a:latin typeface="Arial Narrow" pitchFamily="34" charset="0"/>
            </a:endParaRPr>
          </a:p>
        </p:txBody>
      </p:sp>
      <p:cxnSp>
        <p:nvCxnSpPr>
          <p:cNvPr id="27678" name="Соединительная линия уступом 27677"/>
          <p:cNvCxnSpPr>
            <a:stCxn id="143" idx="3"/>
            <a:endCxn id="192" idx="1"/>
          </p:cNvCxnSpPr>
          <p:nvPr/>
        </p:nvCxnSpPr>
        <p:spPr>
          <a:xfrm>
            <a:off x="4140160" y="2584580"/>
            <a:ext cx="721456" cy="1548751"/>
          </a:xfrm>
          <a:prstGeom prst="bentConnector3">
            <a:avLst>
              <a:gd name="adj1" fmla="val 18628"/>
            </a:avLst>
          </a:prstGeom>
          <a:ln>
            <a:solidFill>
              <a:srgbClr val="2781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84" name="Соединительная линия уступом 27683"/>
          <p:cNvCxnSpPr>
            <a:stCxn id="145" idx="3"/>
            <a:endCxn id="193" idx="1"/>
          </p:cNvCxnSpPr>
          <p:nvPr/>
        </p:nvCxnSpPr>
        <p:spPr>
          <a:xfrm>
            <a:off x="4139952" y="3001444"/>
            <a:ext cx="715129" cy="1427569"/>
          </a:xfrm>
          <a:prstGeom prst="bentConnector3">
            <a:avLst>
              <a:gd name="adj1" fmla="val 31010"/>
            </a:avLst>
          </a:prstGeom>
          <a:ln>
            <a:solidFill>
              <a:srgbClr val="2781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87" name="Соединительная линия уступом 27686"/>
          <p:cNvCxnSpPr>
            <a:stCxn id="146" idx="3"/>
            <a:endCxn id="194" idx="1"/>
          </p:cNvCxnSpPr>
          <p:nvPr/>
        </p:nvCxnSpPr>
        <p:spPr>
          <a:xfrm>
            <a:off x="4139952" y="3194608"/>
            <a:ext cx="704091" cy="1530087"/>
          </a:xfrm>
          <a:prstGeom prst="bentConnector3">
            <a:avLst>
              <a:gd name="adj1" fmla="val 25569"/>
            </a:avLst>
          </a:prstGeom>
          <a:ln>
            <a:solidFill>
              <a:srgbClr val="2781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92" name="Соединительная линия уступом 27691"/>
          <p:cNvCxnSpPr>
            <a:stCxn id="149" idx="3"/>
            <a:endCxn id="217" idx="1"/>
          </p:cNvCxnSpPr>
          <p:nvPr/>
        </p:nvCxnSpPr>
        <p:spPr>
          <a:xfrm>
            <a:off x="4139952" y="3831632"/>
            <a:ext cx="710910" cy="1165795"/>
          </a:xfrm>
          <a:prstGeom prst="bentConnector3">
            <a:avLst>
              <a:gd name="adj1" fmla="val 43632"/>
            </a:avLst>
          </a:prstGeom>
          <a:ln>
            <a:solidFill>
              <a:srgbClr val="2781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95" name="Соединительная линия уступом 27694"/>
          <p:cNvCxnSpPr>
            <a:stCxn id="150" idx="3"/>
            <a:endCxn id="218" idx="1"/>
          </p:cNvCxnSpPr>
          <p:nvPr/>
        </p:nvCxnSpPr>
        <p:spPr>
          <a:xfrm>
            <a:off x="4139952" y="4044195"/>
            <a:ext cx="704375" cy="1248914"/>
          </a:xfrm>
          <a:prstGeom prst="bentConnector3">
            <a:avLst>
              <a:gd name="adj1" fmla="val 11440"/>
            </a:avLst>
          </a:prstGeom>
          <a:ln>
            <a:solidFill>
              <a:srgbClr val="2781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98" name="Соединительная линия уступом 27697"/>
          <p:cNvCxnSpPr>
            <a:stCxn id="150" idx="3"/>
            <a:endCxn id="220" idx="1"/>
          </p:cNvCxnSpPr>
          <p:nvPr/>
        </p:nvCxnSpPr>
        <p:spPr>
          <a:xfrm>
            <a:off x="4139952" y="4044195"/>
            <a:ext cx="702390" cy="1544596"/>
          </a:xfrm>
          <a:prstGeom prst="bentConnector3">
            <a:avLst>
              <a:gd name="adj1" fmla="val 11331"/>
            </a:avLst>
          </a:prstGeom>
          <a:ln>
            <a:solidFill>
              <a:srgbClr val="2781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Прямоугольник 237"/>
          <p:cNvSpPr/>
          <p:nvPr/>
        </p:nvSpPr>
        <p:spPr>
          <a:xfrm>
            <a:off x="4644008" y="3438915"/>
            <a:ext cx="1443652" cy="2372058"/>
          </a:xfrm>
          <a:prstGeom prst="rect">
            <a:avLst/>
          </a:prstGeom>
          <a:noFill/>
          <a:ln>
            <a:solidFill>
              <a:srgbClr val="27817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Прямоугольник 238"/>
          <p:cNvSpPr/>
          <p:nvPr/>
        </p:nvSpPr>
        <p:spPr>
          <a:xfrm>
            <a:off x="6584526" y="1548383"/>
            <a:ext cx="1512168" cy="16019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0" dirty="0" smtClean="0">
                <a:latin typeface="Arial Narrow" pitchFamily="34" charset="0"/>
              </a:rPr>
              <a:t>Мероприятие 1.1</a:t>
            </a:r>
            <a:endParaRPr lang="ru-RU" sz="800" b="0" dirty="0">
              <a:latin typeface="Arial Narrow" pitchFamily="34" charset="0"/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6588224" y="1762168"/>
            <a:ext cx="1512168" cy="17015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0" dirty="0" smtClean="0">
                <a:latin typeface="Arial Narrow" pitchFamily="34" charset="0"/>
              </a:rPr>
              <a:t>Мероприятие 1.2</a:t>
            </a:r>
            <a:endParaRPr lang="ru-RU" sz="800" b="0" dirty="0">
              <a:latin typeface="Arial Narrow" pitchFamily="34" charset="0"/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6584526" y="1985650"/>
            <a:ext cx="1512168" cy="1711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0" dirty="0" smtClean="0">
                <a:latin typeface="Arial Narrow" pitchFamily="34" charset="0"/>
              </a:rPr>
              <a:t>Мероприятие 1.3</a:t>
            </a:r>
            <a:endParaRPr lang="ru-RU" sz="800" b="0" dirty="0">
              <a:latin typeface="Arial Narrow" pitchFamily="34" charset="0"/>
            </a:endParaRPr>
          </a:p>
        </p:txBody>
      </p:sp>
      <p:sp>
        <p:nvSpPr>
          <p:cNvPr id="242" name="Прямоугольник 241"/>
          <p:cNvSpPr/>
          <p:nvPr/>
        </p:nvSpPr>
        <p:spPr>
          <a:xfrm>
            <a:off x="6584526" y="2670459"/>
            <a:ext cx="1512168" cy="13584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0" dirty="0" smtClean="0">
                <a:latin typeface="Arial Narrow" pitchFamily="34" charset="0"/>
              </a:rPr>
              <a:t>Мероприятие 5.1</a:t>
            </a:r>
            <a:endParaRPr lang="ru-RU" sz="800" b="0" dirty="0">
              <a:latin typeface="Arial Narrow" pitchFamily="34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6588224" y="2852493"/>
            <a:ext cx="1512168" cy="16109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0" dirty="0" smtClean="0">
                <a:latin typeface="Arial Narrow" pitchFamily="34" charset="0"/>
              </a:rPr>
              <a:t>Мероприятие 5.2</a:t>
            </a:r>
            <a:endParaRPr lang="ru-RU" sz="800" b="0" dirty="0">
              <a:latin typeface="Arial Narrow" pitchFamily="34" charset="0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6584526" y="3058241"/>
            <a:ext cx="1512168" cy="16115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0" dirty="0" smtClean="0">
                <a:latin typeface="Arial Narrow" pitchFamily="34" charset="0"/>
              </a:rPr>
              <a:t>Мероприятие 5.3</a:t>
            </a:r>
            <a:endParaRPr lang="ru-RU" sz="800" b="0" dirty="0">
              <a:latin typeface="Arial Narrow" pitchFamily="34" charset="0"/>
            </a:endParaRPr>
          </a:p>
        </p:txBody>
      </p:sp>
      <p:cxnSp>
        <p:nvCxnSpPr>
          <p:cNvPr id="27701" name="Соединительная линия уступом 27700"/>
          <p:cNvCxnSpPr>
            <a:stCxn id="161" idx="3"/>
            <a:endCxn id="239" idx="1"/>
          </p:cNvCxnSpPr>
          <p:nvPr/>
        </p:nvCxnSpPr>
        <p:spPr>
          <a:xfrm flipV="1">
            <a:off x="5864417" y="1628479"/>
            <a:ext cx="720109" cy="362119"/>
          </a:xfrm>
          <a:prstGeom prst="bentConnector3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Соединительная линия уступом 248"/>
          <p:cNvCxnSpPr>
            <a:stCxn id="161" idx="3"/>
            <a:endCxn id="240" idx="1"/>
          </p:cNvCxnSpPr>
          <p:nvPr/>
        </p:nvCxnSpPr>
        <p:spPr>
          <a:xfrm flipV="1">
            <a:off x="5864417" y="1847248"/>
            <a:ext cx="723807" cy="143350"/>
          </a:xfrm>
          <a:prstGeom prst="bentConnector3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Соединительная линия уступом 251"/>
          <p:cNvCxnSpPr>
            <a:stCxn id="161" idx="3"/>
            <a:endCxn id="241" idx="1"/>
          </p:cNvCxnSpPr>
          <p:nvPr/>
        </p:nvCxnSpPr>
        <p:spPr>
          <a:xfrm>
            <a:off x="5864417" y="1990598"/>
            <a:ext cx="720109" cy="80604"/>
          </a:xfrm>
          <a:prstGeom prst="bentConnector3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Соединительная линия уступом 254"/>
          <p:cNvCxnSpPr>
            <a:stCxn id="172" idx="3"/>
            <a:endCxn id="242" idx="1"/>
          </p:cNvCxnSpPr>
          <p:nvPr/>
        </p:nvCxnSpPr>
        <p:spPr>
          <a:xfrm flipV="1">
            <a:off x="5870952" y="2738382"/>
            <a:ext cx="713574" cy="390697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Соединительная линия уступом 257"/>
          <p:cNvCxnSpPr>
            <a:stCxn id="172" idx="3"/>
            <a:endCxn id="243" idx="1"/>
          </p:cNvCxnSpPr>
          <p:nvPr/>
        </p:nvCxnSpPr>
        <p:spPr>
          <a:xfrm flipV="1">
            <a:off x="5870952" y="2933039"/>
            <a:ext cx="717272" cy="196040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Соединительная линия уступом 260"/>
          <p:cNvCxnSpPr>
            <a:stCxn id="172" idx="3"/>
            <a:endCxn id="244" idx="1"/>
          </p:cNvCxnSpPr>
          <p:nvPr/>
        </p:nvCxnSpPr>
        <p:spPr>
          <a:xfrm>
            <a:off x="5870952" y="3129079"/>
            <a:ext cx="713574" cy="9738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Правая фигурная скобка 225"/>
          <p:cNvSpPr/>
          <p:nvPr/>
        </p:nvSpPr>
        <p:spPr>
          <a:xfrm>
            <a:off x="8172400" y="1548383"/>
            <a:ext cx="144016" cy="1695511"/>
          </a:xfrm>
          <a:prstGeom prst="rightBrac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TextBox 226"/>
          <p:cNvSpPr txBox="1"/>
          <p:nvPr/>
        </p:nvSpPr>
        <p:spPr>
          <a:xfrm>
            <a:off x="7099329" y="2211472"/>
            <a:ext cx="352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…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67" name="Прямоугольник 266"/>
          <p:cNvSpPr/>
          <p:nvPr/>
        </p:nvSpPr>
        <p:spPr>
          <a:xfrm rot="5400000">
            <a:off x="7788472" y="2143441"/>
            <a:ext cx="1695511" cy="50539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dirty="0" smtClean="0">
                <a:latin typeface="Arial Narrow" pitchFamily="34" charset="0"/>
              </a:rPr>
              <a:t>Мероприятия, детализирующие реализацию мероприятий проекта </a:t>
            </a:r>
            <a:r>
              <a:rPr lang="ru-RU" sz="900" dirty="0" smtClean="0">
                <a:latin typeface="Arial Narrow" pitchFamily="34" charset="0"/>
              </a:rPr>
              <a:t>«Новые рынки» </a:t>
            </a:r>
            <a:r>
              <a:rPr lang="ru-RU" sz="900" b="0" dirty="0" smtClean="0">
                <a:latin typeface="Arial Narrow" pitchFamily="34" charset="0"/>
              </a:rPr>
              <a:t>Плана</a:t>
            </a:r>
            <a:endParaRPr lang="ru-RU" sz="900" b="0" dirty="0">
              <a:latin typeface="Arial Narrow" pitchFamily="34" charset="0"/>
            </a:endParaRPr>
          </a:p>
        </p:txBody>
      </p:sp>
      <p:sp>
        <p:nvSpPr>
          <p:cNvPr id="268" name="Прямоугольник 267"/>
          <p:cNvSpPr/>
          <p:nvPr/>
        </p:nvSpPr>
        <p:spPr>
          <a:xfrm>
            <a:off x="6512518" y="4017413"/>
            <a:ext cx="1512168" cy="16019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0" dirty="0" smtClean="0">
                <a:latin typeface="Arial Narrow" pitchFamily="34" charset="0"/>
              </a:rPr>
              <a:t>Мероприятие 1.1</a:t>
            </a:r>
            <a:endParaRPr lang="ru-RU" sz="800" b="0" dirty="0">
              <a:latin typeface="Arial Narrow" pitchFamily="34" charset="0"/>
            </a:endParaRPr>
          </a:p>
        </p:txBody>
      </p:sp>
      <p:sp>
        <p:nvSpPr>
          <p:cNvPr id="269" name="Прямоугольник 268"/>
          <p:cNvSpPr/>
          <p:nvPr/>
        </p:nvSpPr>
        <p:spPr>
          <a:xfrm>
            <a:off x="6516216" y="4231198"/>
            <a:ext cx="1512168" cy="17015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0" dirty="0" smtClean="0">
                <a:latin typeface="Arial Narrow" pitchFamily="34" charset="0"/>
              </a:rPr>
              <a:t>Мероприятие 1.2</a:t>
            </a:r>
            <a:endParaRPr lang="ru-RU" sz="800" b="0" dirty="0">
              <a:latin typeface="Arial Narrow" pitchFamily="34" charset="0"/>
            </a:endParaRPr>
          </a:p>
        </p:txBody>
      </p:sp>
      <p:sp>
        <p:nvSpPr>
          <p:cNvPr id="270" name="Прямоугольник 269"/>
          <p:cNvSpPr/>
          <p:nvPr/>
        </p:nvSpPr>
        <p:spPr>
          <a:xfrm>
            <a:off x="6512518" y="4454680"/>
            <a:ext cx="1512168" cy="1711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0" dirty="0" smtClean="0">
                <a:latin typeface="Arial Narrow" pitchFamily="34" charset="0"/>
              </a:rPr>
              <a:t>Мероприятие 1.3</a:t>
            </a:r>
            <a:endParaRPr lang="ru-RU" sz="800" b="0" dirty="0">
              <a:latin typeface="Arial Narrow" pitchFamily="34" charset="0"/>
            </a:endParaRPr>
          </a:p>
        </p:txBody>
      </p:sp>
      <p:sp>
        <p:nvSpPr>
          <p:cNvPr id="271" name="Прямоугольник 270"/>
          <p:cNvSpPr/>
          <p:nvPr/>
        </p:nvSpPr>
        <p:spPr>
          <a:xfrm>
            <a:off x="6573743" y="5259318"/>
            <a:ext cx="1512168" cy="17378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0" dirty="0" smtClean="0">
                <a:latin typeface="Arial Narrow" pitchFamily="34" charset="0"/>
              </a:rPr>
              <a:t>Мероприятие 6.1</a:t>
            </a:r>
            <a:endParaRPr lang="ru-RU" sz="800" b="0" dirty="0">
              <a:latin typeface="Arial Narrow" pitchFamily="34" charset="0"/>
            </a:endParaRPr>
          </a:p>
        </p:txBody>
      </p:sp>
      <p:sp>
        <p:nvSpPr>
          <p:cNvPr id="274" name="Прямоугольник 273"/>
          <p:cNvSpPr/>
          <p:nvPr/>
        </p:nvSpPr>
        <p:spPr>
          <a:xfrm>
            <a:off x="6379453" y="5765064"/>
            <a:ext cx="1800200" cy="49864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b="0" dirty="0" smtClean="0">
                <a:latin typeface="Arial Narrow" pitchFamily="34" charset="0"/>
              </a:rPr>
              <a:t>Отдельные мероприятия </a:t>
            </a:r>
            <a:r>
              <a:rPr lang="ru-RU" sz="1000" b="0" dirty="0">
                <a:latin typeface="Arial Narrow" pitchFamily="34" charset="0"/>
              </a:rPr>
              <a:t>действующих государственных программ Свердловской области</a:t>
            </a:r>
          </a:p>
        </p:txBody>
      </p:sp>
      <p:sp>
        <p:nvSpPr>
          <p:cNvPr id="275" name="Прямоугольник 274"/>
          <p:cNvSpPr/>
          <p:nvPr/>
        </p:nvSpPr>
        <p:spPr>
          <a:xfrm>
            <a:off x="6379453" y="6325886"/>
            <a:ext cx="1800200" cy="41548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b="0" dirty="0">
                <a:latin typeface="Arial Narrow" pitchFamily="34" charset="0"/>
              </a:rPr>
              <a:t>Другие обеспечивающие </a:t>
            </a:r>
            <a:r>
              <a:rPr lang="ru-RU" sz="1000" b="0" dirty="0" smtClean="0">
                <a:latin typeface="Arial Narrow" pitchFamily="34" charset="0"/>
              </a:rPr>
              <a:t>мероприятия ИОГВ</a:t>
            </a:r>
            <a:endParaRPr lang="ru-RU" sz="1000" b="0" dirty="0">
              <a:latin typeface="Arial Narrow" pitchFamily="34" charset="0"/>
            </a:endParaRPr>
          </a:p>
        </p:txBody>
      </p:sp>
      <p:sp>
        <p:nvSpPr>
          <p:cNvPr id="277" name="Правая фигурная скобка 276"/>
          <p:cNvSpPr/>
          <p:nvPr/>
        </p:nvSpPr>
        <p:spPr>
          <a:xfrm>
            <a:off x="8175955" y="3754831"/>
            <a:ext cx="144016" cy="1695511"/>
          </a:xfrm>
          <a:prstGeom prst="rightBrac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TextBox 277"/>
          <p:cNvSpPr txBox="1"/>
          <p:nvPr/>
        </p:nvSpPr>
        <p:spPr>
          <a:xfrm>
            <a:off x="7027321" y="4680502"/>
            <a:ext cx="352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…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79" name="Прямоугольник 278"/>
          <p:cNvSpPr/>
          <p:nvPr/>
        </p:nvSpPr>
        <p:spPr>
          <a:xfrm rot="5400000">
            <a:off x="7602248" y="4331588"/>
            <a:ext cx="2049006" cy="50539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dirty="0" smtClean="0">
                <a:latin typeface="Arial Narrow" pitchFamily="34" charset="0"/>
              </a:rPr>
              <a:t>Мероприятия, детализирующие реализацию мероприятий проекта «Высокая производительность базовых отраслей» Плана</a:t>
            </a:r>
            <a:endParaRPr lang="ru-RU" sz="900" b="0" dirty="0">
              <a:latin typeface="Arial Narrow" pitchFamily="34" charset="0"/>
            </a:endParaRPr>
          </a:p>
        </p:txBody>
      </p:sp>
      <p:cxnSp>
        <p:nvCxnSpPr>
          <p:cNvPr id="280" name="Соединительная линия уступом 279"/>
          <p:cNvCxnSpPr>
            <a:stCxn id="192" idx="3"/>
            <a:endCxn id="268" idx="1"/>
          </p:cNvCxnSpPr>
          <p:nvPr/>
        </p:nvCxnSpPr>
        <p:spPr>
          <a:xfrm flipV="1">
            <a:off x="5870952" y="4097509"/>
            <a:ext cx="641566" cy="35822"/>
          </a:xfrm>
          <a:prstGeom prst="bentConnector3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Соединительная линия уступом 282"/>
          <p:cNvCxnSpPr>
            <a:stCxn id="192" idx="3"/>
            <a:endCxn id="269" idx="1"/>
          </p:cNvCxnSpPr>
          <p:nvPr/>
        </p:nvCxnSpPr>
        <p:spPr>
          <a:xfrm>
            <a:off x="5870952" y="4133331"/>
            <a:ext cx="645264" cy="182947"/>
          </a:xfrm>
          <a:prstGeom prst="bentConnector3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Соединительная линия уступом 285"/>
          <p:cNvCxnSpPr>
            <a:stCxn id="192" idx="3"/>
            <a:endCxn id="270" idx="1"/>
          </p:cNvCxnSpPr>
          <p:nvPr/>
        </p:nvCxnSpPr>
        <p:spPr>
          <a:xfrm>
            <a:off x="5870952" y="4133331"/>
            <a:ext cx="641566" cy="406901"/>
          </a:xfrm>
          <a:prstGeom prst="bentConnector3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Соединительная линия уступом 288"/>
          <p:cNvCxnSpPr>
            <a:stCxn id="220" idx="3"/>
            <a:endCxn id="271" idx="1"/>
          </p:cNvCxnSpPr>
          <p:nvPr/>
        </p:nvCxnSpPr>
        <p:spPr>
          <a:xfrm flipV="1">
            <a:off x="5851678" y="5346213"/>
            <a:ext cx="722065" cy="242578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Прямоугольник 235"/>
          <p:cNvSpPr/>
          <p:nvPr/>
        </p:nvSpPr>
        <p:spPr>
          <a:xfrm>
            <a:off x="6372200" y="1336427"/>
            <a:ext cx="1800200" cy="1947171"/>
          </a:xfrm>
          <a:prstGeom prst="rect">
            <a:avLst/>
          </a:prstGeom>
          <a:noFill/>
          <a:ln w="9525">
            <a:solidFill>
              <a:srgbClr val="BF414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3" name="Прямоугольник 292"/>
          <p:cNvSpPr/>
          <p:nvPr/>
        </p:nvSpPr>
        <p:spPr>
          <a:xfrm>
            <a:off x="6248222" y="1033068"/>
            <a:ext cx="2178289" cy="2334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0" dirty="0" smtClean="0">
                <a:solidFill>
                  <a:srgbClr val="A61700"/>
                </a:solidFill>
                <a:latin typeface="Arial Narrow" pitchFamily="34" charset="0"/>
              </a:rPr>
              <a:t>Государственная программа СО «</a:t>
            </a:r>
            <a:r>
              <a:rPr lang="ru-RU" sz="1000" dirty="0" smtClean="0">
                <a:solidFill>
                  <a:srgbClr val="A61700"/>
                </a:solidFill>
                <a:latin typeface="Arial Narrow" pitchFamily="34" charset="0"/>
              </a:rPr>
              <a:t>Новые рынки</a:t>
            </a:r>
            <a:r>
              <a:rPr lang="ru-RU" sz="1000" b="0" dirty="0" smtClean="0">
                <a:solidFill>
                  <a:srgbClr val="A61700"/>
                </a:solidFill>
                <a:latin typeface="Arial Narrow" pitchFamily="34" charset="0"/>
              </a:rPr>
              <a:t>» </a:t>
            </a:r>
            <a:r>
              <a:rPr lang="ru-RU" sz="1000" b="0" dirty="0">
                <a:solidFill>
                  <a:srgbClr val="A61700"/>
                </a:solidFill>
                <a:latin typeface="Arial Narrow" pitchFamily="34" charset="0"/>
              </a:rPr>
              <a:t>(</a:t>
            </a:r>
            <a:r>
              <a:rPr lang="ru-RU" sz="1000" b="0" dirty="0" smtClean="0">
                <a:solidFill>
                  <a:srgbClr val="A61700"/>
                </a:solidFill>
                <a:latin typeface="Arial Narrow" pitchFamily="34" charset="0"/>
              </a:rPr>
              <a:t>Подпрограмма ГП СО)</a:t>
            </a:r>
            <a:endParaRPr lang="ru-RU" sz="1000" dirty="0">
              <a:solidFill>
                <a:srgbClr val="A61700"/>
              </a:solidFill>
              <a:latin typeface="Arial Narrow" pitchFamily="34" charset="0"/>
            </a:endParaRPr>
          </a:p>
        </p:txBody>
      </p:sp>
      <p:sp>
        <p:nvSpPr>
          <p:cNvPr id="294" name="Прямоугольник 293"/>
          <p:cNvSpPr/>
          <p:nvPr/>
        </p:nvSpPr>
        <p:spPr>
          <a:xfrm>
            <a:off x="6379453" y="3876630"/>
            <a:ext cx="1800200" cy="1609634"/>
          </a:xfrm>
          <a:prstGeom prst="rect">
            <a:avLst/>
          </a:prstGeom>
          <a:noFill/>
          <a:ln w="9525">
            <a:solidFill>
              <a:srgbClr val="27817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5" name="Прямоугольник 294"/>
          <p:cNvSpPr/>
          <p:nvPr/>
        </p:nvSpPr>
        <p:spPr>
          <a:xfrm>
            <a:off x="6300018" y="3323747"/>
            <a:ext cx="1937168" cy="532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0" dirty="0">
                <a:solidFill>
                  <a:srgbClr val="278170"/>
                </a:solidFill>
                <a:latin typeface="Arial Narrow" pitchFamily="34" charset="0"/>
              </a:rPr>
              <a:t>Государственная программа </a:t>
            </a:r>
            <a:r>
              <a:rPr lang="ru-RU" sz="1000" b="0" dirty="0" smtClean="0">
                <a:solidFill>
                  <a:srgbClr val="278170"/>
                </a:solidFill>
                <a:latin typeface="Arial Narrow" pitchFamily="34" charset="0"/>
              </a:rPr>
              <a:t>СО </a:t>
            </a:r>
            <a:r>
              <a:rPr lang="ru-RU" sz="1000" b="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«</a:t>
            </a:r>
            <a:r>
              <a:rPr lang="ru-RU" sz="10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Высокая производительность базовых отраслей</a:t>
            </a:r>
            <a:r>
              <a:rPr lang="ru-RU" sz="1000" b="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</a:rPr>
              <a:t>» (Подпрограмма ГП СО)</a:t>
            </a:r>
            <a:endParaRPr lang="ru-RU" sz="1000" dirty="0">
              <a:solidFill>
                <a:schemeClr val="accent5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22227" y="836712"/>
            <a:ext cx="4166014" cy="5973908"/>
          </a:xfrm>
          <a:prstGeom prst="rect">
            <a:avLst/>
          </a:prstGeom>
          <a:noFill/>
          <a:ln w="19050">
            <a:solidFill>
              <a:srgbClr val="27817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78170"/>
              </a:solidFill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467544" y="572140"/>
            <a:ext cx="29003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278170"/>
                </a:solidFill>
                <a:latin typeface="Arial Narrow" pitchFamily="34" charset="0"/>
                <a:cs typeface="Arial" pitchFamily="34" charset="0"/>
              </a:rPr>
              <a:t>Стратегия СЭР СО на 2016-2030 годы</a:t>
            </a:r>
            <a:endParaRPr lang="ru-RU" sz="1200" b="1" dirty="0">
              <a:solidFill>
                <a:srgbClr val="27817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99" name="Прямоугольник 298"/>
          <p:cNvSpPr/>
          <p:nvPr/>
        </p:nvSpPr>
        <p:spPr>
          <a:xfrm>
            <a:off x="2771801" y="1104853"/>
            <a:ext cx="3391350" cy="5590622"/>
          </a:xfrm>
          <a:prstGeom prst="rect">
            <a:avLst/>
          </a:prstGeom>
          <a:noFill/>
          <a:ln w="19050">
            <a:solidFill>
              <a:srgbClr val="A617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0" name="TextBox 299"/>
          <p:cNvSpPr txBox="1"/>
          <p:nvPr/>
        </p:nvSpPr>
        <p:spPr>
          <a:xfrm>
            <a:off x="2953156" y="577938"/>
            <a:ext cx="3184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srgbClr val="A61700"/>
                </a:solidFill>
                <a:latin typeface="Arial Narrow" pitchFamily="34" charset="0"/>
                <a:cs typeface="Arial" pitchFamily="34" charset="0"/>
              </a:rPr>
              <a:t>План мероприятий по реализации Стратегии на 2016-2030 годы</a:t>
            </a:r>
            <a:endParaRPr lang="ru-RU" sz="1200" b="1" dirty="0">
              <a:solidFill>
                <a:srgbClr val="A617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01" name="Прямоугольник 300"/>
          <p:cNvSpPr/>
          <p:nvPr/>
        </p:nvSpPr>
        <p:spPr>
          <a:xfrm>
            <a:off x="6282503" y="854468"/>
            <a:ext cx="2681985" cy="4804239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2" name="TextBox 301"/>
          <p:cNvSpPr txBox="1"/>
          <p:nvPr/>
        </p:nvSpPr>
        <p:spPr>
          <a:xfrm>
            <a:off x="6135894" y="567011"/>
            <a:ext cx="3184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Государственные программы СО (с 2017 г.)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74532" y="6560804"/>
            <a:ext cx="2133600" cy="365125"/>
          </a:xfrm>
        </p:spPr>
        <p:txBody>
          <a:bodyPr vert="horz" lIns="91440" tIns="45720" rIns="91440" bIns="4572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E1D174-42CA-40A3-847B-15363255FC2E}" type="slidenum">
              <a:rPr lang="ru-RU" sz="1600" b="1">
                <a:solidFill>
                  <a:schemeClr val="tx1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z="16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6" name="Правая фигурная скобка 105"/>
          <p:cNvSpPr/>
          <p:nvPr/>
        </p:nvSpPr>
        <p:spPr>
          <a:xfrm>
            <a:off x="8172401" y="5747441"/>
            <a:ext cx="144016" cy="993927"/>
          </a:xfrm>
          <a:prstGeom prst="rightBrac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8"/>
          <p:cNvSpPr>
            <a:spLocks noChangeArrowheads="1"/>
          </p:cNvSpPr>
          <p:nvPr/>
        </p:nvSpPr>
        <p:spPr bwMode="auto">
          <a:xfrm rot="5400000">
            <a:off x="8122551" y="6018596"/>
            <a:ext cx="1027352" cy="505395"/>
          </a:xfrm>
          <a:prstGeom prst="rect">
            <a:avLst/>
          </a:prstGeom>
          <a:solidFill>
            <a:srgbClr val="81D9B1"/>
          </a:solidFill>
          <a:ln w="25400" algn="ctr">
            <a:noFill/>
            <a:miter lim="800000"/>
            <a:headEnd/>
            <a:tailEnd/>
          </a:ln>
        </p:spPr>
        <p:txBody>
          <a:bodyPr lIns="91429" tIns="45715" rIns="91429" bIns="45715" anchor="ctr"/>
          <a:lstStyle/>
          <a:p>
            <a:pPr algn="ctr"/>
            <a:r>
              <a:rPr lang="ru-RU" sz="900" b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Ведомственные программы</a:t>
            </a:r>
            <a:endParaRPr lang="ru-RU" sz="900" b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5539" y="2782406"/>
            <a:ext cx="968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Например: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03423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Рисунок 111"/>
          <p:cNvPicPr>
            <a:picLocks noChangeAspect="1"/>
          </p:cNvPicPr>
          <p:nvPr/>
        </p:nvPicPr>
        <p:blipFill rotWithShape="1">
          <a:blip r:embed="rId2"/>
          <a:srcRect l="12593" t="1997" r="12595"/>
          <a:stretch/>
        </p:blipFill>
        <p:spPr>
          <a:xfrm>
            <a:off x="311104" y="568492"/>
            <a:ext cx="8424936" cy="62081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>
            <a:off x="0" y="-3334"/>
            <a:ext cx="9144000" cy="58345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5719" y="-27384"/>
            <a:ext cx="9058583" cy="595876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1800" dirty="0" smtClean="0">
                <a:solidFill>
                  <a:schemeClr val="bg1"/>
                </a:solidFill>
                <a:latin typeface="Arial Narrow" pitchFamily="34" charset="0"/>
              </a:rPr>
              <a:t>Методологические подходы к формированию Плана мероприятий: </a:t>
            </a:r>
            <a:r>
              <a:rPr lang="ru-RU" sz="1800" b="0" dirty="0" smtClean="0">
                <a:solidFill>
                  <a:schemeClr val="bg1"/>
                </a:solidFill>
                <a:latin typeface="Arial Narrow" pitchFamily="34" charset="0"/>
              </a:rPr>
              <a:t>форма представления Плана мероприятий для внешних сторон – дорожная карта проекта «Новые рынки» (пример)</a:t>
            </a:r>
          </a:p>
        </p:txBody>
      </p:sp>
    </p:spTree>
    <p:extLst>
      <p:ext uri="{BB962C8B-B14F-4D97-AF65-F5344CB8AC3E}">
        <p14:creationId xmlns:p14="http://schemas.microsoft.com/office/powerpoint/2010/main" val="155417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1415" y="510878"/>
            <a:ext cx="34880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План подготовки Стратегии-2030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0" y="0"/>
            <a:ext cx="9144000" cy="41256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dirty="0" smtClean="0">
                <a:latin typeface="Arial Narrow" panose="020B0606020202030204" pitchFamily="34" charset="0"/>
              </a:rPr>
              <a:t>	Жизненный цикл Стратегии Свердловской области - 2030</a:t>
            </a:r>
            <a:endParaRPr lang="ru-RU" dirty="0">
              <a:latin typeface="Arial Narrow" panose="020B060602020203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07502" y="1164259"/>
            <a:ext cx="4463721" cy="437888"/>
            <a:chOff x="95660" y="1413123"/>
            <a:chExt cx="1488253" cy="4133338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6" name="Прямоугольник 15"/>
            <p:cNvSpPr/>
            <p:nvPr/>
          </p:nvSpPr>
          <p:spPr>
            <a:xfrm>
              <a:off x="95660" y="1413123"/>
              <a:ext cx="1488253" cy="41333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95660" y="1413123"/>
              <a:ext cx="1488253" cy="41333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Arial Narrow" pitchFamily="34" charset="0"/>
                </a:rPr>
                <a:t>- Разработка и согласование Концепции Стратегии-2030</a:t>
              </a:r>
              <a:endParaRPr lang="ru-RU" sz="1400" kern="1200" dirty="0">
                <a:latin typeface="Arial Narrow" pitchFamily="34" charset="0"/>
              </a:endParaRPr>
            </a:p>
          </p:txBody>
        </p:sp>
      </p:grpSp>
      <p:cxnSp>
        <p:nvCxnSpPr>
          <p:cNvPr id="18" name="Прямая соединительная линия 17"/>
          <p:cNvCxnSpPr/>
          <p:nvPr/>
        </p:nvCxnSpPr>
        <p:spPr>
          <a:xfrm>
            <a:off x="4818386" y="680155"/>
            <a:ext cx="41646" cy="6177845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36605" y="2015364"/>
            <a:ext cx="4434617" cy="1374566"/>
            <a:chOff x="83581" y="1413123"/>
            <a:chExt cx="1500332" cy="413333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95660" y="1413123"/>
              <a:ext cx="1488253" cy="4133338"/>
            </a:xfrm>
            <a:prstGeom prst="rect">
              <a:avLst/>
            </a:prstGeom>
            <a:solidFill>
              <a:srgbClr val="FFFBD5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83581" y="1413123"/>
              <a:ext cx="1500332" cy="413333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lvl="0"/>
              <a:r>
                <a:rPr lang="ru-RU" sz="1400" dirty="0" smtClean="0">
                  <a:latin typeface="Arial Narrow" pitchFamily="34" charset="0"/>
                </a:rPr>
                <a:t>- Обсуждение Стратегии и проектов с ведомствами и ведущими экспертами по тематикам</a:t>
              </a:r>
            </a:p>
            <a:p>
              <a:pPr lvl="0"/>
              <a:r>
                <a:rPr lang="ru-RU" sz="1400" dirty="0" smtClean="0">
                  <a:latin typeface="Arial Narrow" pitchFamily="34" charset="0"/>
                </a:rPr>
                <a:t>- Сбор предложений по мероприятиям для включения в План реализации Стратегии</a:t>
              </a:r>
            </a:p>
            <a:p>
              <a:pPr lvl="0"/>
              <a:r>
                <a:rPr lang="ru-RU" sz="1400" dirty="0" smtClean="0">
                  <a:latin typeface="Arial Narrow" pitchFamily="34" charset="0"/>
                </a:rPr>
                <a:t>- Обсуждение Стратегии в Управленческих округах СО</a:t>
              </a:r>
            </a:p>
            <a:p>
              <a:pPr lvl="0"/>
              <a:r>
                <a:rPr lang="ru-RU" sz="1400" dirty="0" smtClean="0">
                  <a:latin typeface="Arial Narrow" pitchFamily="34" charset="0"/>
                </a:rPr>
                <a:t>- Подготовка проекта Стратегии</a:t>
              </a:r>
              <a:endParaRPr lang="ru-RU" sz="1400" dirty="0">
                <a:latin typeface="Arial Narrow" pitchFamily="34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134348" y="3809834"/>
            <a:ext cx="4436873" cy="738501"/>
            <a:chOff x="95660" y="1413123"/>
            <a:chExt cx="1488253" cy="413333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95660" y="1413123"/>
              <a:ext cx="1488253" cy="413333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95660" y="1413123"/>
              <a:ext cx="1488253" cy="41333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lvl="0"/>
              <a:r>
                <a:rPr lang="ru-RU" sz="1400" dirty="0" smtClean="0">
                  <a:latin typeface="Arial Narrow" pitchFamily="34" charset="0"/>
                </a:rPr>
                <a:t>- Обсуждение проекта Стратегии на Координационном совете при Губернаторе Свердловской области</a:t>
              </a:r>
            </a:p>
            <a:p>
              <a:pPr lvl="0"/>
              <a:r>
                <a:rPr lang="ru-RU" sz="1400" dirty="0" smtClean="0">
                  <a:latin typeface="Arial Narrow" pitchFamily="34" charset="0"/>
                </a:rPr>
                <a:t>- Подготовка проекта Плана реализации Стратегии</a:t>
              </a:r>
              <a:endParaRPr lang="ru-RU" sz="1400" dirty="0">
                <a:latin typeface="Arial Narrow" pitchFamily="34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164126" y="5044430"/>
            <a:ext cx="4421036" cy="571458"/>
            <a:chOff x="80574" y="1413123"/>
            <a:chExt cx="1503339" cy="4133338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46" name="Прямоугольник 45"/>
            <p:cNvSpPr/>
            <p:nvPr/>
          </p:nvSpPr>
          <p:spPr>
            <a:xfrm>
              <a:off x="95660" y="1413123"/>
              <a:ext cx="1488253" cy="41333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Прямоугольник 46"/>
            <p:cNvSpPr/>
            <p:nvPr/>
          </p:nvSpPr>
          <p:spPr>
            <a:xfrm>
              <a:off x="80574" y="1427829"/>
              <a:ext cx="1503339" cy="40007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lvl="0"/>
              <a:r>
                <a:rPr lang="ru-RU" sz="1400" dirty="0" smtClean="0">
                  <a:latin typeface="Arial Narrow" pitchFamily="34" charset="0"/>
                </a:rPr>
                <a:t> Обсуждение проекта Стратегии в комитетах Законодательного Собрания СО</a:t>
              </a:r>
              <a:endParaRPr lang="ru-RU" sz="1400" dirty="0">
                <a:latin typeface="Arial Narrow" pitchFamily="34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164125" y="6131858"/>
            <a:ext cx="4407095" cy="475385"/>
            <a:chOff x="80574" y="1413123"/>
            <a:chExt cx="1503339" cy="4133338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55" name="Прямоугольник 54"/>
            <p:cNvSpPr/>
            <p:nvPr/>
          </p:nvSpPr>
          <p:spPr>
            <a:xfrm>
              <a:off x="95660" y="1413123"/>
              <a:ext cx="1488253" cy="41333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Прямоугольник 55"/>
            <p:cNvSpPr/>
            <p:nvPr/>
          </p:nvSpPr>
          <p:spPr>
            <a:xfrm>
              <a:off x="80574" y="1427829"/>
              <a:ext cx="1503339" cy="40007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lvl="0"/>
              <a:r>
                <a:rPr lang="ru-RU" sz="1400" dirty="0" smtClean="0">
                  <a:latin typeface="Arial Narrow" pitchFamily="34" charset="0"/>
                </a:rPr>
                <a:t> </a:t>
              </a:r>
              <a:r>
                <a:rPr lang="en-US" sz="1400" dirty="0" smtClean="0">
                  <a:latin typeface="Arial Narrow" pitchFamily="34" charset="0"/>
                </a:rPr>
                <a:t>- </a:t>
              </a:r>
              <a:r>
                <a:rPr lang="ru-RU" sz="1400" dirty="0" smtClean="0">
                  <a:latin typeface="Arial Narrow" pitchFamily="34" charset="0"/>
                </a:rPr>
                <a:t>Утверждение Стратегии на Законодательном Собрании СО</a:t>
              </a:r>
              <a:endParaRPr lang="ru-RU" sz="1400" dirty="0">
                <a:latin typeface="Arial Narrow" pitchFamily="34" charset="0"/>
              </a:endParaRPr>
            </a:p>
          </p:txBody>
        </p:sp>
      </p:grpSp>
      <p:sp>
        <p:nvSpPr>
          <p:cNvPr id="62" name="Прямоугольник 61"/>
          <p:cNvSpPr/>
          <p:nvPr/>
        </p:nvSpPr>
        <p:spPr>
          <a:xfrm>
            <a:off x="5315639" y="454897"/>
            <a:ext cx="36455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Подготовка Плана мероприятий по</a:t>
            </a:r>
          </a:p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Реализации Стратегии-2030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5042519" y="1454418"/>
            <a:ext cx="3613119" cy="560946"/>
            <a:chOff x="95660" y="1413123"/>
            <a:chExt cx="1488253" cy="5025053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67" name="Прямоугольник 66"/>
            <p:cNvSpPr/>
            <p:nvPr/>
          </p:nvSpPr>
          <p:spPr>
            <a:xfrm>
              <a:off x="95660" y="1413123"/>
              <a:ext cx="1488253" cy="41333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8" name="Прямоугольник 67"/>
            <p:cNvSpPr/>
            <p:nvPr/>
          </p:nvSpPr>
          <p:spPr>
            <a:xfrm>
              <a:off x="95660" y="1413123"/>
              <a:ext cx="1488253" cy="502505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r>
                <a:rPr lang="ru-RU" sz="1400" kern="1200" dirty="0" smtClean="0">
                  <a:latin typeface="Arial Narrow" pitchFamily="34" charset="0"/>
                </a:rPr>
                <a:t>- </a:t>
              </a:r>
              <a:r>
                <a:rPr lang="ru-RU" sz="1400" dirty="0">
                  <a:latin typeface="Arial Narrow" pitchFamily="34" charset="0"/>
                </a:rPr>
                <a:t>Формирование приоритетных мероприятий в План по реализации Стратегии</a:t>
              </a:r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054332" y="2427401"/>
            <a:ext cx="3601305" cy="904681"/>
            <a:chOff x="79783" y="1413123"/>
            <a:chExt cx="1504130" cy="4133338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80" name="Прямоугольник 79"/>
            <p:cNvSpPr/>
            <p:nvPr/>
          </p:nvSpPr>
          <p:spPr>
            <a:xfrm>
              <a:off x="95660" y="1413123"/>
              <a:ext cx="1488253" cy="41333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1" name="Прямоугольник 80"/>
            <p:cNvSpPr/>
            <p:nvPr/>
          </p:nvSpPr>
          <p:spPr>
            <a:xfrm>
              <a:off x="79783" y="1413123"/>
              <a:ext cx="1504130" cy="41333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285750" indent="-285750">
                <a:buFontTx/>
                <a:buChar char="-"/>
              </a:pPr>
              <a:r>
                <a:rPr lang="ru-RU" sz="1400" dirty="0" smtClean="0">
                  <a:latin typeface="Arial Narrow" pitchFamily="34" charset="0"/>
                </a:rPr>
                <a:t>Обсуждение </a:t>
              </a:r>
              <a:r>
                <a:rPr lang="ru-RU" sz="1400" dirty="0">
                  <a:latin typeface="Arial Narrow" pitchFamily="34" charset="0"/>
                </a:rPr>
                <a:t>Плана мероприятий по реализации </a:t>
              </a:r>
              <a:r>
                <a:rPr lang="ru-RU" sz="1400" dirty="0" smtClean="0">
                  <a:latin typeface="Arial Narrow" pitchFamily="34" charset="0"/>
                </a:rPr>
                <a:t>Стратегии</a:t>
              </a:r>
            </a:p>
            <a:p>
              <a:pPr marL="285750" indent="-285750">
                <a:buFontTx/>
                <a:buChar char="-"/>
              </a:pPr>
              <a:r>
                <a:rPr lang="ru-RU" sz="1400" dirty="0" smtClean="0">
                  <a:latin typeface="Arial Narrow" pitchFamily="34" charset="0"/>
                </a:rPr>
                <a:t>Доработка и согласование проекта плана</a:t>
              </a:r>
            </a:p>
          </p:txBody>
        </p:sp>
      </p:grpSp>
      <p:sp>
        <p:nvSpPr>
          <p:cNvPr id="93" name="Прямоугольник 92"/>
          <p:cNvSpPr/>
          <p:nvPr/>
        </p:nvSpPr>
        <p:spPr>
          <a:xfrm>
            <a:off x="5054333" y="3809835"/>
            <a:ext cx="3573332" cy="3524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t" anchorCtr="0">
            <a:noAutofit/>
          </a:bodyPr>
          <a:lstStyle/>
          <a:p>
            <a:pPr lvl="0"/>
            <a:r>
              <a:rPr lang="ru-RU" sz="1400" dirty="0" smtClean="0">
                <a:latin typeface="Arial Narrow" pitchFamily="34" charset="0"/>
              </a:rPr>
              <a:t> </a:t>
            </a:r>
            <a:r>
              <a:rPr lang="en-US" sz="1400" dirty="0" smtClean="0">
                <a:latin typeface="Arial Narrow" pitchFamily="34" charset="0"/>
              </a:rPr>
              <a:t>- </a:t>
            </a:r>
            <a:r>
              <a:rPr lang="ru-RU" sz="1400" dirty="0" smtClean="0">
                <a:latin typeface="Arial Narrow" pitchFamily="34" charset="0"/>
              </a:rPr>
              <a:t>Утверждение проекта Постановления</a:t>
            </a:r>
            <a:endParaRPr lang="ru-RU" sz="1400" dirty="0">
              <a:latin typeface="Arial Narrow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07503" y="696141"/>
            <a:ext cx="5300427" cy="687062"/>
            <a:chOff x="88576" y="787197"/>
            <a:chExt cx="9132329" cy="798059"/>
          </a:xfrm>
        </p:grpSpPr>
        <p:sp>
          <p:nvSpPr>
            <p:cNvPr id="13" name="Стрелка вправо 12"/>
            <p:cNvSpPr/>
            <p:nvPr/>
          </p:nvSpPr>
          <p:spPr>
            <a:xfrm>
              <a:off x="88576" y="787197"/>
              <a:ext cx="8052446" cy="79805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трелка вправо 4"/>
            <p:cNvSpPr/>
            <p:nvPr/>
          </p:nvSpPr>
          <p:spPr>
            <a:xfrm>
              <a:off x="88576" y="1075230"/>
              <a:ext cx="9132329" cy="3990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254000" bIns="185904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latin typeface="Arial Narrow" pitchFamily="34" charset="0"/>
                </a:rPr>
                <a:t>01.08-01.09</a:t>
              </a:r>
              <a:endParaRPr lang="ru-RU" sz="1400" b="1" kern="1200" dirty="0">
                <a:latin typeface="Arial Narrow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89868" y="1489889"/>
            <a:ext cx="5318061" cy="657111"/>
            <a:chOff x="88576" y="787197"/>
            <a:chExt cx="9132329" cy="798059"/>
          </a:xfrm>
        </p:grpSpPr>
        <p:sp>
          <p:nvSpPr>
            <p:cNvPr id="20" name="Стрелка вправо 19"/>
            <p:cNvSpPr/>
            <p:nvPr/>
          </p:nvSpPr>
          <p:spPr>
            <a:xfrm>
              <a:off x="88576" y="787197"/>
              <a:ext cx="8052446" cy="79805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трелка вправо 4"/>
            <p:cNvSpPr/>
            <p:nvPr/>
          </p:nvSpPr>
          <p:spPr>
            <a:xfrm>
              <a:off x="88576" y="1075230"/>
              <a:ext cx="9132329" cy="3990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254000" bIns="185904" numCol="1" spcCol="1270" anchor="ctr" anchorCtr="0">
              <a:noAutofit/>
            </a:bodyPr>
            <a:lstStyle/>
            <a:p>
              <a:pPr lvl="0"/>
              <a:r>
                <a:rPr lang="ru-RU" sz="1400" b="1" dirty="0" smtClean="0">
                  <a:latin typeface="Arial Narrow" pitchFamily="34" charset="0"/>
                </a:rPr>
                <a:t>02.09-20.09</a:t>
              </a:r>
              <a:endParaRPr lang="ru-RU" sz="1400" b="1" dirty="0">
                <a:latin typeface="Arial Narrow" pitchFamily="34" charset="0"/>
              </a:endParaRPr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5104893" y="5544823"/>
            <a:ext cx="3643571" cy="1148897"/>
            <a:chOff x="80574" y="-642453"/>
            <a:chExt cx="1529787" cy="8129842"/>
          </a:xfrm>
        </p:grpSpPr>
        <p:sp>
          <p:nvSpPr>
            <p:cNvPr id="101" name="Прямоугольник 100"/>
            <p:cNvSpPr/>
            <p:nvPr/>
          </p:nvSpPr>
          <p:spPr>
            <a:xfrm>
              <a:off x="80574" y="1200483"/>
              <a:ext cx="1529787" cy="628690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2" name="Прямоугольник 101"/>
            <p:cNvSpPr/>
            <p:nvPr/>
          </p:nvSpPr>
          <p:spPr>
            <a:xfrm>
              <a:off x="98700" y="-642453"/>
              <a:ext cx="1503339" cy="28620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lvl="0"/>
              <a:r>
                <a:rPr lang="ru-RU" sz="1400" dirty="0" smtClean="0">
                  <a:latin typeface="Arial Narrow" pitchFamily="34" charset="0"/>
                </a:rPr>
                <a:t> </a:t>
              </a:r>
            </a:p>
            <a:p>
              <a:pPr marL="285750" lvl="0" indent="-285750">
                <a:buFontTx/>
                <a:buChar char="-"/>
              </a:pPr>
              <a:r>
                <a:rPr lang="ru-RU" sz="1400" dirty="0" smtClean="0">
                  <a:latin typeface="Arial Narrow" pitchFamily="34" charset="0"/>
                </a:rPr>
                <a:t>Разработка госпрограмм</a:t>
              </a:r>
            </a:p>
            <a:p>
              <a:pPr marL="285750" lvl="0" indent="-285750">
                <a:buFontTx/>
                <a:buChar char="-"/>
              </a:pPr>
              <a:r>
                <a:rPr lang="ru-RU" sz="1400" dirty="0" smtClean="0">
                  <a:latin typeface="Arial Narrow" pitchFamily="34" charset="0"/>
                </a:rPr>
                <a:t>Мониторинг реализации</a:t>
              </a:r>
            </a:p>
            <a:p>
              <a:pPr marL="285750" lvl="0" indent="-285750">
                <a:buFontTx/>
                <a:buChar char="-"/>
              </a:pPr>
              <a:r>
                <a:rPr lang="ru-RU" sz="1400" dirty="0" smtClean="0">
                  <a:latin typeface="Arial Narrow" pitchFamily="34" charset="0"/>
                </a:rPr>
                <a:t>Актуализация плана мероприятий </a:t>
              </a:r>
              <a:endParaRPr lang="ru-RU" sz="1400" dirty="0">
                <a:latin typeface="Arial Narrow" pitchFamily="34" charset="0"/>
              </a:endParaRPr>
            </a:p>
          </p:txBody>
        </p:sp>
      </p:grpSp>
      <p:grpSp>
        <p:nvGrpSpPr>
          <p:cNvPr id="106" name="Группа 105"/>
          <p:cNvGrpSpPr/>
          <p:nvPr/>
        </p:nvGrpSpPr>
        <p:grpSpPr>
          <a:xfrm>
            <a:off x="5077721" y="4785681"/>
            <a:ext cx="3554525" cy="538133"/>
            <a:chOff x="61218" y="1200483"/>
            <a:chExt cx="1522695" cy="4133338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07" name="Прямоугольник 106"/>
            <p:cNvSpPr/>
            <p:nvPr/>
          </p:nvSpPr>
          <p:spPr>
            <a:xfrm>
              <a:off x="95660" y="1200483"/>
              <a:ext cx="1488253" cy="41333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8" name="Прямоугольник 107"/>
            <p:cNvSpPr/>
            <p:nvPr/>
          </p:nvSpPr>
          <p:spPr>
            <a:xfrm>
              <a:off x="61218" y="1427837"/>
              <a:ext cx="1522695" cy="390598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lvl="0"/>
              <a:r>
                <a:rPr lang="ru-RU" sz="1400" dirty="0" smtClean="0">
                  <a:latin typeface="Arial Narrow" pitchFamily="34" charset="0"/>
                </a:rPr>
                <a:t> </a:t>
              </a:r>
              <a:r>
                <a:rPr lang="en-US" sz="1400" dirty="0" smtClean="0">
                  <a:latin typeface="Arial Narrow" pitchFamily="34" charset="0"/>
                </a:rPr>
                <a:t>- </a:t>
              </a:r>
              <a:r>
                <a:rPr lang="ru-RU" sz="1400" dirty="0" smtClean="0">
                  <a:latin typeface="Arial Narrow" pitchFamily="34" charset="0"/>
                </a:rPr>
                <a:t>Утверждение плана мероприятий по реализации Стратегии</a:t>
              </a:r>
              <a:endParaRPr lang="ru-RU" sz="1400" dirty="0">
                <a:latin typeface="Arial Narrow" pitchFamily="34" charset="0"/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119607" y="3332082"/>
            <a:ext cx="4934726" cy="657111"/>
            <a:chOff x="88574" y="787197"/>
            <a:chExt cx="9132331" cy="798059"/>
          </a:xfrm>
        </p:grpSpPr>
        <p:sp>
          <p:nvSpPr>
            <p:cNvPr id="70" name="Стрелка вправо 69"/>
            <p:cNvSpPr/>
            <p:nvPr/>
          </p:nvSpPr>
          <p:spPr>
            <a:xfrm>
              <a:off x="88574" y="787197"/>
              <a:ext cx="8622933" cy="79805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Стрелка вправо 4"/>
            <p:cNvSpPr/>
            <p:nvPr/>
          </p:nvSpPr>
          <p:spPr>
            <a:xfrm>
              <a:off x="88576" y="1075230"/>
              <a:ext cx="9132329" cy="3990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254000" bIns="185904" numCol="1" spcCol="1270" anchor="ctr" anchorCtr="0">
              <a:noAutofit/>
            </a:bodyPr>
            <a:lstStyle/>
            <a:p>
              <a:pPr lvl="0"/>
              <a:r>
                <a:rPr lang="ru-RU" sz="1400" b="1" dirty="0" smtClean="0">
                  <a:latin typeface="Arial Narrow" pitchFamily="34" charset="0"/>
                </a:rPr>
                <a:t>21.09-07.10</a:t>
              </a:r>
              <a:endParaRPr lang="ru-RU" sz="1400" b="1" dirty="0">
                <a:latin typeface="Arial Narrow" pitchFamily="34" charset="0"/>
              </a:endParaRP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134347" y="4480006"/>
            <a:ext cx="5045318" cy="657111"/>
            <a:chOff x="88574" y="787197"/>
            <a:chExt cx="9132331" cy="798059"/>
          </a:xfrm>
        </p:grpSpPr>
        <p:sp>
          <p:nvSpPr>
            <p:cNvPr id="73" name="Стрелка вправо 72"/>
            <p:cNvSpPr/>
            <p:nvPr/>
          </p:nvSpPr>
          <p:spPr>
            <a:xfrm>
              <a:off x="88574" y="787197"/>
              <a:ext cx="8478394" cy="79805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Стрелка вправо 4"/>
            <p:cNvSpPr/>
            <p:nvPr/>
          </p:nvSpPr>
          <p:spPr>
            <a:xfrm>
              <a:off x="88576" y="1075230"/>
              <a:ext cx="9132329" cy="3990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254000" bIns="185904" numCol="1" spcCol="1270" anchor="ctr" anchorCtr="0">
              <a:noAutofit/>
            </a:bodyPr>
            <a:lstStyle/>
            <a:p>
              <a:pPr lvl="0"/>
              <a:r>
                <a:rPr lang="ru-RU" sz="1400" b="1" dirty="0" smtClean="0">
                  <a:latin typeface="Arial Narrow" pitchFamily="34" charset="0"/>
                </a:rPr>
                <a:t>07.10-22.10</a:t>
              </a:r>
              <a:endParaRPr lang="ru-RU" sz="1400" b="1" dirty="0">
                <a:latin typeface="Arial Narrow" pitchFamily="34" charset="0"/>
              </a:endParaRP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164126" y="5599588"/>
            <a:ext cx="4985630" cy="657111"/>
            <a:chOff x="88576" y="787197"/>
            <a:chExt cx="9132329" cy="798059"/>
          </a:xfrm>
        </p:grpSpPr>
        <p:sp>
          <p:nvSpPr>
            <p:cNvPr id="76" name="Стрелка вправо 75"/>
            <p:cNvSpPr/>
            <p:nvPr/>
          </p:nvSpPr>
          <p:spPr>
            <a:xfrm>
              <a:off x="88576" y="787197"/>
              <a:ext cx="8453343" cy="79805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Стрелка вправо 4"/>
            <p:cNvSpPr/>
            <p:nvPr/>
          </p:nvSpPr>
          <p:spPr>
            <a:xfrm>
              <a:off x="88576" y="1075230"/>
              <a:ext cx="9132329" cy="3990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254000" bIns="185904" numCol="1" spcCol="1270" anchor="ctr" anchorCtr="0">
              <a:noAutofit/>
            </a:bodyPr>
            <a:lstStyle/>
            <a:p>
              <a:pPr lvl="0"/>
              <a:r>
                <a:rPr lang="ru-RU" sz="1400" b="1" dirty="0" smtClean="0">
                  <a:latin typeface="Arial Narrow" pitchFamily="34" charset="0"/>
                </a:rPr>
                <a:t>07.10-22.10</a:t>
              </a:r>
              <a:endParaRPr lang="ru-RU" sz="1400" b="1" dirty="0">
                <a:latin typeface="Arial Narrow" pitchFamily="34" charset="0"/>
              </a:endParaRPr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014027" y="944113"/>
            <a:ext cx="4404279" cy="687062"/>
            <a:chOff x="88576" y="787197"/>
            <a:chExt cx="9132329" cy="798059"/>
          </a:xfrm>
        </p:grpSpPr>
        <p:sp>
          <p:nvSpPr>
            <p:cNvPr id="82" name="Стрелка вправо 81"/>
            <p:cNvSpPr/>
            <p:nvPr/>
          </p:nvSpPr>
          <p:spPr>
            <a:xfrm>
              <a:off x="88576" y="787197"/>
              <a:ext cx="8052446" cy="79805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3" name="Стрелка вправо 4"/>
            <p:cNvSpPr/>
            <p:nvPr/>
          </p:nvSpPr>
          <p:spPr>
            <a:xfrm>
              <a:off x="88576" y="1075230"/>
              <a:ext cx="9132329" cy="399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254000" bIns="185904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latin typeface="Arial Narrow" pitchFamily="34" charset="0"/>
                </a:rPr>
                <a:t>д</a:t>
              </a:r>
              <a:r>
                <a:rPr lang="ru-RU" sz="1400" b="1" kern="1200" dirty="0" smtClean="0">
                  <a:latin typeface="Arial Narrow" pitchFamily="34" charset="0"/>
                </a:rPr>
                <a:t>екабрь 2015 – февраль 2016 </a:t>
              </a:r>
              <a:endParaRPr lang="ru-RU" sz="1400" b="1" kern="1200" dirty="0">
                <a:latin typeface="Arial Narrow" pitchFamily="34" charset="0"/>
              </a:endParaRPr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004198" y="1915822"/>
            <a:ext cx="4268429" cy="687062"/>
            <a:chOff x="5845" y="787197"/>
            <a:chExt cx="9215060" cy="798059"/>
          </a:xfrm>
        </p:grpSpPr>
        <p:sp>
          <p:nvSpPr>
            <p:cNvPr id="85" name="Стрелка вправо 84"/>
            <p:cNvSpPr/>
            <p:nvPr/>
          </p:nvSpPr>
          <p:spPr>
            <a:xfrm>
              <a:off x="88576" y="787197"/>
              <a:ext cx="8236093" cy="79805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Стрелка вправо 4"/>
            <p:cNvSpPr/>
            <p:nvPr/>
          </p:nvSpPr>
          <p:spPr>
            <a:xfrm>
              <a:off x="5845" y="1075230"/>
              <a:ext cx="9215060" cy="399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254000" bIns="185904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latin typeface="Arial Narrow" pitchFamily="34" charset="0"/>
                </a:rPr>
                <a:t> февраль 2016 – март 2016 </a:t>
              </a:r>
              <a:endParaRPr lang="ru-RU" sz="1400" b="1" kern="1200" dirty="0">
                <a:latin typeface="Arial Narrow" pitchFamily="34" charset="0"/>
              </a:endParaRPr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5054333" y="3270194"/>
            <a:ext cx="4230108" cy="687062"/>
            <a:chOff x="88576" y="787197"/>
            <a:chExt cx="9132329" cy="798059"/>
          </a:xfrm>
        </p:grpSpPr>
        <p:sp>
          <p:nvSpPr>
            <p:cNvPr id="88" name="Стрелка вправо 87"/>
            <p:cNvSpPr/>
            <p:nvPr/>
          </p:nvSpPr>
          <p:spPr>
            <a:xfrm>
              <a:off x="88576" y="787197"/>
              <a:ext cx="8236093" cy="79805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9" name="Стрелка вправо 4"/>
            <p:cNvSpPr/>
            <p:nvPr/>
          </p:nvSpPr>
          <p:spPr>
            <a:xfrm>
              <a:off x="88576" y="1075230"/>
              <a:ext cx="9132329" cy="3990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254000" bIns="185904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latin typeface="Arial Narrow" pitchFamily="34" charset="0"/>
                </a:rPr>
                <a:t>март</a:t>
              </a:r>
              <a:r>
                <a:rPr lang="ru-RU" sz="1400" b="1" kern="1200" dirty="0" smtClean="0">
                  <a:latin typeface="Arial Narrow" pitchFamily="34" charset="0"/>
                </a:rPr>
                <a:t> 2016 – апрель 2016 </a:t>
              </a:r>
              <a:endParaRPr lang="ru-RU" sz="1400" b="1" kern="1200" dirty="0">
                <a:latin typeface="Arial Narrow" pitchFamily="34" charset="0"/>
              </a:endParaRPr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5054333" y="4194178"/>
            <a:ext cx="4230108" cy="687062"/>
            <a:chOff x="88576" y="787197"/>
            <a:chExt cx="9132329" cy="798059"/>
          </a:xfrm>
        </p:grpSpPr>
        <p:sp>
          <p:nvSpPr>
            <p:cNvPr id="112" name="Стрелка вправо 111"/>
            <p:cNvSpPr/>
            <p:nvPr/>
          </p:nvSpPr>
          <p:spPr>
            <a:xfrm>
              <a:off x="88576" y="787197"/>
              <a:ext cx="8210587" cy="79805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3" name="Стрелка вправо 4"/>
            <p:cNvSpPr/>
            <p:nvPr/>
          </p:nvSpPr>
          <p:spPr>
            <a:xfrm>
              <a:off x="88576" y="1075230"/>
              <a:ext cx="9132329" cy="3990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254000" bIns="185904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latin typeface="Arial Narrow" pitchFamily="34" charset="0"/>
                </a:rPr>
                <a:t>а</a:t>
              </a:r>
              <a:r>
                <a:rPr lang="ru-RU" sz="1400" b="1" dirty="0" smtClean="0">
                  <a:latin typeface="Arial Narrow" pitchFamily="34" charset="0"/>
                </a:rPr>
                <a:t>вгуст </a:t>
              </a:r>
              <a:r>
                <a:rPr lang="ru-RU" sz="1400" b="1" kern="1200" dirty="0" smtClean="0">
                  <a:latin typeface="Arial Narrow" pitchFamily="34" charset="0"/>
                </a:rPr>
                <a:t>2016 </a:t>
              </a:r>
              <a:endParaRPr lang="ru-RU" sz="1400" b="1" kern="1200" dirty="0">
                <a:latin typeface="Arial Narrow" pitchFamily="34" charset="0"/>
              </a:endParaRPr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5083130" y="5262218"/>
            <a:ext cx="4230108" cy="687062"/>
            <a:chOff x="88576" y="787197"/>
            <a:chExt cx="9132329" cy="798059"/>
          </a:xfrm>
        </p:grpSpPr>
        <p:sp>
          <p:nvSpPr>
            <p:cNvPr id="115" name="Стрелка вправо 114"/>
            <p:cNvSpPr/>
            <p:nvPr/>
          </p:nvSpPr>
          <p:spPr>
            <a:xfrm>
              <a:off x="88576" y="787197"/>
              <a:ext cx="8195991" cy="798059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6" name="Стрелка вправо 4"/>
            <p:cNvSpPr/>
            <p:nvPr/>
          </p:nvSpPr>
          <p:spPr>
            <a:xfrm>
              <a:off x="88576" y="1075230"/>
              <a:ext cx="9132329" cy="3990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254000" bIns="185904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latin typeface="Arial Narrow" pitchFamily="34" charset="0"/>
                </a:rPr>
                <a:t>а</a:t>
              </a:r>
              <a:r>
                <a:rPr lang="ru-RU" sz="1400" b="1" dirty="0" smtClean="0">
                  <a:latin typeface="Arial Narrow" pitchFamily="34" charset="0"/>
                </a:rPr>
                <a:t>вгуст </a:t>
              </a:r>
              <a:r>
                <a:rPr lang="ru-RU" sz="1400" b="1" kern="1200" dirty="0" smtClean="0">
                  <a:latin typeface="Arial Narrow" pitchFamily="34" charset="0"/>
                </a:rPr>
                <a:t>2016 – наст. время</a:t>
              </a:r>
              <a:endParaRPr lang="ru-RU" sz="1400" b="1" kern="1200" dirty="0"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12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2276</Words>
  <Application>Microsoft Office PowerPoint</Application>
  <PresentationFormat>Экран (4:3)</PresentationFormat>
  <Paragraphs>395</Paragraphs>
  <Slides>13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Стратегическое планирование социально-экономического развития региона до 2030 года: опыт Свердловской области</vt:lpstr>
      <vt:lpstr>Презентация PowerPoint</vt:lpstr>
      <vt:lpstr>Презентация PowerPoint</vt:lpstr>
      <vt:lpstr>Система документов стратегического планирования Свердловской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>ЭУ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Лопатина Татьяна Андреевна</dc:creator>
  <cp:lastModifiedBy>Дмитрий</cp:lastModifiedBy>
  <cp:revision>56</cp:revision>
  <cp:lastPrinted>2017-01-24T05:32:22Z</cp:lastPrinted>
  <dcterms:created xsi:type="dcterms:W3CDTF">2017-01-23T07:20:07Z</dcterms:created>
  <dcterms:modified xsi:type="dcterms:W3CDTF">2017-01-24T20:08:58Z</dcterms:modified>
</cp:coreProperties>
</file>