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3"/>
  </p:notesMasterIdLst>
  <p:handoutMasterIdLst>
    <p:handoutMasterId r:id="rId34"/>
  </p:handoutMasterIdLst>
  <p:sldIdLst>
    <p:sldId id="257" r:id="rId2"/>
    <p:sldId id="320" r:id="rId3"/>
    <p:sldId id="321" r:id="rId4"/>
    <p:sldId id="319" r:id="rId5"/>
    <p:sldId id="281" r:id="rId6"/>
    <p:sldId id="290" r:id="rId7"/>
    <p:sldId id="317" r:id="rId8"/>
    <p:sldId id="291" r:id="rId9"/>
    <p:sldId id="287" r:id="rId10"/>
    <p:sldId id="318" r:id="rId11"/>
    <p:sldId id="260" r:id="rId12"/>
    <p:sldId id="288" r:id="rId13"/>
    <p:sldId id="261" r:id="rId14"/>
    <p:sldId id="289" r:id="rId15"/>
    <p:sldId id="262" r:id="rId16"/>
    <p:sldId id="293" r:id="rId17"/>
    <p:sldId id="294" r:id="rId18"/>
    <p:sldId id="295" r:id="rId19"/>
    <p:sldId id="264" r:id="rId20"/>
    <p:sldId id="265" r:id="rId21"/>
    <p:sldId id="296" r:id="rId22"/>
    <p:sldId id="297" r:id="rId23"/>
    <p:sldId id="298" r:id="rId24"/>
    <p:sldId id="266" r:id="rId25"/>
    <p:sldId id="285" r:id="rId26"/>
    <p:sldId id="305" r:id="rId27"/>
    <p:sldId id="286" r:id="rId28"/>
    <p:sldId id="276" r:id="rId29"/>
    <p:sldId id="277" r:id="rId30"/>
    <p:sldId id="278" r:id="rId31"/>
    <p:sldId id="275" r:id="rId3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C1C3B-DE9D-4C63-A94B-04EA6AAB0F74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9CFAB-C906-49A8-8DD5-F6A1707838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2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463A9-187A-45DD-8A26-52071801EC3D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C5C3B-E160-47F1-A189-A6D4590EE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7C075E-D232-4986-8BFB-2F8B8C4BC4A5}" type="slidenum">
              <a:rPr lang="en-US" altLang="ru-RU" b="0"/>
              <a:pPr eaLnBrk="1" hangingPunct="1"/>
              <a:t>6</a:t>
            </a:fld>
            <a:endParaRPr lang="en-US" altLang="ru-RU" b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7C075E-D232-4986-8BFB-2F8B8C4BC4A5}" type="slidenum">
              <a:rPr lang="en-US" altLang="ru-RU" b="0"/>
              <a:pPr eaLnBrk="1" hangingPunct="1"/>
              <a:t>7</a:t>
            </a:fld>
            <a:endParaRPr lang="en-US" altLang="ru-RU" b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5AD163-5292-4F3C-9011-A6958E5FA7E1}" type="slidenum">
              <a:rPr lang="en-US" altLang="ru-RU" b="0"/>
              <a:pPr eaLnBrk="1" hangingPunct="1"/>
              <a:t>8</a:t>
            </a:fld>
            <a:endParaRPr lang="en-US" altLang="ru-RU" b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DBB36-36BA-4255-AD4F-3FD137E81193}" type="slidenum">
              <a:rPr lang="en-US" altLang="ru-RU"/>
              <a:pPr/>
              <a:t>26</a:t>
            </a:fld>
            <a:endParaRPr lang="en-US" alt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CF0A9-1FE7-4467-8272-8AFB1F0DBAA6}" type="datetime1">
              <a:rPr lang="en-US" smtClean="0"/>
              <a:t>2/15/2017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18B40E-EC5D-4180-9BF6-AEDC1AFF1713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11A5E-9DE3-43B1-B6CD-13F24DFA01D2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A0445-3B14-4662-8D0A-645E74E076E0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FAE91-72D1-4D7F-B4AF-BD963653F69C}" type="datetime1">
              <a:rPr lang="en-US" smtClean="0"/>
              <a:t>2/15/2017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7A052-B30B-4798-8FCD-563AC1D7B63D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33A61-5FE7-4022-83B6-3A389CB5990B}" type="datetime1">
              <a:rPr lang="en-US" smtClean="0"/>
              <a:t>2/15/2017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706E8-8337-42E7-834F-83734CE44680}" type="datetime1">
              <a:rPr lang="en-US" smtClean="0"/>
              <a:t>2/15/2017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A0AC6-667E-43F8-A2B4-BDE80BB67B5D}" type="datetime1">
              <a:rPr lang="en-US" smtClean="0"/>
              <a:t>2/15/2017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820FF5-269E-4B8A-806A-57F217D0BB17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8CF38F-A235-4DD8-9FF7-49E586DF2402}" type="datetime1">
              <a:rPr lang="en-US" smtClean="0"/>
              <a:t>2/15/2017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E35D96-AA17-4DD0-9FB1-27F1864E0DAF}" type="datetime1">
              <a:rPr lang="en-US" smtClean="0"/>
              <a:t>2/15/2017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42C365-04E4-4D75-938E-83E2DEFA193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l.acm.org/ccs_flat.cfm#10003752" TargetMode="External"/><Relationship Id="rId13" Type="http://schemas.openxmlformats.org/officeDocument/2006/relationships/hyperlink" Target="http://dl.acm.org/ccs_flat.cfm#10010147" TargetMode="External"/><Relationship Id="rId3" Type="http://schemas.openxmlformats.org/officeDocument/2006/relationships/hyperlink" Target="http://dl.acm.org/ccs_flat.cfm#10002944" TargetMode="External"/><Relationship Id="rId7" Type="http://schemas.openxmlformats.org/officeDocument/2006/relationships/hyperlink" Target="http://dl.acm.org/ccs_flat.cfm#10011007" TargetMode="External"/><Relationship Id="rId12" Type="http://schemas.openxmlformats.org/officeDocument/2006/relationships/hyperlink" Target="http://dl.acm.org/ccs_flat.cfm#10003120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dl.acm.org/ccs_flat.cfm#100116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.acm.org/ccs_flat.cfm#10003033" TargetMode="External"/><Relationship Id="rId11" Type="http://schemas.openxmlformats.org/officeDocument/2006/relationships/hyperlink" Target="http://dl.acm.org/ccs_flat.cfm#10002978" TargetMode="External"/><Relationship Id="rId5" Type="http://schemas.openxmlformats.org/officeDocument/2006/relationships/hyperlink" Target="http://dl.acm.org/ccs_flat.cfm#10010520" TargetMode="External"/><Relationship Id="rId15" Type="http://schemas.openxmlformats.org/officeDocument/2006/relationships/hyperlink" Target="http://dl.acm.org/ccs_flat.cfm#10003456" TargetMode="External"/><Relationship Id="rId10" Type="http://schemas.openxmlformats.org/officeDocument/2006/relationships/hyperlink" Target="http://dl.acm.org/ccs_flat.cfm#10002951" TargetMode="External"/><Relationship Id="rId4" Type="http://schemas.openxmlformats.org/officeDocument/2006/relationships/hyperlink" Target="http://dl.acm.org/ccs_flat.cfm#10010583" TargetMode="External"/><Relationship Id="rId9" Type="http://schemas.openxmlformats.org/officeDocument/2006/relationships/hyperlink" Target="http://dl.acm.org/ccs_flat.cfm#10002950" TargetMode="External"/><Relationship Id="rId14" Type="http://schemas.openxmlformats.org/officeDocument/2006/relationships/hyperlink" Target="http://dl.acm.org/ccs_flat.cfm#1001040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cs_flat.cfm#t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200"/>
            <a:ext cx="8839200" cy="1295400"/>
          </a:xfrm>
        </p:spPr>
        <p:txBody>
          <a:bodyPr>
            <a:noAutofit/>
          </a:bodyPr>
          <a:lstStyle/>
          <a:p>
            <a:pPr fontAlgn="t"/>
            <a:r>
              <a:rPr lang="ru-RU" sz="4000" b="1" dirty="0" smtClean="0"/>
              <a:t>К интерпретации коллекций текстов</a:t>
            </a:r>
            <a:r>
              <a:rPr lang="en-US" sz="4000" b="1" dirty="0" smtClean="0"/>
              <a:t> </a:t>
            </a:r>
            <a:r>
              <a:rPr lang="ru-RU" sz="4000" b="1" dirty="0" smtClean="0"/>
              <a:t>с использованием ключевых понятий</a:t>
            </a:r>
            <a:endParaRPr lang="en-US" sz="4000" b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en-US" sz="3600" b="1" dirty="0" smtClean="0">
                <a:solidFill>
                  <a:schemeClr val="tx1"/>
                </a:solidFill>
              </a:rPr>
              <a:t>Boris </a:t>
            </a:r>
            <a:r>
              <a:rPr lang="en-US" sz="3600" b="1" dirty="0" err="1" smtClean="0">
                <a:solidFill>
                  <a:schemeClr val="tx1"/>
                </a:solidFill>
              </a:rPr>
              <a:t>Mirkin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Department of Data Analysis &amp; AI, NRU HSE, Moscow RF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Department of CS,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Birkbeck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University of London UK</a:t>
            </a:r>
          </a:p>
          <a:p>
            <a:pPr algn="l">
              <a:spcBef>
                <a:spcPts val="0"/>
              </a:spcBef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accent1"/>
                </a:solidFill>
              </a:rPr>
              <a:t>Joint work with	T. </a:t>
            </a:r>
            <a:r>
              <a:rPr lang="en-US" sz="2800" b="1" dirty="0" err="1" smtClean="0">
                <a:solidFill>
                  <a:schemeClr val="accent1"/>
                </a:solidFill>
              </a:rPr>
              <a:t>Fenner</a:t>
            </a:r>
            <a:r>
              <a:rPr lang="en-US" sz="2800" b="1" dirty="0" smtClean="0">
                <a:solidFill>
                  <a:schemeClr val="accent1"/>
                </a:solidFill>
              </a:rPr>
              <a:t> (U of London),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accent1"/>
                </a:solidFill>
              </a:rPr>
              <a:t>			S. </a:t>
            </a:r>
            <a:r>
              <a:rPr lang="en-US" sz="2800" b="1" dirty="0" err="1" smtClean="0">
                <a:solidFill>
                  <a:schemeClr val="accent1"/>
                </a:solidFill>
              </a:rPr>
              <a:t>Nascimento</a:t>
            </a:r>
            <a:r>
              <a:rPr lang="en-US" sz="2800" b="1" dirty="0" smtClean="0">
                <a:solidFill>
                  <a:schemeClr val="accent1"/>
                </a:solidFill>
              </a:rPr>
              <a:t> (NU Lisbon), 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accent1"/>
                </a:solidFill>
              </a:rPr>
              <a:t>			E. </a:t>
            </a:r>
            <a:r>
              <a:rPr lang="en-US" sz="2800" b="1" dirty="0" err="1" smtClean="0">
                <a:solidFill>
                  <a:schemeClr val="accent1"/>
                </a:solidFill>
              </a:rPr>
              <a:t>Chernyak</a:t>
            </a:r>
            <a:r>
              <a:rPr lang="en-US" sz="2800" b="1" dirty="0" smtClean="0">
                <a:solidFill>
                  <a:schemeClr val="accent1"/>
                </a:solidFill>
              </a:rPr>
              <a:t>, M. </a:t>
            </a:r>
            <a:r>
              <a:rPr lang="en-US" sz="2800" b="1" dirty="0" err="1" smtClean="0">
                <a:solidFill>
                  <a:schemeClr val="accent1"/>
                </a:solidFill>
              </a:rPr>
              <a:t>Dubov</a:t>
            </a:r>
            <a:r>
              <a:rPr lang="en-US" sz="2800" b="1" dirty="0" smtClean="0">
                <a:solidFill>
                  <a:schemeClr val="accent1"/>
                </a:solidFill>
              </a:rPr>
              <a:t>, etc. (NRU HSE) </a:t>
            </a: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Supported by </a:t>
            </a:r>
          </a:p>
          <a:p>
            <a:pPr marL="370332" indent="-342900" algn="l">
              <a:spcBef>
                <a:spcPts val="0"/>
              </a:spcBef>
              <a:buFontTx/>
              <a:buChar char="-"/>
            </a:pPr>
            <a:r>
              <a:rPr lang="en-US" sz="2400" b="1" dirty="0" smtClean="0">
                <a:solidFill>
                  <a:schemeClr val="tx1"/>
                </a:solidFill>
              </a:rPr>
              <a:t>Research and Academic Funds of NRU HSE:</a:t>
            </a:r>
            <a:r>
              <a:rPr lang="ru-RU" sz="2400" b="1" dirty="0" smtClean="0">
                <a:solidFill>
                  <a:schemeClr val="tx1"/>
                </a:solidFill>
              </a:rPr>
              <a:t> «</a:t>
            </a:r>
            <a:r>
              <a:rPr lang="en-US" sz="2400" b="1" dirty="0" smtClean="0">
                <a:solidFill>
                  <a:schemeClr val="tx1"/>
                </a:solidFill>
              </a:rPr>
              <a:t>Teacher-student</a:t>
            </a:r>
            <a:r>
              <a:rPr lang="ru-RU" sz="2400" b="1" dirty="0" smtClean="0">
                <a:solidFill>
                  <a:schemeClr val="tx1"/>
                </a:solidFill>
              </a:rPr>
              <a:t>»</a:t>
            </a:r>
            <a:r>
              <a:rPr lang="en-US" sz="2400" b="1" dirty="0" smtClean="0">
                <a:solidFill>
                  <a:schemeClr val="tx1"/>
                </a:solidFill>
              </a:rPr>
              <a:t> 2011-14 and Research Lab Decision Choice and Analysis 2010-pr.;  </a:t>
            </a:r>
          </a:p>
          <a:p>
            <a:pPr marL="370332" indent="-342900" algn="l">
              <a:spcBef>
                <a:spcPts val="0"/>
              </a:spcBef>
              <a:buFontTx/>
              <a:buChar char="-"/>
            </a:pPr>
            <a:r>
              <a:rPr lang="en-US" sz="2400" b="1" dirty="0" smtClean="0">
                <a:solidFill>
                  <a:schemeClr val="tx1"/>
                </a:solidFill>
              </a:rPr>
              <a:t>grant of Portuguese Science and Technology Foundation 2007-2011 (to SN &amp; BM)</a:t>
            </a:r>
          </a:p>
          <a:p>
            <a:pPr algn="l">
              <a:spcBef>
                <a:spcPts val="0"/>
              </a:spcBef>
            </a:pP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1300" b="1" dirty="0" smtClean="0">
                <a:solidFill>
                  <a:schemeClr val="accent3">
                    <a:lumMod val="75000"/>
                  </a:schemeClr>
                </a:solidFill>
              </a:rPr>
              <a:t>Plenary </a:t>
            </a:r>
            <a:r>
              <a:rPr lang="en-US" sz="1300" b="1" dirty="0">
                <a:solidFill>
                  <a:schemeClr val="accent3">
                    <a:lumMod val="75000"/>
                  </a:schemeClr>
                </a:solidFill>
              </a:rPr>
              <a:t>talk at </a:t>
            </a:r>
            <a:r>
              <a:rPr lang="en-US" sz="1300" b="1" dirty="0" smtClean="0">
                <a:solidFill>
                  <a:schemeClr val="accent3">
                    <a:lumMod val="75000"/>
                  </a:schemeClr>
                </a:solidFill>
              </a:rPr>
              <a:t>“T</a:t>
            </a:r>
            <a:r>
              <a:rPr lang="en-US" sz="1400" b="1" dirty="0" smtClean="0"/>
              <a:t>he </a:t>
            </a:r>
            <a:r>
              <a:rPr lang="en-US" sz="1400" b="1" dirty="0"/>
              <a:t>16</a:t>
            </a:r>
            <a:r>
              <a:rPr lang="en-US" sz="1400" b="1" baseline="30000" dirty="0"/>
              <a:t>th</a:t>
            </a:r>
            <a:r>
              <a:rPr lang="en-US" sz="1400" b="1" dirty="0"/>
              <a:t> International Conference on Artificial </a:t>
            </a:r>
            <a:r>
              <a:rPr lang="en-US" sz="1400" b="1" dirty="0" smtClean="0"/>
              <a:t>Intelligence: Methodology</a:t>
            </a:r>
            <a:r>
              <a:rPr lang="en-US" sz="1400" b="1" dirty="0"/>
              <a:t>, Systems, </a:t>
            </a:r>
            <a:r>
              <a:rPr lang="en-US" sz="1400" b="1" dirty="0" smtClean="0"/>
              <a:t>Applications”, Varna, Bulgaria, 11-13 September 2014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477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>Basic Computational </a:t>
            </a:r>
            <a:r>
              <a:rPr lang="en-US" dirty="0" smtClean="0"/>
              <a:t>Interpretation: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8610600" cy="586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en-US" b="1" dirty="0" smtClean="0"/>
              <a:t>.  Build Theme-to-Element relevance matrix</a:t>
            </a:r>
            <a:r>
              <a:rPr lang="en-US" dirty="0" smtClean="0"/>
              <a:t>, say,  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KeyPhrase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-to-Text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Motif-to-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ProteinSeq</a:t>
            </a:r>
            <a:r>
              <a:rPr lang="en-US" dirty="0" smtClean="0"/>
              <a:t>   or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ResearchSubject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-to-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ResearchTeam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                                                                   Element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j</a:t>
            </a:r>
            <a:r>
              <a:rPr lang="en-US" dirty="0" smtClean="0"/>
              <a:t>                          </a:t>
            </a:r>
          </a:p>
          <a:p>
            <a:r>
              <a:rPr lang="en-US" dirty="0" smtClean="0"/>
              <a:t>     High relevance values</a:t>
            </a:r>
            <a:endParaRPr lang="en-US" dirty="0"/>
          </a:p>
          <a:p>
            <a:r>
              <a:rPr lang="en-US" dirty="0" smtClean="0"/>
              <a:t>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Theme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k</a:t>
            </a:r>
          </a:p>
          <a:p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Query set Q(k) 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Annotation A(j) of element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2. Build thematic query sets Q(k) for themes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3. Build thematic annotations A(j) for elements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			  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038600" y="2743200"/>
            <a:ext cx="4648200" cy="1981200"/>
            <a:chOff x="4038600" y="2743200"/>
            <a:chExt cx="4648200" cy="19812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638800" y="2743200"/>
              <a:ext cx="3048000" cy="1447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6057900" y="3657600"/>
              <a:ext cx="12954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6114327" y="4191000"/>
              <a:ext cx="129540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8077200" y="2895600"/>
              <a:ext cx="0" cy="6858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686800" y="2895600"/>
              <a:ext cx="0" cy="6858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V="1">
              <a:off x="6858000" y="3352800"/>
              <a:ext cx="1828800" cy="137160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V="1">
              <a:off x="4495800" y="4191000"/>
              <a:ext cx="2362200" cy="15240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4038600" y="2743200"/>
              <a:ext cx="4038600" cy="49530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038600" y="2743200"/>
              <a:ext cx="2667000" cy="91440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926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 smtClean="0"/>
              <a:t>thematic query sets 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z="3600" dirty="0" smtClean="0"/>
              <a:t>Two types of concepts</a:t>
            </a:r>
            <a:r>
              <a:rPr lang="en-US" dirty="0" smtClean="0"/>
              <a:t>– </a:t>
            </a:r>
            <a:r>
              <a:rPr lang="en-US" b="1" dirty="0" smtClean="0"/>
              <a:t>themes</a:t>
            </a:r>
            <a:r>
              <a:rPr lang="en-US" dirty="0" smtClean="0"/>
              <a:t>,  </a:t>
            </a:r>
            <a:r>
              <a:rPr lang="en-US" b="1" dirty="0" smtClean="0"/>
              <a:t>elements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562600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Concept granularity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sz="4000" b="1" dirty="0" smtClean="0"/>
              <a:t>Concept              </a:t>
            </a:r>
            <a:r>
              <a:rPr lang="en-US" sz="4000" dirty="0" smtClean="0"/>
              <a:t>Taxonomy </a:t>
            </a:r>
          </a:p>
          <a:p>
            <a:pPr marL="0" indent="0">
              <a:buNone/>
            </a:pPr>
            <a:r>
              <a:rPr lang="en-US" sz="4000" dirty="0" smtClean="0"/>
              <a:t>                                       concept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 smtClean="0"/>
              <a:t>                                       </a:t>
            </a:r>
            <a:r>
              <a:rPr lang="en-US" sz="4000" dirty="0" smtClean="0"/>
              <a:t>granularity:</a:t>
            </a:r>
          </a:p>
          <a:p>
            <a:pPr marL="0" indent="0">
              <a:buNone/>
            </a:pPr>
            <a:r>
              <a:rPr lang="en-US" b="1" dirty="0" smtClean="0"/>
              <a:t>            Concept                    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themes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</a:t>
            </a:r>
            <a:r>
              <a:rPr lang="en-US" b="1" dirty="0" smtClean="0"/>
              <a:t>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2000" b="1" dirty="0" smtClean="0"/>
              <a:t>Concept                                           </a:t>
            </a:r>
            <a:r>
              <a:rPr lang="en-US" dirty="0"/>
              <a:t>Finer granularity:   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sz="1400" b="1" dirty="0" smtClean="0"/>
              <a:t>Concept</a:t>
            </a:r>
            <a:r>
              <a:rPr lang="en-US" dirty="0" smtClean="0"/>
              <a:t>                             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elements </a:t>
            </a:r>
          </a:p>
          <a:p>
            <a:pPr marL="0" indent="0">
              <a:buNone/>
            </a:pPr>
            <a:r>
              <a:rPr lang="en-US" dirty="0" smtClean="0"/>
              <a:t>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Span of phenomena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11</a:t>
            </a:fld>
            <a:endParaRPr lang="en-US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66800" y="1447800"/>
            <a:ext cx="0" cy="4876800"/>
          </a:xfrm>
          <a:prstGeom prst="straightConnector1">
            <a:avLst/>
          </a:prstGeom>
          <a:ln w="38100"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>
            <a:off x="3352800" y="1905000"/>
            <a:ext cx="993648" cy="19050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12648" y="6324600"/>
            <a:ext cx="7467600" cy="0"/>
          </a:xfrm>
          <a:prstGeom prst="straightConnector1">
            <a:avLst/>
          </a:prstGeom>
          <a:ln w="38100">
            <a:prstDash val="dash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5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Interpretation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 smtClean="0"/>
              <a:t>concept query sets II</a:t>
            </a:r>
            <a:r>
              <a:rPr lang="en-US" dirty="0" smtClean="0"/>
              <a:t>: Interpretation 1: </a:t>
            </a:r>
            <a:r>
              <a:rPr lang="en-US" sz="2700" dirty="0" smtClean="0"/>
              <a:t>set of </a:t>
            </a:r>
            <a:r>
              <a:rPr lang="en-US" b="1" dirty="0" smtClean="0"/>
              <a:t>elements </a:t>
            </a:r>
            <a:r>
              <a:rPr lang="en-US" sz="2700" b="1" dirty="0" smtClean="0"/>
              <a:t>by a </a:t>
            </a:r>
            <a:r>
              <a:rPr lang="en-US" b="1" dirty="0" smtClean="0"/>
              <a:t>theme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  <a:ln w="25400">
            <a:solidFill>
              <a:schemeClr val="accent4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Concept granularity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sz="4000" b="1" dirty="0" smtClean="0"/>
              <a:t>Concept              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b="1" dirty="0" smtClean="0"/>
              <a:t>  Concept                            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theme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2000" b="1" dirty="0" smtClean="0"/>
              <a:t>Concept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sz="1400" b="1" dirty="0" smtClean="0"/>
              <a:t>Concept</a:t>
            </a:r>
            <a:r>
              <a:rPr lang="en-US" dirty="0" smtClean="0"/>
              <a:t>                                       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elements </a:t>
            </a:r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Elements of theme   </a:t>
            </a:r>
            <a:r>
              <a:rPr lang="en-US" dirty="0" smtClean="0"/>
              <a:t>Query set       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          </a:t>
            </a:r>
            <a:r>
              <a:rPr lang="en-US" dirty="0"/>
              <a:t>Span of phenomena</a:t>
            </a:r>
            <a:endParaRPr lang="en-US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12</a:t>
            </a:fld>
            <a:endParaRPr lang="en-US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66800" y="1447800"/>
            <a:ext cx="0" cy="4343400"/>
          </a:xfrm>
          <a:prstGeom prst="straightConnector1">
            <a:avLst/>
          </a:prstGeom>
          <a:ln w="38100"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>
            <a:off x="3352800" y="1905000"/>
            <a:ext cx="993648" cy="19050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09600" y="5943600"/>
            <a:ext cx="7467600" cy="0"/>
          </a:xfrm>
          <a:prstGeom prst="straightConnector1">
            <a:avLst/>
          </a:prstGeom>
          <a:ln w="38100">
            <a:prstDash val="dash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953000" y="2590800"/>
            <a:ext cx="152400" cy="13335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19600" y="5105400"/>
            <a:ext cx="1066800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419600" y="2657475"/>
            <a:ext cx="533400" cy="2447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05400" y="2657475"/>
            <a:ext cx="381000" cy="2447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953000" y="5029200"/>
            <a:ext cx="1143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8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Interpretation of </a:t>
            </a:r>
            <a:r>
              <a:rPr lang="en-US" b="1" dirty="0"/>
              <a:t>concept query sets </a:t>
            </a:r>
            <a:r>
              <a:rPr lang="en-US" b="1" dirty="0" smtClean="0"/>
              <a:t>III</a:t>
            </a:r>
            <a:r>
              <a:rPr lang="en-US" dirty="0"/>
              <a:t>: Interpretation 1: </a:t>
            </a:r>
            <a:r>
              <a:rPr lang="en-US" sz="2700" dirty="0"/>
              <a:t>set of </a:t>
            </a:r>
            <a:r>
              <a:rPr lang="en-US" b="1" dirty="0"/>
              <a:t>elements </a:t>
            </a:r>
            <a:r>
              <a:rPr lang="en-US" sz="2700" b="1" dirty="0"/>
              <a:t>by a </a:t>
            </a:r>
            <a:r>
              <a:rPr lang="en-US" b="1" dirty="0" smtClean="0"/>
              <a:t>theme</a:t>
            </a:r>
            <a:endParaRPr lang="en-US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76200" y="1524000"/>
            <a:ext cx="92964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b="1" dirty="0" smtClean="0"/>
              <a:t>Bioinformatics: 	    Q – co-expressed genes, </a:t>
            </a:r>
          </a:p>
          <a:p>
            <a:pPr marL="0" indent="0">
              <a:buNone/>
            </a:pPr>
            <a:r>
              <a:rPr lang="en-US" sz="3900" b="1" dirty="0" smtClean="0"/>
              <a:t>			             T– genes of a same  </a:t>
            </a:r>
          </a:p>
          <a:p>
            <a:pPr marL="0" indent="0">
              <a:buNone/>
            </a:pPr>
            <a:r>
              <a:rPr lang="en-US" sz="3900" b="1" dirty="0"/>
              <a:t> </a:t>
            </a:r>
            <a:r>
              <a:rPr lang="en-US" sz="3900" b="1" dirty="0" smtClean="0"/>
              <a:t>                                         function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ru-RU" dirty="0" smtClean="0"/>
              <a:t>        </a:t>
            </a:r>
            <a:r>
              <a:rPr lang="en-US" b="1" dirty="0" smtClean="0"/>
              <a:t>T</a:t>
            </a:r>
            <a:endParaRPr lang="ru-RU" b="1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</a:t>
            </a:r>
            <a:r>
              <a:rPr lang="en-US" b="1" dirty="0" smtClean="0"/>
              <a:t>Q</a:t>
            </a:r>
            <a:endParaRPr lang="ru-RU" b="1" dirty="0"/>
          </a:p>
          <a:p>
            <a:endParaRPr lang="ru-RU" dirty="0" smtClean="0"/>
          </a:p>
          <a:p>
            <a:r>
              <a:rPr lang="en-US" b="1" dirty="0" smtClean="0"/>
              <a:t>Taxonomy concept  T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Query set  Q</a:t>
            </a:r>
          </a:p>
          <a:p>
            <a:pPr marL="0" indent="0">
              <a:buNone/>
            </a:pP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</a:rPr>
              <a:t>Overrepresentation</a:t>
            </a:r>
            <a:r>
              <a:rPr lang="en-US" sz="3900" b="1" dirty="0" smtClean="0"/>
              <a:t>  (Robinson 2011)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chemeClr val="accent1"/>
                </a:solidFill>
              </a:rPr>
              <a:t>                  If        P(QT/Q) &gt;&gt; P(T),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chemeClr val="accent1"/>
                </a:solidFill>
              </a:rPr>
              <a:t>                   annotate Q by concept  T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13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2209800"/>
            <a:ext cx="2667000" cy="137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971800" y="2895600"/>
            <a:ext cx="15240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971800" y="2895600"/>
            <a:ext cx="106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Interpretation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b="1" dirty="0" smtClean="0"/>
              <a:t>concept query sets IV</a:t>
            </a:r>
            <a:r>
              <a:rPr lang="en-US" dirty="0" smtClean="0"/>
              <a:t>: Interpretation 2: </a:t>
            </a:r>
            <a:r>
              <a:rPr lang="en-US" sz="2700" dirty="0" smtClean="0"/>
              <a:t>set of </a:t>
            </a:r>
            <a:r>
              <a:rPr lang="en-US" b="1" dirty="0" smtClean="0"/>
              <a:t>themes </a:t>
            </a:r>
            <a:r>
              <a:rPr lang="en-US" sz="2700" b="1" dirty="0" smtClean="0"/>
              <a:t>by a </a:t>
            </a:r>
            <a:r>
              <a:rPr lang="en-US" b="1" dirty="0" smtClean="0"/>
              <a:t>Concept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  <a:ln w="25400">
            <a:solidFill>
              <a:schemeClr val="accent4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Concept granularity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sz="4000" b="1" dirty="0" smtClean="0"/>
              <a:t>Concept                                 								</a:t>
            </a:r>
            <a:r>
              <a:rPr lang="en-US" sz="4000" b="1" dirty="0" smtClean="0">
                <a:solidFill>
                  <a:schemeClr val="accent4"/>
                </a:solidFill>
              </a:rPr>
              <a:t>Theme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b="1" dirty="0" smtClean="0"/>
              <a:t>  Concept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</a:t>
            </a:r>
            <a:r>
              <a:rPr lang="en-US" sz="3600" b="1" dirty="0" smtClean="0">
                <a:solidFill>
                  <a:schemeClr val="accent4"/>
                </a:solidFill>
              </a:rPr>
              <a:t>Query set</a:t>
            </a: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2000" b="1" dirty="0" smtClean="0"/>
              <a:t>Concept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sz="1400" b="1" dirty="0" smtClean="0"/>
              <a:t>Concept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Span of phenomena</a:t>
            </a:r>
            <a:endParaRPr lang="en-US" sz="1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14</a:t>
            </a:fld>
            <a:endParaRPr lang="en-US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066800" y="1447800"/>
            <a:ext cx="0" cy="4343400"/>
          </a:xfrm>
          <a:prstGeom prst="straightConnector1">
            <a:avLst/>
          </a:prstGeom>
          <a:ln w="38100">
            <a:prstDash val="dash"/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авая фигурная скобка 7"/>
          <p:cNvSpPr/>
          <p:nvPr/>
        </p:nvSpPr>
        <p:spPr>
          <a:xfrm>
            <a:off x="3352800" y="1905000"/>
            <a:ext cx="993648" cy="19050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612648" y="5715000"/>
            <a:ext cx="7467600" cy="0"/>
          </a:xfrm>
          <a:prstGeom prst="straightConnector1">
            <a:avLst/>
          </a:prstGeom>
          <a:ln w="38100">
            <a:prstDash val="dash"/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953000" y="2590800"/>
            <a:ext cx="152400" cy="13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65868" y="2603687"/>
            <a:ext cx="152400" cy="13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23965" y="2607609"/>
            <a:ext cx="152400" cy="133350"/>
          </a:xfrm>
          <a:prstGeom prst="rect">
            <a:avLst/>
          </a:prstGeom>
          <a:solidFill>
            <a:schemeClr val="accent4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81800" y="2630917"/>
            <a:ext cx="152400" cy="13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24600" y="2625875"/>
            <a:ext cx="152400" cy="133350"/>
          </a:xfrm>
          <a:prstGeom prst="rect">
            <a:avLst/>
          </a:prstGeom>
          <a:solidFill>
            <a:schemeClr val="accent4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19800" y="2623746"/>
            <a:ext cx="152400" cy="133350"/>
          </a:xfrm>
          <a:prstGeom prst="rect">
            <a:avLst/>
          </a:prstGeom>
          <a:solidFill>
            <a:schemeClr val="accent4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4" idx="0"/>
          </p:cNvCxnSpPr>
          <p:nvPr/>
        </p:nvCxnSpPr>
        <p:spPr>
          <a:xfrm flipV="1">
            <a:off x="5029200" y="2286000"/>
            <a:ext cx="76200" cy="3048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5105400" y="2286000"/>
            <a:ext cx="236668" cy="3048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4" idx="0"/>
          </p:cNvCxnSpPr>
          <p:nvPr/>
        </p:nvCxnSpPr>
        <p:spPr>
          <a:xfrm flipV="1">
            <a:off x="5800165" y="2133600"/>
            <a:ext cx="76200" cy="474009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8" idx="0"/>
          </p:cNvCxnSpPr>
          <p:nvPr/>
        </p:nvCxnSpPr>
        <p:spPr>
          <a:xfrm flipH="1" flipV="1">
            <a:off x="5876365" y="2133600"/>
            <a:ext cx="219635" cy="490146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7" idx="0"/>
          </p:cNvCxnSpPr>
          <p:nvPr/>
        </p:nvCxnSpPr>
        <p:spPr>
          <a:xfrm>
            <a:off x="6176682" y="1905000"/>
            <a:ext cx="224118" cy="72087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876365" y="1905000"/>
            <a:ext cx="295835" cy="2286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105400" y="1447800"/>
            <a:ext cx="880782" cy="8382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986182" y="1447800"/>
            <a:ext cx="186018" cy="4572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16" idx="0"/>
          </p:cNvCxnSpPr>
          <p:nvPr/>
        </p:nvCxnSpPr>
        <p:spPr>
          <a:xfrm>
            <a:off x="6288741" y="1295400"/>
            <a:ext cx="569259" cy="1335517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986182" y="1295400"/>
            <a:ext cx="302559" cy="15240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831989" y="2066925"/>
            <a:ext cx="152400" cy="133350"/>
          </a:xfrm>
          <a:prstGeom prst="rect">
            <a:avLst/>
          </a:prstGeom>
          <a:solidFill>
            <a:schemeClr val="accent4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024282" y="1752601"/>
            <a:ext cx="264458" cy="21055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244814" y="1261110"/>
            <a:ext cx="152400" cy="13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029200" y="2275410"/>
            <a:ext cx="152400" cy="13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909982" y="1327785"/>
            <a:ext cx="152400" cy="133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56394" y="2557071"/>
            <a:ext cx="1027579" cy="2667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 of out-taxonomy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concepts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21952"/>
            <a:ext cx="8153400" cy="571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1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 in Domain Taxonomy 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 smtClean="0"/>
              <a:t>Given a T and Out-T-Concept,                  “intuitionistic programming”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Map OTC as a fuzzy topic </a:t>
            </a:r>
            <a:r>
              <a:rPr lang="en-US" dirty="0" smtClean="0"/>
              <a:t>set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752600"/>
            <a:ext cx="79724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21" y="5410200"/>
            <a:ext cx="6829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81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 in Domain Taxonomy I (a)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Given a T and Out-T-Concept,  “intuitionistic programming”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Map O-T-Concept as a fuzzy topic set:</a:t>
            </a:r>
          </a:p>
          <a:p>
            <a:pPr marL="0" indent="0">
              <a:buNone/>
            </a:pPr>
            <a:r>
              <a:rPr lang="en-GB" sz="2600" dirty="0" smtClean="0"/>
              <a:t>	F.1 </a:t>
            </a:r>
            <a:r>
              <a:rPr lang="en-GB" sz="2600" dirty="0"/>
              <a:t>Computation by abstract devices - 0.60</a:t>
            </a:r>
            <a:endParaRPr lang="ru-RU" sz="2600" dirty="0"/>
          </a:p>
          <a:p>
            <a:pPr marL="0" indent="0">
              <a:buNone/>
            </a:pPr>
            <a:r>
              <a:rPr lang="en-GB" sz="2600" dirty="0" smtClean="0"/>
              <a:t>	F.3 </a:t>
            </a:r>
            <a:r>
              <a:rPr lang="en-GB" sz="2600" dirty="0"/>
              <a:t>Logics and meaning of programs - 0.60</a:t>
            </a:r>
            <a:endParaRPr lang="ru-RU" sz="2600" dirty="0"/>
          </a:p>
          <a:p>
            <a:pPr marL="0" indent="0">
              <a:buNone/>
            </a:pPr>
            <a:r>
              <a:rPr lang="en-GB" sz="2600" dirty="0" smtClean="0"/>
              <a:t>	F.4 </a:t>
            </a:r>
            <a:r>
              <a:rPr lang="en-GB" sz="2600" dirty="0"/>
              <a:t>Mathematical logic and formal languages - 0.50</a:t>
            </a:r>
            <a:endParaRPr lang="ru-RU" sz="2600" dirty="0"/>
          </a:p>
          <a:p>
            <a:pPr marL="0" indent="0">
              <a:buNone/>
            </a:pPr>
            <a:r>
              <a:rPr lang="en-GB" sz="2600" dirty="0" smtClean="0"/>
              <a:t>	D.1 </a:t>
            </a:r>
            <a:r>
              <a:rPr lang="en-GB" sz="2600" dirty="0"/>
              <a:t>Programming languages - 0.17</a:t>
            </a:r>
            <a:r>
              <a:rPr lang="en-GB" sz="2600" dirty="0" smtClean="0"/>
              <a:t>. </a:t>
            </a:r>
            <a:r>
              <a:rPr lang="en-GB" sz="2600" dirty="0" smtClean="0">
                <a:solidFill>
                  <a:schemeClr val="accent1"/>
                </a:solidFill>
              </a:rPr>
              <a:t>(Euclidean Normed)</a:t>
            </a:r>
            <a:endParaRPr lang="ru-RU" sz="2600" dirty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1219200"/>
            <a:ext cx="79724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364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Interpretation in Domain Taxonomy I(b)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T and Out-T-Concept 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“intuitionistic programming”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Map O-T-Concept to Taxonomy as a fuzzy topic set:</a:t>
            </a:r>
          </a:p>
          <a:p>
            <a:pPr marL="0" indent="0">
              <a:buNone/>
            </a:pPr>
            <a:r>
              <a:rPr lang="en-GB" sz="2600" dirty="0" smtClean="0"/>
              <a:t>{F.1 - 0.60, F.3 - 0.60, F.4 </a:t>
            </a:r>
            <a:r>
              <a:rPr lang="en-GB" sz="2600" dirty="0"/>
              <a:t>- </a:t>
            </a:r>
            <a:r>
              <a:rPr lang="en-GB" sz="2600" dirty="0" smtClean="0"/>
              <a:t>0.50, D.1 </a:t>
            </a:r>
            <a:r>
              <a:rPr lang="en-GB" sz="2600" dirty="0"/>
              <a:t>- </a:t>
            </a:r>
            <a:r>
              <a:rPr lang="en-GB" sz="2600" dirty="0" smtClean="0"/>
              <a:t>0.17}      </a:t>
            </a:r>
            <a:r>
              <a:rPr lang="en-GB" sz="2600" dirty="0" smtClean="0">
                <a:solidFill>
                  <a:schemeClr val="accent1"/>
                </a:solidFill>
              </a:rPr>
              <a:t>(Euclidean Norm)</a:t>
            </a:r>
          </a:p>
          <a:p>
            <a:pPr marL="0" indent="0">
              <a:buNone/>
            </a:pPr>
            <a:r>
              <a:rPr lang="en-GB" sz="2600" b="1" dirty="0" smtClean="0">
                <a:solidFill>
                  <a:srgbClr val="C00000"/>
                </a:solidFill>
              </a:rPr>
              <a:t>                         </a:t>
            </a:r>
            <a:r>
              <a:rPr lang="en-GB" b="1" dirty="0" smtClean="0">
                <a:solidFill>
                  <a:srgbClr val="C00000"/>
                </a:solidFill>
              </a:rPr>
              <a:t>Fragmentary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                    Not cognition friendly</a:t>
            </a:r>
            <a:endParaRPr lang="ru-RU" b="1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1219200"/>
            <a:ext cx="79724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5787" y="3124200"/>
            <a:ext cx="1166813" cy="304800"/>
          </a:xfrm>
          <a:prstGeom prst="rect">
            <a:avLst/>
          </a:prstGeom>
          <a:solidFill>
            <a:schemeClr val="accent1"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3581400"/>
            <a:ext cx="1219200" cy="381000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43200" y="3581400"/>
            <a:ext cx="1219200" cy="381000"/>
          </a:xfrm>
          <a:prstGeom prst="rect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2647950"/>
            <a:ext cx="1143000" cy="400050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3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Interpretation of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thematic cluster by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Lifting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6624" y="1552270"/>
            <a:ext cx="6696301" cy="459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67200" y="4991915"/>
            <a:ext cx="2971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thematic cluster: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Коллекция текстов – совокупность </a:t>
            </a:r>
            <a:r>
              <a:rPr lang="ru-RU" dirty="0" err="1" smtClean="0"/>
              <a:t>стрингов</a:t>
            </a:r>
            <a:r>
              <a:rPr lang="ru-RU" dirty="0" smtClean="0"/>
              <a:t> (строк)</a:t>
            </a:r>
          </a:p>
          <a:p>
            <a:r>
              <a:rPr lang="ru-RU" dirty="0" smtClean="0"/>
              <a:t>Коллекция ключевых понятий (может быть взята из таксономии предметной области)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32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200" dirty="0"/>
              <a:t>Interpretation of taxonomy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topic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clusters  </a:t>
            </a:r>
            <a:r>
              <a:rPr lang="en-US" sz="3200" b="1" dirty="0" smtClean="0"/>
              <a:t>by lifting</a:t>
            </a:r>
            <a:endParaRPr lang="en-US" sz="3200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569379"/>
            <a:ext cx="7086600" cy="634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issues 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4478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Cleaning the taxonomy tree of </a:t>
            </a:r>
            <a:r>
              <a:rPr lang="en-US" b="1" dirty="0" smtClean="0"/>
              <a:t>irrelevant</a:t>
            </a:r>
            <a:r>
              <a:rPr lang="en-US" dirty="0" smtClean="0"/>
              <a:t> nodes</a:t>
            </a:r>
          </a:p>
          <a:p>
            <a:r>
              <a:rPr lang="en-US" dirty="0" smtClean="0"/>
              <a:t>Ways to extend </a:t>
            </a:r>
            <a:r>
              <a:rPr lang="en-US" b="1" dirty="0" smtClean="0"/>
              <a:t>the fuzzy belongingness values </a:t>
            </a:r>
            <a:r>
              <a:rPr lang="en-US" dirty="0" smtClean="0"/>
              <a:t>to all the nodes </a:t>
            </a:r>
            <a:r>
              <a:rPr lang="en-US" dirty="0" smtClean="0">
                <a:solidFill>
                  <a:schemeClr val="accent1"/>
                </a:solidFill>
              </a:rPr>
              <a:t>(no effect on the algorithm but on results):</a:t>
            </a:r>
          </a:p>
          <a:p>
            <a:pPr lvl="1"/>
            <a:r>
              <a:rPr lang="en-US" b="1" dirty="0" smtClean="0"/>
              <a:t>Only 0-1 constraints</a:t>
            </a:r>
          </a:p>
          <a:p>
            <a:pPr lvl="1"/>
            <a:r>
              <a:rPr lang="en-US" b="1" dirty="0" smtClean="0"/>
              <a:t>Summing to 1 (on same layers)</a:t>
            </a:r>
          </a:p>
          <a:p>
            <a:pPr lvl="1"/>
            <a:r>
              <a:rPr lang="en-US" b="1" dirty="0" smtClean="0"/>
              <a:t>Euclidean:  squares summing to 1 (reminiscent of the wave function in quantum mechanics)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45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issues 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Proceed recursively bottom-to-top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Summing weighted gain/loss events under each of </a:t>
            </a:r>
            <a:r>
              <a:rPr lang="en-US" b="1" dirty="0" smtClean="0"/>
              <a:t>two</a:t>
            </a:r>
            <a:r>
              <a:rPr lang="en-US" b="1" dirty="0" smtClean="0">
                <a:solidFill>
                  <a:schemeClr val="accent1"/>
                </a:solidFill>
              </a:rPr>
              <a:t> different scenarios:</a:t>
            </a:r>
          </a:p>
          <a:p>
            <a:pPr lvl="1"/>
            <a:r>
              <a:rPr lang="en-US" b="1" dirty="0" smtClean="0"/>
              <a:t>Head Subject has been inherited from parent</a:t>
            </a:r>
          </a:p>
          <a:p>
            <a:pPr lvl="1"/>
            <a:r>
              <a:rPr lang="en-US" b="1" dirty="0" smtClean="0"/>
              <a:t>Head Subject has not been inherited from parent</a:t>
            </a:r>
          </a:p>
          <a:p>
            <a:pPr marL="457200" lvl="1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a</a:t>
            </a:r>
            <a:r>
              <a:rPr lang="en-US" sz="3200" b="1" dirty="0" smtClean="0">
                <a:solidFill>
                  <a:schemeClr val="accent1"/>
                </a:solidFill>
              </a:rPr>
              <a:t>nd taking that with minimum penalty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41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58"/>
            <a:ext cx="9144000" cy="1249362"/>
          </a:xfrm>
        </p:spPr>
        <p:txBody>
          <a:bodyPr>
            <a:normAutofit/>
          </a:bodyPr>
          <a:lstStyle/>
          <a:p>
            <a:r>
              <a:rPr lang="en-US" dirty="0" smtClean="0"/>
              <a:t>Algorithmic issues III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1" y="866247"/>
            <a:ext cx="8772619" cy="599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Application cases 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(G) Reconstruction of gene  histories over an evolutionary tree (E. </a:t>
            </a:r>
            <a:r>
              <a:rPr lang="en-US" b="1" dirty="0" err="1" smtClean="0"/>
              <a:t>Koonin</a:t>
            </a:r>
            <a:r>
              <a:rPr lang="en-US" b="1" dirty="0" smtClean="0"/>
              <a:t>, P. </a:t>
            </a:r>
            <a:r>
              <a:rPr lang="en-US" b="1" dirty="0" err="1" smtClean="0"/>
              <a:t>Kellam</a:t>
            </a:r>
            <a:r>
              <a:rPr lang="en-US" b="1" dirty="0" smtClean="0"/>
              <a:t> et al. 2003-2007)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Aa</a:t>
            </a:r>
            <a:r>
              <a:rPr lang="en-US" b="1" dirty="0"/>
              <a:t>) representation of research activities of </a:t>
            </a:r>
            <a:r>
              <a:rPr lang="en-US" b="1" dirty="0" smtClean="0"/>
              <a:t>organizations  over an ontology of the domain  (S. </a:t>
            </a:r>
            <a:r>
              <a:rPr lang="en-US" b="1" dirty="0" err="1" smtClean="0"/>
              <a:t>Nascimento</a:t>
            </a:r>
            <a:r>
              <a:rPr lang="en-US" b="1" dirty="0" smtClean="0"/>
              <a:t> et al. 2009 - 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(Ac) Resident  </a:t>
            </a:r>
            <a:r>
              <a:rPr lang="en-US" b="1" dirty="0"/>
              <a:t>complaints management (J. </a:t>
            </a:r>
            <a:r>
              <a:rPr lang="en-US" b="1" dirty="0" err="1"/>
              <a:t>Askarova</a:t>
            </a:r>
            <a:r>
              <a:rPr lang="en-US" b="1" dirty="0"/>
              <a:t>, E. </a:t>
            </a:r>
            <a:r>
              <a:rPr lang="en-US" b="1" dirty="0" err="1"/>
              <a:t>Babkin</a:t>
            </a:r>
            <a:r>
              <a:rPr lang="en-US" b="1" dirty="0"/>
              <a:t>, et al., 2011-</a:t>
            </a:r>
            <a:r>
              <a:rPr lang="en-US" b="1" dirty="0" smtClean="0"/>
              <a:t>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(</a:t>
            </a:r>
            <a:r>
              <a:rPr lang="en-US" sz="3200" b="1" dirty="0" err="1" smtClean="0"/>
              <a:t>Aa</a:t>
            </a:r>
            <a:r>
              <a:rPr lang="en-US" sz="3200" b="1" dirty="0" smtClean="0"/>
              <a:t>) Representation </a:t>
            </a:r>
            <a:r>
              <a:rPr lang="en-US" sz="3200" b="1" dirty="0"/>
              <a:t>of </a:t>
            </a:r>
            <a:r>
              <a:rPr lang="en-US" sz="3200" b="1" dirty="0" smtClean="0"/>
              <a:t>a Computer Science Department research activities for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strategic </a:t>
            </a:r>
            <a:r>
              <a:rPr lang="en-US" sz="3200" b="1" dirty="0" smtClean="0"/>
              <a:t>control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Similar to: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’) District </a:t>
            </a:r>
            <a:r>
              <a:rPr lang="en-US" b="1" dirty="0" smtClean="0"/>
              <a:t>Map</a:t>
            </a:r>
            <a:r>
              <a:rPr lang="en-US" dirty="0" smtClean="0"/>
              <a:t>: an </a:t>
            </a:r>
            <a:r>
              <a:rPr lang="en-US" dirty="0"/>
              <a:t>ontology of Computer Science (CS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(ii’) Energy maintenance </a:t>
            </a:r>
            <a:r>
              <a:rPr lang="en-US" b="1" dirty="0" smtClean="0"/>
              <a:t>Units</a:t>
            </a:r>
            <a:r>
              <a:rPr lang="en-US" dirty="0" smtClean="0"/>
              <a:t>:  clusters of CS </a:t>
            </a:r>
            <a:r>
              <a:rPr lang="en-US" dirty="0"/>
              <a:t>research subjects being developed by members of the department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(iii’) </a:t>
            </a:r>
            <a:r>
              <a:rPr lang="en-US" b="1" dirty="0" smtClean="0"/>
              <a:t>Mapping</a:t>
            </a:r>
            <a:r>
              <a:rPr lang="en-US" dirty="0" smtClean="0"/>
              <a:t> </a:t>
            </a:r>
            <a:r>
              <a:rPr lang="en-US" dirty="0"/>
              <a:t>of the research </a:t>
            </a:r>
            <a:r>
              <a:rPr lang="en-US" dirty="0" smtClean="0"/>
              <a:t>onto </a:t>
            </a:r>
            <a:r>
              <a:rPr lang="en-US" dirty="0"/>
              <a:t>the </a:t>
            </a:r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ru-RU" dirty="0" smtClean="0"/>
              <a:t>Member of Department ESSA survey </a:t>
            </a:r>
            <a:r>
              <a:rPr lang="en-GB" altLang="ru-RU" dirty="0"/>
              <a:t>output: Fuzzy membership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1C10-6788-498B-9496-9DF1849A278D}" type="slidenum">
              <a:rPr lang="en-US" altLang="ru-RU"/>
              <a:pPr/>
              <a:t>26</a:t>
            </a:fld>
            <a:endParaRPr lang="en-US" altLang="ru-RU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934200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108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(Ab) An example of annotating a research project</a:t>
            </a:r>
            <a:endParaRPr lang="en-US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4382" y="1447800"/>
            <a:ext cx="5660786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(Ac) </a:t>
            </a:r>
            <a:r>
              <a:rPr lang="en-US" dirty="0" smtClean="0"/>
              <a:t>Resident complaints management  1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28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6143625" cy="62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7620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1.</a:t>
            </a:r>
            <a:r>
              <a:rPr lang="en-US" sz="2800" dirty="0" smtClean="0"/>
              <a:t> Coarse taxonomy </a:t>
            </a:r>
            <a:r>
              <a:rPr lang="en-US" sz="2800" b="1" dirty="0" smtClean="0"/>
              <a:t>refined, semi-manually</a:t>
            </a:r>
          </a:p>
          <a:p>
            <a:r>
              <a:rPr lang="en-US" sz="2800" dirty="0" smtClean="0"/>
              <a:t>using a database of </a:t>
            </a:r>
            <a:r>
              <a:rPr lang="en-US" sz="2800" dirty="0" smtClean="0"/>
              <a:t>resident </a:t>
            </a:r>
            <a:r>
              <a:rPr lang="en-US" sz="2800" dirty="0" smtClean="0"/>
              <a:t>complaints in Nizhny Novgorod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6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(Ac) Resident </a:t>
            </a:r>
            <a:r>
              <a:rPr lang="en-US" sz="2800" b="1" dirty="0"/>
              <a:t>complaints </a:t>
            </a:r>
            <a:r>
              <a:rPr lang="en-US" sz="2800" b="1" dirty="0" smtClean="0"/>
              <a:t>management  2</a:t>
            </a:r>
            <a:endParaRPr lang="en-US" sz="28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3962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29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609600"/>
            <a:ext cx="533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2. </a:t>
            </a:r>
            <a:r>
              <a:rPr lang="en-US" sz="2400" dirty="0" smtClean="0"/>
              <a:t>Complaint-to-Topic suffix tree based similarity table  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3. </a:t>
            </a:r>
            <a:r>
              <a:rPr lang="en-US" sz="2400" dirty="0" smtClean="0"/>
              <a:t>Clusters over S with </a:t>
            </a:r>
            <a:r>
              <a:rPr lang="en-US" sz="2400" dirty="0" err="1" smtClean="0"/>
              <a:t>iK</a:t>
            </a:r>
            <a:r>
              <a:rPr lang="en-US" sz="2400" dirty="0" smtClean="0"/>
              <a:t>-Means (</a:t>
            </a:r>
            <a:r>
              <a:rPr lang="en-US" sz="2400" dirty="0" err="1" smtClean="0"/>
              <a:t>Mirkin</a:t>
            </a:r>
            <a:r>
              <a:rPr lang="en-US" sz="2400" dirty="0" smtClean="0"/>
              <a:t> 2012) - Anomalous patterns one-by-one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4. </a:t>
            </a:r>
            <a:r>
              <a:rPr lang="en-US" sz="2400" dirty="0" smtClean="0"/>
              <a:t>Removal of small and large clusters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5. </a:t>
            </a:r>
            <a:r>
              <a:rPr lang="en-US" sz="2400" dirty="0" smtClean="0"/>
              <a:t>Parsimoniously lifting remaining clusters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Figure caption:</a:t>
            </a:r>
          </a:p>
          <a:p>
            <a:r>
              <a:rPr lang="en-US" sz="2400" dirty="0" smtClean="0"/>
              <a:t>   </a:t>
            </a:r>
            <a:r>
              <a:rPr lang="en-US" sz="2000" dirty="0" smtClean="0"/>
              <a:t>Cluster mapped to  </a:t>
            </a:r>
            <a:r>
              <a:rPr lang="en-US" sz="2000" b="1" dirty="0" smtClean="0"/>
              <a:t>1. Housing services:</a:t>
            </a:r>
          </a:p>
          <a:p>
            <a:r>
              <a:rPr lang="en-US" sz="2000" dirty="0"/>
              <a:t>	</a:t>
            </a:r>
            <a:r>
              <a:rPr lang="en-US" sz="2000" b="1" dirty="0" smtClean="0"/>
              <a:t>1.2.1. Hot water  problems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1.2.2. Cold </a:t>
            </a:r>
            <a:r>
              <a:rPr lang="en-US" sz="2000" b="1" dirty="0"/>
              <a:t>water  </a:t>
            </a:r>
            <a:r>
              <a:rPr lang="en-US" sz="2000" b="1" dirty="0" smtClean="0"/>
              <a:t>problems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1.2.3. Water meter problems</a:t>
            </a:r>
          </a:p>
          <a:p>
            <a:r>
              <a:rPr lang="en-US" sz="2000" dirty="0" smtClean="0"/>
              <a:t>(all three are parts of </a:t>
            </a:r>
            <a:r>
              <a:rPr lang="en-US" sz="2000" b="1" dirty="0" smtClean="0"/>
              <a:t>1.2. Water Supply</a:t>
            </a:r>
            <a:r>
              <a:rPr lang="en-US" sz="2000" dirty="0" smtClean="0"/>
              <a:t>)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1.11.2. Public water pump</a:t>
            </a:r>
          </a:p>
          <a:p>
            <a:r>
              <a:rPr lang="en-US" sz="2000" dirty="0" smtClean="0"/>
              <a:t>(part of </a:t>
            </a:r>
            <a:r>
              <a:rPr lang="en-US" sz="2000" b="1" dirty="0" smtClean="0"/>
              <a:t>1.11. Urban </a:t>
            </a:r>
            <a:r>
              <a:rPr lang="en-US" sz="2000" b="1" dirty="0"/>
              <a:t> landscaping and public </a:t>
            </a:r>
            <a:r>
              <a:rPr lang="en-US" sz="2000" b="1" dirty="0" smtClean="0"/>
              <a:t>amenities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76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82"/>
            <a:ext cx="8705088" cy="11890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Промежуточная конструкция</a:t>
            </a:r>
            <a:r>
              <a:rPr lang="ru-RU" dirty="0"/>
              <a:t>: </a:t>
            </a:r>
            <a:r>
              <a:rPr lang="ru-RU" dirty="0" smtClean="0"/>
              <a:t>Таблица релевантности Понятие-Текст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43000"/>
            <a:ext cx="8781288" cy="5715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Матрица чисел, выражающих степень релевантности ключевых понятий (строки) текстам коллекции столбцы)</a:t>
            </a:r>
          </a:p>
          <a:p>
            <a:r>
              <a:rPr lang="ru-RU" sz="3600" dirty="0" smtClean="0"/>
              <a:t>Релевантность </a:t>
            </a:r>
            <a:r>
              <a:rPr lang="ru-RU" sz="3600" dirty="0"/>
              <a:t>«ключевое понятие – текст» </a:t>
            </a:r>
            <a:r>
              <a:rPr lang="ru-RU" sz="3600" dirty="0" smtClean="0"/>
              <a:t>определяется совпадающими фрагментами как </a:t>
            </a:r>
            <a:r>
              <a:rPr lang="ru-RU" sz="3600" b="1" dirty="0" smtClean="0"/>
              <a:t>суммарная условная вероятность следующего символа</a:t>
            </a:r>
          </a:p>
          <a:p>
            <a:r>
              <a:rPr lang="ru-RU" sz="3600" dirty="0" smtClean="0"/>
              <a:t>Вычисляется с помощью </a:t>
            </a:r>
            <a:r>
              <a:rPr lang="ru-RU" sz="3600" b="1" dirty="0" smtClean="0"/>
              <a:t>аннотированных суффиксных деревьев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4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202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(</a:t>
            </a:r>
            <a:r>
              <a:rPr lang="en-US" sz="3600" b="1" dirty="0" smtClean="0"/>
              <a:t>Ac) Resident </a:t>
            </a:r>
            <a:r>
              <a:rPr lang="en-US" sz="3600" b="1" dirty="0"/>
              <a:t>complaints management  </a:t>
            </a:r>
            <a:r>
              <a:rPr lang="en-US" sz="3600" b="1" dirty="0" smtClean="0"/>
              <a:t>3</a:t>
            </a: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6. </a:t>
            </a:r>
            <a:r>
              <a:rPr lang="en-US" dirty="0" smtClean="0"/>
              <a:t>Interpretation and conclusions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Observation:</a:t>
            </a:r>
            <a:r>
              <a:rPr lang="en-US" b="1" dirty="0" smtClean="0"/>
              <a:t> Clusters are mapped to overly high ranks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Since the housing and communal services are structured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according to technology </a:t>
            </a:r>
            <a:r>
              <a:rPr lang="en-US" dirty="0" smtClean="0"/>
              <a:t>(water, electricity, public transportation, etc.),</a:t>
            </a:r>
          </a:p>
          <a:p>
            <a:pPr marL="0" indent="0">
              <a:buNone/>
            </a:pPr>
            <a:r>
              <a:rPr lang="en-US" dirty="0" smtClean="0"/>
              <a:t>whereas complaints are structured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according to living conditions</a:t>
            </a:r>
            <a:r>
              <a:rPr lang="en-US" dirty="0" smtClean="0"/>
              <a:t>, the latter are frequently at odds with the former:</a:t>
            </a:r>
          </a:p>
          <a:p>
            <a:pPr marL="0" indent="0">
              <a:buNone/>
            </a:pPr>
            <a:r>
              <a:rPr lang="en-US" b="1" dirty="0" smtClean="0"/>
              <a:t>Organize municipal centers to listen to residents and form multiple-address solutions 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(this already is being organized in Moscow, by themselves: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 no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advice)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An attempt at a computational interpretation system: Basic tasks 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Annotating </a:t>
            </a:r>
            <a:r>
              <a:rPr lang="en-US" dirty="0"/>
              <a:t>a single element</a:t>
            </a:r>
          </a:p>
          <a:p>
            <a:pPr marL="457200" indent="-457200">
              <a:buFontTx/>
              <a:buChar char="-"/>
            </a:pPr>
            <a:r>
              <a:rPr lang="en-US" dirty="0"/>
              <a:t>Annotating a </a:t>
            </a:r>
            <a:r>
              <a:rPr lang="en-US" dirty="0" smtClean="0"/>
              <a:t>granular query </a:t>
            </a:r>
            <a:r>
              <a:rPr lang="en-US" dirty="0"/>
              <a:t>set by a single </a:t>
            </a:r>
            <a:r>
              <a:rPr lang="en-US" dirty="0" smtClean="0"/>
              <a:t>concept </a:t>
            </a: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 smtClean="0"/>
              <a:t> </a:t>
            </a:r>
            <a:r>
              <a:rPr lang="en-US" dirty="0"/>
              <a:t>Annotating a query set </a:t>
            </a:r>
            <a:r>
              <a:rPr lang="en-US" dirty="0" smtClean="0"/>
              <a:t>within a taxonomy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Future work</a:t>
            </a:r>
          </a:p>
          <a:p>
            <a:pPr marL="0" indent="0">
              <a:buNone/>
            </a:pPr>
            <a:r>
              <a:rPr lang="en-US" dirty="0" smtClean="0"/>
              <a:t>    Building taxonomies</a:t>
            </a:r>
          </a:p>
          <a:p>
            <a:pPr marL="0" indent="0">
              <a:buNone/>
            </a:pPr>
            <a:r>
              <a:rPr lang="en-US" dirty="0" smtClean="0"/>
              <a:t>    Development of knowledge models</a:t>
            </a:r>
          </a:p>
          <a:p>
            <a:pPr marL="0" indent="0">
              <a:buNone/>
            </a:pPr>
            <a:r>
              <a:rPr lang="en-US" dirty="0" smtClean="0"/>
              <a:t>    Moving to maximum likelihood (via estimation of probabilities)</a:t>
            </a:r>
          </a:p>
          <a:p>
            <a:pPr marL="0" indent="0">
              <a:buNone/>
            </a:pPr>
            <a:r>
              <a:rPr lang="en-US" dirty="0" smtClean="0"/>
              <a:t>    Text analysis to use more data (</a:t>
            </a:r>
            <a:r>
              <a:rPr lang="en-US" dirty="0" err="1" smtClean="0"/>
              <a:t>string+grammar+net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Apply to texts, medicines, documents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Modeling cognitive systems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28888" cy="762000"/>
          </a:xfrm>
        </p:spPr>
        <p:txBody>
          <a:bodyPr/>
          <a:lstStyle/>
          <a:p>
            <a:r>
              <a:rPr lang="ru-RU" dirty="0" smtClean="0"/>
              <a:t>Основные конструкции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9200"/>
            <a:ext cx="8933688" cy="563880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Рубрикация текстов ключевыми понятиями (Черняк)</a:t>
            </a:r>
          </a:p>
          <a:p>
            <a:r>
              <a:rPr lang="ru-RU" sz="4000" dirty="0" smtClean="0"/>
              <a:t>Достраивание таксономий по материалам интернета (Википедия) (Черняк)</a:t>
            </a:r>
          </a:p>
          <a:p>
            <a:r>
              <a:rPr lang="ru-RU" sz="4000" dirty="0" smtClean="0"/>
              <a:t>Граф референций между ключевыми понятиями (Черняк, Дубов)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Анализ графов связи в динамике: </a:t>
            </a:r>
            <a:r>
              <a:rPr lang="ru-RU" sz="4000" dirty="0" err="1" smtClean="0">
                <a:solidFill>
                  <a:srgbClr val="FF0000"/>
                </a:solidFill>
              </a:rPr>
              <a:t>суперкластер</a:t>
            </a:r>
            <a:r>
              <a:rPr lang="ru-RU" sz="4000" dirty="0" smtClean="0">
                <a:solidFill>
                  <a:srgbClr val="FF0000"/>
                </a:solidFill>
              </a:rPr>
              <a:t> (Родин)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«Возгонка» (обобщение) в таксономии (Фролов)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Example 1</a:t>
            </a:r>
            <a:r>
              <a:rPr lang="en-US" sz="2800" b="1" dirty="0" smtClean="0"/>
              <a:t>: In-house </a:t>
            </a:r>
            <a:r>
              <a:rPr lang="en-US" sz="2800" b="1" dirty="0" smtClean="0"/>
              <a:t>phrase-to-text </a:t>
            </a:r>
            <a:r>
              <a:rPr lang="en-US" sz="2800" b="1" dirty="0"/>
              <a:t>similarity </a:t>
            </a:r>
            <a:r>
              <a:rPr lang="en-US" sz="2800" b="1" dirty="0" smtClean="0"/>
              <a:t>score: </a:t>
            </a:r>
            <a:br>
              <a:rPr lang="en-US" sz="2800" b="1" dirty="0" smtClean="0"/>
            </a:br>
            <a:r>
              <a:rPr lang="en-US" sz="2800" dirty="0" smtClean="0"/>
              <a:t>AST symbol’s averaged conditional frequency</a:t>
            </a:r>
            <a:endParaRPr lang="en-US" sz="28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2" y="1066800"/>
            <a:ext cx="9112888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8800" y="1905000"/>
            <a:ext cx="35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Suffix tree for </a:t>
            </a:r>
            <a:r>
              <a:rPr lang="en-US" sz="2400" dirty="0" smtClean="0"/>
              <a:t>strings </a:t>
            </a:r>
          </a:p>
          <a:p>
            <a:r>
              <a:rPr lang="en-US" sz="2400" b="1" dirty="0" smtClean="0"/>
              <a:t>XABXAC</a:t>
            </a:r>
            <a:r>
              <a:rPr lang="en-US" sz="2400" dirty="0" smtClean="0"/>
              <a:t> and </a:t>
            </a:r>
            <a:r>
              <a:rPr lang="en-US" sz="2400" b="1" dirty="0" smtClean="0"/>
              <a:t>BABXAC</a:t>
            </a:r>
          </a:p>
          <a:p>
            <a:r>
              <a:rPr lang="en-US" sz="2400" dirty="0" smtClean="0"/>
              <a:t>annotated </a:t>
            </a:r>
            <a:r>
              <a:rPr lang="en-US" sz="2400" dirty="0"/>
              <a:t>with substring  </a:t>
            </a:r>
            <a:r>
              <a:rPr lang="en-US" sz="2400" dirty="0" smtClean="0"/>
              <a:t>frequencies,    and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similarity score </a:t>
            </a:r>
            <a:r>
              <a:rPr lang="en-US" sz="2400" dirty="0" smtClean="0"/>
              <a:t>for string </a:t>
            </a:r>
            <a:r>
              <a:rPr lang="en-US" sz="2400" b="1" dirty="0" smtClean="0"/>
              <a:t>VXACA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28295"/>
              </p:ext>
            </p:extLst>
          </p:nvPr>
        </p:nvGraphicFramePr>
        <p:xfrm>
          <a:off x="3858" y="4929505"/>
          <a:ext cx="8763003" cy="1928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001"/>
                <a:gridCol w="2921001"/>
                <a:gridCol w="2921001"/>
              </a:tblGrid>
              <a:tr h="3173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Suffix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Match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Score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‘VXACA’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None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0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1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‘XACA’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>
                          <a:effectLst/>
                        </a:rPr>
                        <a:t> ‘X’-&gt;’A’-&gt;’C’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  <a:defRPr/>
                      </a:pPr>
                      <a:r>
                        <a:rPr lang="en-US" sz="2000" b="1" dirty="0">
                          <a:effectLst/>
                        </a:rPr>
                        <a:t>3/12 + 3/3 + 2/3</a:t>
                      </a:r>
                      <a:r>
                        <a:rPr lang="ru-RU" sz="2000" b="1" dirty="0" smtClean="0">
                          <a:effectLst/>
                        </a:rPr>
                        <a:t>=1</a:t>
                      </a:r>
                      <a:r>
                        <a:rPr lang="en-US" sz="2000" b="1" dirty="0" smtClean="0">
                          <a:effectLst/>
                        </a:rPr>
                        <a:t>  </a:t>
                      </a:r>
                      <a:r>
                        <a:rPr lang="ru-RU" sz="2000" b="1" dirty="0" smtClean="0">
                          <a:effectLst/>
                        </a:rPr>
                        <a:t>11/12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‘ACA’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>
                          <a:effectLst/>
                        </a:rPr>
                        <a:t>‘A’-&gt;’C’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4/12 + 2/4</a:t>
                      </a:r>
                      <a:r>
                        <a:rPr lang="ru-RU" sz="2000" b="1" dirty="0">
                          <a:effectLst/>
                        </a:rPr>
                        <a:t>=5/6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‘CA’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>
                          <a:effectLst/>
                        </a:rPr>
                        <a:t> ‘C’ </a:t>
                      </a:r>
                      <a:endParaRPr lang="en-US" sz="2000" b="1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2/12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73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‘A’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A’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0116800" algn="l"/>
                          <a:tab pos="-20015200" algn="l"/>
                          <a:tab pos="-19565620" algn="l"/>
                          <a:tab pos="-19115405" algn="l"/>
                          <a:tab pos="-18665190" algn="l"/>
                          <a:tab pos="-18215610" algn="l"/>
                          <a:tab pos="-17765395" algn="l"/>
                          <a:tab pos="-17315180" algn="l"/>
                          <a:tab pos="-16865600" algn="l"/>
                          <a:tab pos="-16415385" algn="l"/>
                          <a:tab pos="-15965170" algn="l"/>
                          <a:tab pos="-15515590" algn="l"/>
                          <a:tab pos="-15065375" algn="l"/>
                          <a:tab pos="-14615160" algn="l"/>
                          <a:tab pos="-14165580" algn="l"/>
                          <a:tab pos="-13715365" algn="l"/>
                          <a:tab pos="-13265150" algn="l"/>
                          <a:tab pos="-12815570" algn="l"/>
                          <a:tab pos="450215" algn="l"/>
                          <a:tab pos="899795" algn="l"/>
                          <a:tab pos="1350010" algn="l"/>
                          <a:tab pos="1800225" algn="l"/>
                          <a:tab pos="2249805" algn="l"/>
                          <a:tab pos="2700020" algn="l"/>
                          <a:tab pos="3150235" algn="l"/>
                          <a:tab pos="3599815" algn="l"/>
                          <a:tab pos="4050030" algn="l"/>
                          <a:tab pos="4500245" algn="l"/>
                          <a:tab pos="4949825" algn="l"/>
                          <a:tab pos="5400040" algn="l"/>
                          <a:tab pos="5850255" algn="l"/>
                          <a:tab pos="629983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4/12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ヒラギノ角ゴ Pro W3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5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352800"/>
          </a:xfrm>
        </p:spPr>
        <p:txBody>
          <a:bodyPr>
            <a:normAutofit/>
          </a:bodyPr>
          <a:lstStyle/>
          <a:p>
            <a:r>
              <a:rPr lang="en-GB" altLang="ru-RU" sz="3200" dirty="0" smtClean="0">
                <a:solidFill>
                  <a:schemeClr val="accent1"/>
                </a:solidFill>
              </a:rPr>
              <a:t>Example II: </a:t>
            </a:r>
            <a:br>
              <a:rPr lang="en-GB" altLang="ru-RU" sz="3200" dirty="0" smtClean="0">
                <a:solidFill>
                  <a:schemeClr val="accent1"/>
                </a:solidFill>
              </a:rPr>
            </a:br>
            <a:r>
              <a:rPr lang="en-GB" altLang="ru-RU" sz="3200" dirty="0" smtClean="0">
                <a:solidFill>
                  <a:schemeClr val="accent1"/>
                </a:solidFill>
              </a:rPr>
              <a:t/>
            </a:r>
            <a:br>
              <a:rPr lang="en-GB" altLang="ru-RU" sz="3200" dirty="0" smtClean="0">
                <a:solidFill>
                  <a:schemeClr val="accent1"/>
                </a:solidFill>
              </a:rPr>
            </a:br>
            <a:r>
              <a:rPr lang="en-US" sz="3200" b="1" dirty="0">
                <a:effectLst/>
              </a:rPr>
              <a:t>The 2012 ACM Computing Classification </a:t>
            </a:r>
            <a:r>
              <a:rPr lang="en-US" sz="3200" b="1" dirty="0" smtClean="0">
                <a:effectLst/>
              </a:rPr>
              <a:t>System: </a:t>
            </a:r>
            <a:r>
              <a:rPr lang="en-GB" altLang="ru-RU" sz="3200" dirty="0" smtClean="0"/>
              <a:t>ACM-CCS</a:t>
            </a:r>
            <a:r>
              <a:rPr lang="ru-RU" altLang="ru-RU" sz="3200" dirty="0" smtClean="0"/>
              <a:t>-</a:t>
            </a:r>
            <a:r>
              <a:rPr lang="en-US" altLang="ru-RU" sz="3200" dirty="0" smtClean="0"/>
              <a:t>2012</a:t>
            </a:r>
            <a:r>
              <a:rPr lang="en-GB" altLang="ru-RU" sz="3200" dirty="0" smtClean="0"/>
              <a:t> </a:t>
            </a:r>
            <a:br>
              <a:rPr lang="en-GB" altLang="ru-RU" sz="3200" dirty="0" smtClean="0"/>
            </a:br>
            <a:r>
              <a:rPr lang="en-GB" altLang="ru-RU" sz="3200" dirty="0"/>
              <a:t/>
            </a:r>
            <a:br>
              <a:rPr lang="en-GB" altLang="ru-RU" sz="3200" dirty="0"/>
            </a:br>
            <a:r>
              <a:rPr lang="en-GB" altLang="ru-RU" sz="3200" dirty="0" smtClean="0"/>
              <a:t>Hierarchical Taxonomy – </a:t>
            </a:r>
            <a:r>
              <a:rPr lang="en-US" altLang="ru-RU" sz="3200" dirty="0" smtClean="0"/>
              <a:t> 5-6 Layers</a:t>
            </a:r>
          </a:p>
        </p:txBody>
      </p:sp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E24A19-2207-4E31-BB0A-5E50A81F3B09}" type="slidenum">
              <a:rPr lang="en-US" altLang="ru-RU" b="0"/>
              <a:pPr eaLnBrk="1" hangingPunct="1"/>
              <a:t>6</a:t>
            </a:fld>
            <a:endParaRPr lang="en-US" altLang="ru-RU" b="0"/>
          </a:p>
        </p:txBody>
      </p:sp>
    </p:spTree>
    <p:extLst>
      <p:ext uri="{BB962C8B-B14F-4D97-AF65-F5344CB8AC3E}">
        <p14:creationId xmlns:p14="http://schemas.microsoft.com/office/powerpoint/2010/main" val="307067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ru-RU" sz="3200" dirty="0" smtClean="0">
                <a:solidFill>
                  <a:schemeClr val="accent1"/>
                </a:solidFill>
              </a:rPr>
              <a:t>Example II: </a:t>
            </a:r>
            <a:r>
              <a:rPr lang="en-GB" altLang="ru-RU" sz="3200" dirty="0" smtClean="0"/>
              <a:t>ACM-CCS</a:t>
            </a:r>
            <a:r>
              <a:rPr lang="ru-RU" altLang="ru-RU" sz="3200" dirty="0" smtClean="0"/>
              <a:t>-</a:t>
            </a:r>
            <a:r>
              <a:rPr lang="en-US" altLang="ru-RU" sz="3200" dirty="0" smtClean="0"/>
              <a:t>2012</a:t>
            </a:r>
            <a:r>
              <a:rPr lang="en-GB" altLang="ru-RU" sz="3200" dirty="0" smtClean="0"/>
              <a:t> Taxonomy – </a:t>
            </a:r>
            <a:r>
              <a:rPr lang="en-US" altLang="ru-RU" sz="3200" dirty="0" smtClean="0"/>
              <a:t>Layer One, </a:t>
            </a:r>
            <a:br>
              <a:rPr lang="en-US" altLang="ru-RU" sz="3200" dirty="0" smtClean="0"/>
            </a:br>
            <a:r>
              <a:rPr lang="ru-RU" altLang="ru-RU" sz="3200" dirty="0" smtClean="0"/>
              <a:t> </a:t>
            </a:r>
            <a:r>
              <a:rPr lang="en-US" altLang="ru-RU" sz="3200" dirty="0" smtClean="0"/>
              <a:t>14</a:t>
            </a:r>
            <a:r>
              <a:rPr lang="ru-RU" altLang="ru-RU" sz="3200" dirty="0" smtClean="0"/>
              <a:t> </a:t>
            </a:r>
            <a:r>
              <a:rPr lang="en-US" altLang="ru-RU" sz="3200" dirty="0" smtClean="0"/>
              <a:t>categories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-5576" y="1066800"/>
            <a:ext cx="9144000" cy="5589587"/>
          </a:xfrm>
          <a:solidFill>
            <a:srgbClr val="002060"/>
          </a:solidFill>
          <a:ln>
            <a:solidFill>
              <a:schemeClr val="accent3">
                <a:alpha val="42000"/>
              </a:schemeClr>
            </a:solidFill>
          </a:ln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General and reference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u="sng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marL="82296" indent="0">
              <a:buNone/>
            </a:pPr>
            <a:r>
              <a:rPr lang="en-US" sz="24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Hardware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u="sng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marL="82296" indent="0">
              <a:buNone/>
            </a:pPr>
            <a:r>
              <a:rPr lang="en-US" sz="24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Computer </a:t>
            </a:r>
            <a:r>
              <a:rPr lang="en-US" sz="24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systems organization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u="sng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pPr marL="82296" indent="0">
              <a:buNone/>
            </a:pPr>
            <a:r>
              <a:rPr lang="en-US" sz="24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Networks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u="sng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hlinkClick r:id="rId7"/>
            </a:endParaRPr>
          </a:p>
          <a:p>
            <a:pPr marL="82296" indent="0">
              <a:buNone/>
            </a:pPr>
            <a:r>
              <a:rPr lang="en-US" sz="24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Software </a:t>
            </a:r>
            <a:r>
              <a:rPr lang="en-US" sz="24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and its engineering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u="sng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  <a:hlinkClick r:id="rId8"/>
            </a:endParaRPr>
          </a:p>
          <a:p>
            <a:pPr marL="82296" indent="0">
              <a:buNone/>
            </a:pPr>
            <a:r>
              <a:rPr lang="en-US" sz="2400" b="1" u="sng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Theory </a:t>
            </a:r>
            <a:r>
              <a:rPr lang="en-US" sz="2400" b="1" u="sng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of computation</a:t>
            </a:r>
            <a:endParaRPr lang="en-US" sz="2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Mathematics </a:t>
            </a:r>
            <a:r>
              <a:rPr lang="en-US" b="1" u="sng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of computing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eaLnBrk="1" hangingPunct="1">
              <a:buNone/>
            </a:pPr>
            <a:r>
              <a:rPr lang="en-GB" alt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ru-RU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E24A19-2207-4E31-BB0A-5E50A81F3B09}" type="slidenum">
              <a:rPr lang="en-US" altLang="ru-RU" b="0"/>
              <a:pPr eaLnBrk="1" hangingPunct="1"/>
              <a:t>7</a:t>
            </a:fld>
            <a:endParaRPr lang="en-US" altLang="ru-RU" b="0"/>
          </a:p>
        </p:txBody>
      </p:sp>
      <p:sp>
        <p:nvSpPr>
          <p:cNvPr id="9222" name="Text Box 203"/>
          <p:cNvSpPr txBox="1">
            <a:spLocks noChangeArrowheads="1"/>
          </p:cNvSpPr>
          <p:nvPr/>
        </p:nvSpPr>
        <p:spPr bwMode="auto">
          <a:xfrm>
            <a:off x="4871224" y="959005"/>
            <a:ext cx="4267200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u="sng" dirty="0">
                <a:hlinkClick r:id="rId10"/>
              </a:rPr>
              <a:t>Information systems</a:t>
            </a:r>
            <a:endParaRPr lang="en-US" sz="2400" dirty="0"/>
          </a:p>
          <a:p>
            <a:endParaRPr lang="en-US" sz="2400" u="sng" dirty="0" smtClean="0">
              <a:hlinkClick r:id="rId11"/>
            </a:endParaRPr>
          </a:p>
          <a:p>
            <a:r>
              <a:rPr lang="en-US" sz="2400" u="sng" dirty="0" smtClean="0">
                <a:hlinkClick r:id="rId11"/>
              </a:rPr>
              <a:t>Security </a:t>
            </a:r>
            <a:r>
              <a:rPr lang="en-US" sz="2400" u="sng" dirty="0">
                <a:hlinkClick r:id="rId11"/>
              </a:rPr>
              <a:t>and privacy</a:t>
            </a:r>
            <a:endParaRPr lang="en-US" sz="2400" dirty="0"/>
          </a:p>
          <a:p>
            <a:endParaRPr lang="en-US" sz="2400" u="sng" dirty="0" smtClean="0">
              <a:hlinkClick r:id="rId12"/>
            </a:endParaRPr>
          </a:p>
          <a:p>
            <a:r>
              <a:rPr lang="en-US" sz="2400" u="sng" dirty="0" smtClean="0">
                <a:hlinkClick r:id="rId12"/>
              </a:rPr>
              <a:t>Human-centered </a:t>
            </a:r>
            <a:r>
              <a:rPr lang="en-US" sz="2400" u="sng" dirty="0">
                <a:hlinkClick r:id="rId12"/>
              </a:rPr>
              <a:t>computing</a:t>
            </a:r>
            <a:endParaRPr lang="en-US" sz="2400" dirty="0"/>
          </a:p>
          <a:p>
            <a:endParaRPr lang="en-US" sz="2400" u="sng" dirty="0" smtClean="0">
              <a:hlinkClick r:id="rId13"/>
            </a:endParaRPr>
          </a:p>
          <a:p>
            <a:r>
              <a:rPr lang="en-US" sz="2400" u="sng" dirty="0" smtClean="0">
                <a:hlinkClick r:id="rId13"/>
              </a:rPr>
              <a:t>Computing </a:t>
            </a:r>
            <a:r>
              <a:rPr lang="en-US" sz="2400" u="sng" dirty="0">
                <a:hlinkClick r:id="rId13"/>
              </a:rPr>
              <a:t>methodologies</a:t>
            </a:r>
            <a:endParaRPr lang="en-US" sz="2400" dirty="0"/>
          </a:p>
          <a:p>
            <a:endParaRPr lang="en-US" sz="2400" u="sng" dirty="0" smtClean="0">
              <a:hlinkClick r:id="rId14"/>
            </a:endParaRPr>
          </a:p>
          <a:p>
            <a:r>
              <a:rPr lang="en-US" sz="2400" u="sng" dirty="0" smtClean="0">
                <a:hlinkClick r:id="rId14"/>
              </a:rPr>
              <a:t>Applied </a:t>
            </a:r>
            <a:r>
              <a:rPr lang="en-US" sz="2400" u="sng" dirty="0">
                <a:hlinkClick r:id="rId14"/>
              </a:rPr>
              <a:t>computing</a:t>
            </a:r>
            <a:endParaRPr lang="en-US" sz="2400" dirty="0"/>
          </a:p>
          <a:p>
            <a:endParaRPr lang="en-US" sz="2400" u="sng" dirty="0" smtClean="0">
              <a:hlinkClick r:id="rId15"/>
            </a:endParaRPr>
          </a:p>
          <a:p>
            <a:r>
              <a:rPr lang="en-US" sz="2400" u="sng" dirty="0" smtClean="0">
                <a:hlinkClick r:id="rId15"/>
              </a:rPr>
              <a:t>Social &amp; </a:t>
            </a:r>
            <a:r>
              <a:rPr lang="en-US" sz="2400" u="sng" dirty="0">
                <a:hlinkClick r:id="rId15"/>
              </a:rPr>
              <a:t>professional topics</a:t>
            </a:r>
            <a:endParaRPr lang="en-US" sz="2400" dirty="0"/>
          </a:p>
          <a:p>
            <a:endParaRPr lang="en-US" sz="2400" u="sng" dirty="0" smtClean="0">
              <a:hlinkClick r:id="rId16"/>
            </a:endParaRPr>
          </a:p>
          <a:p>
            <a:r>
              <a:rPr lang="en-US" sz="2400" u="sng" dirty="0" smtClean="0">
                <a:hlinkClick r:id="rId16"/>
              </a:rPr>
              <a:t>Proper </a:t>
            </a:r>
            <a:r>
              <a:rPr lang="en-US" sz="2400" u="sng" dirty="0">
                <a:hlinkClick r:id="rId16"/>
              </a:rPr>
              <a:t>nouns: People, technologies and companies</a:t>
            </a:r>
            <a:endParaRPr lang="en-US" sz="2400" dirty="0"/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endParaRPr lang="en-US" alt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8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24088" cy="1265238"/>
          </a:xfrm>
        </p:spPr>
        <p:txBody>
          <a:bodyPr>
            <a:normAutofit fontScale="90000"/>
          </a:bodyPr>
          <a:lstStyle/>
          <a:p>
            <a:r>
              <a:rPr lang="en-GB" altLang="ru-RU" sz="4000" dirty="0" smtClean="0">
                <a:solidFill>
                  <a:schemeClr val="accent1"/>
                </a:solidFill>
              </a:rPr>
              <a:t>Example 2:   </a:t>
            </a:r>
            <a:r>
              <a:rPr lang="en-GB" altLang="ru-RU" sz="4000" dirty="0" smtClean="0"/>
              <a:t>ACM-CCS Taxonomy – </a:t>
            </a:r>
            <a:r>
              <a:rPr lang="en-US" altLang="ru-RU" sz="4000" dirty="0" smtClean="0"/>
              <a:t>Layer two</a:t>
            </a:r>
            <a:r>
              <a:rPr lang="ru-RU" altLang="ru-RU" sz="4000" dirty="0" smtClean="0"/>
              <a:t>,</a:t>
            </a:r>
            <a:r>
              <a:rPr lang="en-US" altLang="ru-RU" sz="4000" dirty="0" smtClean="0"/>
              <a:t> </a:t>
            </a:r>
            <a:r>
              <a:rPr lang="en-US" altLang="ru-RU" sz="4000" dirty="0" err="1" smtClean="0"/>
              <a:t>Maths</a:t>
            </a:r>
            <a:r>
              <a:rPr lang="en-US" altLang="ru-RU" sz="4000" dirty="0" smtClean="0"/>
              <a:t> of computing</a:t>
            </a:r>
            <a:br>
              <a:rPr lang="en-US" altLang="ru-RU" sz="4000" dirty="0" smtClean="0"/>
            </a:br>
            <a:r>
              <a:rPr lang="ru-RU" altLang="ru-RU" sz="4000" dirty="0" smtClean="0"/>
              <a:t> </a:t>
            </a:r>
            <a:endParaRPr lang="en-US" altLang="ru-RU" sz="4000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686800" cy="54546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err="1"/>
              <a:t>Mathematics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computing</a:t>
            </a:r>
            <a:r>
              <a:rPr lang="ru-RU" b="1" dirty="0">
                <a:hlinkClick r:id="rId3" tooltip="&quot;go to top&quot; "/>
              </a:rPr>
              <a:t> </a:t>
            </a:r>
            <a:endParaRPr lang="ru-RU" sz="3600" b="1" dirty="0"/>
          </a:p>
          <a:p>
            <a:pPr lvl="1"/>
            <a:r>
              <a:rPr lang="ru-RU" dirty="0" err="1"/>
              <a:t>Discrete</a:t>
            </a:r>
            <a:r>
              <a:rPr lang="ru-RU" dirty="0"/>
              <a:t> </a:t>
            </a:r>
            <a:r>
              <a:rPr lang="ru-RU" dirty="0" err="1"/>
              <a:t>mathematics</a:t>
            </a:r>
            <a:endParaRPr lang="ru-RU" sz="3200" dirty="0"/>
          </a:p>
          <a:p>
            <a:pPr lvl="1"/>
            <a:r>
              <a:rPr lang="ru-RU" b="1" dirty="0" err="1"/>
              <a:t>Probability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statistics</a:t>
            </a:r>
            <a:endParaRPr lang="ru-RU" sz="3200" b="1" dirty="0"/>
          </a:p>
          <a:p>
            <a:pPr lvl="2"/>
            <a:r>
              <a:rPr lang="ru-RU" dirty="0" err="1"/>
              <a:t>Statistical</a:t>
            </a:r>
            <a:r>
              <a:rPr lang="ru-RU" dirty="0"/>
              <a:t> </a:t>
            </a:r>
            <a:r>
              <a:rPr lang="ru-RU" dirty="0" err="1"/>
              <a:t>paradigms</a:t>
            </a:r>
            <a:endParaRPr lang="ru-RU" sz="2800" dirty="0"/>
          </a:p>
          <a:p>
            <a:pPr lvl="3"/>
            <a:r>
              <a:rPr lang="ru-RU" dirty="0" err="1"/>
              <a:t>Queueing</a:t>
            </a:r>
            <a:r>
              <a:rPr lang="ru-RU" dirty="0"/>
              <a:t> </a:t>
            </a:r>
            <a:r>
              <a:rPr lang="ru-RU" dirty="0" err="1"/>
              <a:t>theory</a:t>
            </a:r>
            <a:endParaRPr lang="ru-RU" sz="2400" dirty="0"/>
          </a:p>
          <a:p>
            <a:pPr lvl="3"/>
            <a:r>
              <a:rPr lang="ru-RU" dirty="0" err="1"/>
              <a:t>Contingency</a:t>
            </a:r>
            <a:r>
              <a:rPr lang="ru-RU" dirty="0"/>
              <a:t> </a:t>
            </a:r>
            <a:r>
              <a:rPr lang="ru-RU" dirty="0" err="1"/>
              <a:t>table</a:t>
            </a:r>
            <a:r>
              <a:rPr lang="ru-RU" dirty="0"/>
              <a:t> </a:t>
            </a:r>
            <a:r>
              <a:rPr lang="ru-RU" dirty="0" err="1"/>
              <a:t>analysis</a:t>
            </a:r>
            <a:endParaRPr lang="ru-RU" sz="2400" dirty="0"/>
          </a:p>
          <a:p>
            <a:pPr lvl="3"/>
            <a:r>
              <a:rPr lang="ru-RU" dirty="0" err="1"/>
              <a:t>Regression</a:t>
            </a:r>
            <a:r>
              <a:rPr lang="ru-RU" dirty="0"/>
              <a:t> </a:t>
            </a:r>
            <a:r>
              <a:rPr lang="ru-RU" dirty="0" err="1"/>
              <a:t>analysis</a:t>
            </a:r>
            <a:endParaRPr lang="ru-RU" sz="2400" dirty="0"/>
          </a:p>
          <a:p>
            <a:pPr lvl="3"/>
            <a:r>
              <a:rPr lang="ru-RU" dirty="0" err="1"/>
              <a:t>Time</a:t>
            </a:r>
            <a:r>
              <a:rPr lang="ru-RU" dirty="0"/>
              <a:t> </a:t>
            </a:r>
            <a:r>
              <a:rPr lang="ru-RU" dirty="0" err="1"/>
              <a:t>series</a:t>
            </a:r>
            <a:r>
              <a:rPr lang="ru-RU" dirty="0"/>
              <a:t> </a:t>
            </a:r>
            <a:r>
              <a:rPr lang="ru-RU" dirty="0" err="1"/>
              <a:t>analysis</a:t>
            </a:r>
            <a:endParaRPr lang="ru-RU" sz="2400" dirty="0"/>
          </a:p>
          <a:p>
            <a:pPr lvl="3"/>
            <a:r>
              <a:rPr lang="ru-RU" dirty="0" err="1"/>
              <a:t>Survival</a:t>
            </a:r>
            <a:r>
              <a:rPr lang="ru-RU" dirty="0"/>
              <a:t> </a:t>
            </a:r>
            <a:r>
              <a:rPr lang="ru-RU" dirty="0" err="1"/>
              <a:t>analysis</a:t>
            </a:r>
            <a:endParaRPr lang="ru-RU" sz="2400" dirty="0"/>
          </a:p>
          <a:p>
            <a:pPr lvl="3"/>
            <a:r>
              <a:rPr lang="ru-RU" dirty="0" err="1"/>
              <a:t>Renewal</a:t>
            </a:r>
            <a:r>
              <a:rPr lang="ru-RU" dirty="0"/>
              <a:t> </a:t>
            </a:r>
            <a:r>
              <a:rPr lang="ru-RU" dirty="0" err="1"/>
              <a:t>theory</a:t>
            </a:r>
            <a:endParaRPr lang="ru-RU" sz="2400" dirty="0"/>
          </a:p>
          <a:p>
            <a:pPr lvl="3"/>
            <a:r>
              <a:rPr lang="ru-RU" dirty="0" err="1"/>
              <a:t>Dimensionality</a:t>
            </a:r>
            <a:r>
              <a:rPr lang="ru-RU" dirty="0"/>
              <a:t> </a:t>
            </a:r>
            <a:r>
              <a:rPr lang="ru-RU" dirty="0" err="1"/>
              <a:t>reduction</a:t>
            </a:r>
            <a:endParaRPr lang="ru-RU" sz="2400" dirty="0"/>
          </a:p>
          <a:p>
            <a:pPr lvl="3"/>
            <a:r>
              <a:rPr lang="ru-RU" b="1" dirty="0" err="1"/>
              <a:t>Cluster</a:t>
            </a:r>
            <a:r>
              <a:rPr lang="ru-RU" b="1" dirty="0"/>
              <a:t> </a:t>
            </a:r>
            <a:r>
              <a:rPr lang="ru-RU" b="1" dirty="0" err="1"/>
              <a:t>analysis</a:t>
            </a:r>
            <a:endParaRPr lang="ru-RU" sz="2400" b="1" dirty="0"/>
          </a:p>
          <a:p>
            <a:pPr lvl="3"/>
            <a:r>
              <a:rPr lang="ru-RU" dirty="0" err="1"/>
              <a:t>Statistical</a:t>
            </a:r>
            <a:r>
              <a:rPr lang="ru-RU" dirty="0"/>
              <a:t> </a:t>
            </a:r>
            <a:r>
              <a:rPr lang="ru-RU" dirty="0" err="1"/>
              <a:t>graphics</a:t>
            </a:r>
            <a:endParaRPr lang="ru-RU" sz="2400" dirty="0"/>
          </a:p>
          <a:p>
            <a:pPr lvl="3"/>
            <a:r>
              <a:rPr lang="ru-RU" dirty="0" err="1"/>
              <a:t>Exploratory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analysis</a:t>
            </a:r>
            <a:endParaRPr lang="ru-RU" sz="2400" dirty="0"/>
          </a:p>
          <a:p>
            <a:pPr lvl="2"/>
            <a:r>
              <a:rPr lang="ru-RU" dirty="0" err="1"/>
              <a:t>Multivariate</a:t>
            </a:r>
            <a:r>
              <a:rPr lang="ru-RU" dirty="0"/>
              <a:t> </a:t>
            </a:r>
            <a:r>
              <a:rPr lang="ru-RU" dirty="0" err="1"/>
              <a:t>statistics</a:t>
            </a:r>
            <a:endParaRPr lang="ru-RU" sz="2800" dirty="0"/>
          </a:p>
          <a:p>
            <a:pPr lvl="1" eaLnBrk="1" hangingPunct="1">
              <a:buFont typeface="Courier New" pitchFamily="49" charset="0"/>
              <a:buChar char="o"/>
            </a:pPr>
            <a:endParaRPr lang="en-US" altLang="ru-RU" dirty="0" smtClean="0"/>
          </a:p>
        </p:txBody>
      </p:sp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911052-CA11-4BF3-AE0A-8664BB9DD580}" type="slidenum">
              <a:rPr lang="en-US" altLang="ru-RU" b="0"/>
              <a:pPr eaLnBrk="1" hangingPunct="1"/>
              <a:t>8</a:t>
            </a:fld>
            <a:endParaRPr lang="en-US" altLang="ru-RU" b="0"/>
          </a:p>
        </p:txBody>
      </p:sp>
      <p:sp>
        <p:nvSpPr>
          <p:cNvPr id="2" name="TextBox 1"/>
          <p:cNvSpPr txBox="1"/>
          <p:nvPr/>
        </p:nvSpPr>
        <p:spPr>
          <a:xfrm>
            <a:off x="4867507" y="1295400"/>
            <a:ext cx="4191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800" b="1" dirty="0" err="1" smtClean="0"/>
              <a:t>Mathematics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of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computing</a:t>
            </a:r>
            <a:r>
              <a:rPr lang="ru-RU" sz="2800" b="1" dirty="0" smtClean="0">
                <a:hlinkClick r:id="rId3" tooltip="&quot;go to top&quot; "/>
              </a:rPr>
              <a:t> </a:t>
            </a:r>
            <a:r>
              <a:rPr lang="en-US" sz="2800" b="1" dirty="0" smtClean="0"/>
              <a:t> (cont.)</a:t>
            </a:r>
            <a:endParaRPr lang="ru-RU" sz="28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dirty="0" err="1" smtClean="0"/>
              <a:t>Mathematical</a:t>
            </a:r>
            <a:r>
              <a:rPr lang="ru-RU" sz="2200" dirty="0" smtClean="0"/>
              <a:t> </a:t>
            </a:r>
            <a:r>
              <a:rPr lang="ru-RU" sz="2200" dirty="0" err="1"/>
              <a:t>software</a:t>
            </a:r>
            <a:endParaRPr lang="ru-RU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dirty="0" err="1"/>
              <a:t>Information</a:t>
            </a:r>
            <a:r>
              <a:rPr lang="ru-RU" sz="2200" dirty="0"/>
              <a:t> </a:t>
            </a:r>
            <a:r>
              <a:rPr lang="ru-RU" sz="2200" dirty="0" err="1"/>
              <a:t>theory</a:t>
            </a:r>
            <a:endParaRPr lang="ru-RU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dirty="0" err="1"/>
              <a:t>Mathematical</a:t>
            </a:r>
            <a:r>
              <a:rPr lang="ru-RU" sz="2200" dirty="0"/>
              <a:t> </a:t>
            </a:r>
            <a:r>
              <a:rPr lang="ru-RU" sz="2200" dirty="0" err="1"/>
              <a:t>analysis</a:t>
            </a:r>
            <a:endParaRPr lang="ru-RU" sz="2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Numerical</a:t>
            </a:r>
            <a:r>
              <a:rPr lang="ru-RU" sz="1900" dirty="0"/>
              <a:t> </a:t>
            </a:r>
            <a:r>
              <a:rPr lang="ru-RU" sz="1900" dirty="0" err="1"/>
              <a:t>analysis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Mathematical</a:t>
            </a:r>
            <a:r>
              <a:rPr lang="ru-RU" sz="1900" dirty="0"/>
              <a:t> </a:t>
            </a:r>
            <a:r>
              <a:rPr lang="ru-RU" sz="1900" dirty="0" err="1"/>
              <a:t>optimization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Differential</a:t>
            </a:r>
            <a:r>
              <a:rPr lang="ru-RU" sz="1900" dirty="0"/>
              <a:t> </a:t>
            </a:r>
            <a:r>
              <a:rPr lang="ru-RU" sz="1900" dirty="0" err="1"/>
              <a:t>equations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Calculus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Functional</a:t>
            </a:r>
            <a:r>
              <a:rPr lang="ru-RU" sz="1900" dirty="0"/>
              <a:t> </a:t>
            </a:r>
            <a:r>
              <a:rPr lang="ru-RU" sz="1900" dirty="0" err="1"/>
              <a:t>analysis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Integral</a:t>
            </a:r>
            <a:r>
              <a:rPr lang="ru-RU" sz="1900" dirty="0"/>
              <a:t> </a:t>
            </a:r>
            <a:r>
              <a:rPr lang="ru-RU" sz="1900" dirty="0" err="1"/>
              <a:t>equations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Nonlinear</a:t>
            </a:r>
            <a:r>
              <a:rPr lang="ru-RU" sz="1900" dirty="0"/>
              <a:t> </a:t>
            </a:r>
            <a:r>
              <a:rPr lang="ru-RU" sz="1900" dirty="0" err="1"/>
              <a:t>equations</a:t>
            </a:r>
            <a:endParaRPr lang="ru-RU" sz="19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1900" dirty="0" err="1"/>
              <a:t>Quadrature</a:t>
            </a:r>
            <a:endParaRPr lang="ru-RU" sz="19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dirty="0" err="1"/>
              <a:t>Continuous</a:t>
            </a:r>
            <a:r>
              <a:rPr lang="ru-RU" sz="2200" dirty="0"/>
              <a:t> </a:t>
            </a:r>
            <a:r>
              <a:rPr lang="ru-RU" sz="2200" dirty="0" err="1"/>
              <a:t>mathematics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7825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Interpretation: </a:t>
            </a:r>
            <a:r>
              <a:rPr lang="en-US" dirty="0" smtClean="0"/>
              <a:t>meaning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334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 interpret: “</a:t>
            </a:r>
            <a:r>
              <a:rPr lang="en-GB" dirty="0">
                <a:solidFill>
                  <a:srgbClr val="C00000"/>
                </a:solidFill>
              </a:rPr>
              <a:t>to explain </a:t>
            </a:r>
            <a:r>
              <a:rPr lang="en-GB" dirty="0"/>
              <a:t>or tell the meaning of, that is, present in understandable terms</a:t>
            </a:r>
            <a:r>
              <a:rPr lang="ru-RU" dirty="0" smtClean="0"/>
              <a:t>”</a:t>
            </a:r>
            <a:r>
              <a:rPr lang="en-US" dirty="0" smtClean="0"/>
              <a:t> </a:t>
            </a:r>
            <a:r>
              <a:rPr lang="en-GB" dirty="0" smtClean="0"/>
              <a:t>(</a:t>
            </a:r>
            <a:r>
              <a:rPr lang="en-GB" dirty="0"/>
              <a:t>Merriam-Webster) </a:t>
            </a: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“Explanation” </a:t>
            </a:r>
            <a:r>
              <a:rPr lang="en-GB" dirty="0" smtClean="0"/>
              <a:t>must be </a:t>
            </a:r>
            <a:r>
              <a:rPr lang="en-GB" dirty="0" smtClean="0">
                <a:solidFill>
                  <a:srgbClr val="FF0000"/>
                </a:solidFill>
              </a:rPr>
              <a:t>“concise.”</a:t>
            </a:r>
            <a:endParaRPr lang="en-GB" dirty="0" smtClean="0"/>
          </a:p>
          <a:p>
            <a:r>
              <a:rPr lang="en-GB" dirty="0" smtClean="0"/>
              <a:t>Generalization: a special case of interpretation (2a)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Annotation:   </a:t>
            </a:r>
            <a:r>
              <a:rPr lang="en-US" sz="2800" dirty="0" smtClean="0"/>
              <a:t>“a </a:t>
            </a:r>
            <a:r>
              <a:rPr lang="en-US" sz="2800" dirty="0"/>
              <a:t>note added by way of comment or </a:t>
            </a:r>
            <a:r>
              <a:rPr lang="en-US" sz="2800" dirty="0" smtClean="0"/>
              <a:t>explanation”(Merriam-Webster)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2C365-04E4-4D75-938E-83E2DEFA1936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86" y="3810000"/>
            <a:ext cx="7555689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04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8822</TotalTime>
  <Words>1232</Words>
  <Application>Microsoft Office PowerPoint</Application>
  <PresentationFormat>Экран (4:3)</PresentationFormat>
  <Paragraphs>309</Paragraphs>
  <Slides>31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К интерпретации коллекций текстов с использованием ключевых понятий</vt:lpstr>
      <vt:lpstr>Дано</vt:lpstr>
      <vt:lpstr>Промежуточная конструкция: Таблица релевантности Понятие-Текст</vt:lpstr>
      <vt:lpstr>Основные конструкции</vt:lpstr>
      <vt:lpstr>Example 1: In-house phrase-to-text similarity score:  AST symbol’s averaged conditional frequency</vt:lpstr>
      <vt:lpstr>Example II:   The 2012 ACM Computing Classification System: ACM-CCS-2012   Hierarchical Taxonomy –  5-6 Layers</vt:lpstr>
      <vt:lpstr>Example II: ACM-CCS-2012 Taxonomy – Layer One,   14 categories</vt:lpstr>
      <vt:lpstr>Example 2:   ACM-CCS Taxonomy – Layer two, Maths of computing  </vt:lpstr>
      <vt:lpstr>Interpretation: meaning</vt:lpstr>
      <vt:lpstr> Basic Computational Interpretation:</vt:lpstr>
      <vt:lpstr>Interpretation of thematic query sets I: Two types of concepts– themes,  elements</vt:lpstr>
      <vt:lpstr>Interpretation of concept query sets II: Interpretation 1: set of elements by a theme</vt:lpstr>
      <vt:lpstr>Interpretation of concept query sets III: Interpretation 1: set of elements by a theme</vt:lpstr>
      <vt:lpstr>Interpretation of concept query sets IV: Interpretation 2: set of themes by a Concept</vt:lpstr>
      <vt:lpstr>Interpretation of out-taxonomy concepts 1</vt:lpstr>
      <vt:lpstr>Interpretation in Domain Taxonomy I</vt:lpstr>
      <vt:lpstr>Interpretation in Domain Taxonomy I (a)</vt:lpstr>
      <vt:lpstr>Interpretation in Domain Taxonomy I(b)</vt:lpstr>
      <vt:lpstr> Interpretation of a thematic cluster by Lifting </vt:lpstr>
      <vt:lpstr>Interpretation of taxonomy topic clusters  by lifting</vt:lpstr>
      <vt:lpstr>Algorithmic issues I</vt:lpstr>
      <vt:lpstr>Algorithmic issues II</vt:lpstr>
      <vt:lpstr>Algorithmic issues III</vt:lpstr>
      <vt:lpstr>Application cases  </vt:lpstr>
      <vt:lpstr>(Aa) Representation of a Computer Science Department research activities for strategic control</vt:lpstr>
      <vt:lpstr>Member of Department ESSA survey output: Fuzzy membership</vt:lpstr>
      <vt:lpstr>(Ab) An example of annotating a research project</vt:lpstr>
      <vt:lpstr>(Ac) Resident complaints management  1</vt:lpstr>
      <vt:lpstr>(Ac) Resident complaints management  2</vt:lpstr>
      <vt:lpstr>(Ac) Resident complaints management  3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Иерархическая Онтология Домена как Средство Интерпретации Данных</dc:title>
  <dc:creator>Борис</dc:creator>
  <cp:lastModifiedBy>Борис</cp:lastModifiedBy>
  <cp:revision>96</cp:revision>
  <cp:lastPrinted>2014-09-09T20:37:55Z</cp:lastPrinted>
  <dcterms:created xsi:type="dcterms:W3CDTF">2012-10-03T11:13:00Z</dcterms:created>
  <dcterms:modified xsi:type="dcterms:W3CDTF">2017-02-14T21:19:02Z</dcterms:modified>
</cp:coreProperties>
</file>