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61" r:id="rId3"/>
    <p:sldId id="260" r:id="rId4"/>
    <p:sldId id="259" r:id="rId5"/>
    <p:sldId id="267" r:id="rId6"/>
    <p:sldId id="264" r:id="rId7"/>
    <p:sldId id="268" r:id="rId8"/>
    <p:sldId id="271" r:id="rId9"/>
    <p:sldId id="270" r:id="rId10"/>
    <p:sldId id="262" r:id="rId11"/>
    <p:sldId id="269" r:id="rId12"/>
    <p:sldId id="265" r:id="rId13"/>
    <p:sldId id="272" r:id="rId14"/>
    <p:sldId id="273" r:id="rId15"/>
  </p:sldIdLst>
  <p:sldSz cx="12192000" cy="6858000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&#1050;&#1089;&#1077;&#1085;&#1080;&#1103;\Dropbox\3%20&#1082;&#1091;&#1088;&#1089;&#1086;&#1074;&#1072;&#1103;\!the%20main\the%20work\&#1090;&#1072;&#1073;&#1083;&#1080;&#1095;&#1082;&#1080;-&#1075;&#1088;&#1072;&#1092;&#1080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9;&#1077;&#1085;&#1080;&#1103;\Dropbox\3%20&#1082;&#1091;&#1088;&#1089;&#1086;&#1074;&#1072;&#1103;\!the%20main\the%20work\&#1090;&#1072;&#1073;&#1083;&#1080;&#1095;&#1082;&#1080;-&#1075;&#1088;&#1072;&#1092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/>
      <c:lineChart>
        <c:grouping val="standard"/>
        <c:ser>
          <c:idx val="0"/>
          <c:order val="0"/>
          <c:tx>
            <c:strRef>
              <c:f>Лист1!$M$1</c:f>
              <c:strCache>
                <c:ptCount val="1"/>
                <c:pt idx="0">
                  <c:v>Количество публикаций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Лист1!$L$2:$L$6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Лист1!$M$2:$M$6</c:f>
              <c:numCache>
                <c:formatCode>General</c:formatCode>
                <c:ptCount val="5"/>
                <c:pt idx="0">
                  <c:v>67</c:v>
                </c:pt>
                <c:pt idx="1">
                  <c:v>36</c:v>
                </c:pt>
                <c:pt idx="2">
                  <c:v>95</c:v>
                </c:pt>
                <c:pt idx="3">
                  <c:v>51</c:v>
                </c:pt>
                <c:pt idx="4">
                  <c:v>21</c:v>
                </c:pt>
              </c:numCache>
            </c:numRef>
          </c:val>
        </c:ser>
        <c:marker val="1"/>
        <c:axId val="68065152"/>
        <c:axId val="68066688"/>
      </c:lineChart>
      <c:catAx>
        <c:axId val="680651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66688"/>
        <c:crosses val="autoZero"/>
        <c:auto val="1"/>
        <c:lblAlgn val="ctr"/>
        <c:lblOffset val="100"/>
      </c:catAx>
      <c:valAx>
        <c:axId val="680666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06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Частота</a:t>
            </a:r>
            <a:r>
              <a:rPr lang="ru-RU" baseline="0"/>
              <a:t> упоминания тем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1">
                  <c:v>Суды</c:v>
                </c:pt>
                <c:pt idx="2">
                  <c:v>Задержания</c:v>
                </c:pt>
                <c:pt idx="3">
                  <c:v>Отсутствие разрешения</c:v>
                </c:pt>
                <c:pt idx="4">
                  <c:v>Соблюдение закона</c:v>
                </c:pt>
                <c:pt idx="5">
                  <c:v>Администрация не права</c:v>
                </c:pt>
                <c:pt idx="6">
                  <c:v>Неповиновение</c:v>
                </c:pt>
                <c:pt idx="7">
                  <c:v>Гражданские права</c:v>
                </c:pt>
                <c:pt idx="8">
                  <c:v>Провокаторы</c:v>
                </c:pt>
                <c:pt idx="9">
                  <c:v>Полиция</c:v>
                </c:pt>
                <c:pt idx="10">
                  <c:v>Пропаганда </c:v>
                </c:pt>
                <c:pt idx="11">
                  <c:v>Осуждение</c:v>
                </c:pt>
                <c:pt idx="12">
                  <c:v>Насилие</c:v>
                </c:pt>
                <c:pt idx="13">
                  <c:v>Поддержка</c:v>
                </c:pt>
                <c:pt idx="14">
                  <c:v>Безопасность </c:v>
                </c:pt>
                <c:pt idx="15">
                  <c:v>Закон о пропаганде</c:v>
                </c:pt>
                <c:pt idx="16">
                  <c:v>Омбудсмен</c:v>
                </c:pt>
                <c:pt idx="17">
                  <c:v>Дети</c:v>
                </c:pt>
                <c:pt idx="18">
                  <c:v>Толерантность</c:v>
                </c:pt>
                <c:pt idx="19">
                  <c:v>Религия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1">
                  <c:v>58</c:v>
                </c:pt>
                <c:pt idx="2">
                  <c:v>9</c:v>
                </c:pt>
                <c:pt idx="3">
                  <c:v>35</c:v>
                </c:pt>
                <c:pt idx="4">
                  <c:v>29</c:v>
                </c:pt>
                <c:pt idx="5">
                  <c:v>28</c:v>
                </c:pt>
                <c:pt idx="6">
                  <c:v>26</c:v>
                </c:pt>
                <c:pt idx="7">
                  <c:v>20</c:v>
                </c:pt>
                <c:pt idx="8">
                  <c:v>17</c:v>
                </c:pt>
                <c:pt idx="9">
                  <c:v>2</c:v>
                </c:pt>
                <c:pt idx="10">
                  <c:v>8</c:v>
                </c:pt>
                <c:pt idx="11">
                  <c:v>6</c:v>
                </c:pt>
                <c:pt idx="12">
                  <c:v>0</c:v>
                </c:pt>
                <c:pt idx="13">
                  <c:v>23</c:v>
                </c:pt>
                <c:pt idx="14">
                  <c:v>7</c:v>
                </c:pt>
                <c:pt idx="15">
                  <c:v>0</c:v>
                </c:pt>
                <c:pt idx="16">
                  <c:v>19</c:v>
                </c:pt>
                <c:pt idx="17">
                  <c:v>2</c:v>
                </c:pt>
                <c:pt idx="18">
                  <c:v>7</c:v>
                </c:pt>
                <c:pt idx="19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1">
                  <c:v>Суды</c:v>
                </c:pt>
                <c:pt idx="2">
                  <c:v>Задержания</c:v>
                </c:pt>
                <c:pt idx="3">
                  <c:v>Отсутствие разрешения</c:v>
                </c:pt>
                <c:pt idx="4">
                  <c:v>Соблюдение закона</c:v>
                </c:pt>
                <c:pt idx="5">
                  <c:v>Администрация не права</c:v>
                </c:pt>
                <c:pt idx="6">
                  <c:v>Неповиновение</c:v>
                </c:pt>
                <c:pt idx="7">
                  <c:v>Гражданские права</c:v>
                </c:pt>
                <c:pt idx="8">
                  <c:v>Провокаторы</c:v>
                </c:pt>
                <c:pt idx="9">
                  <c:v>Полиция</c:v>
                </c:pt>
                <c:pt idx="10">
                  <c:v>Пропаганда </c:v>
                </c:pt>
                <c:pt idx="11">
                  <c:v>Осуждение</c:v>
                </c:pt>
                <c:pt idx="12">
                  <c:v>Насилие</c:v>
                </c:pt>
                <c:pt idx="13">
                  <c:v>Поддержка</c:v>
                </c:pt>
                <c:pt idx="14">
                  <c:v>Безопасность </c:v>
                </c:pt>
                <c:pt idx="15">
                  <c:v>Закон о пропаганде</c:v>
                </c:pt>
                <c:pt idx="16">
                  <c:v>Омбудсмен</c:v>
                </c:pt>
                <c:pt idx="17">
                  <c:v>Дети</c:v>
                </c:pt>
                <c:pt idx="18">
                  <c:v>Толерантность</c:v>
                </c:pt>
                <c:pt idx="19">
                  <c:v>Религия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1">
                  <c:v>36</c:v>
                </c:pt>
                <c:pt idx="2">
                  <c:v>22</c:v>
                </c:pt>
                <c:pt idx="3">
                  <c:v>32</c:v>
                </c:pt>
                <c:pt idx="4">
                  <c:v>16</c:v>
                </c:pt>
                <c:pt idx="5">
                  <c:v>22</c:v>
                </c:pt>
                <c:pt idx="6">
                  <c:v>17</c:v>
                </c:pt>
                <c:pt idx="7">
                  <c:v>12</c:v>
                </c:pt>
                <c:pt idx="8">
                  <c:v>6</c:v>
                </c:pt>
                <c:pt idx="9">
                  <c:v>5</c:v>
                </c:pt>
                <c:pt idx="10">
                  <c:v>0</c:v>
                </c:pt>
                <c:pt idx="11">
                  <c:v>2</c:v>
                </c:pt>
                <c:pt idx="12">
                  <c:v>9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1">
                  <c:v>Суды</c:v>
                </c:pt>
                <c:pt idx="2">
                  <c:v>Задержания</c:v>
                </c:pt>
                <c:pt idx="3">
                  <c:v>Отсутствие разрешения</c:v>
                </c:pt>
                <c:pt idx="4">
                  <c:v>Соблюдение закона</c:v>
                </c:pt>
                <c:pt idx="5">
                  <c:v>Администрация не права</c:v>
                </c:pt>
                <c:pt idx="6">
                  <c:v>Неповиновение</c:v>
                </c:pt>
                <c:pt idx="7">
                  <c:v>Гражданские права</c:v>
                </c:pt>
                <c:pt idx="8">
                  <c:v>Провокаторы</c:v>
                </c:pt>
                <c:pt idx="9">
                  <c:v>Полиция</c:v>
                </c:pt>
                <c:pt idx="10">
                  <c:v>Пропаганда </c:v>
                </c:pt>
                <c:pt idx="11">
                  <c:v>Осуждение</c:v>
                </c:pt>
                <c:pt idx="12">
                  <c:v>Насилие</c:v>
                </c:pt>
                <c:pt idx="13">
                  <c:v>Поддержка</c:v>
                </c:pt>
                <c:pt idx="14">
                  <c:v>Безопасность </c:v>
                </c:pt>
                <c:pt idx="15">
                  <c:v>Закон о пропаганде</c:v>
                </c:pt>
                <c:pt idx="16">
                  <c:v>Омбудсмен</c:v>
                </c:pt>
                <c:pt idx="17">
                  <c:v>Дети</c:v>
                </c:pt>
                <c:pt idx="18">
                  <c:v>Толерантность</c:v>
                </c:pt>
                <c:pt idx="19">
                  <c:v>Религия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1">
                  <c:v>73</c:v>
                </c:pt>
                <c:pt idx="2">
                  <c:v>54</c:v>
                </c:pt>
                <c:pt idx="3">
                  <c:v>63</c:v>
                </c:pt>
                <c:pt idx="4">
                  <c:v>51</c:v>
                </c:pt>
                <c:pt idx="5">
                  <c:v>48</c:v>
                </c:pt>
                <c:pt idx="6">
                  <c:v>51</c:v>
                </c:pt>
                <c:pt idx="7">
                  <c:v>38</c:v>
                </c:pt>
                <c:pt idx="8">
                  <c:v>12</c:v>
                </c:pt>
                <c:pt idx="9">
                  <c:v>21</c:v>
                </c:pt>
                <c:pt idx="10">
                  <c:v>31</c:v>
                </c:pt>
                <c:pt idx="11">
                  <c:v>34</c:v>
                </c:pt>
                <c:pt idx="12">
                  <c:v>11</c:v>
                </c:pt>
                <c:pt idx="13">
                  <c:v>16</c:v>
                </c:pt>
                <c:pt idx="14">
                  <c:v>15</c:v>
                </c:pt>
                <c:pt idx="15">
                  <c:v>32</c:v>
                </c:pt>
                <c:pt idx="16">
                  <c:v>7</c:v>
                </c:pt>
                <c:pt idx="17">
                  <c:v>6</c:v>
                </c:pt>
                <c:pt idx="18">
                  <c:v>2</c:v>
                </c:pt>
                <c:pt idx="19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1">
                  <c:v>Суды</c:v>
                </c:pt>
                <c:pt idx="2">
                  <c:v>Задержания</c:v>
                </c:pt>
                <c:pt idx="3">
                  <c:v>Отсутствие разрешения</c:v>
                </c:pt>
                <c:pt idx="4">
                  <c:v>Соблюдение закона</c:v>
                </c:pt>
                <c:pt idx="5">
                  <c:v>Администрация не права</c:v>
                </c:pt>
                <c:pt idx="6">
                  <c:v>Неповиновение</c:v>
                </c:pt>
                <c:pt idx="7">
                  <c:v>Гражданские права</c:v>
                </c:pt>
                <c:pt idx="8">
                  <c:v>Провокаторы</c:v>
                </c:pt>
                <c:pt idx="9">
                  <c:v>Полиция</c:v>
                </c:pt>
                <c:pt idx="10">
                  <c:v>Пропаганда </c:v>
                </c:pt>
                <c:pt idx="11">
                  <c:v>Осуждение</c:v>
                </c:pt>
                <c:pt idx="12">
                  <c:v>Насилие</c:v>
                </c:pt>
                <c:pt idx="13">
                  <c:v>Поддержка</c:v>
                </c:pt>
                <c:pt idx="14">
                  <c:v>Безопасность </c:v>
                </c:pt>
                <c:pt idx="15">
                  <c:v>Закон о пропаганде</c:v>
                </c:pt>
                <c:pt idx="16">
                  <c:v>Омбудсмен</c:v>
                </c:pt>
                <c:pt idx="17">
                  <c:v>Дети</c:v>
                </c:pt>
                <c:pt idx="18">
                  <c:v>Толерантность</c:v>
                </c:pt>
                <c:pt idx="19">
                  <c:v>Религия</c:v>
                </c:pt>
              </c:strCache>
            </c:strRef>
          </c:cat>
          <c:val>
            <c:numRef>
              <c:f>Лист1!$E$2:$E$21</c:f>
              <c:numCache>
                <c:formatCode>General</c:formatCode>
                <c:ptCount val="20"/>
                <c:pt idx="1">
                  <c:v>23</c:v>
                </c:pt>
                <c:pt idx="2">
                  <c:v>50</c:v>
                </c:pt>
                <c:pt idx="3">
                  <c:v>14</c:v>
                </c:pt>
                <c:pt idx="4">
                  <c:v>26</c:v>
                </c:pt>
                <c:pt idx="5">
                  <c:v>9</c:v>
                </c:pt>
                <c:pt idx="6">
                  <c:v>4</c:v>
                </c:pt>
                <c:pt idx="7">
                  <c:v>10</c:v>
                </c:pt>
                <c:pt idx="8">
                  <c:v>15</c:v>
                </c:pt>
                <c:pt idx="9">
                  <c:v>17</c:v>
                </c:pt>
                <c:pt idx="10">
                  <c:v>5</c:v>
                </c:pt>
                <c:pt idx="11">
                  <c:v>8</c:v>
                </c:pt>
                <c:pt idx="12">
                  <c:v>21</c:v>
                </c:pt>
                <c:pt idx="13">
                  <c:v>3</c:v>
                </c:pt>
                <c:pt idx="14">
                  <c:v>8</c:v>
                </c:pt>
                <c:pt idx="15">
                  <c:v>3</c:v>
                </c:pt>
                <c:pt idx="16">
                  <c:v>0</c:v>
                </c:pt>
                <c:pt idx="17">
                  <c:v>6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1">
                  <c:v>Суды</c:v>
                </c:pt>
                <c:pt idx="2">
                  <c:v>Задержания</c:v>
                </c:pt>
                <c:pt idx="3">
                  <c:v>Отсутствие разрешения</c:v>
                </c:pt>
                <c:pt idx="4">
                  <c:v>Соблюдение закона</c:v>
                </c:pt>
                <c:pt idx="5">
                  <c:v>Администрация не права</c:v>
                </c:pt>
                <c:pt idx="6">
                  <c:v>Неповиновение</c:v>
                </c:pt>
                <c:pt idx="7">
                  <c:v>Гражданские права</c:v>
                </c:pt>
                <c:pt idx="8">
                  <c:v>Провокаторы</c:v>
                </c:pt>
                <c:pt idx="9">
                  <c:v>Полиция</c:v>
                </c:pt>
                <c:pt idx="10">
                  <c:v>Пропаганда </c:v>
                </c:pt>
                <c:pt idx="11">
                  <c:v>Осуждение</c:v>
                </c:pt>
                <c:pt idx="12">
                  <c:v>Насилие</c:v>
                </c:pt>
                <c:pt idx="13">
                  <c:v>Поддержка</c:v>
                </c:pt>
                <c:pt idx="14">
                  <c:v>Безопасность </c:v>
                </c:pt>
                <c:pt idx="15">
                  <c:v>Закон о пропаганде</c:v>
                </c:pt>
                <c:pt idx="16">
                  <c:v>Омбудсмен</c:v>
                </c:pt>
                <c:pt idx="17">
                  <c:v>Дети</c:v>
                </c:pt>
                <c:pt idx="18">
                  <c:v>Толерантность</c:v>
                </c:pt>
                <c:pt idx="19">
                  <c:v>Религия</c:v>
                </c:pt>
              </c:strCache>
            </c:strRef>
          </c:cat>
          <c:val>
            <c:numRef>
              <c:f>Лист1!$F$2:$F$21</c:f>
              <c:numCache>
                <c:formatCode>General</c:formatCode>
                <c:ptCount val="20"/>
                <c:pt idx="1">
                  <c:v>1</c:v>
                </c:pt>
                <c:pt idx="2">
                  <c:v>20</c:v>
                </c:pt>
                <c:pt idx="3">
                  <c:v>4</c:v>
                </c:pt>
                <c:pt idx="4">
                  <c:v>6</c:v>
                </c:pt>
                <c:pt idx="5">
                  <c:v>0</c:v>
                </c:pt>
                <c:pt idx="6">
                  <c:v>3</c:v>
                </c:pt>
                <c:pt idx="7">
                  <c:v>3</c:v>
                </c:pt>
                <c:pt idx="8">
                  <c:v>11</c:v>
                </c:pt>
                <c:pt idx="9">
                  <c:v>13</c:v>
                </c:pt>
                <c:pt idx="10">
                  <c:v>11</c:v>
                </c:pt>
                <c:pt idx="11">
                  <c:v>0</c:v>
                </c:pt>
                <c:pt idx="12">
                  <c:v>6</c:v>
                </c:pt>
                <c:pt idx="13">
                  <c:v>0</c:v>
                </c:pt>
                <c:pt idx="14">
                  <c:v>7</c:v>
                </c:pt>
                <c:pt idx="15">
                  <c:v>1</c:v>
                </c:pt>
                <c:pt idx="16">
                  <c:v>0</c:v>
                </c:pt>
                <c:pt idx="17">
                  <c:v>3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gapWidth val="219"/>
        <c:overlap val="-27"/>
        <c:axId val="148920960"/>
        <c:axId val="148952192"/>
      </c:barChart>
      <c:catAx>
        <c:axId val="1489209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952192"/>
        <c:crosses val="autoZero"/>
        <c:auto val="1"/>
        <c:lblAlgn val="ctr"/>
        <c:lblOffset val="100"/>
      </c:catAx>
      <c:valAx>
        <c:axId val="1489521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920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82CBD2A-19CD-4230-9C46-A578592986A2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9BF55BE-062A-453B-88F0-BA4CB3B83A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63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D2A-19CD-4230-9C46-A578592986A2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55BE-062A-453B-88F0-BA4CB3B83A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041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D2A-19CD-4230-9C46-A578592986A2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55BE-062A-453B-88F0-BA4CB3B83A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920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D2A-19CD-4230-9C46-A578592986A2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55BE-062A-453B-88F0-BA4CB3B83A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133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D2A-19CD-4230-9C46-A578592986A2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55BE-062A-453B-88F0-BA4CB3B83A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410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D2A-19CD-4230-9C46-A578592986A2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55BE-062A-453B-88F0-BA4CB3B83A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639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D2A-19CD-4230-9C46-A578592986A2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55BE-062A-453B-88F0-BA4CB3B83A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21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D2A-19CD-4230-9C46-A578592986A2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55BE-062A-453B-88F0-BA4CB3B83A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409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D2A-19CD-4230-9C46-A578592986A2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55BE-062A-453B-88F0-BA4CB3B83A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551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BD2A-19CD-4230-9C46-A578592986A2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9BF55BE-062A-453B-88F0-BA4CB3B83A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048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82CBD2A-19CD-4230-9C46-A578592986A2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9BF55BE-062A-453B-88F0-BA4CB3B83A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5912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2CBD2A-19CD-4230-9C46-A578592986A2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9BF55BE-062A-453B-88F0-BA4CB3B83A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889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РОССИЙСКОЕ ЛГБТ-ДВИЖЕНИЕ В МЕДИА: СЛУЧАЙ САНКТ-ПЕТЕРБУРГСКИХ ЛГБТ-ПРАЙДОВ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Семыкина Ксения</a:t>
            </a:r>
          </a:p>
          <a:p>
            <a:r>
              <a:rPr lang="ru-RU" dirty="0" smtClean="0"/>
              <a:t>бакалавр, СПбГУ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31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76656" y="940904"/>
            <a:ext cx="10753725" cy="518160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Гипотеза 2.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 освещении </a:t>
            </a:r>
            <a:r>
              <a:rPr lang="ru-RU" dirty="0" err="1" smtClean="0"/>
              <a:t>ЛГБТ-прайдов</a:t>
            </a:r>
            <a:r>
              <a:rPr lang="ru-RU" dirty="0" smtClean="0"/>
              <a:t> значительное место занимают сообщения об арестах, а судах над активистами, что соответствует логике криминальной хроники. </a:t>
            </a:r>
          </a:p>
          <a:p>
            <a:r>
              <a:rPr lang="ru-RU" dirty="0" smtClean="0"/>
              <a:t>Частично подтверждена</a:t>
            </a:r>
          </a:p>
          <a:p>
            <a:endParaRPr lang="ru-RU" dirty="0" smtClean="0"/>
          </a:p>
          <a:p>
            <a:r>
              <a:rPr lang="ru-RU" i="1" dirty="0" smtClean="0"/>
              <a:t>«Судья Ленинского районного суда Санкт-Петербурга Малинина Н. Г. постановила &lt;…&gt; признать незаконным решение главы администрации Центрального района Санкт-Петербурга С.В. </a:t>
            </a:r>
            <a:r>
              <a:rPr lang="ru-RU" i="1" dirty="0" err="1" smtClean="0"/>
              <a:t>Штуковой</a:t>
            </a:r>
            <a:r>
              <a:rPr lang="ru-RU" i="1" dirty="0" smtClean="0"/>
              <a:t> от 22 июня 2010 года об отказе в согласовании пикетирования на Большой Московской улице. Напомним, что 22 июня 2010 года из администрации Центрального района поступил ответ на уведомление о проведении пикета, в котором организаторам предлагалось «выбрать другое место и (или) время проведения своего мероприятия», а взамен не предлагалось никаких площадок для выражения организаторами своего мнения о проблеме соблюдения прав </a:t>
            </a:r>
            <a:r>
              <a:rPr lang="ru-RU" i="1" dirty="0" err="1" smtClean="0"/>
              <a:t>ЛГБТ-людей</a:t>
            </a:r>
            <a:r>
              <a:rPr lang="ru-RU" i="1" dirty="0" smtClean="0"/>
              <a:t> в России, что является, по мнению организаторов </a:t>
            </a:r>
            <a:r>
              <a:rPr lang="ru-RU" i="1" dirty="0" err="1" smtClean="0"/>
              <a:t>ЛГБТ-пикета</a:t>
            </a:r>
            <a:r>
              <a:rPr lang="ru-RU" i="1" dirty="0" smtClean="0"/>
              <a:t>, нарушением их прав на свободу собраний.» </a:t>
            </a:r>
            <a:r>
              <a:rPr lang="ru-RU" dirty="0" smtClean="0"/>
              <a:t>(</a:t>
            </a:r>
            <a:r>
              <a:rPr lang="ru-RU" dirty="0" err="1" smtClean="0"/>
              <a:t>Балтинфо</a:t>
            </a:r>
            <a:r>
              <a:rPr lang="ru-RU" dirty="0" smtClean="0"/>
              <a:t>, 06.10.2010)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838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76656" y="940904"/>
            <a:ext cx="10753725" cy="4836961"/>
          </a:xfrm>
        </p:spPr>
        <p:txBody>
          <a:bodyPr>
            <a:normAutofit/>
          </a:bodyPr>
          <a:lstStyle/>
          <a:p>
            <a:r>
              <a:rPr lang="ru-RU" b="1" dirty="0" smtClean="0"/>
              <a:t>Гипотеза 3.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При оценке </a:t>
            </a:r>
            <a:r>
              <a:rPr lang="ru-RU" dirty="0" err="1" smtClean="0"/>
              <a:t>ЛГБТ-прайдов</a:t>
            </a:r>
            <a:r>
              <a:rPr lang="ru-RU" dirty="0" smtClean="0"/>
              <a:t> часто привлекаются религиозные аргументы, комментарии дают деятели религиозной сферы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Не подтверждена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i="1" dirty="0" smtClean="0"/>
              <a:t>Николай Валуев: «Вообще, это большой грех, Содом и Гоморра, и нашей традиционной культуре это претит.»  </a:t>
            </a:r>
            <a:r>
              <a:rPr lang="ru-RU" sz="2800" dirty="0" smtClean="0"/>
              <a:t>(Росбалт, 07.07.2012)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838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154" y="2501341"/>
            <a:ext cx="6407857" cy="165819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79393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1780449"/>
              </p:ext>
            </p:extLst>
          </p:nvPr>
        </p:nvGraphicFramePr>
        <p:xfrm>
          <a:off x="1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670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784" y="484293"/>
            <a:ext cx="10753725" cy="5718387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Первый фрейм: конструктивный диалог.</a:t>
            </a:r>
          </a:p>
          <a:p>
            <a:pPr algn="just"/>
            <a:r>
              <a:rPr lang="ru-RU" i="1" dirty="0"/>
              <a:t>Целью организаторов </a:t>
            </a:r>
            <a:r>
              <a:rPr lang="ru-RU" i="1" dirty="0" err="1"/>
              <a:t>прайда</a:t>
            </a:r>
            <a:r>
              <a:rPr lang="ru-RU" i="1" dirty="0"/>
              <a:t> является привлечение внимания к проблемам ЛГБТ-людей в рамках осуществления своего права на свободу собраний. Активисты подают заявку о проведении </a:t>
            </a:r>
            <a:r>
              <a:rPr lang="ru-RU" i="1" dirty="0" err="1"/>
              <a:t>прайда</a:t>
            </a:r>
            <a:r>
              <a:rPr lang="ru-RU" i="1" dirty="0"/>
              <a:t>, однако администрация не дает разрешения на проведение акции. Активисты выходят на акцию, их задерживает полиция, затем проводятся судебные процессы. Активисты оспаривают отказ в согласовании митинга в судах, некоторые из них выигрывают. В целом, администрация города поступает незаконно, не разрешая такие собрания, а также способствует поддержанию нетерпимости к ЛГБТ-людям в обществе.</a:t>
            </a:r>
            <a:endParaRPr lang="ru-RU" dirty="0"/>
          </a:p>
          <a:p>
            <a:pPr algn="just"/>
            <a:r>
              <a:rPr lang="ru-RU" b="1" dirty="0" smtClean="0"/>
              <a:t>Второй </a:t>
            </a:r>
            <a:r>
              <a:rPr lang="ru-RU" b="1" dirty="0"/>
              <a:t>фрейм: пропаганда «гомосексуализма»</a:t>
            </a:r>
          </a:p>
          <a:p>
            <a:pPr algn="just"/>
            <a:r>
              <a:rPr lang="ru-RU" i="1" dirty="0"/>
              <a:t>Активисты занимаются «пропагандой гомосексуализма». Куда смотрит власть, когда дает разрешение на проведение их парадов? Власть сама нарушает закон «о пропаганде». Деятельность активистов вредна для детей. Людей, приходящих на ЛГБТ-</a:t>
            </a:r>
            <a:r>
              <a:rPr lang="ru-RU" i="1" dirty="0" err="1"/>
              <a:t>прайды</a:t>
            </a:r>
            <a:r>
              <a:rPr lang="ru-RU" i="1" dirty="0"/>
              <a:t>, допустимо бить и/или оскорблять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38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движения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2411896"/>
            <a:ext cx="10753725" cy="336596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- декриминализация повестки дня в 1993 г</a:t>
            </a:r>
          </a:p>
          <a:p>
            <a:endParaRPr lang="ru-RU" sz="3600" dirty="0" smtClean="0"/>
          </a:p>
          <a:p>
            <a:r>
              <a:rPr lang="ru-RU" sz="3600" dirty="0" smtClean="0"/>
              <a:t>- катализатор развития – дискуссия о запрете пропаганды «нетрадиционных сексуальных отношений»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6690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664" y="895184"/>
            <a:ext cx="10753725" cy="478999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Гипотеза </a:t>
            </a:r>
            <a:r>
              <a:rPr lang="ru-RU" sz="2800" b="1" dirty="0"/>
              <a:t>1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СМИ представляют </a:t>
            </a:r>
            <a:r>
              <a:rPr lang="ru-RU" sz="2800" dirty="0" err="1" smtClean="0"/>
              <a:t>ЛГБТ-прайды</a:t>
            </a:r>
            <a:r>
              <a:rPr lang="ru-RU" sz="2800" dirty="0" smtClean="0"/>
              <a:t> </a:t>
            </a:r>
            <a:r>
              <a:rPr lang="ru-RU" sz="2800" dirty="0"/>
              <a:t>как </a:t>
            </a:r>
            <a:r>
              <a:rPr lang="ru-RU" sz="2800" dirty="0" smtClean="0"/>
              <a:t> мероприятия, направленные </a:t>
            </a:r>
            <a:r>
              <a:rPr lang="ru-RU" sz="2800" dirty="0"/>
              <a:t>на конфронтацию с обществом, с представителями государства</a:t>
            </a:r>
            <a:r>
              <a:rPr lang="ru-RU" sz="2800" dirty="0" smtClean="0"/>
              <a:t>.  </a:t>
            </a:r>
          </a:p>
          <a:p>
            <a:r>
              <a:rPr lang="ru-RU" sz="2800" b="1" dirty="0" smtClean="0"/>
              <a:t>Гипотеза 2.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В освещении </a:t>
            </a:r>
            <a:r>
              <a:rPr lang="ru-RU" sz="2800" dirty="0" err="1" smtClean="0"/>
              <a:t>ЛГБТ-прайдов</a:t>
            </a:r>
            <a:r>
              <a:rPr lang="ru-RU" sz="2800" dirty="0" smtClean="0"/>
              <a:t> значительное место занимают сообщения об арестах, а судах над активистами, что соответствует логике криминальной хроники. </a:t>
            </a:r>
          </a:p>
          <a:p>
            <a:r>
              <a:rPr lang="ru-RU" sz="2800" b="1" dirty="0" smtClean="0"/>
              <a:t>Гипотеза 3.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При </a:t>
            </a:r>
            <a:r>
              <a:rPr lang="ru-RU" sz="2800" dirty="0"/>
              <a:t>оценке ЛГБТ-прайдов часто привлекаются религиозные аргументы, комментарии дают деятели религиозной сферы</a:t>
            </a:r>
            <a:r>
              <a:rPr lang="ru-RU" sz="3200" dirty="0"/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462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76656" y="861392"/>
            <a:ext cx="10753725" cy="5473148"/>
          </a:xfrm>
        </p:spPr>
        <p:txBody>
          <a:bodyPr/>
          <a:lstStyle/>
          <a:p>
            <a:r>
              <a:rPr lang="ru-RU" b="1" dirty="0" smtClean="0"/>
              <a:t>Фрейм</a:t>
            </a:r>
            <a:r>
              <a:rPr lang="ru-RU" dirty="0" smtClean="0"/>
              <a:t> (</a:t>
            </a:r>
            <a:r>
              <a:rPr lang="en-US" dirty="0" err="1" smtClean="0"/>
              <a:t>Entman</a:t>
            </a:r>
            <a:r>
              <a:rPr lang="en-US" dirty="0" smtClean="0"/>
              <a:t>, 1993</a:t>
            </a:r>
            <a:r>
              <a:rPr lang="ru-RU" dirty="0" smtClean="0"/>
              <a:t>)</a:t>
            </a:r>
          </a:p>
          <a:p>
            <a:r>
              <a:rPr lang="ru-RU" dirty="0" smtClean="0"/>
              <a:t>1) определение </a:t>
            </a:r>
            <a:r>
              <a:rPr lang="ru-RU" u="sng" dirty="0" smtClean="0"/>
              <a:t>проблемы</a:t>
            </a:r>
            <a:r>
              <a:rPr lang="ru-RU" dirty="0" smtClean="0"/>
              <a:t>, </a:t>
            </a:r>
          </a:p>
          <a:p>
            <a:r>
              <a:rPr lang="ru-RU" dirty="0" smtClean="0"/>
              <a:t>2) констатация </a:t>
            </a:r>
            <a:r>
              <a:rPr lang="ru-RU" u="sng" dirty="0" smtClean="0"/>
              <a:t>причин</a:t>
            </a:r>
            <a:r>
              <a:rPr lang="ru-RU" dirty="0" smtClean="0"/>
              <a:t>, </a:t>
            </a:r>
          </a:p>
          <a:p>
            <a:r>
              <a:rPr lang="ru-RU" dirty="0" smtClean="0"/>
              <a:t>3) установление </a:t>
            </a:r>
            <a:r>
              <a:rPr lang="ru-RU" u="sng" dirty="0" smtClean="0"/>
              <a:t>моральных оценок</a:t>
            </a:r>
            <a:r>
              <a:rPr lang="ru-RU" dirty="0" smtClean="0"/>
              <a:t>, </a:t>
            </a:r>
          </a:p>
          <a:p>
            <a:r>
              <a:rPr lang="ru-RU" dirty="0" smtClean="0"/>
              <a:t>4) предложение </a:t>
            </a:r>
            <a:r>
              <a:rPr lang="ru-RU" u="sng" dirty="0" smtClean="0"/>
              <a:t>мер для влияния</a:t>
            </a:r>
            <a:r>
              <a:rPr lang="ru-RU" dirty="0" smtClean="0"/>
              <a:t> на проблему</a:t>
            </a:r>
            <a:endParaRPr lang="en-US" dirty="0" smtClean="0"/>
          </a:p>
          <a:p>
            <a:endParaRPr lang="en-US" dirty="0" smtClean="0"/>
          </a:p>
          <a:p>
            <a:r>
              <a:rPr lang="ru-RU" b="1" dirty="0" smtClean="0"/>
              <a:t>Элементы новостного текста</a:t>
            </a:r>
            <a:r>
              <a:rPr lang="ru-RU" dirty="0" smtClean="0"/>
              <a:t> (</a:t>
            </a:r>
            <a:r>
              <a:rPr lang="en-US" dirty="0" smtClean="0"/>
              <a:t>van </a:t>
            </a:r>
            <a:r>
              <a:rPr lang="en-US" dirty="0" err="1" smtClean="0"/>
              <a:t>Dijk</a:t>
            </a:r>
            <a:r>
              <a:rPr lang="en-US" dirty="0" smtClean="0"/>
              <a:t>, 1988</a:t>
            </a:r>
            <a:r>
              <a:rPr lang="ru-RU" dirty="0" smtClean="0"/>
              <a:t>)</a:t>
            </a:r>
          </a:p>
          <a:p>
            <a:r>
              <a:rPr lang="en-US" dirty="0" smtClean="0"/>
              <a:t>- </a:t>
            </a:r>
            <a:r>
              <a:rPr lang="ru-RU" dirty="0" err="1" smtClean="0"/>
              <a:t>акторы</a:t>
            </a:r>
            <a:r>
              <a:rPr lang="ru-RU" dirty="0" smtClean="0"/>
              <a:t> </a:t>
            </a:r>
          </a:p>
          <a:p>
            <a:r>
              <a:rPr lang="ru-RU" dirty="0" smtClean="0"/>
              <a:t>- действия </a:t>
            </a:r>
            <a:r>
              <a:rPr lang="ru-RU" dirty="0" err="1" smtClean="0"/>
              <a:t>акторов</a:t>
            </a:r>
            <a:endParaRPr lang="ru-RU" dirty="0" smtClean="0"/>
          </a:p>
          <a:p>
            <a:r>
              <a:rPr lang="ru-RU" dirty="0" smtClean="0"/>
              <a:t>- характеристики </a:t>
            </a:r>
            <a:r>
              <a:rPr lang="ru-RU" dirty="0" err="1" smtClean="0"/>
              <a:t>акторов</a:t>
            </a:r>
            <a:endParaRPr lang="ru-RU" dirty="0" smtClean="0"/>
          </a:p>
          <a:p>
            <a:r>
              <a:rPr lang="ru-RU" dirty="0" smtClean="0"/>
              <a:t>- цитаты, комментарии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645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76656" y="861392"/>
            <a:ext cx="10753725" cy="547314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Ключевые слова</a:t>
            </a:r>
            <a:r>
              <a:rPr lang="ru-RU" dirty="0" smtClean="0"/>
              <a:t>: «</a:t>
            </a:r>
            <a:r>
              <a:rPr lang="ru-RU" dirty="0" err="1" smtClean="0"/>
              <a:t>гей-прайд</a:t>
            </a:r>
            <a:r>
              <a:rPr lang="ru-RU" dirty="0" smtClean="0"/>
              <a:t>», «</a:t>
            </a:r>
            <a:r>
              <a:rPr lang="ru-RU" dirty="0" err="1" smtClean="0"/>
              <a:t>гей-парад</a:t>
            </a:r>
            <a:r>
              <a:rPr lang="ru-RU" dirty="0" smtClean="0"/>
              <a:t>», «</a:t>
            </a:r>
            <a:r>
              <a:rPr lang="ru-RU" dirty="0" err="1" smtClean="0"/>
              <a:t>ЛГБТ-прайд</a:t>
            </a:r>
            <a:r>
              <a:rPr lang="ru-RU" dirty="0" smtClean="0"/>
              <a:t>», «</a:t>
            </a:r>
            <a:r>
              <a:rPr lang="ru-RU" dirty="0" err="1" smtClean="0"/>
              <a:t>ЛГБТ-парад</a:t>
            </a:r>
            <a:r>
              <a:rPr lang="ru-RU" dirty="0" smtClean="0"/>
              <a:t>» </a:t>
            </a:r>
            <a:endParaRPr lang="en-US" dirty="0" smtClean="0"/>
          </a:p>
          <a:p>
            <a:endParaRPr lang="ru-RU" dirty="0" smtClean="0"/>
          </a:p>
          <a:p>
            <a:r>
              <a:rPr lang="ru-RU" b="1" dirty="0" smtClean="0"/>
              <a:t>Издания:</a:t>
            </a:r>
            <a:endParaRPr lang="en-US" b="1" dirty="0" smtClean="0"/>
          </a:p>
          <a:p>
            <a:r>
              <a:rPr lang="ru-RU" dirty="0" smtClean="0"/>
              <a:t>Росбалт Петербург</a:t>
            </a:r>
          </a:p>
          <a:p>
            <a:r>
              <a:rPr lang="ru-RU" dirty="0" err="1" smtClean="0"/>
              <a:t>Фонтанка.ру</a:t>
            </a:r>
            <a:endParaRPr lang="ru-RU" dirty="0" smtClean="0"/>
          </a:p>
          <a:p>
            <a:r>
              <a:rPr lang="ru-RU" dirty="0" smtClean="0"/>
              <a:t>Метро Санкт-Петербург</a:t>
            </a:r>
          </a:p>
          <a:p>
            <a:r>
              <a:rPr lang="ru-RU" dirty="0" smtClean="0"/>
              <a:t>Балтийское информационное агентство в Санкт-Петербурге</a:t>
            </a:r>
          </a:p>
          <a:p>
            <a:r>
              <a:rPr lang="ru-RU" dirty="0" smtClean="0"/>
              <a:t>Мой район</a:t>
            </a:r>
          </a:p>
          <a:p>
            <a:r>
              <a:rPr lang="en-US" dirty="0" err="1" smtClean="0"/>
              <a:t>TheVillage</a:t>
            </a:r>
            <a:endParaRPr lang="en-US" dirty="0" smtClean="0"/>
          </a:p>
          <a:p>
            <a:r>
              <a:rPr lang="ru-RU" dirty="0" smtClean="0"/>
              <a:t> Город 812 (нет сообщений</a:t>
            </a:r>
            <a:r>
              <a:rPr lang="en-US" dirty="0" smtClean="0"/>
              <a:t>)</a:t>
            </a:r>
          </a:p>
          <a:p>
            <a:r>
              <a:rPr lang="ru-RU" dirty="0" smtClean="0"/>
              <a:t>Аргументы и Факты Санкт-Петербург</a:t>
            </a:r>
            <a:endParaRPr lang="en-US" dirty="0" smtClean="0"/>
          </a:p>
          <a:p>
            <a:r>
              <a:rPr lang="ru-RU" dirty="0" smtClean="0"/>
              <a:t>Эхо Москвы в Санкт-Петербурге (сообщения с 2010.12.09)</a:t>
            </a:r>
            <a:endParaRPr lang="en-US" dirty="0" smtClean="0"/>
          </a:p>
          <a:p>
            <a:r>
              <a:rPr lang="ru-RU" dirty="0" smtClean="0"/>
              <a:t>Санкт-Петербургские Ведомости</a:t>
            </a:r>
            <a:r>
              <a:rPr lang="en-US" dirty="0" smtClean="0"/>
              <a:t> (</a:t>
            </a:r>
            <a:r>
              <a:rPr lang="ru-RU" dirty="0" smtClean="0"/>
              <a:t>нет сообщений</a:t>
            </a:r>
            <a:r>
              <a:rPr lang="en-US" dirty="0" smtClean="0"/>
              <a:t>)</a:t>
            </a:r>
          </a:p>
          <a:p>
            <a:r>
              <a:rPr lang="ru-RU" dirty="0" err="1" smtClean="0"/>
              <a:t>Санкт-Петербург.ру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645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256063631"/>
              </p:ext>
            </p:extLst>
          </p:nvPr>
        </p:nvGraphicFramePr>
        <p:xfrm>
          <a:off x="1070811" y="986589"/>
          <a:ext cx="9468852" cy="4981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50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62186" y="927653"/>
            <a:ext cx="8401084" cy="495623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Событие</a:t>
            </a:r>
          </a:p>
          <a:p>
            <a:r>
              <a:rPr lang="ru-RU" sz="3200" dirty="0" smtClean="0"/>
              <a:t>- </a:t>
            </a:r>
            <a:r>
              <a:rPr lang="ru-RU" sz="3200" dirty="0" err="1" smtClean="0"/>
              <a:t>гей-парад</a:t>
            </a:r>
            <a:endParaRPr lang="ru-RU" sz="3200" dirty="0" smtClean="0"/>
          </a:p>
          <a:p>
            <a:r>
              <a:rPr lang="ru-RU" sz="3200" dirty="0" smtClean="0"/>
              <a:t>- митинг</a:t>
            </a:r>
          </a:p>
          <a:p>
            <a:r>
              <a:rPr lang="ru-RU" sz="3200" dirty="0" smtClean="0"/>
              <a:t>- акция протеста</a:t>
            </a:r>
          </a:p>
          <a:p>
            <a:r>
              <a:rPr lang="ru-RU" sz="3200" dirty="0" smtClean="0"/>
              <a:t>- правозащитное мероприятие</a:t>
            </a:r>
          </a:p>
          <a:p>
            <a:r>
              <a:rPr lang="ru-RU" sz="3200" dirty="0" smtClean="0"/>
              <a:t>- сборище агрессивных извращенцев</a:t>
            </a:r>
          </a:p>
          <a:p>
            <a:r>
              <a:rPr lang="ru-RU" sz="3200" dirty="0" smtClean="0"/>
              <a:t>- </a:t>
            </a:r>
            <a:r>
              <a:rPr lang="ru-RU" sz="3200" dirty="0" err="1" smtClean="0"/>
              <a:t>гей-шабаш</a:t>
            </a:r>
            <a:endParaRPr lang="ru-RU" sz="3200" dirty="0" smtClean="0"/>
          </a:p>
          <a:p>
            <a:r>
              <a:rPr lang="ru-RU" sz="3200" dirty="0" smtClean="0"/>
              <a:t>- массовое развратное действо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9838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4232" y="251792"/>
            <a:ext cx="10791891" cy="630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9838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76656" y="940904"/>
            <a:ext cx="10753725" cy="4836961"/>
          </a:xfrm>
        </p:spPr>
        <p:txBody>
          <a:bodyPr>
            <a:normAutofit/>
          </a:bodyPr>
          <a:lstStyle/>
          <a:p>
            <a:r>
              <a:rPr lang="ru-RU" b="1" dirty="0" smtClean="0"/>
              <a:t>Гипотеза 1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СМИ представляют </a:t>
            </a:r>
            <a:r>
              <a:rPr lang="ru-RU" dirty="0" err="1" smtClean="0"/>
              <a:t>ЛГБТ-прайды</a:t>
            </a:r>
            <a:r>
              <a:rPr lang="ru-RU" dirty="0" smtClean="0"/>
              <a:t> как  мероприятия, направленные на конфронтацию с обществом, с представителями государства.  </a:t>
            </a:r>
          </a:p>
          <a:p>
            <a:r>
              <a:rPr lang="ru-RU" sz="2800" dirty="0" smtClean="0"/>
              <a:t>Не подтверждена</a:t>
            </a:r>
          </a:p>
          <a:p>
            <a:endParaRPr lang="ru-RU" sz="2800" dirty="0" smtClean="0"/>
          </a:p>
          <a:p>
            <a:r>
              <a:rPr lang="ru-RU" i="1" dirty="0" smtClean="0"/>
              <a:t>«Формат акции — не пропаганда ценностей </a:t>
            </a:r>
            <a:r>
              <a:rPr lang="ru-RU" i="1" dirty="0" err="1" smtClean="0"/>
              <a:t>ЛГБТ-сообщества</a:t>
            </a:r>
            <a:r>
              <a:rPr lang="ru-RU" i="1" dirty="0" smtClean="0"/>
              <a:t>, а именно акция несогласия с текущим положением дел в законодательстве.» (Росбалт, 25.06.2011)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838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2316</TotalTime>
  <Words>605</Words>
  <Application>Microsoft Office PowerPoint</Application>
  <PresentationFormat>Произвольный</PresentationFormat>
  <Paragraphs>79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  <vt:variant>
        <vt:lpstr>Произвольные показы</vt:lpstr>
      </vt:variant>
      <vt:variant>
        <vt:i4>1</vt:i4>
      </vt:variant>
    </vt:vector>
  </HeadingPairs>
  <TitlesOfParts>
    <vt:vector size="16" baseType="lpstr">
      <vt:lpstr>Метрополия</vt:lpstr>
      <vt:lpstr>РОССИЙСКОЕ ЛГБТ-ДВИЖЕНИЕ В МЕДИА: СЛУЧАЙ САНКТ-ПЕТЕРБУРГСКИХ ЛГБТ-ПРАЙДОВ</vt:lpstr>
      <vt:lpstr>Особенности движения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</vt:lpstr>
      <vt:lpstr>Слайд 13</vt:lpstr>
      <vt:lpstr>Слайд 14</vt:lpstr>
      <vt:lpstr>Произвольный показ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ОСВЕЩЕНИЕ ДИСКУССИИ НА ТЕМУ ЛГБТ В СМИ В 2011-2013 ГГ.  (на примере публикаций в прессе г. Санкт-Петербурга) </dc:title>
  <dc:creator>Ксения Семыкина</dc:creator>
  <cp:lastModifiedBy>Ксения Семыкина</cp:lastModifiedBy>
  <cp:revision>90</cp:revision>
  <dcterms:created xsi:type="dcterms:W3CDTF">2015-03-29T18:16:52Z</dcterms:created>
  <dcterms:modified xsi:type="dcterms:W3CDTF">2017-02-17T06:46:33Z</dcterms:modified>
</cp:coreProperties>
</file>